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presentationml.printerSettings"/>
  <Default Extension="rels" ContentType="application/vnd.openxmlformats-package.relationships+xml"/>
  <Default Extension="jpeg" ContentType="image/jpeg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06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6978" autoAdjust="0"/>
  </p:normalViewPr>
  <p:slideViewPr>
    <p:cSldViewPr snapToGrid="0" snapToObjects="1">
      <p:cViewPr varScale="1">
        <p:scale>
          <a:sx n="160" d="100"/>
          <a:sy n="160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8" Type="http://schemas.openxmlformats.org/officeDocument/2006/relationships/slide" Target="slides/slide7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7" Type="http://schemas.openxmlformats.org/officeDocument/2006/relationships/slide" Target="slides/slide6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1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1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autoTitleDeleted val="1"/>
    <c:view3D>
      <c:rAngAx val="1"/>
    </c:view3D>
    <c:floor>
      <c:spPr>
        <a:noFill/>
        <a:ln w="12700">
          <a:noFill/>
        </a:ln>
      </c:spPr>
    </c:floor>
    <c:sideWall>
      <c:spPr>
        <a:noFill/>
        <a:ln w="25400">
          <a:noFill/>
        </a:ln>
      </c:spPr>
    </c:sideWall>
    <c:backWall>
      <c:spPr>
        <a:noFill/>
        <a:ln w="25400">
          <a:noFill/>
        </a:ln>
      </c:spPr>
    </c:backWall>
    <c:plotArea>
      <c:layout/>
      <c:bar3D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noFill/>
            </a:ln>
            <a:effectLst>
              <a:outerShdw blurRad="136525" dist="1104900" dir="13500000" sx="70000" sy="70000" kx="2700000" rotWithShape="0">
                <a:srgbClr val="000000">
                  <a:alpha val="15000"/>
                </a:srgbClr>
              </a:outerShdw>
            </a:effectLst>
            <a:scene3d>
              <a:camera prst="orthographicFront"/>
              <a:lightRig rig="glow" dir="tl"/>
            </a:scene3d>
            <a:sp3d prstMaterial="plastic">
              <a:bevelT w="0" h="0"/>
            </a:sp3d>
          </c:spPr>
          <c:cat>
            <c:strRef>
              <c:f>Sheet1!$A$2:$A$6</c:f>
              <c:strCache>
                <c:ptCount val="5"/>
                <c:pt idx="0">
                  <c:v>Heroin</c:v>
                </c:pt>
                <c:pt idx="1">
                  <c:v>Inhalants</c:v>
                </c:pt>
                <c:pt idx="2">
                  <c:v>Hallucinogens</c:v>
                </c:pt>
                <c:pt idx="3">
                  <c:v>Cocaine</c:v>
                </c:pt>
                <c:pt idx="4">
                  <c:v>Prescription Drugs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</c:v>
                </c:pt>
                <c:pt idx="1">
                  <c:v>2.1</c:v>
                </c:pt>
                <c:pt idx="2">
                  <c:v>4.0</c:v>
                </c:pt>
                <c:pt idx="3">
                  <c:v>5.9</c:v>
                </c:pt>
                <c:pt idx="4">
                  <c:v>15.1</c:v>
                </c:pt>
              </c:numCache>
            </c:numRef>
          </c:val>
        </c:ser>
        <c:gapWidth val="50"/>
        <c:shape val="box"/>
        <c:axId val="913606872"/>
        <c:axId val="913609928"/>
        <c:axId val="0"/>
      </c:bar3DChart>
      <c:catAx>
        <c:axId val="913606872"/>
        <c:scaling>
          <c:orientation val="minMax"/>
        </c:scaling>
        <c:delete val="1"/>
        <c:axPos val="l"/>
        <c:tickLblPos val="none"/>
        <c:crossAx val="913609928"/>
        <c:crosses val="autoZero"/>
        <c:auto val="1"/>
        <c:lblAlgn val="ctr"/>
        <c:lblOffset val="100"/>
      </c:catAx>
      <c:valAx>
        <c:axId val="913609928"/>
        <c:scaling>
          <c:orientation val="minMax"/>
        </c:scaling>
        <c:axPos val="b"/>
        <c:numFmt formatCode="General" sourceLinked="1"/>
        <c:tickLblPos val="nextTo"/>
        <c:spPr>
          <a:ln>
            <a:solidFill>
              <a:schemeClr val="tx1">
                <a:lumMod val="50000"/>
                <a:lumOff val="50000"/>
              </a:schemeClr>
            </a:solidFill>
          </a:ln>
        </c:spPr>
        <c:crossAx val="91360687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txPr>
    <a:bodyPr/>
    <a:lstStyle/>
    <a:p>
      <a:pPr>
        <a:defRPr sz="1200" b="1" i="0">
          <a:solidFill>
            <a:schemeClr val="bg1"/>
          </a:solidFill>
          <a:latin typeface="Arial"/>
        </a:defRPr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6FB021-74CF-8949-B63F-6FC33BF283B5}" type="datetimeFigureOut">
              <a:rPr lang="en-US" smtClean="0"/>
              <a:pPr/>
              <a:t>9/14/11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6A7BA77-3088-AF49-8D9A-C4D497AFE5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69218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2605DAA-26C0-4BE1-8E93-27159510B3C1}" type="datetimeFigureOut">
              <a:rPr lang="en-US" smtClean="0"/>
              <a:pPr/>
              <a:t>9/14/11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3AE8CD7-2FD0-456E-98FA-2B35581F7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19677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Number</a:t>
            </a:r>
            <a:r>
              <a:rPr lang="en-US" baseline="0" dirty="0" smtClean="0"/>
              <a:t> of Pharmacists (</a:t>
            </a:r>
            <a:r>
              <a:rPr lang="en-US" dirty="0" smtClean="0"/>
              <a:t>http://www.bls.gov/oco/ocos079.htm)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2008	269,900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2009	274,490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2010	279,080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2011	283,670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2012	288,260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2013	292,850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2014	297,440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2015	302,030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2016	306,620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2017	311,210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2018	315,800</a:t>
            </a:r>
          </a:p>
          <a:p>
            <a:endParaRPr lang="en-US" dirty="0" smtClean="0"/>
          </a:p>
          <a:p>
            <a:r>
              <a:rPr lang="en-US" dirty="0" smtClean="0"/>
              <a:t>Number of Boards of Pharmacy</a:t>
            </a:r>
            <a:r>
              <a:rPr lang="en-US" baseline="0" dirty="0" smtClean="0"/>
              <a:t> (http://www.nabp.net/boards-of-pharmacy/)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Number of Pharmacies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http://oig.hhs.gov/oei/reports/oei-05-06-00320.pdf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Of the 73,398 pharmacies included in the NCPDP file, 58,768 were classified as retail.</a:t>
            </a:r>
          </a:p>
          <a:p>
            <a:pPr>
              <a:buFont typeface="Arial" pitchFamily="34" charset="0"/>
              <a:buNone/>
            </a:pPr>
            <a:endParaRPr lang="en-US" dirty="0" smtClean="0"/>
          </a:p>
          <a:p>
            <a:pPr>
              <a:buFont typeface="Arial" pitchFamily="34" charset="0"/>
              <a:buNone/>
            </a:pPr>
            <a:r>
              <a:rPr lang="en-US" dirty="0" smtClean="0"/>
              <a:t>Number of Prescribers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http://www.ncpdp.org/products.aspx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None/>
            </a:pPr>
            <a:r>
              <a:rPr lang="en-US" dirty="0" smtClean="0"/>
              <a:t>Number of Consumer</a:t>
            </a:r>
            <a:r>
              <a:rPr lang="en-US" baseline="0" dirty="0" smtClean="0"/>
              <a:t> Protection Agencies (sum of S&amp;L and Fed programs)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http://www.consumerworld.org/pages/agencies.htm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None/>
            </a:pPr>
            <a:r>
              <a:rPr lang="en-US" dirty="0" smtClean="0"/>
              <a:t>Number</a:t>
            </a:r>
            <a:r>
              <a:rPr lang="en-US" baseline="0" dirty="0" smtClean="0"/>
              <a:t> of HHS Substance Addition Treatment Programs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http://findtreatment.samhsa.gov/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E8CD7-2FD0-456E-98FA-2B35581F7C9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8015" y="2242281"/>
            <a:ext cx="6447971" cy="1956604"/>
          </a:xfrm>
        </p:spPr>
        <p:txBody>
          <a:bodyPr anchor="t" anchorCtr="0">
            <a:noAutofit/>
          </a:bodyPr>
          <a:lstStyle>
            <a:lvl1pPr algn="ctr">
              <a:defRPr sz="4200" cap="all">
                <a:latin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300" y="5396753"/>
            <a:ext cx="5867400" cy="573741"/>
          </a:xfrm>
        </p:spPr>
        <p:txBody>
          <a:bodyPr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chemeClr val="bg1"/>
                </a:solidFill>
                <a:latin typeface="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177AD23B-53B1-7149-BB42-4BE73F7B5434}" type="datetimeFigureOut">
              <a:rPr lang="en-US" smtClean="0"/>
              <a:pPr/>
              <a:t>9/14/11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ACD1D011-FCD3-7940-840A-EE50EAD46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D23B-53B1-7149-BB42-4BE73F7B5434}" type="datetimeFigureOut">
              <a:rPr lang="en-US" smtClean="0"/>
              <a:pPr/>
              <a:t>9/14/11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D011-FCD3-7940-840A-EE50EAD461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D23B-53B1-7149-BB42-4BE73F7B5434}" type="datetimeFigureOut">
              <a:rPr lang="en-US" smtClean="0"/>
              <a:pPr/>
              <a:t>9/14/11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D011-FCD3-7940-840A-EE50EAD46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D23B-53B1-7149-BB42-4BE73F7B5434}" type="datetimeFigureOut">
              <a:rPr lang="en-US" smtClean="0"/>
              <a:pPr/>
              <a:t>9/14/11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D011-FCD3-7940-840A-EE50EAD46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D23B-53B1-7149-BB42-4BE73F7B5434}" type="datetimeFigureOut">
              <a:rPr lang="en-US" smtClean="0"/>
              <a:pPr/>
              <a:t>9/14/11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D011-FCD3-7940-840A-EE50EAD46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1pPr>
            <a:lvl2pPr marL="34925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2pPr>
            <a:lvl3pPr marL="68580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3pPr>
            <a:lvl4pPr marL="103505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4pPr>
            <a:lvl5pPr marL="137160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D23B-53B1-7149-BB42-4BE73F7B5434}" type="datetimeFigureOut">
              <a:rPr lang="en-US" smtClean="0"/>
              <a:pPr/>
              <a:t>9/14/11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D011-FCD3-7940-840A-EE50EAD461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54000" y="264832"/>
            <a:ext cx="5435600" cy="7403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10000"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800" cap="all" spc="-100">
                <a:solidFill>
                  <a:schemeClr val="bg2">
                    <a:lumMod val="75000"/>
                    <a:alpha val="40000"/>
                  </a:schemeClr>
                </a:solidFill>
                <a:latin typeface="Arial Black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Niem</a:t>
            </a:r>
            <a:r>
              <a:rPr kumimoji="0" lang="en-US" sz="25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 impact on pharmaceutical drug monitoring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77AD23B-53B1-7149-BB42-4BE73F7B5434}" type="datetimeFigureOut">
              <a:rPr lang="en-US" smtClean="0"/>
              <a:pPr/>
              <a:t>9/14/11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  <a:prstGeom prst="rect">
            <a:avLst/>
          </a:prstGeo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  <a:prstGeom prst="rect">
            <a:avLst/>
          </a:prstGeo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77AD23B-53B1-7149-BB42-4BE73F7B5434}" type="datetimeFigureOut">
              <a:rPr lang="en-US" smtClean="0"/>
              <a:pPr/>
              <a:t>9/14/11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D23B-53B1-7149-BB42-4BE73F7B5434}" type="datetimeFigureOut">
              <a:rPr lang="en-US" smtClean="0"/>
              <a:pPr/>
              <a:t>9/14/11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D011-FCD3-7940-840A-EE50EAD46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D23B-53B1-7149-BB42-4BE73F7B5434}" type="datetimeFigureOut">
              <a:rPr lang="en-US" smtClean="0"/>
              <a:pPr/>
              <a:t>9/14/11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D011-FCD3-7940-840A-EE50EAD46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D23B-53B1-7149-BB42-4BE73F7B5434}" type="datetimeFigureOut">
              <a:rPr lang="en-US" smtClean="0"/>
              <a:pPr/>
              <a:t>9/14/11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D011-FCD3-7940-840A-EE50EAD46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D23B-53B1-7149-BB42-4BE73F7B5434}" type="datetimeFigureOut">
              <a:rPr lang="en-US" smtClean="0"/>
              <a:pPr/>
              <a:t>9/14/11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D011-FCD3-7940-840A-EE50EAD46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177AD23B-53B1-7149-BB42-4BE73F7B5434}" type="datetimeFigureOut">
              <a:rPr lang="en-US" smtClean="0"/>
              <a:pPr/>
              <a:t>9/14/11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ACD1D011-FCD3-7940-840A-EE50EAD46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iem_3_inside.jpg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77AD23B-53B1-7149-BB42-4BE73F7B5434}" type="datetimeFigureOut">
              <a:rPr lang="en-US" smtClean="0"/>
              <a:pPr/>
              <a:t>9/14/11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CD1D011-FCD3-7940-840A-EE50EAD46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bg1"/>
        </a:buClr>
        <a:buSzPct val="90000"/>
        <a:buFont typeface="Wingdings" charset="2"/>
        <a:buChar char="§"/>
        <a:defRPr sz="2200" b="1" i="0" kern="1200">
          <a:solidFill>
            <a:schemeClr val="bg1">
              <a:lumMod val="75000"/>
            </a:schemeClr>
          </a:solidFill>
          <a:latin typeface="Arial"/>
          <a:ea typeface="+mn-ea"/>
          <a:cs typeface="Arial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bg1"/>
        </a:buClr>
        <a:buSzPct val="90000"/>
        <a:buFont typeface="Wingdings" charset="2"/>
        <a:buChar char="§"/>
        <a:defRPr sz="2000" b="1" i="0" kern="1200">
          <a:solidFill>
            <a:schemeClr val="bg1">
              <a:lumMod val="75000"/>
            </a:schemeClr>
          </a:solidFill>
          <a:latin typeface="Arial"/>
          <a:ea typeface="+mn-ea"/>
          <a:cs typeface="Arial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bg1"/>
        </a:buClr>
        <a:buSzPct val="90000"/>
        <a:buFont typeface="Wingdings" charset="2"/>
        <a:buChar char="§"/>
        <a:defRPr sz="1800" b="1" i="0" kern="1200">
          <a:solidFill>
            <a:schemeClr val="bg1">
              <a:lumMod val="75000"/>
            </a:schemeClr>
          </a:solidFill>
          <a:latin typeface="Arial"/>
          <a:ea typeface="+mn-ea"/>
          <a:cs typeface="Arial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bg1"/>
        </a:buClr>
        <a:buSzPct val="90000"/>
        <a:buFont typeface="Wingdings" charset="2"/>
        <a:buChar char="§"/>
        <a:defRPr sz="1800" b="1" i="0" kern="1200">
          <a:solidFill>
            <a:schemeClr val="bg1">
              <a:lumMod val="75000"/>
            </a:schemeClr>
          </a:solidFill>
          <a:latin typeface="Arial"/>
          <a:ea typeface="+mn-ea"/>
          <a:cs typeface="Arial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bg1"/>
        </a:buClr>
        <a:buSzPct val="90000"/>
        <a:buFont typeface="Wingdings" charset="2"/>
        <a:buChar char="§"/>
        <a:defRPr sz="1800" b="1" i="0" kern="1200">
          <a:solidFill>
            <a:schemeClr val="bg1">
              <a:lumMod val="75000"/>
            </a:schemeClr>
          </a:solidFill>
          <a:latin typeface="Arial"/>
          <a:ea typeface="+mn-ea"/>
          <a:cs typeface="Arial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201511"/>
            <a:ext cx="9143999" cy="1956604"/>
          </a:xfrm>
          <a:effectLst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5200" spc="-100" dirty="0" smtClean="0">
                <a:effectLst/>
              </a:rPr>
              <a:t>ON pharmaceutical</a:t>
            </a:r>
            <a:br>
              <a:rPr lang="en-US" sz="5200" spc="-100" dirty="0" smtClean="0">
                <a:effectLst/>
              </a:rPr>
            </a:br>
            <a:r>
              <a:rPr lang="en-US" sz="5600" spc="-100" dirty="0" smtClean="0">
                <a:effectLst/>
              </a:rPr>
              <a:t>drug monitoring</a:t>
            </a:r>
            <a:endParaRPr lang="en-US" sz="5600" spc="-100" dirty="0">
              <a:effectLst/>
            </a:endParaRPr>
          </a:p>
        </p:txBody>
      </p:sp>
      <p:pic>
        <p:nvPicPr>
          <p:cNvPr id="3" name="Picture 2" descr="prescription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-1" y="2175096"/>
            <a:ext cx="9144000" cy="468290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54340" y="2770803"/>
            <a:ext cx="6722833" cy="1099256"/>
          </a:xfrm>
        </p:spPr>
        <p:txBody>
          <a:bodyPr>
            <a:normAutofit/>
          </a:bodyPr>
          <a:lstStyle/>
          <a:p>
            <a:pPr algn="l"/>
            <a:r>
              <a:rPr lang="en-US" sz="1600" spc="-50" dirty="0" smtClean="0"/>
              <a:t>The Standard Prescription </a:t>
            </a:r>
            <a:br>
              <a:rPr lang="en-US" sz="1600" spc="-50" dirty="0" smtClean="0"/>
            </a:br>
            <a:r>
              <a:rPr lang="en-US" sz="1600" spc="-50" dirty="0" smtClean="0"/>
              <a:t>Monitoring Information Exchange </a:t>
            </a:r>
            <a:br>
              <a:rPr lang="en-US" sz="1600" spc="-50" dirty="0" smtClean="0"/>
            </a:br>
            <a:r>
              <a:rPr lang="en-US" sz="1600" spc="-50" dirty="0" smtClean="0"/>
              <a:t>Package Document</a:t>
            </a:r>
            <a:endParaRPr lang="en-US" sz="1600" spc="-50" dirty="0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0" y="625140"/>
            <a:ext cx="9143999" cy="8669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b="1" i="0" kern="1200" cap="all">
                <a:solidFill>
                  <a:schemeClr val="bg1"/>
                </a:solidFill>
                <a:latin typeface="Arial Black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000" spc="-100" dirty="0" smtClean="0">
                <a:solidFill>
                  <a:schemeClr val="tx1"/>
                </a:solidFill>
                <a:effectLst/>
              </a:rPr>
              <a:t>NIEM IMPACT</a:t>
            </a:r>
            <a:endParaRPr lang="en-US" sz="6500" spc="-100" dirty="0">
              <a:effectLst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56779415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170378"/>
            <a:ext cx="9144000" cy="146777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200" b="0" spc="0" dirty="0" smtClean="0">
                <a:solidFill>
                  <a:schemeClr val="bg1"/>
                </a:solidFill>
                <a:latin typeface="Arial"/>
                <a:cs typeface="Arial"/>
              </a:rPr>
              <a:t>During the same period, there was a  </a:t>
            </a:r>
            <a:r>
              <a:rPr lang="en-US" sz="1200" u="sng" spc="0" dirty="0" smtClean="0">
                <a:solidFill>
                  <a:schemeClr val="bg1"/>
                </a:solidFill>
                <a:effectLst>
                  <a:glow rad="139700">
                    <a:schemeClr val="bg1">
                      <a:alpha val="8000"/>
                    </a:schemeClr>
                  </a:glow>
                </a:effectLst>
                <a:latin typeface="Arial Black"/>
                <a:cs typeface="Arial Black"/>
              </a:rPr>
              <a:t>150% INCREASE</a:t>
            </a:r>
            <a:r>
              <a:rPr lang="en-US" sz="1200" b="0" spc="0" dirty="0" smtClean="0">
                <a:solidFill>
                  <a:schemeClr val="bg1"/>
                </a:solidFill>
                <a:latin typeface="Arial"/>
                <a:cs typeface="Arial"/>
              </a:rPr>
              <a:t>  in prescriptions written for controlled substances.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400" spc="0" dirty="0" smtClean="0">
                <a:solidFill>
                  <a:schemeClr val="bg1"/>
                </a:solidFill>
                <a:latin typeface="Arial"/>
                <a:cs typeface="Arial"/>
              </a:rPr>
              <a:t>The brand cost of 4 mg of </a:t>
            </a:r>
            <a:r>
              <a:rPr lang="en-US" sz="1400" spc="0" dirty="0" err="1" smtClean="0">
                <a:solidFill>
                  <a:schemeClr val="bg1"/>
                </a:solidFill>
                <a:latin typeface="Arial"/>
                <a:cs typeface="Arial"/>
              </a:rPr>
              <a:t>Dilaudid</a:t>
            </a:r>
            <a:r>
              <a:rPr lang="en-US" sz="1400" spc="0" dirty="0" smtClean="0">
                <a:solidFill>
                  <a:schemeClr val="bg1"/>
                </a:solidFill>
                <a:latin typeface="Arial"/>
                <a:cs typeface="Arial"/>
              </a:rPr>
              <a:t> is $88.94 per 100.</a:t>
            </a:r>
            <a:br>
              <a:rPr lang="en-US" sz="1400" spc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1400" b="0" spc="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spc="0" dirty="0" smtClean="0">
                <a:solidFill>
                  <a:schemeClr val="bg1"/>
                </a:solidFill>
                <a:latin typeface="Arial"/>
                <a:cs typeface="Arial"/>
              </a:rPr>
              <a:t>The street value for the same amount is $10,000. </a:t>
            </a:r>
            <a:r>
              <a:rPr lang="en-US" sz="1600" u="sng" spc="0" dirty="0" smtClean="0">
                <a:solidFill>
                  <a:schemeClr val="bg1"/>
                </a:solidFill>
                <a:latin typeface="Arial"/>
                <a:cs typeface="Arial"/>
              </a:rPr>
              <a:t>The demand is REAL</a:t>
            </a:r>
            <a:r>
              <a:rPr lang="en-US" sz="1600" spc="0" dirty="0" smtClean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lang="en-US" sz="1600" spc="0" dirty="0" smtClean="0">
              <a:solidFill>
                <a:schemeClr val="bg1"/>
              </a:solidFill>
              <a:effectLst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08062" y="1025599"/>
            <a:ext cx="8635938" cy="4102100"/>
            <a:chOff x="618128" y="1132810"/>
            <a:chExt cx="8635938" cy="4102100"/>
          </a:xfrm>
        </p:grpSpPr>
        <p:grpSp>
          <p:nvGrpSpPr>
            <p:cNvPr id="16" name="Group 15"/>
            <p:cNvGrpSpPr/>
            <p:nvPr/>
          </p:nvGrpSpPr>
          <p:grpSpPr>
            <a:xfrm>
              <a:off x="618128" y="1132810"/>
              <a:ext cx="8635938" cy="4102100"/>
              <a:chOff x="618128" y="1028700"/>
              <a:chExt cx="8635938" cy="41021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635000" y="1028700"/>
                <a:ext cx="8619066" cy="4102100"/>
                <a:chOff x="635000" y="1028700"/>
                <a:chExt cx="8619066" cy="4102100"/>
              </a:xfrm>
            </p:grpSpPr>
            <p:sp>
              <p:nvSpPr>
                <p:cNvPr id="15" name="Rounded Rectangular Callout 14"/>
                <p:cNvSpPr/>
                <p:nvPr/>
              </p:nvSpPr>
              <p:spPr>
                <a:xfrm rot="10800000">
                  <a:off x="4660900" y="2362198"/>
                  <a:ext cx="3616532" cy="2006602"/>
                </a:xfrm>
                <a:prstGeom prst="wedgeRoundRectCallout">
                  <a:avLst>
                    <a:gd name="adj1" fmla="val 22"/>
                    <a:gd name="adj2" fmla="val 69554"/>
                    <a:gd name="adj3" fmla="val 16667"/>
                  </a:avLst>
                </a:prstGeom>
                <a:gradFill flip="none" rotWithShape="1">
                  <a:gsLst>
                    <a:gs pos="0">
                      <a:schemeClr val="bg2">
                        <a:lumMod val="75000"/>
                        <a:alpha val="24000"/>
                      </a:schemeClr>
                    </a:gs>
                    <a:gs pos="100000">
                      <a:schemeClr val="bg1">
                        <a:alpha val="24000"/>
                      </a:schemeClr>
                    </a:gs>
                  </a:gsLst>
                  <a:lin ang="0" scaled="1"/>
                  <a:tileRect/>
                </a:gra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aphicFrame>
              <p:nvGraphicFramePr>
                <p:cNvPr id="9" name="Chart 8"/>
                <p:cNvGraphicFramePr/>
                <p:nvPr>
                  <p:extLst>
                    <p:ext uri="{D42A27DB-BD31-4B8C-83A1-F6EECF244321}">
      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2803856"/>
                    </p:ext>
                  </p:extLst>
                </p:nvPr>
              </p:nvGraphicFramePr>
              <p:xfrm>
                <a:off x="635000" y="1028700"/>
                <a:ext cx="8619066" cy="41021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sp>
              <p:nvSpPr>
                <p:cNvPr id="4" name="TextBox 3"/>
                <p:cNvSpPr txBox="1"/>
                <p:nvPr/>
              </p:nvSpPr>
              <p:spPr>
                <a:xfrm>
                  <a:off x="1193800" y="1536700"/>
                  <a:ext cx="37376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Prescription Drugs (15.1 million)</a:t>
                  </a:r>
                  <a:endParaRPr lang="en-US" b="1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193800" y="2252077"/>
                  <a:ext cx="145033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Cocaine (5.9 mil.)</a:t>
                  </a:r>
                  <a:endParaRPr lang="en-US" sz="1200" b="1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193800" y="2891254"/>
                  <a:ext cx="180680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a-DK" sz="1200" b="1" dirty="0">
                      <a:solidFill>
                        <a:schemeClr val="bg1"/>
                      </a:solidFill>
                      <a:latin typeface="Arial"/>
                      <a:cs typeface="Arial"/>
                    </a:rPr>
                    <a:t>Hallucinogens</a:t>
                  </a:r>
                  <a:r>
                    <a:rPr lang="da-DK" sz="1200" b="1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b="1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 (4 mil.)</a:t>
                  </a:r>
                  <a:endParaRPr lang="en-US" sz="1200" b="1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262736" y="3509377"/>
                  <a:ext cx="15272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Inhalants (2.1 mil.)</a:t>
                  </a:r>
                  <a:endParaRPr lang="en-US" sz="1200" b="1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435299" y="4182477"/>
                  <a:ext cx="125346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Heroin (.3 mil.)</a:t>
                  </a:r>
                  <a:endParaRPr lang="en-US" sz="1200" b="1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831237" y="2861677"/>
                <a:ext cx="32372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2">
                        <a:lumMod val="40000"/>
                        <a:lumOff val="60000"/>
                      </a:schemeClr>
                    </a:solidFill>
                    <a:latin typeface="Arial Black"/>
                    <a:cs typeface="Arial Black"/>
                  </a:rPr>
                  <a:t>NATIONWIDE DRUG ABUSE</a:t>
                </a:r>
                <a:endParaRPr lang="en-US" sz="16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Arial Black"/>
                  <a:cs typeface="Arial Black"/>
                </a:endParaRPr>
              </a:p>
            </p:txBody>
          </p:sp>
        </p:grp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4787900" y="2656810"/>
              <a:ext cx="3365500" cy="17272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ts val="2000"/>
                </a:spcBef>
                <a:spcAft>
                  <a:spcPts val="1200"/>
                </a:spcAft>
                <a:buClr>
                  <a:schemeClr val="tx1"/>
                </a:buClr>
                <a:buSzPct val="90000"/>
                <a:buFontTx/>
                <a:buNone/>
                <a:defRPr sz="2100" b="1" i="0" kern="1200" spc="-50">
                  <a:solidFill>
                    <a:schemeClr val="bg1"/>
                  </a:solidFill>
                  <a:latin typeface=""/>
                  <a:ea typeface="+mn-ea"/>
                  <a:cs typeface="+mn-cs"/>
                </a:defRPr>
              </a:lvl1pPr>
              <a:lvl2pPr marL="349250" indent="0" algn="ctr" defTabSz="914400" rtl="0" eaLnBrk="1" latinLnBrk="0" hangingPunct="1">
                <a:spcBef>
                  <a:spcPts val="600"/>
                </a:spcBef>
                <a:spcAft>
                  <a:spcPts val="1200"/>
                </a:spcAft>
                <a:buClr>
                  <a:schemeClr val="tx1"/>
                </a:buClr>
                <a:buSzPct val="90000"/>
                <a:buFontTx/>
                <a:buNone/>
                <a:defRPr sz="2100" b="1" i="0" kern="1200" spc="-50">
                  <a:solidFill>
                    <a:schemeClr val="bg1"/>
                  </a:solidFill>
                  <a:latin typeface=""/>
                  <a:ea typeface="+mn-ea"/>
                  <a:cs typeface="+mn-cs"/>
                </a:defRPr>
              </a:lvl2pPr>
              <a:lvl3pPr marL="685800" indent="0" algn="ctr" defTabSz="914400" rtl="0" eaLnBrk="1" latinLnBrk="0" hangingPunct="1">
                <a:spcBef>
                  <a:spcPts val="600"/>
                </a:spcBef>
                <a:spcAft>
                  <a:spcPts val="1200"/>
                </a:spcAft>
                <a:buClr>
                  <a:schemeClr val="tx1"/>
                </a:buClr>
                <a:buSzPct val="90000"/>
                <a:buFontTx/>
                <a:buNone/>
                <a:defRPr sz="2100" b="1" i="0" kern="1200" spc="-50">
                  <a:solidFill>
                    <a:schemeClr val="bg1"/>
                  </a:solidFill>
                  <a:latin typeface=""/>
                  <a:ea typeface="+mn-ea"/>
                  <a:cs typeface="+mn-cs"/>
                </a:defRPr>
              </a:lvl3pPr>
              <a:lvl4pPr marL="1035050" indent="0" algn="ctr" defTabSz="914400" rtl="0" eaLnBrk="1" latinLnBrk="0" hangingPunct="1">
                <a:spcBef>
                  <a:spcPts val="600"/>
                </a:spcBef>
                <a:spcAft>
                  <a:spcPts val="1200"/>
                </a:spcAft>
                <a:buClr>
                  <a:schemeClr val="tx1"/>
                </a:buClr>
                <a:buSzPct val="90000"/>
                <a:buFontTx/>
                <a:buNone/>
                <a:defRPr sz="2100" b="1" i="0" kern="1200" spc="-50">
                  <a:solidFill>
                    <a:schemeClr val="bg1"/>
                  </a:solidFill>
                  <a:latin typeface=""/>
                  <a:ea typeface="+mn-ea"/>
                  <a:cs typeface="+mn-cs"/>
                </a:defRPr>
              </a:lvl4pPr>
              <a:lvl5pPr marL="1371600" indent="0" algn="ctr" defTabSz="914400" rtl="0" eaLnBrk="1" latinLnBrk="0" hangingPunct="1">
                <a:spcBef>
                  <a:spcPts val="600"/>
                </a:spcBef>
                <a:spcAft>
                  <a:spcPts val="1200"/>
                </a:spcAft>
                <a:buClr>
                  <a:schemeClr val="tx1"/>
                </a:buClr>
                <a:buSzPct val="90000"/>
                <a:buFontTx/>
                <a:buNone/>
                <a:defRPr sz="2100" b="1" i="0" kern="1200" spc="-50">
                  <a:solidFill>
                    <a:schemeClr val="bg1"/>
                  </a:solidFill>
                  <a:latin typeface=""/>
                  <a:ea typeface="+mn-ea"/>
                  <a:cs typeface="+mn-cs"/>
                </a:defRPr>
              </a:lvl5pPr>
              <a:lvl6pPr marL="2055813" indent="-344488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2" pitchFamily="18" charset="2"/>
                <a:buChar char=""/>
                <a:defRPr lang="en-US" sz="1800" kern="12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398713" indent="-344488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2" pitchFamily="18" charset="2"/>
                <a:buChar char=""/>
                <a:defRPr lang="en-US" sz="1800" kern="12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743200" indent="-344488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2" pitchFamily="18" charset="2"/>
                <a:buChar char=""/>
                <a:defRPr lang="en-US" sz="1800" kern="12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087688" indent="-344488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2" pitchFamily="18" charset="2"/>
                <a:buChar char=""/>
                <a:defRPr lang="en-US" sz="1800" kern="12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2400"/>
                </a:spcAft>
              </a:pPr>
              <a:r>
                <a:rPr lang="en-US" sz="1600" spc="0" dirty="0" smtClean="0">
                  <a:latin typeface="Arial"/>
                  <a:cs typeface="Arial"/>
                </a:rPr>
                <a:t>From 1992-2003, </a:t>
              </a:r>
              <a:br>
                <a:rPr lang="en-US" sz="1600" spc="0" dirty="0" smtClean="0">
                  <a:latin typeface="Arial"/>
                  <a:cs typeface="Arial"/>
                </a:rPr>
              </a:br>
              <a:r>
                <a:rPr lang="en-US" sz="1600" spc="0" dirty="0" smtClean="0">
                  <a:latin typeface="Arial"/>
                  <a:cs typeface="Arial"/>
                </a:rPr>
                <a:t>15.1 million Americans </a:t>
              </a:r>
              <a:br>
                <a:rPr lang="en-US" sz="1600" spc="0" dirty="0" smtClean="0">
                  <a:latin typeface="Arial"/>
                  <a:cs typeface="Arial"/>
                </a:rPr>
              </a:br>
              <a:r>
                <a:rPr lang="en-US" sz="1600" spc="0" dirty="0" smtClean="0">
                  <a:latin typeface="Arial"/>
                  <a:cs typeface="Arial"/>
                </a:rPr>
                <a:t>abused prescription drugs. That’s </a:t>
              </a:r>
              <a:r>
                <a:rPr lang="en-US" sz="1600" spc="0" dirty="0" smtClean="0">
                  <a:effectLst/>
                  <a:latin typeface="Arial"/>
                  <a:cs typeface="Arial"/>
                </a:rPr>
                <a:t>more than </a:t>
              </a:r>
              <a:r>
                <a:rPr lang="en-US" sz="1600" spc="0" dirty="0" smtClean="0">
                  <a:latin typeface="Arial"/>
                  <a:cs typeface="Arial"/>
                </a:rPr>
                <a:t>cocaine, hallucinogens, inhalants, </a:t>
              </a:r>
              <a:br>
                <a:rPr lang="en-US" sz="1600" spc="0" dirty="0" smtClean="0">
                  <a:latin typeface="Arial"/>
                  <a:cs typeface="Arial"/>
                </a:rPr>
              </a:br>
              <a:r>
                <a:rPr lang="en-US" sz="1600" spc="0" dirty="0" smtClean="0">
                  <a:latin typeface="Arial"/>
                  <a:cs typeface="Arial"/>
                </a:rPr>
                <a:t>and heroin </a:t>
              </a:r>
              <a:r>
                <a:rPr lang="en-US" sz="1600" spc="0" dirty="0" smtClean="0">
                  <a:latin typeface="Arial Black"/>
                  <a:cs typeface="Arial Black"/>
                </a:rPr>
                <a:t>COMBINED</a:t>
              </a:r>
              <a:r>
                <a:rPr lang="en-US" sz="1600" spc="0" dirty="0" smtClean="0">
                  <a:latin typeface="Arial"/>
                  <a:cs typeface="Arial"/>
                </a:rPr>
                <a:t>.</a:t>
              </a:r>
              <a:endParaRPr lang="en-US" sz="1600" u="sng" spc="0" dirty="0" smtClean="0">
                <a:effectLst/>
              </a:endParaRPr>
            </a:p>
          </p:txBody>
        </p: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672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/>
          <p:cNvSpPr/>
          <p:nvPr/>
        </p:nvSpPr>
        <p:spPr>
          <a:xfrm>
            <a:off x="736600" y="3048000"/>
            <a:ext cx="3568700" cy="1473200"/>
          </a:xfrm>
          <a:prstGeom prst="round2DiagRect">
            <a:avLst/>
          </a:prstGeom>
          <a:gradFill flip="none" rotWithShape="1">
            <a:gsLst>
              <a:gs pos="0">
                <a:schemeClr val="bg2">
                  <a:lumMod val="75000"/>
                  <a:alpha val="21000"/>
                </a:schemeClr>
              </a:gs>
              <a:gs pos="100000">
                <a:srgbClr val="FFFFFF">
                  <a:alpha val="21000"/>
                </a:srgbClr>
              </a:gs>
            </a:gsLst>
            <a:lin ang="10800000" scaled="0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3133"/>
            <a:ext cx="9144000" cy="1151967"/>
          </a:xfrm>
        </p:spPr>
        <p:txBody>
          <a:bodyPr>
            <a:normAutofit/>
          </a:bodyPr>
          <a:lstStyle/>
          <a:p>
            <a:r>
              <a:rPr lang="en-US" sz="3000" spc="-70" dirty="0" smtClean="0">
                <a:solidFill>
                  <a:schemeClr val="bg1"/>
                </a:solidFill>
              </a:rPr>
              <a:t>1 in 5 teens are abusing </a:t>
            </a:r>
            <a:br>
              <a:rPr lang="en-US" sz="3000" spc="-70" dirty="0" smtClean="0">
                <a:solidFill>
                  <a:schemeClr val="bg1"/>
                </a:solidFill>
              </a:rPr>
            </a:br>
            <a:r>
              <a:rPr lang="en-US" sz="3000" spc="-70" dirty="0" smtClean="0">
                <a:solidFill>
                  <a:schemeClr val="bg1"/>
                </a:solidFill>
              </a:rPr>
              <a:t>prescription drugs to get high.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0262" y="3255644"/>
            <a:ext cx="3149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/>
                <a:cs typeface="Arial"/>
              </a:rPr>
              <a:t>40% of </a:t>
            </a:r>
            <a:r>
              <a:rPr lang="en-US" sz="2800" b="1" dirty="0" smtClean="0">
                <a:solidFill>
                  <a:schemeClr val="bg1"/>
                </a:solidFill>
                <a:latin typeface="Arial"/>
                <a:cs typeface="Arial"/>
              </a:rPr>
              <a:t>teens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believe that prescription drugs</a:t>
            </a:r>
            <a:b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are safer 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than illegal drugs</a:t>
            </a:r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" name="Picture 4" descr="crow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-1513332" y="4667281"/>
            <a:ext cx="12170664" cy="2190719"/>
          </a:xfrm>
          <a:prstGeom prst="rect">
            <a:avLst/>
          </a:prstGeom>
        </p:spPr>
      </p:pic>
      <p:sp>
        <p:nvSpPr>
          <p:cNvPr id="12" name="Round Diagonal Corner Rectangle 11"/>
          <p:cNvSpPr/>
          <p:nvPr/>
        </p:nvSpPr>
        <p:spPr>
          <a:xfrm>
            <a:off x="4826000" y="3060700"/>
            <a:ext cx="3568700" cy="1473200"/>
          </a:xfrm>
          <a:prstGeom prst="round2DiagRect">
            <a:avLst/>
          </a:prstGeom>
          <a:gradFill flip="none" rotWithShape="1">
            <a:gsLst>
              <a:gs pos="0">
                <a:schemeClr val="bg2">
                  <a:lumMod val="75000"/>
                  <a:alpha val="21000"/>
                </a:schemeClr>
              </a:gs>
              <a:gs pos="100000">
                <a:srgbClr val="FFFFFF">
                  <a:alpha val="21000"/>
                </a:srgbClr>
              </a:gs>
            </a:gsLst>
            <a:lin ang="0" scaled="0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9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42362" y="3255644"/>
            <a:ext cx="3149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/>
                <a:cs typeface="Arial"/>
              </a:rPr>
              <a:t>29% </a:t>
            </a:r>
            <a:r>
              <a:rPr lang="en-US" sz="2800" b="1" dirty="0">
                <a:solidFill>
                  <a:schemeClr val="bg1"/>
                </a:solidFill>
                <a:latin typeface="Arial"/>
                <a:cs typeface="Arial"/>
              </a:rPr>
              <a:t>of </a:t>
            </a:r>
            <a:r>
              <a:rPr lang="en-US" sz="2800" b="1" dirty="0" smtClean="0">
                <a:solidFill>
                  <a:schemeClr val="bg1"/>
                </a:solidFill>
                <a:latin typeface="Arial"/>
                <a:cs typeface="Arial"/>
              </a:rPr>
              <a:t>teens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believe </a:t>
            </a:r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that prescription 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pain relievers are not addictive</a:t>
            </a:r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781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196538" y="1167706"/>
            <a:ext cx="6862013" cy="4117208"/>
            <a:chOff x="2196538" y="1390375"/>
            <a:chExt cx="6862013" cy="4117208"/>
          </a:xfrm>
        </p:grpSpPr>
        <p:pic>
          <p:nvPicPr>
            <p:cNvPr id="16" name="Picture 15" descr="USA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tretch>
              <a:fillRect/>
            </a:stretch>
          </p:blipFill>
          <p:spPr>
            <a:xfrm>
              <a:off x="2196538" y="1390375"/>
              <a:ext cx="6862013" cy="411720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8216708" y="3815508"/>
              <a:ext cx="757332" cy="939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1050" b="1" dirty="0">
                  <a:solidFill>
                    <a:srgbClr val="FFFFFF"/>
                  </a:solidFill>
                  <a:latin typeface="Arial"/>
                  <a:cs typeface="Arial"/>
                </a:rPr>
                <a:t>&gt; </a:t>
              </a:r>
              <a:r>
                <a:rPr lang="en-US" sz="1050" b="1" dirty="0" smtClean="0">
                  <a:solidFill>
                    <a:srgbClr val="FFFFFF"/>
                  </a:solidFill>
                  <a:latin typeface="Arial"/>
                  <a:cs typeface="Arial"/>
                </a:rPr>
                <a:t>0 – .9%</a:t>
              </a:r>
            </a:p>
            <a:p>
              <a:pPr>
                <a:lnSpc>
                  <a:spcPct val="105000"/>
                </a:lnSpc>
              </a:pPr>
              <a:r>
                <a:rPr lang="en-US" sz="1050" b="1" dirty="0" smtClean="0">
                  <a:solidFill>
                    <a:srgbClr val="FFFFFF"/>
                  </a:solidFill>
                  <a:latin typeface="Arial"/>
                  <a:cs typeface="Arial"/>
                </a:rPr>
                <a:t>1 – 2.9%</a:t>
              </a:r>
            </a:p>
            <a:p>
              <a:pPr>
                <a:lnSpc>
                  <a:spcPct val="105000"/>
                </a:lnSpc>
              </a:pPr>
              <a:r>
                <a:rPr lang="en-US" sz="1050" b="1" dirty="0" smtClean="0">
                  <a:solidFill>
                    <a:srgbClr val="FFFFFF"/>
                  </a:solidFill>
                  <a:latin typeface="Arial"/>
                  <a:cs typeface="Arial"/>
                </a:rPr>
                <a:t>3 – 3.9%</a:t>
              </a:r>
            </a:p>
            <a:p>
              <a:pPr>
                <a:lnSpc>
                  <a:spcPct val="105000"/>
                </a:lnSpc>
              </a:pPr>
              <a:r>
                <a:rPr lang="en-US" sz="1050" b="1" dirty="0" smtClean="0">
                  <a:solidFill>
                    <a:srgbClr val="FFFFFF"/>
                  </a:solidFill>
                  <a:latin typeface="Arial"/>
                  <a:cs typeface="Arial"/>
                </a:rPr>
                <a:t>4 – 7%</a:t>
              </a:r>
            </a:p>
            <a:p>
              <a:pPr>
                <a:lnSpc>
                  <a:spcPct val="105000"/>
                </a:lnSpc>
              </a:pPr>
              <a:r>
                <a:rPr lang="en-US" sz="1050" b="1" dirty="0" smtClean="0">
                  <a:solidFill>
                    <a:srgbClr val="FFFFFF"/>
                  </a:solidFill>
                  <a:latin typeface="Arial"/>
                  <a:cs typeface="Arial"/>
                </a:rPr>
                <a:t>&gt; 19%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918890" y="3105593"/>
              <a:ext cx="3619500" cy="455540"/>
              <a:chOff x="3835400" y="3227460"/>
              <a:chExt cx="3619500" cy="45554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835400" y="3227460"/>
                <a:ext cx="3619500" cy="455540"/>
              </a:xfrm>
              <a:prstGeom prst="rect">
                <a:avLst/>
              </a:prstGeom>
              <a:solidFill>
                <a:schemeClr val="bg1">
                  <a:alpha val="94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24300" y="3284093"/>
                <a:ext cx="3467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Arial"/>
                    <a:cs typeface="Arial"/>
                  </a:rPr>
                  <a:t>Where </a:t>
                </a:r>
                <a:r>
                  <a:rPr lang="en-US" sz="1400" b="1" dirty="0" smtClean="0">
                    <a:latin typeface="Arial"/>
                    <a:cs typeface="Arial"/>
                  </a:rPr>
                  <a:t>CA Prescriptions Really Go</a:t>
                </a:r>
                <a:endParaRPr lang="en-US" sz="1400" b="1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7" name="Rectangle 6"/>
          <p:cNvSpPr/>
          <p:nvPr/>
        </p:nvSpPr>
        <p:spPr>
          <a:xfrm>
            <a:off x="554262" y="5406679"/>
            <a:ext cx="3370038" cy="750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200" dirty="0" smtClean="0">
                <a:latin typeface="Arial"/>
                <a:cs typeface="Arial"/>
              </a:rPr>
              <a:t>There are three facets to the problem—misuse, abuse, and </a:t>
            </a:r>
            <a:r>
              <a:rPr lang="en-US" sz="1200" b="1" u="sng" dirty="0" smtClean="0">
                <a:latin typeface="Arial"/>
                <a:cs typeface="Arial"/>
              </a:rPr>
              <a:t>diversion</a:t>
            </a:r>
            <a:r>
              <a:rPr lang="en-US" sz="1200" dirty="0" smtClean="0">
                <a:latin typeface="Arial"/>
                <a:cs typeface="Arial"/>
              </a:rPr>
              <a:t>—and three players—prescribers, dispensers, and patients.</a:t>
            </a:r>
          </a:p>
        </p:txBody>
      </p:sp>
      <p:sp>
        <p:nvSpPr>
          <p:cNvPr id="9" name="Round Diagonal Corner Rectangle 8"/>
          <p:cNvSpPr/>
          <p:nvPr/>
        </p:nvSpPr>
        <p:spPr>
          <a:xfrm>
            <a:off x="660400" y="1457465"/>
            <a:ext cx="2095500" cy="3412566"/>
          </a:xfrm>
          <a:prstGeom prst="round2DiagRect">
            <a:avLst/>
          </a:prstGeom>
          <a:solidFill>
            <a:schemeClr val="accent1">
              <a:lumMod val="75000"/>
              <a:alpha val="86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8262" y="1706013"/>
            <a:ext cx="1795238" cy="2949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300" b="1" dirty="0" smtClean="0">
                <a:solidFill>
                  <a:srgbClr val="FFFFFF"/>
                </a:solidFill>
                <a:latin typeface="Arial"/>
                <a:cs typeface="Arial"/>
              </a:rPr>
              <a:t>Pharmaceutical </a:t>
            </a:r>
            <a:r>
              <a:rPr lang="en-US" sz="1300" b="1" dirty="0">
                <a:solidFill>
                  <a:srgbClr val="FFFFFF"/>
                </a:solidFill>
                <a:latin typeface="Arial"/>
                <a:cs typeface="Arial"/>
              </a:rPr>
              <a:t>drug abuse is crossing state lines as offenders realize the gap in interstate </a:t>
            </a:r>
            <a:r>
              <a:rPr lang="en-US" sz="1300" b="1" dirty="0" smtClean="0">
                <a:solidFill>
                  <a:srgbClr val="FFFFFF"/>
                </a:solidFill>
                <a:latin typeface="Arial"/>
                <a:cs typeface="Arial"/>
              </a:rPr>
              <a:t>reporting. </a:t>
            </a:r>
          </a:p>
          <a:p>
            <a:pPr algn="ctr">
              <a:lnSpc>
                <a:spcPct val="110000"/>
              </a:lnSpc>
            </a:pPr>
            <a:endParaRPr lang="en-US" sz="13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algn="ctr">
              <a:lnSpc>
                <a:spcPct val="110000"/>
              </a:lnSpc>
            </a:pPr>
            <a:r>
              <a:rPr lang="en-US" sz="1300" b="1" dirty="0" smtClean="0">
                <a:solidFill>
                  <a:srgbClr val="FFFFFF"/>
                </a:solidFill>
                <a:latin typeface="Arial"/>
                <a:cs typeface="Arial"/>
              </a:rPr>
              <a:t>As this map shows, </a:t>
            </a:r>
            <a:r>
              <a:rPr lang="en-US" sz="1300" b="1" u="sng" dirty="0" smtClean="0">
                <a:solidFill>
                  <a:srgbClr val="FFFFFF"/>
                </a:solidFill>
                <a:latin typeface="Arial"/>
                <a:cs typeface="Arial"/>
              </a:rPr>
              <a:t>less </a:t>
            </a:r>
            <a:r>
              <a:rPr lang="en-US" sz="1300" b="1" u="sng" dirty="0">
                <a:solidFill>
                  <a:srgbClr val="FFFFFF"/>
                </a:solidFill>
                <a:latin typeface="Arial"/>
                <a:cs typeface="Arial"/>
              </a:rPr>
              <a:t>than 20%</a:t>
            </a:r>
            <a:r>
              <a:rPr lang="en-US" sz="1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300" b="1" dirty="0" smtClean="0">
                <a:solidFill>
                  <a:srgbClr val="FFFFFF"/>
                </a:solidFill>
                <a:latin typeface="Arial"/>
                <a:cs typeface="Arial"/>
              </a:rPr>
              <a:t/>
            </a:r>
            <a:br>
              <a:rPr lang="en-US" sz="1300" b="1" dirty="0" smtClean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1300" b="1" dirty="0" smtClean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lang="en-US" sz="1300" b="1" dirty="0">
                <a:solidFill>
                  <a:srgbClr val="FFFFFF"/>
                </a:solidFill>
                <a:latin typeface="Arial"/>
                <a:cs typeface="Arial"/>
              </a:rPr>
              <a:t>prescriptions written </a:t>
            </a:r>
            <a:r>
              <a:rPr lang="en-US" sz="1300" b="1" dirty="0" smtClean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lang="en-US" sz="1300" b="1" dirty="0">
                <a:solidFill>
                  <a:srgbClr val="FFFFFF"/>
                </a:solidFill>
                <a:latin typeface="Arial"/>
                <a:cs typeface="Arial"/>
              </a:rPr>
              <a:t>California were written for </a:t>
            </a:r>
            <a:r>
              <a:rPr lang="en-US" sz="1300" b="1" dirty="0" smtClean="0">
                <a:solidFill>
                  <a:srgbClr val="FFFFFF"/>
                </a:solidFill>
                <a:latin typeface="Arial"/>
                <a:cs typeface="Arial"/>
              </a:rPr>
              <a:t>California </a:t>
            </a:r>
            <a:r>
              <a:rPr lang="en-US" sz="1300" b="1" dirty="0">
                <a:solidFill>
                  <a:srgbClr val="FFFFFF"/>
                </a:solidFill>
                <a:latin typeface="Arial"/>
                <a:cs typeface="Arial"/>
              </a:rPr>
              <a:t>residents.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2646" y="5438428"/>
            <a:ext cx="4332687" cy="1358291"/>
          </a:xfrm>
        </p:spPr>
        <p:txBody>
          <a:bodyPr>
            <a:normAutofit/>
          </a:bodyPr>
          <a:lstStyle/>
          <a:p>
            <a:pPr lvl="0" algn="l"/>
            <a:r>
              <a:rPr lang="en-US" sz="1300" b="0" spc="-20" dirty="0">
                <a:solidFill>
                  <a:schemeClr val="bg1"/>
                </a:solidFill>
              </a:rPr>
              <a:t>Prescription drug monitoring is the coming together of law enforcement, health care providers, and licensure boards to help prevent prescription drug abuse and diversion.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611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38286"/>
            <a:ext cx="7583488" cy="4018762"/>
          </a:xfrm>
        </p:spPr>
        <p:txBody>
          <a:bodyPr/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As diversion of prescription controlled substances and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abuse involving these drugs continues to escalate,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how </a:t>
            </a:r>
            <a:r>
              <a:rPr lang="en-US" dirty="0">
                <a:solidFill>
                  <a:schemeClr val="bg1"/>
                </a:solidFill>
              </a:rPr>
              <a:t>can we improve interstate monitoring of drug use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How do we </a:t>
            </a:r>
            <a:r>
              <a:rPr lang="en-US" sz="3600" dirty="0" smtClean="0">
                <a:solidFill>
                  <a:schemeClr val="bg1"/>
                </a:solidFill>
              </a:rPr>
              <a:t>enable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prescription </a:t>
            </a:r>
            <a:r>
              <a:rPr lang="en-US" sz="3600" dirty="0">
                <a:solidFill>
                  <a:schemeClr val="bg1"/>
                </a:solidFill>
              </a:rPr>
              <a:t>drug </a:t>
            </a:r>
            <a:r>
              <a:rPr lang="en-US" sz="3600" dirty="0" smtClean="0">
                <a:solidFill>
                  <a:schemeClr val="bg1"/>
                </a:solidFill>
              </a:rPr>
              <a:t>monitors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to </a:t>
            </a:r>
            <a:r>
              <a:rPr lang="en-US" sz="3600" u="sng" dirty="0">
                <a:solidFill>
                  <a:schemeClr val="bg1"/>
                </a:solidFill>
                <a:effectLst>
                  <a:glow rad="139700">
                    <a:schemeClr val="bg1">
                      <a:alpha val="8000"/>
                    </a:schemeClr>
                  </a:glow>
                </a:effectLst>
              </a:rPr>
              <a:t>see across state lines</a:t>
            </a:r>
            <a:r>
              <a:rPr lang="en-US" sz="3600" dirty="0">
                <a:solidFill>
                  <a:schemeClr val="bg1"/>
                </a:solidFill>
              </a:rPr>
              <a:t>? </a:t>
            </a:r>
            <a:endParaRPr lang="en-US" sz="3600" spc="-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979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438832"/>
            <a:ext cx="7589837" cy="5419167"/>
          </a:xfrm>
        </p:spPr>
        <p:txBody>
          <a:bodyPr>
            <a:noAutofit/>
          </a:bodyPr>
          <a:lstStyle/>
          <a:p>
            <a:pPr algn="l"/>
            <a:r>
              <a:rPr lang="en-US" sz="1800" spc="0" dirty="0">
                <a:solidFill>
                  <a:schemeClr val="bg1"/>
                </a:solidFill>
              </a:rPr>
              <a:t>Before NIEM</a:t>
            </a:r>
            <a:r>
              <a:rPr lang="en-US" sz="1800" b="0" spc="0" dirty="0">
                <a:solidFill>
                  <a:schemeClr val="bg1"/>
                </a:solidFill>
              </a:rPr>
              <a:t>, there was large gap in interstate reporting. </a:t>
            </a:r>
          </a:p>
          <a:p>
            <a:pPr algn="l"/>
            <a:r>
              <a:rPr lang="en-US" sz="1800" b="0" spc="0" dirty="0">
                <a:solidFill>
                  <a:schemeClr val="bg1"/>
                </a:solidFill>
              </a:rPr>
              <a:t>As abuse and diversion escalate, law enforcement and health practitioners need a standardized, scalable solution to share </a:t>
            </a:r>
            <a:r>
              <a:rPr lang="en-US" sz="1800" b="0" spc="0" dirty="0" smtClean="0">
                <a:solidFill>
                  <a:schemeClr val="bg1"/>
                </a:solidFill>
              </a:rPr>
              <a:t/>
            </a:r>
            <a:br>
              <a:rPr lang="en-US" sz="1800" b="0" spc="0" dirty="0" smtClean="0">
                <a:solidFill>
                  <a:schemeClr val="bg1"/>
                </a:solidFill>
              </a:rPr>
            </a:br>
            <a:r>
              <a:rPr lang="en-US" sz="1800" b="0" spc="0" dirty="0" smtClean="0">
                <a:solidFill>
                  <a:schemeClr val="bg1"/>
                </a:solidFill>
              </a:rPr>
              <a:t>patient drug history. </a:t>
            </a:r>
            <a:endParaRPr lang="en-US" sz="1800" b="0" spc="0" dirty="0">
              <a:solidFill>
                <a:schemeClr val="bg1"/>
              </a:solidFill>
            </a:endParaRPr>
          </a:p>
          <a:p>
            <a:pPr algn="l"/>
            <a:r>
              <a:rPr lang="en-US" spc="0" dirty="0" smtClean="0">
                <a:solidFill>
                  <a:schemeClr val="bg1"/>
                </a:solidFill>
              </a:rPr>
              <a:t>The </a:t>
            </a:r>
            <a:r>
              <a:rPr lang="en-US" spc="0" dirty="0">
                <a:solidFill>
                  <a:schemeClr val="bg1"/>
                </a:solidFill>
              </a:rPr>
              <a:t>Prescription Monitoring </a:t>
            </a:r>
            <a:r>
              <a:rPr lang="en-US" spc="0" dirty="0" smtClean="0">
                <a:solidFill>
                  <a:schemeClr val="bg1"/>
                </a:solidFill>
              </a:rPr>
              <a:t/>
            </a:r>
            <a:br>
              <a:rPr lang="en-US" spc="0" dirty="0" smtClean="0">
                <a:solidFill>
                  <a:schemeClr val="bg1"/>
                </a:solidFill>
              </a:rPr>
            </a:br>
            <a:r>
              <a:rPr lang="en-US" spc="0" dirty="0" smtClean="0">
                <a:solidFill>
                  <a:schemeClr val="bg1"/>
                </a:solidFill>
              </a:rPr>
              <a:t>Program </a:t>
            </a:r>
            <a:r>
              <a:rPr lang="en-US" spc="0" dirty="0">
                <a:solidFill>
                  <a:schemeClr val="bg1"/>
                </a:solidFill>
              </a:rPr>
              <a:t>Information Exchange </a:t>
            </a:r>
            <a:r>
              <a:rPr lang="en-US" spc="0" dirty="0" smtClean="0">
                <a:solidFill>
                  <a:schemeClr val="bg1"/>
                </a:solidFill>
              </a:rPr>
              <a:t/>
            </a:r>
            <a:br>
              <a:rPr lang="en-US" spc="0" dirty="0" smtClean="0">
                <a:solidFill>
                  <a:schemeClr val="bg1"/>
                </a:solidFill>
              </a:rPr>
            </a:br>
            <a:r>
              <a:rPr lang="en-US" spc="0" dirty="0" smtClean="0">
                <a:solidFill>
                  <a:schemeClr val="bg1"/>
                </a:solidFill>
              </a:rPr>
              <a:t>Package </a:t>
            </a:r>
            <a:r>
              <a:rPr lang="en-US" spc="0" dirty="0">
                <a:solidFill>
                  <a:schemeClr val="bg1"/>
                </a:solidFill>
              </a:rPr>
              <a:t>Documentation </a:t>
            </a:r>
            <a:r>
              <a:rPr lang="en-US" spc="0" dirty="0" smtClean="0">
                <a:solidFill>
                  <a:schemeClr val="bg1"/>
                </a:solidFill>
              </a:rPr>
              <a:t/>
            </a:r>
            <a:br>
              <a:rPr lang="en-US" spc="0" dirty="0" smtClean="0">
                <a:solidFill>
                  <a:schemeClr val="bg1"/>
                </a:solidFill>
              </a:rPr>
            </a:br>
            <a:r>
              <a:rPr lang="en-US" spc="0" dirty="0" smtClean="0">
                <a:solidFill>
                  <a:schemeClr val="bg1"/>
                </a:solidFill>
              </a:rPr>
              <a:t>(</a:t>
            </a:r>
            <a:r>
              <a:rPr lang="en-US" spc="0" dirty="0">
                <a:solidFill>
                  <a:schemeClr val="bg1"/>
                </a:solidFill>
              </a:rPr>
              <a:t>IEPD) assists law </a:t>
            </a:r>
            <a:r>
              <a:rPr lang="en-US" spc="0" dirty="0" smtClean="0">
                <a:solidFill>
                  <a:schemeClr val="bg1"/>
                </a:solidFill>
              </a:rPr>
              <a:t/>
            </a:r>
            <a:br>
              <a:rPr lang="en-US" spc="0" dirty="0" smtClean="0">
                <a:solidFill>
                  <a:schemeClr val="bg1"/>
                </a:solidFill>
              </a:rPr>
            </a:br>
            <a:r>
              <a:rPr lang="en-US" spc="0" dirty="0" smtClean="0">
                <a:solidFill>
                  <a:schemeClr val="bg1"/>
                </a:solidFill>
              </a:rPr>
              <a:t>enforcement</a:t>
            </a:r>
            <a:r>
              <a:rPr lang="en-US" spc="0" dirty="0">
                <a:solidFill>
                  <a:schemeClr val="bg1"/>
                </a:solidFill>
              </a:rPr>
              <a:t>, </a:t>
            </a:r>
            <a:r>
              <a:rPr lang="en-US" spc="0" dirty="0" smtClean="0">
                <a:solidFill>
                  <a:schemeClr val="bg1"/>
                </a:solidFill>
              </a:rPr>
              <a:t>health agencies,</a:t>
            </a:r>
            <a:br>
              <a:rPr lang="en-US" spc="0" dirty="0" smtClean="0">
                <a:solidFill>
                  <a:schemeClr val="bg1"/>
                </a:solidFill>
              </a:rPr>
            </a:br>
            <a:r>
              <a:rPr lang="en-US" spc="0" dirty="0" smtClean="0">
                <a:solidFill>
                  <a:schemeClr val="bg1"/>
                </a:solidFill>
              </a:rPr>
              <a:t>and prescribers in </a:t>
            </a:r>
            <a:r>
              <a:rPr lang="en-US" spc="0" dirty="0">
                <a:solidFill>
                  <a:schemeClr val="bg1"/>
                </a:solidFill>
              </a:rPr>
              <a:t>identifying </a:t>
            </a:r>
            <a:r>
              <a:rPr lang="en-US" spc="0" dirty="0" smtClean="0">
                <a:solidFill>
                  <a:schemeClr val="bg1"/>
                </a:solidFill>
              </a:rPr>
              <a:t/>
            </a:r>
            <a:br>
              <a:rPr lang="en-US" spc="0" dirty="0" smtClean="0">
                <a:solidFill>
                  <a:schemeClr val="bg1"/>
                </a:solidFill>
              </a:rPr>
            </a:br>
            <a:r>
              <a:rPr lang="en-US" spc="0" dirty="0" smtClean="0">
                <a:solidFill>
                  <a:schemeClr val="bg1"/>
                </a:solidFill>
              </a:rPr>
              <a:t>potential </a:t>
            </a:r>
            <a:r>
              <a:rPr lang="en-US" spc="0" dirty="0">
                <a:solidFill>
                  <a:schemeClr val="bg1"/>
                </a:solidFill>
              </a:rPr>
              <a:t>abuse and diversion. </a:t>
            </a:r>
          </a:p>
        </p:txBody>
      </p:sp>
      <p:pic>
        <p:nvPicPr>
          <p:cNvPr id="6" name="Picture 5" descr="netwo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354707" y="2456375"/>
            <a:ext cx="4872574" cy="4027995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568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MP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024906" y="1542791"/>
            <a:ext cx="5888332" cy="4622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6" y="1326670"/>
            <a:ext cx="3467100" cy="5152467"/>
          </a:xfrm>
        </p:spPr>
        <p:txBody>
          <a:bodyPr>
            <a:noAutofit/>
          </a:bodyPr>
          <a:lstStyle/>
          <a:p>
            <a:pPr algn="l" defTabSz="1028700">
              <a:spcBef>
                <a:spcPts val="0"/>
              </a:spcBef>
              <a:spcAft>
                <a:spcPts val="2400"/>
              </a:spcAft>
            </a:pPr>
            <a:r>
              <a:rPr lang="en-US" sz="1400" dirty="0">
                <a:solidFill>
                  <a:schemeClr val="bg1"/>
                </a:solidFill>
              </a:rPr>
              <a:t>The Prescription Monitoring Information Exchange uses NIEM to empower </a:t>
            </a:r>
            <a:r>
              <a:rPr lang="en-US" sz="1400" dirty="0" smtClean="0">
                <a:solidFill>
                  <a:schemeClr val="bg1"/>
                </a:solidFill>
              </a:rPr>
              <a:t>connections</a:t>
            </a:r>
            <a:r>
              <a:rPr lang="en-US" sz="1400" spc="0" dirty="0" smtClean="0">
                <a:solidFill>
                  <a:schemeClr val="bg1"/>
                </a:solidFill>
              </a:rPr>
              <a:t>:</a:t>
            </a:r>
            <a:endParaRPr lang="en-US" sz="1400" spc="0" dirty="0">
              <a:solidFill>
                <a:schemeClr val="bg1"/>
              </a:solidFill>
            </a:endParaRPr>
          </a:p>
          <a:p>
            <a:pPr algn="l" defTabSz="1028700">
              <a:spcBef>
                <a:spcPts val="0"/>
              </a:spcBef>
              <a:spcAft>
                <a:spcPts val="2400"/>
              </a:spcAft>
            </a:pPr>
            <a:r>
              <a:rPr lang="en-US" sz="1400" spc="0" dirty="0" smtClean="0">
                <a:solidFill>
                  <a:schemeClr val="bg1"/>
                </a:solidFill>
              </a:rPr>
              <a:t>73,000</a:t>
            </a:r>
            <a:r>
              <a:rPr lang="en-US" sz="1400" b="0" spc="0" dirty="0" smtClean="0">
                <a:solidFill>
                  <a:schemeClr val="bg1"/>
                </a:solidFill>
              </a:rPr>
              <a:t>	Pharmacies</a:t>
            </a:r>
            <a:r>
              <a:rPr lang="en-US" sz="1400" spc="0" dirty="0" smtClean="0">
                <a:solidFill>
                  <a:schemeClr val="bg1"/>
                </a:solidFill>
              </a:rPr>
              <a:t/>
            </a:r>
            <a:br>
              <a:rPr lang="en-US" sz="1400" spc="0" dirty="0" smtClean="0">
                <a:solidFill>
                  <a:schemeClr val="bg1"/>
                </a:solidFill>
              </a:rPr>
            </a:br>
            <a:r>
              <a:rPr lang="en-US" sz="1400" spc="0" dirty="0" smtClean="0">
                <a:solidFill>
                  <a:schemeClr val="bg1"/>
                </a:solidFill>
              </a:rPr>
              <a:t>284,000	</a:t>
            </a:r>
            <a:r>
              <a:rPr lang="en-US" sz="1400" b="0" spc="0" dirty="0" smtClean="0">
                <a:solidFill>
                  <a:schemeClr val="bg1"/>
                </a:solidFill>
              </a:rPr>
              <a:t>Pharmacists</a:t>
            </a:r>
            <a:br>
              <a:rPr lang="en-US" sz="1400" b="0" spc="0" dirty="0" smtClean="0">
                <a:solidFill>
                  <a:schemeClr val="bg1"/>
                </a:solidFill>
              </a:rPr>
            </a:br>
            <a:r>
              <a:rPr lang="en-US" sz="1400" spc="0" dirty="0" smtClean="0">
                <a:solidFill>
                  <a:schemeClr val="bg1"/>
                </a:solidFill>
              </a:rPr>
              <a:t>1,600,000</a:t>
            </a:r>
            <a:r>
              <a:rPr lang="en-US" sz="1400" b="0" spc="0" dirty="0" smtClean="0">
                <a:solidFill>
                  <a:schemeClr val="bg1"/>
                </a:solidFill>
              </a:rPr>
              <a:t>	Prescribers </a:t>
            </a:r>
            <a:r>
              <a:rPr lang="en-US" sz="1400" spc="0" dirty="0" smtClean="0">
                <a:solidFill>
                  <a:schemeClr val="bg1"/>
                </a:solidFill>
              </a:rPr>
              <a:t/>
            </a:r>
            <a:br>
              <a:rPr lang="en-US" sz="1400" spc="0" dirty="0" smtClean="0">
                <a:solidFill>
                  <a:schemeClr val="bg1"/>
                </a:solidFill>
              </a:rPr>
            </a:br>
            <a:r>
              <a:rPr lang="en-US" sz="1400" spc="0" dirty="0" smtClean="0">
                <a:solidFill>
                  <a:schemeClr val="bg1"/>
                </a:solidFill>
              </a:rPr>
              <a:t>54	</a:t>
            </a:r>
            <a:r>
              <a:rPr lang="ro-RO" sz="1400" b="0" dirty="0">
                <a:solidFill>
                  <a:schemeClr val="bg1"/>
                </a:solidFill>
              </a:rPr>
              <a:t>L</a:t>
            </a:r>
            <a:r>
              <a:rPr lang="ro-RO" sz="1400" b="0" dirty="0" smtClean="0">
                <a:solidFill>
                  <a:schemeClr val="bg1"/>
                </a:solidFill>
              </a:rPr>
              <a:t>icensure </a:t>
            </a:r>
            <a:r>
              <a:rPr lang="ro-RO" sz="1400" b="0" dirty="0">
                <a:solidFill>
                  <a:schemeClr val="bg1"/>
                </a:solidFill>
              </a:rPr>
              <a:t>B</a:t>
            </a:r>
            <a:r>
              <a:rPr lang="ro-RO" sz="1400" b="0" dirty="0" smtClean="0">
                <a:solidFill>
                  <a:schemeClr val="bg1"/>
                </a:solidFill>
              </a:rPr>
              <a:t>oards</a:t>
            </a:r>
            <a:r>
              <a:rPr lang="en-US" sz="1400" spc="0" dirty="0" smtClean="0">
                <a:solidFill>
                  <a:schemeClr val="bg1"/>
                </a:solidFill>
              </a:rPr>
              <a:t/>
            </a:r>
            <a:br>
              <a:rPr lang="en-US" sz="1400" spc="0" dirty="0" smtClean="0">
                <a:solidFill>
                  <a:schemeClr val="bg1"/>
                </a:solidFill>
              </a:rPr>
            </a:br>
            <a:r>
              <a:rPr lang="en-US" sz="1400" spc="0" dirty="0" smtClean="0">
                <a:solidFill>
                  <a:schemeClr val="bg1"/>
                </a:solidFill>
              </a:rPr>
              <a:t>18,000	</a:t>
            </a:r>
            <a:r>
              <a:rPr lang="en-US" sz="1400" b="0" spc="0" dirty="0" smtClean="0">
                <a:solidFill>
                  <a:schemeClr val="bg1"/>
                </a:solidFill>
              </a:rPr>
              <a:t>Law Enforcement</a:t>
            </a:r>
            <a:br>
              <a:rPr lang="en-US" sz="1400" b="0" spc="0" dirty="0" smtClean="0">
                <a:solidFill>
                  <a:schemeClr val="bg1"/>
                </a:solidFill>
              </a:rPr>
            </a:br>
            <a:r>
              <a:rPr lang="en-US" sz="1400" b="0" spc="0" dirty="0" smtClean="0">
                <a:solidFill>
                  <a:schemeClr val="bg1"/>
                </a:solidFill>
              </a:rPr>
              <a:t>	  Agencies</a:t>
            </a:r>
            <a:r>
              <a:rPr lang="en-US" sz="1400" spc="0" dirty="0" smtClean="0">
                <a:solidFill>
                  <a:schemeClr val="bg1"/>
                </a:solidFill>
              </a:rPr>
              <a:t/>
            </a:r>
            <a:br>
              <a:rPr lang="en-US" sz="1400" spc="0" dirty="0" smtClean="0">
                <a:solidFill>
                  <a:schemeClr val="bg1"/>
                </a:solidFill>
              </a:rPr>
            </a:br>
            <a:r>
              <a:rPr lang="en-US" sz="1400" spc="0" dirty="0" smtClean="0">
                <a:solidFill>
                  <a:schemeClr val="bg1"/>
                </a:solidFill>
              </a:rPr>
              <a:t>11,000	</a:t>
            </a:r>
            <a:r>
              <a:rPr lang="en-US" sz="1400" b="0" spc="0" dirty="0" smtClean="0">
                <a:solidFill>
                  <a:schemeClr val="bg1"/>
                </a:solidFill>
              </a:rPr>
              <a:t>Substance Addiction</a:t>
            </a:r>
            <a:r>
              <a:rPr lang="en-US" sz="1400" b="0" spc="0" dirty="0">
                <a:solidFill>
                  <a:schemeClr val="bg1"/>
                </a:solidFill>
              </a:rPr>
              <a:t> </a:t>
            </a:r>
            <a:br>
              <a:rPr lang="en-US" sz="1400" b="0" spc="0" dirty="0">
                <a:solidFill>
                  <a:schemeClr val="bg1"/>
                </a:solidFill>
              </a:rPr>
            </a:br>
            <a:r>
              <a:rPr lang="en-US" sz="1400" b="0" spc="0" dirty="0" smtClean="0">
                <a:solidFill>
                  <a:schemeClr val="bg1"/>
                </a:solidFill>
              </a:rPr>
              <a:t>	  Treatment Programs</a:t>
            </a:r>
          </a:p>
          <a:p>
            <a:pPr algn="l" defTabSz="1028700">
              <a:spcBef>
                <a:spcPts val="0"/>
              </a:spcBef>
              <a:spcAft>
                <a:spcPts val="2400"/>
              </a:spcAft>
            </a:pPr>
            <a:r>
              <a:rPr lang="en-US" dirty="0" smtClean="0">
                <a:solidFill>
                  <a:schemeClr val="bg1"/>
                </a:solidFill>
              </a:rPr>
              <a:t>This is a solution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that the 50 states,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Canada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and Mexico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can </a:t>
            </a:r>
            <a:r>
              <a:rPr lang="en-US" dirty="0">
                <a:solidFill>
                  <a:schemeClr val="bg1"/>
                </a:solidFill>
              </a:rPr>
              <a:t>leverage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spc="-1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1" y="1204981"/>
            <a:ext cx="4354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This map identifies the </a:t>
            </a:r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status </a:t>
            </a:r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of 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/>
                <a:cs typeface="Arial"/>
              </a:rPr>
              <a:t>Prescription </a:t>
            </a:r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Drug Monitoring Programs (PDMPs)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7472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160E24195B024CB9EDFF333ABE4C4F" ma:contentTypeVersion="0" ma:contentTypeDescription="Create a new document." ma:contentTypeScope="" ma:versionID="29c211770b33a271f6d5485f08e4ee7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305884-C3F9-408E-A093-040EE51C8AE4}"/>
</file>

<file path=customXml/itemProps2.xml><?xml version="1.0" encoding="utf-8"?>
<ds:datastoreItem xmlns:ds="http://schemas.openxmlformats.org/officeDocument/2006/customXml" ds:itemID="{1BE99C16-E321-417E-8004-D28AF3F689D7}"/>
</file>

<file path=customXml/itemProps3.xml><?xml version="1.0" encoding="utf-8"?>
<ds:datastoreItem xmlns:ds="http://schemas.openxmlformats.org/officeDocument/2006/customXml" ds:itemID="{C3797701-969E-4B87-82AA-17F752C95359}"/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1788</TotalTime>
  <Words>630</Words>
  <Application>Microsoft Macintosh PowerPoint</Application>
  <PresentationFormat>On-screen Show (4:3)</PresentationFormat>
  <Paragraphs>67</Paragraphs>
  <Slides>7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Pixel</vt:lpstr>
      <vt:lpstr>ON pharmaceutical drug monitoring</vt:lpstr>
      <vt:lpstr>Slide 2</vt:lpstr>
      <vt:lpstr>Slide 3</vt:lpstr>
      <vt:lpstr>Slide 4</vt:lpstr>
      <vt:lpstr>Slide 5</vt:lpstr>
      <vt:lpstr>Slide 6</vt:lpstr>
      <vt:lpstr>Slide 7</vt:lpstr>
    </vt:vector>
  </TitlesOfParts>
  <Company>LMD Agency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Croft</dc:creator>
  <cp:lastModifiedBy>Krista Wilkins</cp:lastModifiedBy>
  <cp:revision>190</cp:revision>
  <dcterms:created xsi:type="dcterms:W3CDTF">2011-09-14T14:48:43Z</dcterms:created>
  <dcterms:modified xsi:type="dcterms:W3CDTF">2011-09-14T18:34:43Z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0x01010045160E24195B024CB9EDFF333ABE4C4F</vt:lpwstr>
  </property>
</Properties>
</file>