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5272" r:id="rId1"/>
    <p:sldMasterId id="2147485277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6" r:id="rId5"/>
    <p:sldId id="270" r:id="rId6"/>
    <p:sldId id="259" r:id="rId7"/>
    <p:sldId id="260" r:id="rId8"/>
    <p:sldId id="268" r:id="rId9"/>
    <p:sldId id="271" r:id="rId10"/>
    <p:sldId id="264" r:id="rId11"/>
    <p:sldId id="272" r:id="rId12"/>
    <p:sldId id="273" r:id="rId13"/>
    <p:sldId id="274" r:id="rId14"/>
    <p:sldId id="275" r:id="rId15"/>
    <p:sldId id="276" r:id="rId16"/>
  </p:sldIdLst>
  <p:sldSz cx="9144000" cy="6858000" type="letter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1" clrIdx="11">
    <p:extLst/>
  </p:cmAuthor>
  <p:cmAuthor id="12" name="Nisco, Derek" initials="ND" lastIdx="2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F8"/>
    <a:srgbClr val="4B8A86"/>
    <a:srgbClr val="70C96D"/>
    <a:srgbClr val="FC432A"/>
    <a:srgbClr val="294947"/>
    <a:srgbClr val="97FFFC"/>
    <a:srgbClr val="FD8F50"/>
    <a:srgbClr val="000000"/>
    <a:srgbClr val="C1000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8" autoAdjust="0"/>
    <p:restoredTop sz="86306" autoAdjust="0"/>
  </p:normalViewPr>
  <p:slideViewPr>
    <p:cSldViewPr>
      <p:cViewPr varScale="1">
        <p:scale>
          <a:sx n="92" d="100"/>
          <a:sy n="92" d="100"/>
        </p:scale>
        <p:origin x="1384" y="192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</a:t>
            </a:r>
            <a:r>
              <a:rPr lang="en-US" baseline="0" dirty="0"/>
              <a:t> systems, many sources, many consumers, many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65743-3709-4845-8C48-66182B01E8A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Governance matches</a:t>
            </a:r>
            <a:r>
              <a:rPr lang="en-US" baseline="0" dirty="0"/>
              <a:t> namespace structure</a:t>
            </a:r>
          </a:p>
          <a:p>
            <a:r>
              <a:rPr lang="en-US" baseline="0" dirty="0"/>
              <a:t>Enterprise-scale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65743-3709-4845-8C48-66182B01E8A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0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609600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7200" y="4724400"/>
            <a:ext cx="8229600" cy="990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14400"/>
          </a:xfrm>
        </p:spPr>
        <p:txBody>
          <a:bodyPr wrap="none" anchor="ctr" anchorCtr="1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533400"/>
            <a:ext cx="8229600" cy="595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14400"/>
          </a:xfrm>
        </p:spPr>
        <p:txBody>
          <a:bodyPr wrap="none" anchor="ctr" anchorCtr="1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199"/>
            <a:ext cx="8915400" cy="6613525"/>
          </a:xfrm>
        </p:spPr>
        <p:txBody>
          <a:bodyPr anchor="ctr" anchorCtr="1">
            <a:normAutofit/>
          </a:bodyPr>
          <a:lstStyle>
            <a:lvl1pPr algn="ctr">
              <a:defRPr sz="115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24600"/>
            <a:ext cx="2057400" cy="365125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4529AE55-E124-6E41-877C-BFB480298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581024"/>
            <a:ext cx="8229600" cy="589597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500" b="1" kern="1200" dirty="0">
          <a:solidFill>
            <a:srgbClr val="1E5883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0" indent="0" algn="l" rtl="0" eaLnBrk="0" fontAlgn="base" hangingPunct="0">
        <a:spcBef>
          <a:spcPts val="300"/>
        </a:spcBef>
        <a:spcAft>
          <a:spcPts val="300"/>
        </a:spcAft>
        <a:buFont typeface="Arial" charset="0"/>
        <a:buNone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342900" indent="-228600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5800" indent="-228600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028700" indent="-228600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charset="0"/>
        </a:defRPr>
      </a:lvl4pPr>
      <a:lvl5pPr marL="1371600" indent="-228600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charset="0"/>
        </a:defRPr>
      </a:lvl5pPr>
      <a:lvl6pPr marL="1716088" indent="-230188" algn="l" defTabSz="914400" rtl="0" eaLnBrk="1" latinLnBrk="0" hangingPunct="1">
        <a:spcBef>
          <a:spcPts val="300"/>
        </a:spcBef>
        <a:spcAft>
          <a:spcPts val="300"/>
        </a:spcAft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3582-3259-6E4B-B8C6-81DD8E99F41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AE55-E124-6E41-877C-BFB4802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iem.github.io/training" TargetMode="External"/><Relationship Id="rId7" Type="http://schemas.openxmlformats.org/officeDocument/2006/relationships/hyperlink" Target="https://tools.niem.gov/contesa/" TargetMode="External"/><Relationship Id="rId2" Type="http://schemas.openxmlformats.org/officeDocument/2006/relationships/hyperlink" Target="http://niem.github.io/niem-relea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a.movement.niem.gov/" TargetMode="External"/><Relationship Id="rId5" Type="http://schemas.openxmlformats.org/officeDocument/2006/relationships/hyperlink" Target="https://tools.niem.gov/niemtools/ssgt/index.iepd" TargetMode="External"/><Relationship Id="rId4" Type="http://schemas.openxmlformats.org/officeDocument/2006/relationships/hyperlink" Target="https://niem.github.io/referenc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tif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Webb Roberts</a:t>
            </a:r>
          </a:p>
          <a:p>
            <a:r>
              <a:rPr lang="en-US" dirty="0" err="1"/>
              <a:t>webb.roberts@gtri.gatech.edu</a:t>
            </a:r>
            <a:endParaRPr lang="en-US" dirty="0"/>
          </a:p>
          <a:p>
            <a:r>
              <a:rPr lang="en-US" dirty="0"/>
              <a:t>2018-10-16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105220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of Types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800600" y="1371600"/>
            <a:ext cx="2286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nc:VehicleMakeCode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2514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nc:VehicleType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39"/>
          <p:cNvSpPr txBox="1">
            <a:spLocks noChangeArrowheads="1"/>
          </p:cNvSpPr>
          <p:nvPr/>
        </p:nvSpPr>
        <p:spPr bwMode="auto">
          <a:xfrm>
            <a:off x="3352800" y="175260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has a</a:t>
            </a:r>
          </a:p>
        </p:txBody>
      </p:sp>
      <p:cxnSp>
        <p:nvCxnSpPr>
          <p:cNvPr id="6" name="Straight Arrow Connector 5"/>
          <p:cNvCxnSpPr>
            <a:stCxn id="6" idx="3"/>
            <a:endCxn id="5" idx="1"/>
          </p:cNvCxnSpPr>
          <p:nvPr/>
        </p:nvCxnSpPr>
        <p:spPr>
          <a:xfrm>
            <a:off x="2895600" y="1409700"/>
            <a:ext cx="19050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00600" y="2057400"/>
            <a:ext cx="2286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nc:VehicleModelCode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48200" y="3135313"/>
            <a:ext cx="4191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nc:VehicleAxleQuantity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3684588"/>
            <a:ext cx="4191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nc:VehicleCurrentWeightMeasure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2895600" y="1409700"/>
            <a:ext cx="19050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3429000" y="114300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has 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4233863"/>
            <a:ext cx="4191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nc:VehicleGrossLadenSumWeightMeasure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467100"/>
            <a:ext cx="2514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CommercialVehicleType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 rot="993154">
            <a:off x="3770313" y="3946525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has a</a:t>
            </a:r>
          </a:p>
        </p:txBody>
      </p:sp>
      <p:cxnSp>
        <p:nvCxnSpPr>
          <p:cNvPr id="15" name="Straight Arrow Connector 14"/>
          <p:cNvCxnSpPr>
            <a:stCxn id="15" idx="3"/>
            <a:endCxn id="10" idx="1"/>
          </p:cNvCxnSpPr>
          <p:nvPr/>
        </p:nvCxnSpPr>
        <p:spPr>
          <a:xfrm flipV="1">
            <a:off x="2895600" y="3325813"/>
            <a:ext cx="1752600" cy="331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3"/>
            <a:endCxn id="11" idx="1"/>
          </p:cNvCxnSpPr>
          <p:nvPr/>
        </p:nvCxnSpPr>
        <p:spPr>
          <a:xfrm>
            <a:off x="2895600" y="3657600"/>
            <a:ext cx="1752600" cy="217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3810000" y="358140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has a</a:t>
            </a:r>
          </a:p>
        </p:txBody>
      </p:sp>
      <p:cxnSp>
        <p:nvCxnSpPr>
          <p:cNvPr id="18" name="Straight Arrow Connector 17"/>
          <p:cNvCxnSpPr>
            <a:stCxn id="15" idx="3"/>
            <a:endCxn id="14" idx="1"/>
          </p:cNvCxnSpPr>
          <p:nvPr/>
        </p:nvCxnSpPr>
        <p:spPr>
          <a:xfrm>
            <a:off x="2895600" y="3657600"/>
            <a:ext cx="1752600" cy="766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9"/>
          <p:cNvSpPr txBox="1">
            <a:spLocks noChangeArrowheads="1"/>
          </p:cNvSpPr>
          <p:nvPr/>
        </p:nvSpPr>
        <p:spPr bwMode="auto">
          <a:xfrm rot="1736575">
            <a:off x="3716338" y="4291013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has a</a:t>
            </a:r>
          </a:p>
        </p:txBody>
      </p:sp>
      <p:cxnSp>
        <p:nvCxnSpPr>
          <p:cNvPr id="20" name="Straight Arrow Connector 19"/>
          <p:cNvCxnSpPr>
            <a:stCxn id="15" idx="0"/>
            <a:endCxn id="6" idx="2"/>
          </p:cNvCxnSpPr>
          <p:nvPr/>
        </p:nvCxnSpPr>
        <p:spPr>
          <a:xfrm rot="5400000" flipH="1" flipV="1">
            <a:off x="704851" y="2533650"/>
            <a:ext cx="1866900" cy="3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1143000" y="220980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is 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48200" y="4781550"/>
            <a:ext cx="4191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nc:VehicleGrossLadenUnitWeightMeasure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 rot="2879266">
            <a:off x="3392488" y="4860925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has a</a:t>
            </a:r>
          </a:p>
        </p:txBody>
      </p:sp>
      <p:cxnSp>
        <p:nvCxnSpPr>
          <p:cNvPr id="24" name="Straight Arrow Connector 23"/>
          <p:cNvCxnSpPr>
            <a:endCxn id="24" idx="1"/>
          </p:cNvCxnSpPr>
          <p:nvPr/>
        </p:nvCxnSpPr>
        <p:spPr>
          <a:xfrm>
            <a:off x="2743200" y="3440113"/>
            <a:ext cx="1905000" cy="1531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648200" y="5330825"/>
            <a:ext cx="4191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nc:VehicleMaximumLoadWeightMeasure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15" idx="3"/>
            <a:endCxn id="27" idx="1"/>
          </p:cNvCxnSpPr>
          <p:nvPr/>
        </p:nvCxnSpPr>
        <p:spPr>
          <a:xfrm>
            <a:off x="2895600" y="3657600"/>
            <a:ext cx="1752600" cy="1863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/>
          <p:cNvSpPr txBox="1">
            <a:spLocks noChangeArrowheads="1"/>
          </p:cNvSpPr>
          <p:nvPr/>
        </p:nvSpPr>
        <p:spPr bwMode="auto">
          <a:xfrm rot="2066945">
            <a:off x="3810000" y="471805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has 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48200" y="5878513"/>
            <a:ext cx="4191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nc:VehicleUnladenWeightMeasure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2895600" y="3657600"/>
            <a:ext cx="1752600" cy="2411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429000" y="320040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has a</a:t>
            </a:r>
          </a:p>
        </p:txBody>
      </p:sp>
    </p:spTree>
    <p:extLst>
      <p:ext uri="{BB962C8B-B14F-4D97-AF65-F5344CB8AC3E}">
        <p14:creationId xmlns:p14="http://schemas.microsoft.com/office/powerpoint/2010/main" val="182075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XML Schema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305800" cy="502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xsd:complexType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 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CommercialVehicleType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xsd:complexContent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xsd:extension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 base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nc:VehicleType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xsd:sequence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&lt;!--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 inherits all desired properties from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nc:VehicleType</a:t>
            </a:r>
            <a:endParaRPr lang="en-US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			e.g.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nc:VehicleMakeCode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nc:VehicleModelCode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nc:VehicleVINAText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xsd:element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 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nc:VehicleAxleQuantity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xsd:element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 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nc:VehicleCurrentWeightMeasure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xsd:element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 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nc:VehicleGrossLadenSumWeightMeasure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xsd:element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 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nc:VehicleGrossLadenUnitWeightMeasure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xsd:element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 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nc:VehicleMaximumLoadWeightMeasure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xsd:element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 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nc:VehicleUnladenWeightMeasure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xsd:sequence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xsd:extension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xsd:complexContent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xsd:complexType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105400" y="1598613"/>
            <a:ext cx="381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CC00"/>
                </a:solidFill>
              </a:rPr>
              <a:t>Inherits all properties of </a:t>
            </a:r>
            <a:r>
              <a:rPr lang="en-US" sz="1400" b="1" dirty="0" err="1">
                <a:solidFill>
                  <a:srgbClr val="00CC00"/>
                </a:solidFill>
              </a:rPr>
              <a:t>nc:VehicleType</a:t>
            </a:r>
            <a:endParaRPr lang="en-US" sz="1400" b="1" dirty="0">
              <a:solidFill>
                <a:srgbClr val="00CC00"/>
              </a:solidFill>
            </a:endParaRPr>
          </a:p>
        </p:txBody>
      </p:sp>
      <p:cxnSp>
        <p:nvCxnSpPr>
          <p:cNvPr id="5" name="Straight Connector 4"/>
          <p:cNvCxnSpPr>
            <a:stCxn id="6" idx="3"/>
          </p:cNvCxnSpPr>
          <p:nvPr/>
        </p:nvCxnSpPr>
        <p:spPr>
          <a:xfrm flipV="1">
            <a:off x="5029200" y="1828800"/>
            <a:ext cx="685800" cy="152400"/>
          </a:xfrm>
          <a:prstGeom prst="line">
            <a:avLst/>
          </a:prstGeom>
          <a:ln w="254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14400" y="1828800"/>
            <a:ext cx="4114800" cy="30480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Data Modeling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NIEM provides additional features, supporting data modeling needs:</a:t>
            </a:r>
          </a:p>
          <a:p>
            <a:pPr lvl="1"/>
            <a:r>
              <a:rPr lang="en-US" dirty="0"/>
              <a:t>Role: Identify a function or responsibility of something</a:t>
            </a:r>
          </a:p>
          <a:p>
            <a:pPr lvl="2"/>
            <a:r>
              <a:rPr lang="en-US" i="1" dirty="0"/>
              <a:t>A weapon is a role of an item</a:t>
            </a:r>
          </a:p>
          <a:p>
            <a:pPr lvl="1"/>
            <a:r>
              <a:rPr lang="en-US" dirty="0"/>
              <a:t>Association: Represent complex relationships, with characteristics</a:t>
            </a:r>
          </a:p>
          <a:p>
            <a:pPr lvl="2"/>
            <a:r>
              <a:rPr lang="en-US" i="1" dirty="0"/>
              <a:t>Employment is an association between an employee and an employer</a:t>
            </a:r>
          </a:p>
          <a:p>
            <a:pPr lvl="1"/>
            <a:r>
              <a:rPr lang="en-US" dirty="0"/>
              <a:t>External adapter: Carry non-NIEM XML data, with documentation</a:t>
            </a:r>
          </a:p>
          <a:p>
            <a:pPr lvl="2"/>
            <a:r>
              <a:rPr lang="en-US" i="1" dirty="0"/>
              <a:t>A NIEM </a:t>
            </a:r>
            <a:r>
              <a:rPr lang="en-US" i="1" dirty="0" err="1"/>
              <a:t>geo:Feature</a:t>
            </a:r>
            <a:r>
              <a:rPr lang="en-US" i="1" dirty="0"/>
              <a:t> encapsulates a GML Abstract Feature</a:t>
            </a:r>
          </a:p>
          <a:p>
            <a:pPr lvl="1"/>
            <a:r>
              <a:rPr lang="en-US" dirty="0"/>
              <a:t>Code list: Represent lists of concepts, with text representations and characteristics</a:t>
            </a:r>
          </a:p>
          <a:p>
            <a:pPr lvl="2"/>
            <a:r>
              <a:rPr lang="en-US" i="1" dirty="0"/>
              <a:t>The GENC geo-division code list identifies states, counties, parishes, etc.</a:t>
            </a:r>
          </a:p>
          <a:p>
            <a:pPr lvl="1"/>
            <a:r>
              <a:rPr lang="en-US" dirty="0"/>
              <a:t>Augmentation: Easily add new characteristics to something</a:t>
            </a:r>
          </a:p>
          <a:p>
            <a:pPr lvl="2"/>
            <a:r>
              <a:rPr lang="en-US" i="1" dirty="0"/>
              <a:t>The Justice domain provides an indicator of whether a NIEM-core person is a parolee, as an augmentation of a NIEM-core person type.</a:t>
            </a:r>
          </a:p>
          <a:p>
            <a:pPr lvl="1"/>
            <a:r>
              <a:rPr lang="en-US" dirty="0"/>
              <a:t>Metadata: Provide data about other data</a:t>
            </a:r>
          </a:p>
          <a:p>
            <a:pPr lvl="2"/>
            <a:r>
              <a:rPr lang="en-US" i="1" dirty="0"/>
              <a:t>The Justice domain provides an indicator of whether any piece of information is criminal information, as metadata.</a:t>
            </a:r>
          </a:p>
          <a:p>
            <a:pPr lvl="1"/>
            <a:r>
              <a:rPr lang="en-US" dirty="0"/>
              <a:t>Representation: Provide alternatives to how something is represented</a:t>
            </a:r>
          </a:p>
          <a:p>
            <a:pPr lvl="2"/>
            <a:r>
              <a:rPr lang="en-US" i="1" dirty="0"/>
              <a:t>A date may be represented as a bare date, a date with a time, a day and a month, a month, a year, a quarter, etc.</a:t>
            </a:r>
          </a:p>
        </p:txBody>
      </p:sp>
    </p:spTree>
    <p:extLst>
      <p:ext uri="{BB962C8B-B14F-4D97-AF65-F5344CB8AC3E}">
        <p14:creationId xmlns:p14="http://schemas.microsoft.com/office/powerpoint/2010/main" val="126629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Conformance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NIEM defines </a:t>
            </a:r>
            <a:r>
              <a:rPr lang="en-US" i="1" dirty="0"/>
              <a:t>conformance targets</a:t>
            </a:r>
            <a:r>
              <a:rPr lang="en-US" dirty="0"/>
              <a:t>, for special kinds of things:</a:t>
            </a:r>
          </a:p>
          <a:p>
            <a:pPr lvl="1"/>
            <a:r>
              <a:rPr lang="en-US" dirty="0"/>
              <a:t>Reference schema document</a:t>
            </a:r>
          </a:p>
          <a:p>
            <a:pPr lvl="1"/>
            <a:r>
              <a:rPr lang="en-US" dirty="0"/>
              <a:t>Extension schema document</a:t>
            </a:r>
          </a:p>
          <a:p>
            <a:pPr lvl="1"/>
            <a:r>
              <a:rPr lang="en-US" dirty="0"/>
              <a:t>Conformant schema document set</a:t>
            </a:r>
          </a:p>
          <a:p>
            <a:pPr lvl="1"/>
            <a:r>
              <a:rPr lang="en-US" dirty="0"/>
              <a:t>Conformant instance</a:t>
            </a:r>
          </a:p>
          <a:p>
            <a:pPr lvl="1"/>
            <a:r>
              <a:rPr lang="en-US" dirty="0"/>
              <a:t>IEPD</a:t>
            </a:r>
          </a:p>
          <a:p>
            <a:r>
              <a:rPr lang="en-US" dirty="0"/>
              <a:t>Rules for conformant artifacts ensure:</a:t>
            </a:r>
          </a:p>
          <a:p>
            <a:pPr lvl="1"/>
            <a:r>
              <a:rPr lang="en-US" dirty="0"/>
              <a:t>Portability: artifacts work across systems, tools, and platforms</a:t>
            </a:r>
          </a:p>
          <a:p>
            <a:pPr lvl="1"/>
            <a:r>
              <a:rPr lang="en-US" dirty="0"/>
              <a:t>Comprehensibility: messages and schemas can be understood; messages can be verified against schemas, we know what the parts of an IEPD are</a:t>
            </a:r>
          </a:p>
          <a:p>
            <a:pPr lvl="1"/>
            <a:r>
              <a:rPr lang="en-US" dirty="0"/>
              <a:t>Consistency: users and developers aren't surprised or confused when they see how messages and schemas are built; terms and components mean the same thing everywhere they are used</a:t>
            </a:r>
          </a:p>
          <a:p>
            <a:pPr lvl="1"/>
            <a:r>
              <a:rPr lang="en-US" dirty="0"/>
              <a:t>Extensibility: components can be reused to accommodate requirements of exchanges</a:t>
            </a:r>
          </a:p>
          <a:p>
            <a:pPr lvl="1"/>
            <a:r>
              <a:rPr lang="en-US" dirty="0"/>
              <a:t>Affordability: minimize custom definitions; reuse everything you can; implement with free tools</a:t>
            </a:r>
          </a:p>
          <a:p>
            <a:pPr lvl="1"/>
            <a:r>
              <a:rPr lang="en-US" dirty="0"/>
              <a:t>Agility: loose coupling ensures ability to change systems without impacting exchanges; explicit versioning ensures ability to upgrade deliberately without breaking existing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5669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and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NIEM 4.0 release: </a:t>
            </a:r>
            <a:r>
              <a:rPr lang="en-US" dirty="0">
                <a:hlinkClick r:id="rId2"/>
              </a:rPr>
              <a:t>https://niem.github.io/niem-releases/</a:t>
            </a:r>
            <a:endParaRPr lang="en-US" dirty="0"/>
          </a:p>
          <a:p>
            <a:r>
              <a:rPr lang="en-US" dirty="0"/>
              <a:t>NIEM training: </a:t>
            </a:r>
            <a:r>
              <a:rPr lang="en-US" dirty="0">
                <a:hlinkClick r:id="rId3"/>
              </a:rPr>
              <a:t>https://niem.github.io/training</a:t>
            </a:r>
            <a:endParaRPr lang="en-US" dirty="0"/>
          </a:p>
          <a:p>
            <a:r>
              <a:rPr lang="en-US" dirty="0"/>
              <a:t>NIEM documentation: </a:t>
            </a:r>
            <a:r>
              <a:rPr lang="en-US" dirty="0">
                <a:hlinkClick r:id="rId4"/>
              </a:rPr>
              <a:t>https://niem.github.io/reference</a:t>
            </a:r>
            <a:endParaRPr lang="en-US" dirty="0"/>
          </a:p>
          <a:p>
            <a:r>
              <a:rPr lang="en-US" dirty="0"/>
              <a:t>Tools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Schema Subset Generation Tool: Browse &amp; Search the NIEM data model, while building a NIEM Schema Subset to use in an IEPD</a:t>
            </a:r>
          </a:p>
          <a:p>
            <a:pPr marL="628650" lvl="1" indent="-285750"/>
            <a:r>
              <a:rPr lang="en-US" dirty="0">
                <a:hlinkClick r:id="rId5"/>
              </a:rPr>
              <a:t>https://tools.niem.gov/niemtools/ssgt/index.iepd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/>
              <a:t>The NIEM Movement Tool: Quickly search the NIEM data model</a:t>
            </a:r>
          </a:p>
          <a:p>
            <a:pPr marL="628650" lvl="1" indent="-28575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6"/>
              </a:rPr>
              <a:t>https://beta.movement.niem.gov/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NIEM Conformance Testing Assistant: Check NIEM IEPDs and schemas against the NIEM rules</a:t>
            </a:r>
          </a:p>
          <a:p>
            <a:pPr marL="628650" lvl="1" indent="-285750"/>
            <a:r>
              <a:rPr lang="en-US" dirty="0">
                <a:hlinkClick r:id="rId7"/>
              </a:rPr>
              <a:t>https://tools.niem.gov/contesa</a:t>
            </a:r>
            <a:r>
              <a:rPr lang="en-US">
                <a:hlinkClick r:id="rId7"/>
              </a:rPr>
              <a:t>/</a:t>
            </a:r>
            <a:endParaRPr lang="en-US" dirty="0"/>
          </a:p>
          <a:p>
            <a:r>
              <a:rPr lang="en-US" dirty="0"/>
              <a:t>Specifications</a:t>
            </a:r>
          </a:p>
          <a:p>
            <a:pPr lvl="1"/>
            <a:r>
              <a:rPr lang="en-US" dirty="0"/>
              <a:t>The NIEM Naming and Design Rules: Defines modeling features of NIEM, the profile of XML Schema used by NIEM Schemas, and the meaning of messages.</a:t>
            </a:r>
          </a:p>
          <a:p>
            <a:pPr lvl="1"/>
            <a:r>
              <a:rPr lang="en-US" dirty="0"/>
              <a:t>The Model Package Descriptions Specification: Defines how to package schemas, rules, and documentation into an IEPD to define an exchange.</a:t>
            </a:r>
          </a:p>
          <a:p>
            <a:pPr lvl="1"/>
            <a:r>
              <a:rPr lang="en-US" dirty="0"/>
              <a:t>The NIEM Code Lists Specification: Defines how to represent code lists as spreadsheet CSV files or </a:t>
            </a:r>
            <a:r>
              <a:rPr lang="en-US" dirty="0" err="1"/>
              <a:t>Genericode</a:t>
            </a:r>
            <a:r>
              <a:rPr lang="en-US" dirty="0"/>
              <a:t> XML files, and use them to define and interpret messages.</a:t>
            </a:r>
          </a:p>
        </p:txBody>
      </p:sp>
    </p:spTree>
    <p:extLst>
      <p:ext uri="{BB962C8B-B14F-4D97-AF65-F5344CB8AC3E}">
        <p14:creationId xmlns:p14="http://schemas.microsoft.com/office/powerpoint/2010/main" val="147613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Interoperability</a:t>
            </a:r>
          </a:p>
        </p:txBody>
      </p:sp>
      <p:sp>
        <p:nvSpPr>
          <p:cNvPr id="3" name="AutoShape 38"/>
          <p:cNvSpPr>
            <a:spLocks noChangeArrowheads="1"/>
          </p:cNvSpPr>
          <p:nvPr/>
        </p:nvSpPr>
        <p:spPr bwMode="auto">
          <a:xfrm>
            <a:off x="6843703" y="4229100"/>
            <a:ext cx="1371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System /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4" name="AutoShape 38"/>
          <p:cNvSpPr>
            <a:spLocks noChangeArrowheads="1"/>
          </p:cNvSpPr>
          <p:nvPr/>
        </p:nvSpPr>
        <p:spPr bwMode="auto">
          <a:xfrm>
            <a:off x="6725423" y="4325772"/>
            <a:ext cx="1371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System /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>
            <a:off x="1371810" y="4233372"/>
            <a:ext cx="1371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System /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6629400" y="4419600"/>
            <a:ext cx="1371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System /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Application</a:t>
            </a:r>
            <a:endParaRPr lang="en-US" sz="1600" kern="12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507400" y="5358899"/>
            <a:ext cx="1723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Data Consumers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3420650" y="5410200"/>
            <a:ext cx="2350323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Message </a:t>
            </a:r>
            <a:endParaRPr lang="en-US" sz="16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charset="0"/>
              </a:rPr>
              <a:t>Document</a:t>
            </a:r>
            <a:br>
              <a:rPr lang="en-US" sz="160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Info Exchange Package</a:t>
            </a:r>
            <a:b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</a:br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IEP</a:t>
            </a: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1136154" y="5358899"/>
            <a:ext cx="14269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Data Sources</a:t>
            </a:r>
          </a:p>
        </p:txBody>
      </p:sp>
      <p:sp>
        <p:nvSpPr>
          <p:cNvPr id="12" name="AutoShape 46"/>
          <p:cNvSpPr>
            <a:spLocks noChangeArrowheads="1"/>
          </p:cNvSpPr>
          <p:nvPr/>
        </p:nvSpPr>
        <p:spPr bwMode="auto">
          <a:xfrm>
            <a:off x="4114800" y="25146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IEPD</a:t>
            </a:r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>
            <a:off x="4572000" y="3504546"/>
            <a:ext cx="0" cy="6632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4572000" y="3505200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2336452" y="1253087"/>
            <a:ext cx="4471096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Message Format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charset="0"/>
              </a:rPr>
              <a:t>Document Schema</a:t>
            </a:r>
          </a:p>
          <a:p>
            <a:pPr algn="ctr"/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Information Exchange Package Documentation</a:t>
            </a:r>
          </a:p>
          <a:p>
            <a:pPr algn="ctr"/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IEPD</a:t>
            </a:r>
          </a:p>
        </p:txBody>
      </p:sp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49993"/>
              </p:ext>
            </p:extLst>
          </p:nvPr>
        </p:nvGraphicFramePr>
        <p:xfrm>
          <a:off x="7060385" y="2514994"/>
          <a:ext cx="7016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0385" y="2514994"/>
                        <a:ext cx="70167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39694"/>
              </p:ext>
            </p:extLst>
          </p:nvPr>
        </p:nvGraphicFramePr>
        <p:xfrm>
          <a:off x="1528630" y="2631422"/>
          <a:ext cx="7016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Clip" r:id="rId6" imgW="944280" imgH="1180440" progId="MS_ClipArt_Gallery.2">
                  <p:embed/>
                </p:oleObj>
              </mc:Choice>
              <mc:Fallback>
                <p:oleObj name="Clip" r:id="rId6" imgW="944280" imgH="11804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630" y="2631422"/>
                        <a:ext cx="70167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28996" y="2614598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/>
              <a:t>understand</a:t>
            </a:r>
          </a:p>
        </p:txBody>
      </p:sp>
      <p:sp>
        <p:nvSpPr>
          <p:cNvPr id="19" name="Text Box 54"/>
          <p:cNvSpPr txBox="1">
            <a:spLocks noChangeArrowheads="1"/>
          </p:cNvSpPr>
          <p:nvPr/>
        </p:nvSpPr>
        <p:spPr bwMode="auto">
          <a:xfrm>
            <a:off x="194796" y="5358899"/>
            <a:ext cx="720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Users</a:t>
            </a: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8230950" y="5358899"/>
            <a:ext cx="720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Users</a:t>
            </a:r>
          </a:p>
        </p:txBody>
      </p:sp>
      <p:sp>
        <p:nvSpPr>
          <p:cNvPr id="21" name="Text Box 54"/>
          <p:cNvSpPr txBox="1">
            <a:spLocks noChangeArrowheads="1"/>
          </p:cNvSpPr>
          <p:nvPr/>
        </p:nvSpPr>
        <p:spPr bwMode="auto">
          <a:xfrm>
            <a:off x="7466593" y="2277629"/>
            <a:ext cx="12202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Developers</a:t>
            </a:r>
          </a:p>
        </p:txBody>
      </p:sp>
      <p:sp>
        <p:nvSpPr>
          <p:cNvPr id="22" name="AutoShape 38"/>
          <p:cNvSpPr>
            <a:spLocks noChangeArrowheads="1"/>
          </p:cNvSpPr>
          <p:nvPr/>
        </p:nvSpPr>
        <p:spPr bwMode="auto">
          <a:xfrm>
            <a:off x="1281752" y="4330044"/>
            <a:ext cx="1371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System /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2514600" y="4648200"/>
            <a:ext cx="4114800" cy="381000"/>
          </a:xfrm>
          <a:prstGeom prst="rightArrow">
            <a:avLst>
              <a:gd name="adj1" fmla="val 57287"/>
              <a:gd name="adj2" fmla="val 12225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AutoShape 38"/>
          <p:cNvSpPr>
            <a:spLocks noChangeArrowheads="1"/>
          </p:cNvSpPr>
          <p:nvPr/>
        </p:nvSpPr>
        <p:spPr bwMode="auto">
          <a:xfrm>
            <a:off x="1187450" y="4419600"/>
            <a:ext cx="1371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System /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25" name="Freeform 40"/>
          <p:cNvSpPr>
            <a:spLocks/>
          </p:cNvSpPr>
          <p:nvPr/>
        </p:nvSpPr>
        <p:spPr bwMode="auto">
          <a:xfrm>
            <a:off x="4114800" y="4191000"/>
            <a:ext cx="914400" cy="1219200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4319588" y="464820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IEP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9365" y="2575977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/>
              <a:t>understand</a:t>
            </a: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353776" y="2430215"/>
            <a:ext cx="12202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Developers</a:t>
            </a:r>
          </a:p>
        </p:txBody>
      </p:sp>
      <p:sp>
        <p:nvSpPr>
          <p:cNvPr id="29" name="Line 47"/>
          <p:cNvSpPr>
            <a:spLocks noChangeShapeType="1"/>
          </p:cNvSpPr>
          <p:nvPr/>
        </p:nvSpPr>
        <p:spPr bwMode="auto">
          <a:xfrm>
            <a:off x="7483793" y="3504547"/>
            <a:ext cx="0" cy="66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7529503" y="3596219"/>
            <a:ext cx="615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build</a:t>
            </a:r>
          </a:p>
        </p:txBody>
      </p:sp>
      <p:sp>
        <p:nvSpPr>
          <p:cNvPr id="31" name="Line 47"/>
          <p:cNvSpPr>
            <a:spLocks noChangeShapeType="1"/>
          </p:cNvSpPr>
          <p:nvPr/>
        </p:nvSpPr>
        <p:spPr bwMode="auto">
          <a:xfrm flipH="1" flipV="1">
            <a:off x="5280315" y="3109457"/>
            <a:ext cx="1563388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 flipV="1">
            <a:off x="2362199" y="3143806"/>
            <a:ext cx="1501486" cy="1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2008552" y="3547233"/>
            <a:ext cx="0" cy="66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2054262" y="3638905"/>
            <a:ext cx="615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build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052" y="4384943"/>
            <a:ext cx="887273" cy="88727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3" y="4161569"/>
            <a:ext cx="1056584" cy="10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5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Agreements Don't Scale</a:t>
            </a:r>
          </a:p>
        </p:txBody>
      </p:sp>
      <p:sp>
        <p:nvSpPr>
          <p:cNvPr id="3" name="Rectangle 113"/>
          <p:cNvSpPr>
            <a:spLocks noChangeArrowheads="1"/>
          </p:cNvSpPr>
          <p:nvPr/>
        </p:nvSpPr>
        <p:spPr bwMode="auto">
          <a:xfrm>
            <a:off x="5805488" y="5237163"/>
            <a:ext cx="3109912" cy="10874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b="1" i="1" dirty="0"/>
              <a:t>The N</a:t>
            </a:r>
            <a:r>
              <a:rPr lang="en-US" b="1" i="1" baseline="30000" dirty="0"/>
              <a:t>2</a:t>
            </a:r>
            <a:r>
              <a:rPr lang="en-US" b="1" i="1" dirty="0"/>
              <a:t> problem</a:t>
            </a:r>
          </a:p>
          <a:p>
            <a:pPr algn="r" eaLnBrk="0" hangingPunct="0">
              <a:lnSpc>
                <a:spcPct val="90000"/>
              </a:lnSpc>
            </a:pPr>
            <a:r>
              <a:rPr lang="en-US" b="1" dirty="0"/>
              <a:t>15 applications</a:t>
            </a:r>
          </a:p>
          <a:p>
            <a:pPr algn="r" eaLnBrk="0" hangingPunct="0">
              <a:lnSpc>
                <a:spcPct val="90000"/>
              </a:lnSpc>
            </a:pPr>
            <a:r>
              <a:rPr lang="en-US" b="1" dirty="0"/>
              <a:t>210 negotiations</a:t>
            </a:r>
          </a:p>
          <a:p>
            <a:pPr algn="r" eaLnBrk="0" hangingPunct="0">
              <a:lnSpc>
                <a:spcPct val="90000"/>
              </a:lnSpc>
            </a:pPr>
            <a:r>
              <a:rPr lang="en-US" b="1" dirty="0"/>
              <a:t>Total level of effort is 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66938" y="1371600"/>
            <a:ext cx="4805362" cy="4519613"/>
            <a:chOff x="1391" y="952"/>
            <a:chExt cx="3027" cy="284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585" y="1020"/>
              <a:ext cx="2683" cy="2661"/>
              <a:chOff x="1489" y="924"/>
              <a:chExt cx="2683" cy="2661"/>
            </a:xfrm>
          </p:grpSpPr>
          <p:sp>
            <p:nvSpPr>
              <p:cNvPr id="111" name="Freeform 5"/>
              <p:cNvSpPr>
                <a:spLocks/>
              </p:cNvSpPr>
              <p:nvPr/>
            </p:nvSpPr>
            <p:spPr bwMode="auto">
              <a:xfrm>
                <a:off x="1493" y="924"/>
                <a:ext cx="1337" cy="1488"/>
              </a:xfrm>
              <a:custGeom>
                <a:avLst/>
                <a:gdLst>
                  <a:gd name="T0" fmla="*/ 1336 w 1337"/>
                  <a:gd name="T1" fmla="*/ 0 h 1488"/>
                  <a:gd name="T2" fmla="*/ 803 w 1337"/>
                  <a:gd name="T3" fmla="*/ 112 h 1488"/>
                  <a:gd name="T4" fmla="*/ 341 w 1337"/>
                  <a:gd name="T5" fmla="*/ 447 h 1488"/>
                  <a:gd name="T6" fmla="*/ 62 w 1337"/>
                  <a:gd name="T7" fmla="*/ 922 h 1488"/>
                  <a:gd name="T8" fmla="*/ 0 w 1337"/>
                  <a:gd name="T9" fmla="*/ 1487 h 1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7"/>
                  <a:gd name="T16" fmla="*/ 0 h 1488"/>
                  <a:gd name="T17" fmla="*/ 1337 w 1337"/>
                  <a:gd name="T18" fmla="*/ 1488 h 1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7" h="1488">
                    <a:moveTo>
                      <a:pt x="1336" y="0"/>
                    </a:moveTo>
                    <a:lnTo>
                      <a:pt x="803" y="112"/>
                    </a:lnTo>
                    <a:lnTo>
                      <a:pt x="341" y="447"/>
                    </a:lnTo>
                    <a:lnTo>
                      <a:pt x="62" y="922"/>
                    </a:lnTo>
                    <a:lnTo>
                      <a:pt x="0" y="148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2" name="Freeform 6"/>
              <p:cNvSpPr>
                <a:spLocks/>
              </p:cNvSpPr>
              <p:nvPr/>
            </p:nvSpPr>
            <p:spPr bwMode="auto">
              <a:xfrm>
                <a:off x="1489" y="2407"/>
                <a:ext cx="2681" cy="1178"/>
              </a:xfrm>
              <a:custGeom>
                <a:avLst/>
                <a:gdLst>
                  <a:gd name="T0" fmla="*/ 0 w 2681"/>
                  <a:gd name="T1" fmla="*/ 3 h 1178"/>
                  <a:gd name="T2" fmla="*/ 174 w 2681"/>
                  <a:gd name="T3" fmla="*/ 517 h 1178"/>
                  <a:gd name="T4" fmla="*/ 545 w 2681"/>
                  <a:gd name="T5" fmla="*/ 940 h 1178"/>
                  <a:gd name="T6" fmla="*/ 1052 w 2681"/>
                  <a:gd name="T7" fmla="*/ 1174 h 1178"/>
                  <a:gd name="T8" fmla="*/ 1615 w 2681"/>
                  <a:gd name="T9" fmla="*/ 1177 h 1178"/>
                  <a:gd name="T10" fmla="*/ 2135 w 2681"/>
                  <a:gd name="T11" fmla="*/ 945 h 1178"/>
                  <a:gd name="T12" fmla="*/ 2510 w 2681"/>
                  <a:gd name="T13" fmla="*/ 529 h 1178"/>
                  <a:gd name="T14" fmla="*/ 2680 w 2681"/>
                  <a:gd name="T15" fmla="*/ 0 h 11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81"/>
                  <a:gd name="T25" fmla="*/ 0 h 1178"/>
                  <a:gd name="T26" fmla="*/ 2681 w 2681"/>
                  <a:gd name="T27" fmla="*/ 1178 h 117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81" h="1178">
                    <a:moveTo>
                      <a:pt x="0" y="3"/>
                    </a:moveTo>
                    <a:lnTo>
                      <a:pt x="174" y="517"/>
                    </a:lnTo>
                    <a:lnTo>
                      <a:pt x="545" y="940"/>
                    </a:lnTo>
                    <a:lnTo>
                      <a:pt x="1052" y="1174"/>
                    </a:lnTo>
                    <a:lnTo>
                      <a:pt x="1615" y="1177"/>
                    </a:lnTo>
                    <a:lnTo>
                      <a:pt x="2135" y="945"/>
                    </a:lnTo>
                    <a:lnTo>
                      <a:pt x="2510" y="529"/>
                    </a:lnTo>
                    <a:lnTo>
                      <a:pt x="268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Freeform 7"/>
              <p:cNvSpPr>
                <a:spLocks/>
              </p:cNvSpPr>
              <p:nvPr/>
            </p:nvSpPr>
            <p:spPr bwMode="auto">
              <a:xfrm>
                <a:off x="2829" y="924"/>
                <a:ext cx="1343" cy="1488"/>
              </a:xfrm>
              <a:custGeom>
                <a:avLst/>
                <a:gdLst>
                  <a:gd name="T0" fmla="*/ 1342 w 1343"/>
                  <a:gd name="T1" fmla="*/ 1487 h 1488"/>
                  <a:gd name="T2" fmla="*/ 1281 w 1343"/>
                  <a:gd name="T3" fmla="*/ 930 h 1488"/>
                  <a:gd name="T4" fmla="*/ 998 w 1343"/>
                  <a:gd name="T5" fmla="*/ 444 h 1488"/>
                  <a:gd name="T6" fmla="*/ 545 w 1343"/>
                  <a:gd name="T7" fmla="*/ 114 h 1488"/>
                  <a:gd name="T8" fmla="*/ 0 w 1343"/>
                  <a:gd name="T9" fmla="*/ 0 h 1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3"/>
                  <a:gd name="T16" fmla="*/ 0 h 1488"/>
                  <a:gd name="T17" fmla="*/ 1343 w 1343"/>
                  <a:gd name="T18" fmla="*/ 1488 h 1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3" h="1488">
                    <a:moveTo>
                      <a:pt x="1342" y="1487"/>
                    </a:moveTo>
                    <a:lnTo>
                      <a:pt x="1281" y="930"/>
                    </a:lnTo>
                    <a:lnTo>
                      <a:pt x="998" y="444"/>
                    </a:lnTo>
                    <a:lnTo>
                      <a:pt x="545" y="11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1915" y="1024"/>
              <a:ext cx="1014" cy="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1643" y="1024"/>
              <a:ext cx="1286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575" y="1024"/>
              <a:ext cx="1354" cy="1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747" y="1024"/>
              <a:ext cx="1182" cy="20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2116" y="1024"/>
              <a:ext cx="813" cy="2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2631" y="1024"/>
              <a:ext cx="298" cy="2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938" y="1024"/>
              <a:ext cx="258" cy="26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929" y="1024"/>
              <a:ext cx="789" cy="2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929" y="1024"/>
              <a:ext cx="1160" cy="20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929" y="1024"/>
              <a:ext cx="1334" cy="1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929" y="1024"/>
              <a:ext cx="1277" cy="9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929" y="1024"/>
              <a:ext cx="981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1643" y="1133"/>
              <a:ext cx="753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1575" y="1133"/>
              <a:ext cx="821" cy="1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753" y="1133"/>
              <a:ext cx="643" cy="1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2123" y="1133"/>
              <a:ext cx="273" cy="2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396" y="1133"/>
              <a:ext cx="255" cy="2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387" y="1136"/>
              <a:ext cx="803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2396" y="1133"/>
              <a:ext cx="1322" cy="2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396" y="1133"/>
              <a:ext cx="1692" cy="1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396" y="1133"/>
              <a:ext cx="1867" cy="1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396" y="1133"/>
              <a:ext cx="1810" cy="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396" y="1133"/>
              <a:ext cx="1514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396" y="1129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1575" y="1467"/>
              <a:ext cx="349" cy="1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1753" y="1467"/>
              <a:ext cx="171" cy="15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924" y="1467"/>
              <a:ext cx="199" cy="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1924" y="1467"/>
              <a:ext cx="691" cy="2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924" y="1467"/>
              <a:ext cx="1275" cy="2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924" y="1467"/>
              <a:ext cx="1794" cy="19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953" y="1461"/>
              <a:ext cx="2135" cy="1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1923" y="1467"/>
              <a:ext cx="2340" cy="10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1922" y="1471"/>
              <a:ext cx="2284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1923" y="1441"/>
              <a:ext cx="1988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1924" y="1124"/>
              <a:ext cx="1535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1651" y="1935"/>
              <a:ext cx="102" cy="10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1651" y="1935"/>
              <a:ext cx="472" cy="1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1651" y="1935"/>
              <a:ext cx="980" cy="1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1651" y="1935"/>
              <a:ext cx="1548" cy="1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49" y="1934"/>
              <a:ext cx="2069" cy="1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1654" y="1940"/>
              <a:ext cx="2434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651" y="1935"/>
              <a:ext cx="2612" cy="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1651" y="1935"/>
              <a:ext cx="2555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V="1">
              <a:off x="1651" y="1438"/>
              <a:ext cx="2259" cy="4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V="1">
              <a:off x="1651" y="1124"/>
              <a:ext cx="1808" cy="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1582" y="2513"/>
              <a:ext cx="541" cy="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1582" y="2513"/>
              <a:ext cx="1031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1583" y="2513"/>
              <a:ext cx="1616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1587" y="2521"/>
              <a:ext cx="2131" cy="9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1587" y="2515"/>
              <a:ext cx="250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 flipV="1">
              <a:off x="1604" y="2486"/>
              <a:ext cx="2665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 flipV="1">
              <a:off x="1583" y="1922"/>
              <a:ext cx="2613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 flipV="1">
              <a:off x="1598" y="1438"/>
              <a:ext cx="2312" cy="1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 flipV="1">
              <a:off x="1583" y="1127"/>
              <a:ext cx="1875" cy="1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1761" y="3029"/>
              <a:ext cx="870" cy="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>
              <a:off x="1761" y="3029"/>
              <a:ext cx="1438" cy="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1761" y="3029"/>
              <a:ext cx="1957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1761" y="3025"/>
              <a:ext cx="2328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 flipV="1">
              <a:off x="1761" y="2498"/>
              <a:ext cx="2502" cy="5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V="1">
              <a:off x="1761" y="1948"/>
              <a:ext cx="2440" cy="1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 flipV="1">
              <a:off x="1766" y="1438"/>
              <a:ext cx="2144" cy="1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 flipV="1">
              <a:off x="1761" y="1124"/>
              <a:ext cx="1698" cy="1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31" y="3446"/>
              <a:ext cx="1081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2131" y="3446"/>
              <a:ext cx="158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 flipV="1">
              <a:off x="2131" y="3028"/>
              <a:ext cx="1957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 flipV="1">
              <a:off x="2131" y="2498"/>
              <a:ext cx="2132" cy="9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 flipV="1">
              <a:off x="2131" y="1947"/>
              <a:ext cx="2075" cy="1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V="1">
              <a:off x="2139" y="1444"/>
              <a:ext cx="1779" cy="2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 flipV="1">
              <a:off x="2131" y="1124"/>
              <a:ext cx="1328" cy="2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 flipV="1">
              <a:off x="2639" y="3028"/>
              <a:ext cx="1449" cy="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 flipV="1">
              <a:off x="2639" y="2504"/>
              <a:ext cx="1642" cy="1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 flipV="1">
              <a:off x="2639" y="1947"/>
              <a:ext cx="1567" cy="1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Line 80"/>
            <p:cNvSpPr>
              <a:spLocks noChangeShapeType="1"/>
            </p:cNvSpPr>
            <p:nvPr/>
          </p:nvSpPr>
          <p:spPr bwMode="auto">
            <a:xfrm flipV="1">
              <a:off x="2639" y="1438"/>
              <a:ext cx="1271" cy="2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 flipV="1">
              <a:off x="2647" y="1128"/>
              <a:ext cx="820" cy="2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Line 82"/>
            <p:cNvSpPr>
              <a:spLocks noChangeShapeType="1"/>
            </p:cNvSpPr>
            <p:nvPr/>
          </p:nvSpPr>
          <p:spPr bwMode="auto">
            <a:xfrm flipV="1">
              <a:off x="3207" y="3028"/>
              <a:ext cx="881" cy="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 flipV="1">
              <a:off x="3207" y="2498"/>
              <a:ext cx="1056" cy="1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3207" y="1947"/>
              <a:ext cx="999" cy="1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 flipV="1">
              <a:off x="3207" y="1438"/>
              <a:ext cx="703" cy="2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 flipV="1">
              <a:off x="3186" y="1124"/>
              <a:ext cx="273" cy="2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 flipV="1">
              <a:off x="3728" y="2498"/>
              <a:ext cx="568" cy="9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V="1">
              <a:off x="3728" y="1947"/>
              <a:ext cx="478" cy="1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 flipV="1">
              <a:off x="3728" y="1438"/>
              <a:ext cx="182" cy="20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 flipV="1">
              <a:off x="3459" y="1124"/>
              <a:ext cx="267" cy="2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 flipV="1">
              <a:off x="4096" y="1947"/>
              <a:ext cx="11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 flipH="1" flipV="1">
              <a:off x="3910" y="1438"/>
              <a:ext cx="186" cy="1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93"/>
            <p:cNvSpPr>
              <a:spLocks noChangeShapeType="1"/>
            </p:cNvSpPr>
            <p:nvPr/>
          </p:nvSpPr>
          <p:spPr bwMode="auto">
            <a:xfrm flipH="1" flipV="1">
              <a:off x="3459" y="1124"/>
              <a:ext cx="637" cy="1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94"/>
            <p:cNvSpPr>
              <a:spLocks noChangeShapeType="1"/>
            </p:cNvSpPr>
            <p:nvPr/>
          </p:nvSpPr>
          <p:spPr bwMode="auto">
            <a:xfrm flipH="1" flipV="1">
              <a:off x="3911" y="1441"/>
              <a:ext cx="360" cy="10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95"/>
            <p:cNvSpPr>
              <a:spLocks noChangeShapeType="1"/>
            </p:cNvSpPr>
            <p:nvPr/>
          </p:nvSpPr>
          <p:spPr bwMode="auto">
            <a:xfrm flipH="1" flipV="1">
              <a:off x="3458" y="1127"/>
              <a:ext cx="813" cy="1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Line 96"/>
            <p:cNvSpPr>
              <a:spLocks noChangeShapeType="1"/>
            </p:cNvSpPr>
            <p:nvPr/>
          </p:nvSpPr>
          <p:spPr bwMode="auto">
            <a:xfrm flipH="1" flipV="1">
              <a:off x="3458" y="1127"/>
              <a:ext cx="756" cy="8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AutoShape 97"/>
            <p:cNvSpPr>
              <a:spLocks noChangeArrowheads="1"/>
            </p:cNvSpPr>
            <p:nvPr/>
          </p:nvSpPr>
          <p:spPr bwMode="auto">
            <a:xfrm>
              <a:off x="2737" y="952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" name="AutoShape 98"/>
            <p:cNvSpPr>
              <a:spLocks noChangeArrowheads="1"/>
            </p:cNvSpPr>
            <p:nvPr/>
          </p:nvSpPr>
          <p:spPr bwMode="auto">
            <a:xfrm>
              <a:off x="3275" y="1012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7" name="AutoShape 99"/>
            <p:cNvSpPr>
              <a:spLocks noChangeArrowheads="1"/>
            </p:cNvSpPr>
            <p:nvPr/>
          </p:nvSpPr>
          <p:spPr bwMode="auto">
            <a:xfrm>
              <a:off x="3726" y="1325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8" name="AutoShape 100"/>
            <p:cNvSpPr>
              <a:spLocks noChangeArrowheads="1"/>
            </p:cNvSpPr>
            <p:nvPr/>
          </p:nvSpPr>
          <p:spPr bwMode="auto">
            <a:xfrm>
              <a:off x="4024" y="1834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9" name="AutoShape 101"/>
            <p:cNvSpPr>
              <a:spLocks noChangeArrowheads="1"/>
            </p:cNvSpPr>
            <p:nvPr/>
          </p:nvSpPr>
          <p:spPr bwMode="auto">
            <a:xfrm>
              <a:off x="4042" y="2363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0" name="AutoShape 102"/>
            <p:cNvSpPr>
              <a:spLocks noChangeArrowheads="1"/>
            </p:cNvSpPr>
            <p:nvPr/>
          </p:nvSpPr>
          <p:spPr bwMode="auto">
            <a:xfrm>
              <a:off x="3906" y="2915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1" name="AutoShape 103"/>
            <p:cNvSpPr>
              <a:spLocks noChangeArrowheads="1"/>
            </p:cNvSpPr>
            <p:nvPr/>
          </p:nvSpPr>
          <p:spPr bwMode="auto">
            <a:xfrm>
              <a:off x="1939" y="3326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02" name="AutoShape 104"/>
            <p:cNvSpPr>
              <a:spLocks noChangeArrowheads="1"/>
            </p:cNvSpPr>
            <p:nvPr/>
          </p:nvSpPr>
          <p:spPr bwMode="auto">
            <a:xfrm>
              <a:off x="1569" y="2908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03" name="AutoShape 105"/>
            <p:cNvSpPr>
              <a:spLocks noChangeArrowheads="1"/>
            </p:cNvSpPr>
            <p:nvPr/>
          </p:nvSpPr>
          <p:spPr bwMode="auto">
            <a:xfrm>
              <a:off x="1391" y="2393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04" name="AutoShape 106"/>
            <p:cNvSpPr>
              <a:spLocks noChangeArrowheads="1"/>
            </p:cNvSpPr>
            <p:nvPr/>
          </p:nvSpPr>
          <p:spPr bwMode="auto">
            <a:xfrm>
              <a:off x="1459" y="1815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5" name="AutoShape 107"/>
            <p:cNvSpPr>
              <a:spLocks noChangeArrowheads="1"/>
            </p:cNvSpPr>
            <p:nvPr/>
          </p:nvSpPr>
          <p:spPr bwMode="auto">
            <a:xfrm>
              <a:off x="1731" y="1347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06" name="AutoShape 108"/>
            <p:cNvSpPr>
              <a:spLocks noChangeArrowheads="1"/>
            </p:cNvSpPr>
            <p:nvPr/>
          </p:nvSpPr>
          <p:spPr bwMode="auto">
            <a:xfrm>
              <a:off x="2204" y="1013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07" name="Line 109"/>
            <p:cNvSpPr>
              <a:spLocks noChangeShapeType="1"/>
            </p:cNvSpPr>
            <p:nvPr/>
          </p:nvSpPr>
          <p:spPr bwMode="auto">
            <a:xfrm flipV="1">
              <a:off x="2639" y="3447"/>
              <a:ext cx="107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AutoShape 110"/>
            <p:cNvSpPr>
              <a:spLocks noChangeArrowheads="1"/>
            </p:cNvSpPr>
            <p:nvPr/>
          </p:nvSpPr>
          <p:spPr bwMode="auto">
            <a:xfrm>
              <a:off x="3536" y="3335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09" name="AutoShape 111"/>
            <p:cNvSpPr>
              <a:spLocks noChangeArrowheads="1"/>
            </p:cNvSpPr>
            <p:nvPr/>
          </p:nvSpPr>
          <p:spPr bwMode="auto">
            <a:xfrm>
              <a:off x="3015" y="3565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10" name="AutoShape 112"/>
            <p:cNvSpPr>
              <a:spLocks noChangeArrowheads="1"/>
            </p:cNvSpPr>
            <p:nvPr/>
          </p:nvSpPr>
          <p:spPr bwMode="auto">
            <a:xfrm>
              <a:off x="2447" y="3567"/>
              <a:ext cx="376" cy="232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ight Arrow 46"/>
          <p:cNvSpPr/>
          <p:nvPr/>
        </p:nvSpPr>
        <p:spPr>
          <a:xfrm rot="16200000">
            <a:off x="5449051" y="4443294"/>
            <a:ext cx="2284635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Agreement by Community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77795" y="735579"/>
            <a:ext cx="4409066" cy="1177635"/>
          </a:xfrm>
          <a:prstGeom prst="roundRect">
            <a:avLst>
              <a:gd name="adj" fmla="val 5374"/>
            </a:avLst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>
              <a:lnSpc>
                <a:spcPct val="90000"/>
              </a:lnSpc>
              <a:defRPr/>
            </a:pPr>
            <a:r>
              <a:rPr lang="en-US" b="1" spc="-50">
                <a:solidFill>
                  <a:srgbClr val="304776"/>
                </a:solidFill>
                <a:latin typeface="+mj-lt"/>
                <a:cs typeface="Arial"/>
              </a:rPr>
              <a:t>Utility</a:t>
            </a:r>
            <a:endParaRPr lang="en-US" b="1" spc="-50" dirty="0">
              <a:solidFill>
                <a:srgbClr val="304776"/>
              </a:solidFill>
              <a:latin typeface="+mj-lt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101466" y="1255128"/>
            <a:ext cx="1453002" cy="527408"/>
          </a:xfrm>
          <a:prstGeom prst="roundRect">
            <a:avLst>
              <a:gd name="adj" fmla="val 9803"/>
            </a:avLst>
          </a:prstGeo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solidFill>
              <a:srgbClr val="9EB3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structures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775557" y="1255128"/>
            <a:ext cx="1453002" cy="527408"/>
          </a:xfrm>
          <a:prstGeom prst="roundRect">
            <a:avLst>
              <a:gd name="adj" fmla="val 9803"/>
            </a:avLst>
          </a:prstGeo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solidFill>
              <a:srgbClr val="9EB3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appinfo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23761" y="735579"/>
            <a:ext cx="3373583" cy="2793998"/>
          </a:xfrm>
          <a:prstGeom prst="roundRect">
            <a:avLst>
              <a:gd name="adj" fmla="val 5374"/>
            </a:avLst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>
              <a:lnSpc>
                <a:spcPct val="90000"/>
              </a:lnSpc>
              <a:defRPr/>
            </a:pPr>
            <a:r>
              <a:rPr lang="en-US" b="1" spc="-50" dirty="0">
                <a:solidFill>
                  <a:srgbClr val="304776"/>
                </a:solidFill>
                <a:latin typeface="+mj-lt"/>
                <a:cs typeface="Arial"/>
              </a:rPr>
              <a:t>External Standards &amp; 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 spc="-50" dirty="0">
                <a:solidFill>
                  <a:srgbClr val="304776"/>
                </a:solidFill>
                <a:latin typeface="+mj-lt"/>
                <a:cs typeface="Arial"/>
              </a:rPr>
              <a:t>Code Lists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5566126" y="2238801"/>
            <a:ext cx="1453002" cy="527408"/>
          </a:xfrm>
          <a:prstGeom prst="roundRect">
            <a:avLst>
              <a:gd name="adj" fmla="val 9803"/>
            </a:avLst>
          </a:prstGeo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solidFill>
              <a:srgbClr val="9EB3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EDXL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5566126" y="2885347"/>
            <a:ext cx="1453002" cy="527408"/>
          </a:xfrm>
          <a:prstGeom prst="roundRect">
            <a:avLst>
              <a:gd name="adj" fmla="val 9803"/>
            </a:avLst>
          </a:prstGeo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solidFill>
              <a:srgbClr val="9EB3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OGC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182490" y="2238801"/>
            <a:ext cx="1453002" cy="527408"/>
          </a:xfrm>
          <a:prstGeom prst="roundRect">
            <a:avLst>
              <a:gd name="adj" fmla="val 9803"/>
            </a:avLst>
          </a:prstGeo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solidFill>
              <a:srgbClr val="9EB3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CAP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7182490" y="2885347"/>
            <a:ext cx="1453002" cy="527408"/>
          </a:xfrm>
          <a:prstGeom prst="roundRect">
            <a:avLst>
              <a:gd name="adj" fmla="val 9803"/>
            </a:avLst>
          </a:prstGeo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solidFill>
              <a:srgbClr val="9EB3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Additional Standards-Specific Schemas…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362768" y="1557627"/>
            <a:ext cx="1453002" cy="527408"/>
          </a:xfrm>
          <a:prstGeom prst="roundRect">
            <a:avLst>
              <a:gd name="adj" fmla="val 9803"/>
            </a:avLst>
          </a:prstGeo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solidFill>
              <a:srgbClr val="9EB3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Codes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457200" y="5819016"/>
            <a:ext cx="7358570" cy="527408"/>
          </a:xfrm>
          <a:prstGeom prst="roundRect">
            <a:avLst>
              <a:gd name="adj" fmla="val 9803"/>
            </a:avLst>
          </a:prstGeo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solidFill>
              <a:srgbClr val="9EB3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Exchange Schema</a:t>
            </a:r>
          </a:p>
        </p:txBody>
      </p:sp>
      <p:sp>
        <p:nvSpPr>
          <p:cNvPr id="40" name="Right Arrow 39"/>
          <p:cNvSpPr/>
          <p:nvPr/>
        </p:nvSpPr>
        <p:spPr>
          <a:xfrm rot="16200000">
            <a:off x="458232" y="4439567"/>
            <a:ext cx="233053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16200000">
            <a:off x="2888202" y="5398303"/>
            <a:ext cx="374618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ight Arrow 41"/>
          <p:cNvSpPr/>
          <p:nvPr/>
        </p:nvSpPr>
        <p:spPr>
          <a:xfrm rot="16200000">
            <a:off x="389888" y="3644723"/>
            <a:ext cx="3920218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 rot="16200000">
            <a:off x="2920466" y="3452002"/>
            <a:ext cx="355399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16200000">
            <a:off x="2758115" y="2657157"/>
            <a:ext cx="1945087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4652" y="3858301"/>
            <a:ext cx="7353157" cy="1581293"/>
            <a:chOff x="462613" y="3867588"/>
            <a:chExt cx="7353157" cy="1581293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462613" y="3867588"/>
              <a:ext cx="7353157" cy="1581293"/>
            </a:xfrm>
            <a:prstGeom prst="roundRect">
              <a:avLst>
                <a:gd name="adj" fmla="val 5374"/>
              </a:avLst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91440" anchor="t" anchorCtr="0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800" b="1" spc="-50" dirty="0">
                  <a:solidFill>
                    <a:srgbClr val="304776"/>
                  </a:solidFill>
                  <a:latin typeface="+mj-lt"/>
                  <a:cs typeface="Arial"/>
                </a:rPr>
                <a:t>NIEM Domains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56357" y="4073141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Agriculture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656357" y="4766459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Immigration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482028" y="4766459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Justice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307699" y="4766459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Surface</a:t>
              </a:r>
              <a:br>
                <a:rPr lang="en-US" sz="1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Transportation</a:t>
              </a:r>
              <a:endPara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6133371" y="4073141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International</a:t>
              </a:r>
              <a:b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Trade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6133371" y="4766459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Human</a:t>
              </a:r>
              <a:b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Services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7795" y="2310851"/>
            <a:ext cx="4409066" cy="1177635"/>
            <a:chOff x="477795" y="2310851"/>
            <a:chExt cx="4409066" cy="1177635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477795" y="2310851"/>
              <a:ext cx="4409066" cy="1177635"/>
            </a:xfrm>
            <a:prstGeom prst="roundRect">
              <a:avLst>
                <a:gd name="adj" fmla="val 5374"/>
              </a:avLst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91440" anchor="t" anchorCtr="0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b="1" spc="-50" dirty="0">
                  <a:solidFill>
                    <a:srgbClr val="304776"/>
                  </a:solidFill>
                  <a:latin typeface="+mj-lt"/>
                  <a:cs typeface="Arial"/>
                </a:rPr>
                <a:t>NIEM Core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838200" y="2760820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NIEM Core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3110760" y="2825772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3288668" y="2639575"/>
              <a:ext cx="1453002" cy="527408"/>
            </a:xfrm>
            <a:prstGeom prst="roundRect">
              <a:avLst>
                <a:gd name="adj" fmla="val 9803"/>
              </a:avLst>
            </a:prstGeom>
            <a:gradFill flip="none" rotWithShape="1">
              <a:gsLst>
                <a:gs pos="0">
                  <a:srgbClr val="CEDEE0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</a:t>
              </a:r>
            </a:p>
          </p:txBody>
        </p:sp>
      </p:grpSp>
      <p:sp>
        <p:nvSpPr>
          <p:cNvPr id="46" name="Right Arrow 45"/>
          <p:cNvSpPr/>
          <p:nvPr/>
        </p:nvSpPr>
        <p:spPr>
          <a:xfrm>
            <a:off x="4882719" y="2615116"/>
            <a:ext cx="569021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ight Arrow 47"/>
          <p:cNvSpPr/>
          <p:nvPr/>
        </p:nvSpPr>
        <p:spPr>
          <a:xfrm rot="16200000">
            <a:off x="7124066" y="3465338"/>
            <a:ext cx="328725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7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NIEM Namespace Prefixes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64617"/>
              </p:ext>
            </p:extLst>
          </p:nvPr>
        </p:nvGraphicFramePr>
        <p:xfrm>
          <a:off x="5029200" y="2971798"/>
          <a:ext cx="3502025" cy="309353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340">
                <a:tc>
                  <a:txBody>
                    <a:bodyPr/>
                    <a:lstStyle/>
                    <a:p>
                      <a:pPr marL="0" algn="l"/>
                      <a:r>
                        <a:rPr lang="en-US" sz="1200" dirty="0">
                          <a:latin typeface="+mj-lt"/>
                          <a:cs typeface="!PaulMaul"/>
                        </a:rPr>
                        <a:t>Prefix</a:t>
                      </a:r>
                    </a:p>
                  </a:txBody>
                  <a:tcPr marL="91437" marR="91437" marT="45713" marB="45713" anchor="ctr">
                    <a:lnL w="2857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1000">
                          <a:schemeClr val="tx2">
                            <a:lumMod val="75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/>
                      <a:r>
                        <a:rPr lang="en-US" sz="1200" dirty="0">
                          <a:latin typeface="Arial"/>
                          <a:cs typeface="Arial"/>
                        </a:rPr>
                        <a:t>Namespace Name</a:t>
                      </a:r>
                    </a:p>
                  </a:txBody>
                  <a:tcPr marL="91437" marR="91437" marT="45713" marB="45713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1000">
                          <a:schemeClr val="tx2">
                            <a:lumMod val="75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66">
                <a:tc>
                  <a:txBody>
                    <a:bodyPr/>
                    <a:lstStyle/>
                    <a:p>
                      <a:pPr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ts val="1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Maritime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66">
                <a:tc>
                  <a:txBody>
                    <a:bodyPr/>
                    <a:lstStyle/>
                    <a:p>
                      <a:pPr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it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ts val="1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International Trade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66">
                <a:tc>
                  <a:txBody>
                    <a:bodyPr/>
                    <a:lstStyle/>
                    <a:p>
                      <a:pPr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em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ts val="1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Emergency Management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66">
                <a:tc>
                  <a:txBody>
                    <a:bodyPr/>
                    <a:lstStyle/>
                    <a:p>
                      <a:pPr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ip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ts val="1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Infrastructure Protection</a:t>
                      </a:r>
                      <a:endParaRPr lang="en-US" sz="1400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866">
                <a:tc>
                  <a:txBody>
                    <a:bodyPr/>
                    <a:lstStyle/>
                    <a:p>
                      <a:pPr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cbrn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ts val="1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Chem</a:t>
                      </a: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/Bio/Rad/</a:t>
                      </a: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Nuc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866">
                <a:tc>
                  <a:txBody>
                    <a:bodyPr/>
                    <a:lstStyle/>
                    <a:p>
                      <a:pPr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scr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ts val="1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Screening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16664"/>
              </p:ext>
            </p:extLst>
          </p:nvPr>
        </p:nvGraphicFramePr>
        <p:xfrm>
          <a:off x="533400" y="2987252"/>
          <a:ext cx="4343400" cy="303254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23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1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+mj-lt"/>
                          <a:cs typeface="!PaulMaul"/>
                        </a:rPr>
                        <a:t>Prefix</a:t>
                      </a:r>
                    </a:p>
                  </a:txBody>
                  <a:tcPr marL="91437" marR="91437" marT="45713" marB="45713" anchor="ctr">
                    <a:lnL w="2857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1000">
                          <a:schemeClr val="tx2">
                            <a:lumMod val="75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Namespace Name</a:t>
                      </a:r>
                    </a:p>
                  </a:txBody>
                  <a:tcPr marL="91437" marR="91437" marT="45713" marB="45713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1000">
                          <a:schemeClr val="tx2">
                            <a:lumMod val="75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90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structures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structures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appinfo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Appinfo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nc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NIEM</a:t>
                      </a:r>
                      <a:r>
                        <a:rPr lang="en-US" sz="1200" b="1" baseline="0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ore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niem-xsd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Proxy</a:t>
                      </a:r>
                      <a:endParaRPr lang="en-US" sz="1400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Justice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im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Immigration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 err="1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cyfs</a:t>
                      </a:r>
                      <a:endParaRPr lang="en-US" sz="1200" b="1" dirty="0">
                        <a:solidFill>
                          <a:srgbClr val="66686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dirty="0">
                          <a:solidFill>
                            <a:srgbClr val="666869"/>
                          </a:solidFill>
                          <a:latin typeface="Arial" pitchFamily="34" charset="0"/>
                          <a:cs typeface="Arial" pitchFamily="34" charset="0"/>
                        </a:rPr>
                        <a:t>Child, Youth and Family Services</a:t>
                      </a:r>
                    </a:p>
                  </a:txBody>
                  <a:tcPr marL="91437" marR="91437" marT="91427" marB="91427" anchor="ctr">
                    <a:lnL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5667" y="1143000"/>
            <a:ext cx="79978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Namespaces prevent </a:t>
            </a:r>
            <a:r>
              <a:rPr lang="en-US" i="1" dirty="0"/>
              <a:t>collisions</a:t>
            </a:r>
            <a:r>
              <a:rPr lang="en-US" dirty="0"/>
              <a:t> of names of types and elements, because names can only be used when referenced through a namespace.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namespace is a URI (e.g., http://</a:t>
            </a:r>
            <a:r>
              <a:rPr lang="en-US" dirty="0" err="1"/>
              <a:t>release.niem.gov</a:t>
            </a:r>
            <a:r>
              <a:rPr lang="en-US" dirty="0"/>
              <a:t>/</a:t>
            </a:r>
            <a:r>
              <a:rPr lang="en-US" dirty="0" err="1"/>
              <a:t>niem</a:t>
            </a:r>
            <a:r>
              <a:rPr lang="en-US" dirty="0"/>
              <a:t>/</a:t>
            </a:r>
            <a:r>
              <a:rPr lang="en-US" dirty="0" err="1"/>
              <a:t>niem</a:t>
            </a:r>
            <a:r>
              <a:rPr lang="en-US" dirty="0"/>
              <a:t>-core/4.0/)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For consistency, each NIEM release uses prefixes consistently:</a:t>
            </a:r>
          </a:p>
        </p:txBody>
      </p:sp>
    </p:spTree>
    <p:extLst>
      <p:ext uri="{BB962C8B-B14F-4D97-AF65-F5344CB8AC3E}">
        <p14:creationId xmlns:p14="http://schemas.microsoft.com/office/powerpoint/2010/main" val="13086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Schema</a:t>
            </a:r>
          </a:p>
        </p:txBody>
      </p:sp>
      <p:sp>
        <p:nvSpPr>
          <p:cNvPr id="4" name="Oval 17"/>
          <p:cNvSpPr>
            <a:spLocks noChangeArrowheads="1"/>
          </p:cNvSpPr>
          <p:nvPr/>
        </p:nvSpPr>
        <p:spPr bwMode="auto">
          <a:xfrm>
            <a:off x="1447800" y="2286000"/>
            <a:ext cx="5867400" cy="3581400"/>
          </a:xfrm>
          <a:prstGeom prst="ellipse">
            <a:avLst/>
          </a:prstGeom>
          <a:gradFill rotWithShape="1">
            <a:gsLst>
              <a:gs pos="35000">
                <a:srgbClr val="FFFFFF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4648200" y="3581400"/>
            <a:ext cx="1600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260437" y="2854037"/>
            <a:ext cx="2079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cs typeface="Arial" charset="0"/>
              </a:rPr>
              <a:t>Full Data Model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4895850" y="3829050"/>
            <a:ext cx="11239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rPr>
              <a:t>Limited area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rPr>
              <a:t>of interest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7008089" y="1906731"/>
            <a:ext cx="1789547" cy="1198997"/>
          </a:xfrm>
          <a:prstGeom prst="wedgeEllipseCallout">
            <a:avLst>
              <a:gd name="adj1" fmla="val -96396"/>
              <a:gd name="adj2" fmla="val 111689"/>
            </a:avLst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What I Need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995803"/>
            <a:ext cx="647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Subset schema contains only those types, elements, and enumerations needed for a particular exchange.</a:t>
            </a:r>
          </a:p>
        </p:txBody>
      </p:sp>
    </p:spTree>
    <p:extLst>
      <p:ext uri="{BB962C8B-B14F-4D97-AF65-F5344CB8AC3E}">
        <p14:creationId xmlns:p14="http://schemas.microsoft.com/office/powerpoint/2010/main" val="184736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Exchange is a Contract</a:t>
            </a:r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455140" y="749821"/>
            <a:ext cx="8229600" cy="3276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 anchorCtr="1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IEPD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64459" y="4800600"/>
            <a:ext cx="1215081" cy="1509584"/>
            <a:chOff x="3814119" y="4815016"/>
            <a:chExt cx="1215081" cy="1509584"/>
          </a:xfrm>
        </p:grpSpPr>
        <p:sp>
          <p:nvSpPr>
            <p:cNvPr id="4" name="Freeform 40"/>
            <p:cNvSpPr>
              <a:spLocks/>
            </p:cNvSpPr>
            <p:nvPr/>
          </p:nvSpPr>
          <p:spPr bwMode="auto">
            <a:xfrm>
              <a:off x="4114800" y="5105400"/>
              <a:ext cx="914400" cy="1219200"/>
            </a:xfrm>
            <a:custGeom>
              <a:avLst/>
              <a:gdLst>
                <a:gd name="T0" fmla="*/ 0 w 864"/>
                <a:gd name="T1" fmla="*/ 2147483647 h 960"/>
                <a:gd name="T2" fmla="*/ 2147483647 w 864"/>
                <a:gd name="T3" fmla="*/ 0 h 960"/>
                <a:gd name="T4" fmla="*/ 2147483647 w 864"/>
                <a:gd name="T5" fmla="*/ 0 h 960"/>
                <a:gd name="T6" fmla="*/ 2147483647 w 864"/>
                <a:gd name="T7" fmla="*/ 2147483647 h 960"/>
                <a:gd name="T8" fmla="*/ 0 w 864"/>
                <a:gd name="T9" fmla="*/ 2147483647 h 960"/>
                <a:gd name="T10" fmla="*/ 0 w 864"/>
                <a:gd name="T11" fmla="*/ 2147483647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4"/>
                <a:gd name="T19" fmla="*/ 0 h 960"/>
                <a:gd name="T20" fmla="*/ 864 w 864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4" h="960">
                  <a:moveTo>
                    <a:pt x="0" y="240"/>
                  </a:moveTo>
                  <a:lnTo>
                    <a:pt x="240" y="0"/>
                  </a:lnTo>
                  <a:lnTo>
                    <a:pt x="864" y="0"/>
                  </a:lnTo>
                  <a:lnTo>
                    <a:pt x="864" y="960"/>
                  </a:lnTo>
                  <a:lnTo>
                    <a:pt x="0" y="96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IEP</a:t>
              </a:r>
              <a:endPara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" name="Freeform 40"/>
            <p:cNvSpPr>
              <a:spLocks/>
            </p:cNvSpPr>
            <p:nvPr/>
          </p:nvSpPr>
          <p:spPr bwMode="auto">
            <a:xfrm>
              <a:off x="3962400" y="4953000"/>
              <a:ext cx="914400" cy="1219200"/>
            </a:xfrm>
            <a:custGeom>
              <a:avLst/>
              <a:gdLst>
                <a:gd name="T0" fmla="*/ 0 w 864"/>
                <a:gd name="T1" fmla="*/ 2147483647 h 960"/>
                <a:gd name="T2" fmla="*/ 2147483647 w 864"/>
                <a:gd name="T3" fmla="*/ 0 h 960"/>
                <a:gd name="T4" fmla="*/ 2147483647 w 864"/>
                <a:gd name="T5" fmla="*/ 0 h 960"/>
                <a:gd name="T6" fmla="*/ 2147483647 w 864"/>
                <a:gd name="T7" fmla="*/ 2147483647 h 960"/>
                <a:gd name="T8" fmla="*/ 0 w 864"/>
                <a:gd name="T9" fmla="*/ 2147483647 h 960"/>
                <a:gd name="T10" fmla="*/ 0 w 864"/>
                <a:gd name="T11" fmla="*/ 2147483647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4"/>
                <a:gd name="T19" fmla="*/ 0 h 960"/>
                <a:gd name="T20" fmla="*/ 864 w 864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4" h="960">
                  <a:moveTo>
                    <a:pt x="0" y="240"/>
                  </a:moveTo>
                  <a:lnTo>
                    <a:pt x="240" y="0"/>
                  </a:lnTo>
                  <a:lnTo>
                    <a:pt x="864" y="0"/>
                  </a:lnTo>
                  <a:lnTo>
                    <a:pt x="864" y="960"/>
                  </a:lnTo>
                  <a:lnTo>
                    <a:pt x="0" y="96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IEP</a:t>
              </a:r>
              <a:endPara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3814119" y="4815016"/>
              <a:ext cx="914400" cy="1219200"/>
            </a:xfrm>
            <a:custGeom>
              <a:avLst/>
              <a:gdLst>
                <a:gd name="T0" fmla="*/ 0 w 864"/>
                <a:gd name="T1" fmla="*/ 2147483647 h 960"/>
                <a:gd name="T2" fmla="*/ 2147483647 w 864"/>
                <a:gd name="T3" fmla="*/ 0 h 960"/>
                <a:gd name="T4" fmla="*/ 2147483647 w 864"/>
                <a:gd name="T5" fmla="*/ 0 h 960"/>
                <a:gd name="T6" fmla="*/ 2147483647 w 864"/>
                <a:gd name="T7" fmla="*/ 2147483647 h 960"/>
                <a:gd name="T8" fmla="*/ 0 w 864"/>
                <a:gd name="T9" fmla="*/ 2147483647 h 960"/>
                <a:gd name="T10" fmla="*/ 0 w 864"/>
                <a:gd name="T11" fmla="*/ 2147483647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4"/>
                <a:gd name="T19" fmla="*/ 0 h 960"/>
                <a:gd name="T20" fmla="*/ 864 w 864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4" h="960">
                  <a:moveTo>
                    <a:pt x="0" y="240"/>
                  </a:moveTo>
                  <a:lnTo>
                    <a:pt x="240" y="0"/>
                  </a:lnTo>
                  <a:lnTo>
                    <a:pt x="864" y="0"/>
                  </a:lnTo>
                  <a:lnTo>
                    <a:pt x="864" y="960"/>
                  </a:lnTo>
                  <a:lnTo>
                    <a:pt x="0" y="96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IEP</a:t>
              </a:r>
              <a:endPara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" name="Line 47"/>
          <p:cNvSpPr>
            <a:spLocks noChangeShapeType="1"/>
          </p:cNvSpPr>
          <p:nvPr/>
        </p:nvSpPr>
        <p:spPr bwMode="auto">
          <a:xfrm>
            <a:off x="4604588" y="4129191"/>
            <a:ext cx="0" cy="6632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4604588" y="4256506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199" y="1217913"/>
            <a:ext cx="3117791" cy="5625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9733" y="1909097"/>
            <a:ext cx="3126258" cy="6564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215190"/>
            <a:ext cx="1905000" cy="22368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NIEM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Subset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Schema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8873" y="1215190"/>
            <a:ext cx="1905000" cy="22368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Exchange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Schema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0800" y="2694137"/>
            <a:ext cx="1373659" cy="7579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0352" y="2694137"/>
            <a:ext cx="1656032" cy="7579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Examples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XML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4281" y="591322"/>
            <a:ext cx="721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nc:PersonFullName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&gt;John Doe&lt;/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nc:PersonFullName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638" y="2362200"/>
            <a:ext cx="8579522" cy="2065917"/>
            <a:chOff x="259678" y="2353683"/>
            <a:chExt cx="7703290" cy="1724040"/>
          </a:xfrm>
        </p:grpSpPr>
        <p:sp>
          <p:nvSpPr>
            <p:cNvPr id="5" name="TextBox 4"/>
            <p:cNvSpPr txBox="1"/>
            <p:nvPr/>
          </p:nvSpPr>
          <p:spPr>
            <a:xfrm>
              <a:off x="5830319" y="2870728"/>
              <a:ext cx="75212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charset="0"/>
                  <a:ea typeface="Times New Roman" charset="0"/>
                  <a:cs typeface="Times New Roman" charset="0"/>
                </a:rPr>
                <a:t>rdf:type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15462" y="2437936"/>
              <a:ext cx="452178" cy="432792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_:2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14199" y="2437936"/>
              <a:ext cx="452178" cy="432792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_:3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04231" y="2437936"/>
              <a:ext cx="452178" cy="432792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_:4</a:t>
              </a:r>
            </a:p>
          </p:txBody>
        </p:sp>
        <p:cxnSp>
          <p:nvCxnSpPr>
            <p:cNvPr id="9" name="Straight Arrow Connector 8"/>
            <p:cNvCxnSpPr>
              <a:stCxn id="7" idx="6"/>
              <a:endCxn id="8" idx="2"/>
            </p:cNvCxnSpPr>
            <p:nvPr/>
          </p:nvCxnSpPr>
          <p:spPr>
            <a:xfrm>
              <a:off x="2167640" y="2654332"/>
              <a:ext cx="134655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6"/>
              <a:endCxn id="12" idx="2"/>
            </p:cNvCxnSpPr>
            <p:nvPr/>
          </p:nvCxnSpPr>
          <p:spPr>
            <a:xfrm>
              <a:off x="3966377" y="2654332"/>
              <a:ext cx="1637854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46343" y="2500444"/>
              <a:ext cx="1016625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charset="0"/>
                  <a:ea typeface="Times New Roman" charset="0"/>
                  <a:cs typeface="Times New Roman" charset="0"/>
                </a:rPr>
                <a:t>"John Doe"</a:t>
              </a:r>
            </a:p>
          </p:txBody>
        </p:sp>
        <p:cxnSp>
          <p:nvCxnSpPr>
            <p:cNvPr id="12" name="Straight Arrow Connector 11"/>
            <p:cNvCxnSpPr>
              <a:stCxn id="12" idx="6"/>
              <a:endCxn id="25" idx="1"/>
            </p:cNvCxnSpPr>
            <p:nvPr/>
          </p:nvCxnSpPr>
          <p:spPr>
            <a:xfrm>
              <a:off x="6056409" y="2654332"/>
              <a:ext cx="889934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2934" y="2353683"/>
              <a:ext cx="893193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charset="0"/>
                  <a:ea typeface="Times New Roman" charset="0"/>
                  <a:cs typeface="Times New Roman" charset="0"/>
                </a:rPr>
                <a:t>nc:Person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3600" y="2353683"/>
              <a:ext cx="1322798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Times New Roman" charset="0"/>
                  <a:ea typeface="Times New Roman" charset="0"/>
                  <a:cs typeface="Times New Roman" charset="0"/>
                </a:rPr>
                <a:t>nc:PersonName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9842" y="2357907"/>
              <a:ext cx="161133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Times New Roman" charset="0"/>
                  <a:ea typeface="Times New Roman" charset="0"/>
                  <a:cs typeface="Times New Roman" charset="0"/>
                </a:rPr>
                <a:t>nc:PersonFullName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29202" y="2370443"/>
              <a:ext cx="83227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charset="0"/>
                  <a:ea typeface="Times New Roman" charset="0"/>
                  <a:cs typeface="Times New Roman" charset="0"/>
                </a:rPr>
                <a:t>rdf:value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59678" y="2437936"/>
              <a:ext cx="452178" cy="432792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_:1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127946" y="3286364"/>
              <a:ext cx="1627209" cy="432792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nc:PersonType</a:t>
              </a:r>
              <a:endPara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" name="Straight Arrow Connector 18"/>
            <p:cNvCxnSpPr>
              <a:stCxn id="7" idx="4"/>
            </p:cNvCxnSpPr>
            <p:nvPr/>
          </p:nvCxnSpPr>
          <p:spPr>
            <a:xfrm>
              <a:off x="1941551" y="2870728"/>
              <a:ext cx="0" cy="4156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624630" y="3644931"/>
              <a:ext cx="2231315" cy="432792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nc:PersonNameType</a:t>
              </a:r>
              <a:endPara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492315" y="3303520"/>
              <a:ext cx="2676009" cy="432792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nc:PersonNameTextType</a:t>
              </a:r>
              <a:endPara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2" name="Straight Arrow Connector 21"/>
            <p:cNvCxnSpPr>
              <a:stCxn id="8" idx="4"/>
            </p:cNvCxnSpPr>
            <p:nvPr/>
          </p:nvCxnSpPr>
          <p:spPr>
            <a:xfrm>
              <a:off x="3740288" y="2870728"/>
              <a:ext cx="0" cy="77420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4"/>
            </p:cNvCxnSpPr>
            <p:nvPr/>
          </p:nvCxnSpPr>
          <p:spPr>
            <a:xfrm>
              <a:off x="5830320" y="2870728"/>
              <a:ext cx="0" cy="4327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7" idx="2"/>
            </p:cNvCxnSpPr>
            <p:nvPr/>
          </p:nvCxnSpPr>
          <p:spPr>
            <a:xfrm>
              <a:off x="711856" y="2654332"/>
              <a:ext cx="1003606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40238" y="2870728"/>
              <a:ext cx="75212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charset="0"/>
                  <a:ea typeface="Times New Roman" charset="0"/>
                  <a:cs typeface="Times New Roman" charset="0"/>
                </a:rPr>
                <a:t>rdf:type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39395" y="2870728"/>
              <a:ext cx="75212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charset="0"/>
                  <a:ea typeface="Times New Roman" charset="0"/>
                  <a:cs typeface="Times New Roman" charset="0"/>
                </a:rPr>
                <a:t>rdf:type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2238" y="4921927"/>
            <a:ext cx="8534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/>
              <a:t>message</a:t>
            </a:r>
            <a:r>
              <a:rPr lang="en-US" dirty="0"/>
              <a:t> plus the </a:t>
            </a:r>
            <a:r>
              <a:rPr lang="en-US" b="1" dirty="0"/>
              <a:t>schema</a:t>
            </a:r>
            <a:r>
              <a:rPr lang="en-US" dirty="0"/>
              <a:t> plus the </a:t>
            </a:r>
            <a:r>
              <a:rPr lang="en-US" b="1" dirty="0"/>
              <a:t>NIEM rules</a:t>
            </a:r>
            <a:r>
              <a:rPr lang="en-US" dirty="0"/>
              <a:t> entails the </a:t>
            </a:r>
            <a:r>
              <a:rPr lang="en-US" b="1" dirty="0"/>
              <a:t>meaning</a:t>
            </a:r>
            <a:r>
              <a:rPr lang="en-US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RDF conceptual model describes graphs of data, which describe the meaning of data. NIEM rules define schema concepts in terms of RDF concepts.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RDF concepts: class, property ("has-a"), subclass ("is-a"), </a:t>
            </a:r>
            <a:r>
              <a:rPr lang="en-US" dirty="0" err="1"/>
              <a:t>subproperty</a:t>
            </a:r>
            <a:r>
              <a:rPr lang="en-US" dirty="0"/>
              <a:t>, type</a:t>
            </a:r>
          </a:p>
        </p:txBody>
      </p:sp>
    </p:spTree>
    <p:extLst>
      <p:ext uri="{BB962C8B-B14F-4D97-AF65-F5344CB8AC3E}">
        <p14:creationId xmlns:p14="http://schemas.microsoft.com/office/powerpoint/2010/main" val="4345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XML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4281" y="591322"/>
            <a:ext cx="721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nc:PersonFullName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&gt;John Doe&lt;/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nc:PersonFullName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nc:Person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66750"/>
              </p:ext>
            </p:extLst>
          </p:nvPr>
        </p:nvGraphicFramePr>
        <p:xfrm>
          <a:off x="459259" y="2072769"/>
          <a:ext cx="8229600" cy="439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XML description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The Meaning of the data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top element occurs within some context, about which we do not know anything.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There is some object, representing whatever is outside the outer element.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top element is nc:Person. The NIEM reference schema defines the type of the element as nc:PersonType.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There is a relationship, called nc:Person, between the unknown context object and an object of type nc:PersonType.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next element is nc:PersonName. The schema indicates that element is of type nc:PersonNameType.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There is a relationship called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nc:PersonName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between the object of type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nc:PersonType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and an object of type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nc:PersonNameType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next element is nc:PersonFullName. The schema shows that the element is of type nc:PersonNameTextType.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There is a relationship, called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nc:PersonFullName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, from the object of type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nc:PersonNameType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to an object of type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nc:PersonNameTextType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Within that element is the simple value John Doe. The schema tells us the content of that element is of simple type xs:string.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object of type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nc:PersonNameTextType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has a value that is the literal John Doe.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977408"/>
      </p:ext>
    </p:extLst>
  </p:cSld>
  <p:clrMapOvr>
    <a:masterClrMapping/>
  </p:clrMapOvr>
</p:sld>
</file>

<file path=ppt/theme/theme1.xml><?xml version="1.0" encoding="utf-8"?>
<a:theme xmlns:a="http://schemas.openxmlformats.org/drawingml/2006/main" name="1_NIEM Course Theme">
  <a:themeElements>
    <a:clrScheme name="Custom 3">
      <a:dk1>
        <a:srgbClr val="000000"/>
      </a:dk1>
      <a:lt1>
        <a:srgbClr val="FFFFFF"/>
      </a:lt1>
      <a:dk2>
        <a:srgbClr val="4066B2"/>
      </a:dk2>
      <a:lt2>
        <a:srgbClr val="D6D6FF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4066B2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Divid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60E24195B024CB9EDFF333ABE4C4F" ma:contentTypeVersion="0" ma:contentTypeDescription="Create a new document." ma:contentTypeScope="" ma:versionID="29c211770b33a271f6d5485f08e4e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493F33-B65B-4506-B352-182231B203E2}"/>
</file>

<file path=customXml/itemProps2.xml><?xml version="1.0" encoding="utf-8"?>
<ds:datastoreItem xmlns:ds="http://schemas.openxmlformats.org/officeDocument/2006/customXml" ds:itemID="{04BC2EAB-25E3-4E78-B212-137723B46D70}"/>
</file>

<file path=customXml/itemProps3.xml><?xml version="1.0" encoding="utf-8"?>
<ds:datastoreItem xmlns:ds="http://schemas.openxmlformats.org/officeDocument/2006/customXml" ds:itemID="{2F86E66B-D9C1-4B4E-A243-480CB69011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108995</TotalTime>
  <Words>1181</Words>
  <Application>Microsoft Macintosh PowerPoint</Application>
  <PresentationFormat>Letter Paper (8.5x11 in)</PresentationFormat>
  <Paragraphs>262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!PaulMaul</vt:lpstr>
      <vt:lpstr>Arial</vt:lpstr>
      <vt:lpstr>Calibri</vt:lpstr>
      <vt:lpstr>Calibri Light</vt:lpstr>
      <vt:lpstr>Courier New</vt:lpstr>
      <vt:lpstr>Times New Roman</vt:lpstr>
      <vt:lpstr>Wingdings</vt:lpstr>
      <vt:lpstr>1_NIEM Course Theme</vt:lpstr>
      <vt:lpstr>Dividers</vt:lpstr>
      <vt:lpstr>Clip</vt:lpstr>
      <vt:lpstr>NIEM Technical Overview</vt:lpstr>
      <vt:lpstr>Data Interoperability</vt:lpstr>
      <vt:lpstr>Pairwise Agreements Don't Scale</vt:lpstr>
      <vt:lpstr>Organize Agreement by Community</vt:lpstr>
      <vt:lpstr>Common NIEM Namespace Prefixes </vt:lpstr>
      <vt:lpstr>Subset Schema</vt:lpstr>
      <vt:lpstr>An Exchange is a Contract</vt:lpstr>
      <vt:lpstr>Meaning of XML Data</vt:lpstr>
      <vt:lpstr>Meaning of XML Data</vt:lpstr>
      <vt:lpstr>Inheritance of Types</vt:lpstr>
      <vt:lpstr>Inheritance in XML Schema</vt:lpstr>
      <vt:lpstr>NIEM Data Modeling Features</vt:lpstr>
      <vt:lpstr>NIEM Conformance </vt:lpstr>
      <vt:lpstr>Specifications and Tools</vt:lpstr>
    </vt:vector>
  </TitlesOfParts>
  <Manager/>
  <Company>GTRI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basis for presentations</dc:subject>
  <dc:creator>Webb Roberts</dc:creator>
  <cp:keywords/>
  <dc:description/>
  <cp:lastModifiedBy>Webb Roberts</cp:lastModifiedBy>
  <cp:revision>6771</cp:revision>
  <dcterms:created xsi:type="dcterms:W3CDTF">2009-03-17T18:28:54Z</dcterms:created>
  <dcterms:modified xsi:type="dcterms:W3CDTF">2018-10-16T21:36:56Z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0x01010045160E24195B024CB9EDFF333ABE4C4F</vt:lpwstr>
  </property>
</Properties>
</file>