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51" r:id="rId3"/>
    <p:sldId id="357" r:id="rId4"/>
    <p:sldId id="355" r:id="rId5"/>
    <p:sldId id="356" r:id="rId6"/>
    <p:sldId id="352" r:id="rId7"/>
    <p:sldId id="353" r:id="rId8"/>
    <p:sldId id="35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3"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AC61A-D3F0-4921-A467-0CE6EC7B23EF}"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75FF-1232-4B3A-B50F-04AAE8F039E7}" type="slidenum">
              <a:rPr lang="en-US" smtClean="0"/>
              <a:t>‹#›</a:t>
            </a:fld>
            <a:endParaRPr lang="en-US"/>
          </a:p>
        </p:txBody>
      </p:sp>
    </p:spTree>
    <p:extLst>
      <p:ext uri="{BB962C8B-B14F-4D97-AF65-F5344CB8AC3E}">
        <p14:creationId xmlns:p14="http://schemas.microsoft.com/office/powerpoint/2010/main" val="189924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tabLst>
                <a:tab pos="2457450" algn="l"/>
              </a:tabLst>
            </a:pPr>
            <a:r>
              <a:rPr lang="en-US" dirty="0"/>
              <a:t>Visible	Can the consumer discover the source?</a:t>
            </a:r>
          </a:p>
          <a:p>
            <a:pPr>
              <a:tabLst>
                <a:tab pos="2457450" algn="l"/>
              </a:tabLst>
            </a:pPr>
            <a:r>
              <a:rPr lang="en-US" dirty="0"/>
              <a:t>Accessible	Can he obtain the source content?</a:t>
            </a:r>
          </a:p>
          <a:p>
            <a:pPr>
              <a:tabLst>
                <a:tab pos="2457450" algn="l"/>
              </a:tabLst>
            </a:pPr>
            <a:r>
              <a:rPr lang="en-US" dirty="0"/>
              <a:t>Understandable	Can he know what the content means?</a:t>
            </a:r>
          </a:p>
          <a:p>
            <a:pPr>
              <a:tabLst>
                <a:tab pos="2457450" algn="l"/>
              </a:tabLst>
            </a:pPr>
            <a:r>
              <a:rPr lang="en-US" dirty="0"/>
              <a:t>Linked	Can he exploit connections between sources?</a:t>
            </a:r>
          </a:p>
          <a:p>
            <a:pPr>
              <a:tabLst>
                <a:tab pos="2457450" algn="l"/>
              </a:tabLst>
            </a:pPr>
            <a:r>
              <a:rPr lang="en-US" dirty="0"/>
              <a:t>Trustworthy	Can he believe what the content says?</a:t>
            </a:r>
          </a:p>
          <a:p>
            <a:pPr>
              <a:tabLst>
                <a:tab pos="2457450" algn="l"/>
              </a:tabLst>
            </a:pPr>
            <a:r>
              <a:rPr lang="en-US" dirty="0"/>
              <a:t>Interoperable	Can his applications correctly process the data?</a:t>
            </a:r>
          </a:p>
          <a:p>
            <a:pPr>
              <a:tabLst>
                <a:tab pos="2457450" algn="l"/>
              </a:tabLst>
            </a:pPr>
            <a:r>
              <a:rPr lang="en-US" dirty="0"/>
              <a:t>Secure	Is the source protected from unauthorized use </a:t>
            </a:r>
            <a:br>
              <a:rPr lang="en-US" dirty="0"/>
            </a:br>
            <a:r>
              <a:rPr lang="en-US" dirty="0"/>
              <a:t>	and manipulation?</a:t>
            </a:r>
            <a:r>
              <a:rPr lang="en-US" dirty="0">
                <a:solidFill>
                  <a:schemeClr val="bg1">
                    <a:lumMod val="50000"/>
                  </a:schemeClr>
                </a:solidFill>
              </a:rPr>
              <a:t>	</a:t>
            </a:r>
          </a:p>
        </p:txBody>
      </p:sp>
      <p:sp>
        <p:nvSpPr>
          <p:cNvPr id="4" name="Slide Number Placeholder 3"/>
          <p:cNvSpPr>
            <a:spLocks noGrp="1"/>
          </p:cNvSpPr>
          <p:nvPr>
            <p:ph type="sldNum" sz="quarter" idx="5"/>
          </p:nvPr>
        </p:nvSpPr>
        <p:spPr/>
        <p:txBody>
          <a:bodyPr/>
          <a:lstStyle/>
          <a:p>
            <a:fld id="{A87475FF-1232-4B3A-B50F-04AAE8F039E7}" type="slidenum">
              <a:rPr lang="en-US" smtClean="0"/>
              <a:t>7</a:t>
            </a:fld>
            <a:endParaRPr lang="en-US"/>
          </a:p>
        </p:txBody>
      </p:sp>
    </p:spTree>
    <p:extLst>
      <p:ext uri="{BB962C8B-B14F-4D97-AF65-F5344CB8AC3E}">
        <p14:creationId xmlns:p14="http://schemas.microsoft.com/office/powerpoint/2010/main" val="121071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3EA3-56AA-4C8E-92BE-364EEDE4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09FA9E-0E94-43A6-8585-A3D70C078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42C05-8403-4E78-94A5-5364C05447AC}"/>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19880DC3-0C16-4118-8F32-83A83FD71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49D12-76E8-434B-A3CC-21160E3BF011}"/>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244770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4B89-844B-4DC5-B43E-56D5F63D3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7E517-6F44-4953-9DB4-BDB41B4798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0F04F-F890-4595-B94C-F594C8BC4C2A}"/>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088CD607-90B5-493A-A915-EAA3AD5FC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4DD6E-DF4E-4D9C-88C6-F73BFF982ED0}"/>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171468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605D26-F599-4DF9-AD3B-BF33DC39E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CBFAB-AD93-4ABD-BD51-213F7B289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EA20C-24F4-4AA6-9DBC-B2F2F7AB3952}"/>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207A0C9E-2507-4B61-A823-2A3FF75B1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E6BF4-75CA-41D1-AEA2-B943858A6BCD}"/>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220095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9B72-6842-4FF4-BAAA-895D125F8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9CF0E-1DA1-4899-9DE1-307B1F579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EBDAE-6438-441F-9D91-298EC0D486C5}"/>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E7878373-C668-4ADC-AD31-E93A9A19F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CE8B5-AF0D-4F10-B225-EB79660F1A27}"/>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65166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B125-DF15-4FF5-AC6D-4B4770EB0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F9457-4E2B-497D-90DE-B265BE533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662C-5642-46CD-8BC5-5D31E1FCE22D}"/>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25815909-2776-484D-906F-799648DC2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3F2DF-86EF-476A-8530-621177B8C363}"/>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414858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2BD7-56BE-41FC-979D-D665F32BEC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35B18-D774-4CE0-9988-DE0A56B58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A84525-A594-4BAC-BCF7-795E068DC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02D015-F564-46E3-AE56-FF82F63F14BD}"/>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6" name="Footer Placeholder 5">
            <a:extLst>
              <a:ext uri="{FF2B5EF4-FFF2-40B4-BE49-F238E27FC236}">
                <a16:creationId xmlns:a16="http://schemas.microsoft.com/office/drawing/2014/main" id="{B7C4E48B-E90B-403D-9490-4459A5678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5A78B-1236-419F-888E-34B4D48563AA}"/>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25194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54D6-3C75-4132-B284-8A52BA66D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9147E-8F9F-4B0D-B981-B63DBD487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B6275-BA35-4767-A876-5F0FADCA8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ADA86-1E61-4615-BE0B-4FCF186BF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AF676-4DE5-4A77-BF29-ED01190FE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87AD9-36CD-419A-BF87-2EE39F10D840}"/>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8" name="Footer Placeholder 7">
            <a:extLst>
              <a:ext uri="{FF2B5EF4-FFF2-40B4-BE49-F238E27FC236}">
                <a16:creationId xmlns:a16="http://schemas.microsoft.com/office/drawing/2014/main" id="{74B8BCE9-D44B-4141-A6C2-85D3B85FF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6F296A-B79B-43C3-AFC5-AC1D64ED2425}"/>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251715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6729-1CA6-4A9F-A715-261721431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5391F-DAEE-4179-AB2F-50F1D3947143}"/>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4" name="Footer Placeholder 3">
            <a:extLst>
              <a:ext uri="{FF2B5EF4-FFF2-40B4-BE49-F238E27FC236}">
                <a16:creationId xmlns:a16="http://schemas.microsoft.com/office/drawing/2014/main" id="{83811BAA-D21D-4C71-AD14-CEC638CDC1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75AE00-31A1-4A10-995D-BF6D1071E4A2}"/>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39977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7D7F3-F557-4351-A40A-2CCB7879EB9E}"/>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3" name="Footer Placeholder 2">
            <a:extLst>
              <a:ext uri="{FF2B5EF4-FFF2-40B4-BE49-F238E27FC236}">
                <a16:creationId xmlns:a16="http://schemas.microsoft.com/office/drawing/2014/main" id="{56BAFBBC-428B-4D70-8ABD-720AABA36D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0CD363-5FA9-4C1B-A294-729AFDB9882B}"/>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385257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9142-E24D-4F09-8955-A90DB7E23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028741-A51E-4FA0-98D9-8662E749A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DA672A-2830-441A-B80A-0C2C29B7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6A250-AFEA-4135-BEEB-6AA65CAD1B19}"/>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6" name="Footer Placeholder 5">
            <a:extLst>
              <a:ext uri="{FF2B5EF4-FFF2-40B4-BE49-F238E27FC236}">
                <a16:creationId xmlns:a16="http://schemas.microsoft.com/office/drawing/2014/main" id="{5822179F-5A4B-444C-8EBB-BE1C2C3E3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3E19B-1791-4264-B20E-EE5E98A29147}"/>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70083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ABFE-C38E-44C9-AF44-0413E46F2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25509C-8554-4EDB-8289-C7E8EFDB6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B1DD6-F0B9-4EEC-A584-2765C9246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40520-0BEB-4CD4-8CE7-00800ADF7D9A}"/>
              </a:ext>
            </a:extLst>
          </p:cNvPr>
          <p:cNvSpPr>
            <a:spLocks noGrp="1"/>
          </p:cNvSpPr>
          <p:nvPr>
            <p:ph type="dt" sz="half" idx="10"/>
          </p:nvPr>
        </p:nvSpPr>
        <p:spPr/>
        <p:txBody>
          <a:bodyPr/>
          <a:lstStyle/>
          <a:p>
            <a:fld id="{DA8F4A60-7BAB-4E19-B924-E5EA0FCDEED1}" type="datetimeFigureOut">
              <a:rPr lang="en-US" smtClean="0"/>
              <a:t>11/3/2020</a:t>
            </a:fld>
            <a:endParaRPr lang="en-US"/>
          </a:p>
        </p:txBody>
      </p:sp>
      <p:sp>
        <p:nvSpPr>
          <p:cNvPr id="6" name="Footer Placeholder 5">
            <a:extLst>
              <a:ext uri="{FF2B5EF4-FFF2-40B4-BE49-F238E27FC236}">
                <a16:creationId xmlns:a16="http://schemas.microsoft.com/office/drawing/2014/main" id="{62EF9530-A008-471A-A8E2-4E92959DB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9E8D4-417B-4CFF-BB6D-2B83D9B8511D}"/>
              </a:ext>
            </a:extLst>
          </p:cNvPr>
          <p:cNvSpPr>
            <a:spLocks noGrp="1"/>
          </p:cNvSpPr>
          <p:nvPr>
            <p:ph type="sldNum" sz="quarter" idx="12"/>
          </p:nvPr>
        </p:nvSpPr>
        <p:spPr/>
        <p:txBody>
          <a:bodyPr/>
          <a:lstStyle/>
          <a:p>
            <a:fld id="{336C2F5A-27E6-44A6-820A-42213D867F77}" type="slidenum">
              <a:rPr lang="en-US" smtClean="0"/>
              <a:t>‹#›</a:t>
            </a:fld>
            <a:endParaRPr lang="en-US"/>
          </a:p>
        </p:txBody>
      </p:sp>
    </p:spTree>
    <p:extLst>
      <p:ext uri="{BB962C8B-B14F-4D97-AF65-F5344CB8AC3E}">
        <p14:creationId xmlns:p14="http://schemas.microsoft.com/office/powerpoint/2010/main" val="424635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1B030-B490-4139-AF8B-523368FEF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63EDB-EF64-4BC1-9296-32FFEB454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B7362-7993-4F6A-9F16-CD17942C5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F4A60-7BAB-4E19-B924-E5EA0FCDEED1}" type="datetimeFigureOut">
              <a:rPr lang="en-US" smtClean="0"/>
              <a:t>11/3/2020</a:t>
            </a:fld>
            <a:endParaRPr lang="en-US"/>
          </a:p>
        </p:txBody>
      </p:sp>
      <p:sp>
        <p:nvSpPr>
          <p:cNvPr id="5" name="Footer Placeholder 4">
            <a:extLst>
              <a:ext uri="{FF2B5EF4-FFF2-40B4-BE49-F238E27FC236}">
                <a16:creationId xmlns:a16="http://schemas.microsoft.com/office/drawing/2014/main" id="{445B69F4-73F4-4700-82DF-6EB8FE5C7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D8BB7-362C-405C-8F61-53401C49E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C2F5A-27E6-44A6-820A-42213D867F77}" type="slidenum">
              <a:rPr lang="en-US" smtClean="0"/>
              <a:t>‹#›</a:t>
            </a:fld>
            <a:endParaRPr lang="en-US"/>
          </a:p>
        </p:txBody>
      </p:sp>
    </p:spTree>
    <p:extLst>
      <p:ext uri="{BB962C8B-B14F-4D97-AF65-F5344CB8AC3E}">
        <p14:creationId xmlns:p14="http://schemas.microsoft.com/office/powerpoint/2010/main" val="1274083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1CE3-B37C-4483-9B07-F9588E89A352}"/>
              </a:ext>
            </a:extLst>
          </p:cNvPr>
          <p:cNvSpPr>
            <a:spLocks noGrp="1"/>
          </p:cNvSpPr>
          <p:nvPr>
            <p:ph type="ctrTitle"/>
          </p:nvPr>
        </p:nvSpPr>
        <p:spPr/>
        <p:txBody>
          <a:bodyPr/>
          <a:lstStyle/>
          <a:p>
            <a:r>
              <a:rPr lang="en-US" dirty="0"/>
              <a:t>What is Data </a:t>
            </a:r>
          </a:p>
        </p:txBody>
      </p:sp>
      <p:sp>
        <p:nvSpPr>
          <p:cNvPr id="3" name="Subtitle 2">
            <a:extLst>
              <a:ext uri="{FF2B5EF4-FFF2-40B4-BE49-F238E27FC236}">
                <a16:creationId xmlns:a16="http://schemas.microsoft.com/office/drawing/2014/main" id="{A30A1257-D3EF-4ED2-89C4-6BF9532C41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452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2F03-DD53-4D02-9F18-5F8634FE46BF}"/>
              </a:ext>
            </a:extLst>
          </p:cNvPr>
          <p:cNvSpPr>
            <a:spLocks noGrp="1"/>
          </p:cNvSpPr>
          <p:nvPr>
            <p:ph type="title"/>
          </p:nvPr>
        </p:nvSpPr>
        <p:spPr/>
        <p:txBody>
          <a:bodyPr vert="horz" lIns="91440" tIns="45720" rIns="91440" bIns="45720" rtlCol="0" anchor="ctr">
            <a:normAutofit/>
          </a:bodyPr>
          <a:lstStyle/>
          <a:p>
            <a:r>
              <a:rPr lang="en-US" dirty="0"/>
              <a:t>Importance of data, issues involved in managing these data, and their life cycle </a:t>
            </a:r>
          </a:p>
        </p:txBody>
      </p:sp>
      <p:pic>
        <p:nvPicPr>
          <p:cNvPr id="3" name="Picture 2">
            <a:extLst>
              <a:ext uri="{FF2B5EF4-FFF2-40B4-BE49-F238E27FC236}">
                <a16:creationId xmlns:a16="http://schemas.microsoft.com/office/drawing/2014/main" id="{E2248A86-7F53-437B-B2AC-ED1B47D0F6AB}"/>
              </a:ext>
            </a:extLst>
          </p:cNvPr>
          <p:cNvPicPr>
            <a:picLocks noChangeAspect="1"/>
          </p:cNvPicPr>
          <p:nvPr/>
        </p:nvPicPr>
        <p:blipFill>
          <a:blip r:embed="rId2"/>
          <a:stretch>
            <a:fillRect/>
          </a:stretch>
        </p:blipFill>
        <p:spPr>
          <a:xfrm>
            <a:off x="2884401" y="2799063"/>
            <a:ext cx="8943975" cy="2495550"/>
          </a:xfrm>
          <a:prstGeom prst="rect">
            <a:avLst/>
          </a:prstGeom>
        </p:spPr>
      </p:pic>
      <p:sp>
        <p:nvSpPr>
          <p:cNvPr id="5" name="TextBox 4">
            <a:extLst>
              <a:ext uri="{FF2B5EF4-FFF2-40B4-BE49-F238E27FC236}">
                <a16:creationId xmlns:a16="http://schemas.microsoft.com/office/drawing/2014/main" id="{537930E3-5680-4F25-A09A-56DB728867BA}"/>
              </a:ext>
            </a:extLst>
          </p:cNvPr>
          <p:cNvSpPr txBox="1"/>
          <p:nvPr/>
        </p:nvSpPr>
        <p:spPr>
          <a:xfrm>
            <a:off x="838200" y="1759109"/>
            <a:ext cx="10752438" cy="1561005"/>
          </a:xfrm>
          <a:prstGeom prst="rect">
            <a:avLst/>
          </a:prstGeom>
          <a:noFill/>
        </p:spPr>
        <p:txBody>
          <a:bodyPr wrap="square">
            <a:spAutoFit/>
          </a:bodyPr>
          <a:lstStyle/>
          <a:p>
            <a:pPr marL="0" marR="0">
              <a:lnSpc>
                <a:spcPct val="107000"/>
              </a:lnSpc>
              <a:spcBef>
                <a:spcPts val="0"/>
              </a:spcBef>
              <a:spcAft>
                <a:spcPts val="0"/>
              </a:spcAft>
            </a:pPr>
            <a:r>
              <a:rPr lang="en-US" sz="1800" dirty="0">
                <a:effectLst/>
                <a:ea typeface="Calibri" panose="020F0502020204030204" pitchFamily="34" charset="0"/>
                <a:cs typeface="AGaramond-Regular"/>
              </a:rPr>
              <a:t>IT applications cannot be performed without using data. Data should be accurate, complete, timely, consistent, accessible, relevant, and concise. Managing data in organizations is difficult for various reasons: </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ea typeface="Calibri" panose="020F0502020204030204" pitchFamily="34" charset="0"/>
                <a:cs typeface="AGaramond-Regular"/>
              </a:rPr>
              <a:t>(1) the amount of data increases with time; </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ea typeface="Calibri" panose="020F0502020204030204" pitchFamily="34" charset="0"/>
                <a:cs typeface="AGaramond-Regular"/>
              </a:rPr>
              <a:t>(2) data are stored in various systems, databases, formats, and languages; and </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ea typeface="Calibri" panose="020F0502020204030204" pitchFamily="34" charset="0"/>
                <a:cs typeface="AGaramond-Regular"/>
              </a:rPr>
              <a:t>(3) data security, quality, and integrity are often compromised.</a:t>
            </a:r>
            <a:endParaRPr lang="en-US" sz="20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161FD27-FC25-413B-8173-D048D5F3B30C}"/>
              </a:ext>
            </a:extLst>
          </p:cNvPr>
          <p:cNvSpPr txBox="1"/>
          <p:nvPr/>
        </p:nvSpPr>
        <p:spPr>
          <a:xfrm>
            <a:off x="838200" y="5198343"/>
            <a:ext cx="10616514" cy="968278"/>
          </a:xfrm>
          <a:prstGeom prst="rect">
            <a:avLst/>
          </a:prstGeom>
          <a:noFill/>
        </p:spPr>
        <p:txBody>
          <a:bodyPr wrap="square">
            <a:spAutoFit/>
          </a:bodyPr>
          <a:lstStyle/>
          <a:p>
            <a:pPr marL="0" marR="0">
              <a:lnSpc>
                <a:spcPct val="107000"/>
              </a:lnSpc>
              <a:spcBef>
                <a:spcPts val="0"/>
              </a:spcBef>
              <a:spcAft>
                <a:spcPts val="0"/>
              </a:spcAft>
            </a:pPr>
            <a:r>
              <a:rPr lang="en-US" sz="1800" dirty="0">
                <a:effectLst/>
                <a:ea typeface="Calibri" panose="020F0502020204030204" pitchFamily="34" charset="0"/>
                <a:cs typeface="AGaramond-Regular"/>
              </a:rPr>
              <a:t>The data life cycle starts with data collection. The data are stored in a database(s) and then preprocessed to fit the format of a data warehouse or data marts. Users then access data from the warehouse or data mart for analysis. The result of all these activities is the generation of decision support and knowledge.</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580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FC4E-26ED-40F8-A201-D2CB901EBCA4}"/>
              </a:ext>
            </a:extLst>
          </p:cNvPr>
          <p:cNvSpPr>
            <a:spLocks noGrp="1"/>
          </p:cNvSpPr>
          <p:nvPr>
            <p:ph type="title"/>
          </p:nvPr>
        </p:nvSpPr>
        <p:spPr/>
        <p:txBody>
          <a:bodyPr/>
          <a:lstStyle/>
          <a:p>
            <a:r>
              <a:rPr lang="en-US" dirty="0"/>
              <a:t>Federal Data Lifecycle</a:t>
            </a:r>
          </a:p>
        </p:txBody>
      </p:sp>
      <p:pic>
        <p:nvPicPr>
          <p:cNvPr id="3" name="Picture 2">
            <a:extLst>
              <a:ext uri="{FF2B5EF4-FFF2-40B4-BE49-F238E27FC236}">
                <a16:creationId xmlns:a16="http://schemas.microsoft.com/office/drawing/2014/main" id="{5DFDC7A0-C7FF-48F3-98F4-C4C77AA09105}"/>
              </a:ext>
            </a:extLst>
          </p:cNvPr>
          <p:cNvPicPr>
            <a:picLocks noChangeAspect="1"/>
          </p:cNvPicPr>
          <p:nvPr/>
        </p:nvPicPr>
        <p:blipFill>
          <a:blip r:embed="rId2"/>
          <a:stretch>
            <a:fillRect/>
          </a:stretch>
        </p:blipFill>
        <p:spPr>
          <a:xfrm>
            <a:off x="2203571" y="3965555"/>
            <a:ext cx="7784857" cy="2779354"/>
          </a:xfrm>
          <a:prstGeom prst="rect">
            <a:avLst/>
          </a:prstGeom>
        </p:spPr>
      </p:pic>
      <p:sp>
        <p:nvSpPr>
          <p:cNvPr id="5" name="TextBox 4">
            <a:extLst>
              <a:ext uri="{FF2B5EF4-FFF2-40B4-BE49-F238E27FC236}">
                <a16:creationId xmlns:a16="http://schemas.microsoft.com/office/drawing/2014/main" id="{70620E38-1D3D-412A-9E16-713BA4404F2A}"/>
              </a:ext>
            </a:extLst>
          </p:cNvPr>
          <p:cNvSpPr txBox="1"/>
          <p:nvPr/>
        </p:nvSpPr>
        <p:spPr>
          <a:xfrm>
            <a:off x="87079" y="1224625"/>
            <a:ext cx="6096000" cy="3231654"/>
          </a:xfrm>
          <a:prstGeom prst="rect">
            <a:avLst/>
          </a:prstGeom>
          <a:noFill/>
        </p:spPr>
        <p:txBody>
          <a:bodyPr wrap="square">
            <a:spAutoFit/>
          </a:bodyPr>
          <a:lstStyle/>
          <a:p>
            <a:pPr algn="r"/>
            <a:r>
              <a:rPr lang="en-US" sz="2400" b="1" i="0" u="none" strike="noStrike" baseline="0" dirty="0">
                <a:solidFill>
                  <a:srgbClr val="000000"/>
                </a:solidFill>
                <a:latin typeface="Calibri" panose="020F0502020204030204" pitchFamily="34" charset="0"/>
              </a:rPr>
              <a:t>Data roles </a:t>
            </a:r>
            <a:endParaRPr lang="en-US"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Define: </a:t>
            </a:r>
            <a:r>
              <a:rPr lang="en-US" sz="1800" b="0" i="0" u="none" strike="noStrike" baseline="0" dirty="0">
                <a:solidFill>
                  <a:srgbClr val="000000"/>
                </a:solidFill>
                <a:latin typeface="Calibri" panose="020F0502020204030204" pitchFamily="34" charset="0"/>
              </a:rPr>
              <a:t>Identify agency and stakeholder needs for data of sufficient quality for intended uses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Coordinate: </a:t>
            </a:r>
            <a:r>
              <a:rPr lang="en-US" sz="1800" b="0" i="0" u="none" strike="noStrike" baseline="0" dirty="0">
                <a:solidFill>
                  <a:srgbClr val="000000"/>
                </a:solidFill>
                <a:latin typeface="Calibri" panose="020F0502020204030204" pitchFamily="34" charset="0"/>
              </a:rPr>
              <a:t>Assess the ability of data resources and infrastructure to meet agency and stakeholder needs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Collect: </a:t>
            </a:r>
            <a:r>
              <a:rPr lang="en-US" sz="1800" b="0" i="0" u="none" strike="noStrike" baseline="0" dirty="0">
                <a:solidFill>
                  <a:srgbClr val="000000"/>
                </a:solidFill>
                <a:latin typeface="Calibri" panose="020F0502020204030204" pitchFamily="34" charset="0"/>
              </a:rPr>
              <a:t>Organize, plan, and execute data collections and acquisitions to meet agency and stakeholder needs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Curate: </a:t>
            </a:r>
            <a:r>
              <a:rPr lang="en-US" sz="1800" b="0" i="0" u="none" strike="noStrike" baseline="0" dirty="0">
                <a:solidFill>
                  <a:srgbClr val="000000"/>
                </a:solidFill>
                <a:latin typeface="Calibri" panose="020F0502020204030204" pitchFamily="34" charset="0"/>
              </a:rPr>
              <a:t>Organize, refine, and maintain agency data resources with sufficient quality to meet agency and stakeholder needs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Access: </a:t>
            </a:r>
            <a:r>
              <a:rPr lang="en-US" sz="1800" b="0" i="0" u="none" strike="noStrike" baseline="0" dirty="0">
                <a:solidFill>
                  <a:srgbClr val="000000"/>
                </a:solidFill>
                <a:latin typeface="Calibri" panose="020F0502020204030204" pitchFamily="34" charset="0"/>
              </a:rPr>
              <a:t>Identify and develop multiple data access methods for agency staff and stakeholders </a:t>
            </a:r>
          </a:p>
        </p:txBody>
      </p:sp>
      <p:sp>
        <p:nvSpPr>
          <p:cNvPr id="7" name="TextBox 6">
            <a:extLst>
              <a:ext uri="{FF2B5EF4-FFF2-40B4-BE49-F238E27FC236}">
                <a16:creationId xmlns:a16="http://schemas.microsoft.com/office/drawing/2014/main" id="{C6C2039D-01A1-41A5-BA31-3EAE31B428D3}"/>
              </a:ext>
            </a:extLst>
          </p:cNvPr>
          <p:cNvSpPr txBox="1"/>
          <p:nvPr/>
        </p:nvSpPr>
        <p:spPr>
          <a:xfrm>
            <a:off x="6096000" y="1581172"/>
            <a:ext cx="6096000" cy="2585323"/>
          </a:xfrm>
          <a:prstGeom prst="rect">
            <a:avLst/>
          </a:prstGeom>
          <a:noFill/>
        </p:spPr>
        <p:txBody>
          <a:bodyPr wrap="square">
            <a:spAutoFit/>
          </a:bodyPr>
          <a:lstStyle/>
          <a:p>
            <a:r>
              <a:rPr lang="en-US" sz="1800" b="1" i="0" u="none" strike="noStrike" baseline="0" dirty="0">
                <a:solidFill>
                  <a:srgbClr val="000000"/>
                </a:solidFill>
                <a:latin typeface="Calibri" panose="020F0502020204030204" pitchFamily="34" charset="0"/>
              </a:rPr>
              <a:t>Analyze: </a:t>
            </a:r>
            <a:r>
              <a:rPr lang="en-US" sz="1800" b="0" i="0" u="none" strike="noStrike" baseline="0" dirty="0">
                <a:solidFill>
                  <a:srgbClr val="000000"/>
                </a:solidFill>
                <a:latin typeface="Calibri" panose="020F0502020204030204" pitchFamily="34" charset="0"/>
              </a:rPr>
              <a:t>Optimize the ability of staff and stakeholders to use agency data to generate insights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Visualize: </a:t>
            </a:r>
            <a:r>
              <a:rPr lang="en-US" sz="1800" b="0" i="0" u="none" strike="noStrike" baseline="0" dirty="0">
                <a:solidFill>
                  <a:srgbClr val="000000"/>
                </a:solidFill>
                <a:latin typeface="Calibri" panose="020F0502020204030204" pitchFamily="34" charset="0"/>
              </a:rPr>
              <a:t>Present data insights for consumption by leaders and stakeholders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Disseminate: </a:t>
            </a:r>
            <a:r>
              <a:rPr lang="en-US" sz="1800" b="0" i="0" u="none" strike="noStrike" baseline="0" dirty="0">
                <a:solidFill>
                  <a:srgbClr val="000000"/>
                </a:solidFill>
                <a:latin typeface="Calibri" panose="020F0502020204030204" pitchFamily="34" charset="0"/>
              </a:rPr>
              <a:t>Provide multiple avenues for release of data and insights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Implement &amp; Assess: </a:t>
            </a:r>
            <a:r>
              <a:rPr lang="en-US" sz="1800" b="0" i="0" u="none" strike="noStrike" baseline="0" dirty="0">
                <a:solidFill>
                  <a:srgbClr val="000000"/>
                </a:solidFill>
                <a:latin typeface="Calibri" panose="020F0502020204030204" pitchFamily="34" charset="0"/>
              </a:rPr>
              <a:t>Maximize the use of data for decision-making, accountability, and the public good and continuously improving the data process </a:t>
            </a:r>
          </a:p>
        </p:txBody>
      </p:sp>
    </p:spTree>
    <p:extLst>
      <p:ext uri="{BB962C8B-B14F-4D97-AF65-F5344CB8AC3E}">
        <p14:creationId xmlns:p14="http://schemas.microsoft.com/office/powerpoint/2010/main" val="134684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83D8-C1E6-4F81-9A27-D56289610B4A}"/>
              </a:ext>
            </a:extLst>
          </p:cNvPr>
          <p:cNvSpPr>
            <a:spLocks noGrp="1"/>
          </p:cNvSpPr>
          <p:nvPr>
            <p:ph type="title"/>
          </p:nvPr>
        </p:nvSpPr>
        <p:spPr/>
        <p:txBody>
          <a:bodyPr/>
          <a:lstStyle/>
          <a:p>
            <a:endParaRPr lang="en-US" dirty="0"/>
          </a:p>
        </p:txBody>
      </p:sp>
      <p:pic>
        <p:nvPicPr>
          <p:cNvPr id="2050" name="Picture 2" descr="Exploring data management metamodels: DAMA-DMBOK 2 vs DCAM - Data Crossroads">
            <a:extLst>
              <a:ext uri="{FF2B5EF4-FFF2-40B4-BE49-F238E27FC236}">
                <a16:creationId xmlns:a16="http://schemas.microsoft.com/office/drawing/2014/main" id="{6276ECB2-4CCB-4BBE-8B99-A7AD95856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534" y="1767640"/>
            <a:ext cx="9045089" cy="4690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4CD817-B99B-439D-B4D9-62BA6F299F4A}"/>
              </a:ext>
            </a:extLst>
          </p:cNvPr>
          <p:cNvSpPr txBox="1"/>
          <p:nvPr/>
        </p:nvSpPr>
        <p:spPr>
          <a:xfrm>
            <a:off x="3283131" y="6534834"/>
            <a:ext cx="8995955" cy="369332"/>
          </a:xfrm>
          <a:prstGeom prst="rect">
            <a:avLst/>
          </a:prstGeom>
          <a:noFill/>
        </p:spPr>
        <p:txBody>
          <a:bodyPr wrap="square">
            <a:spAutoFit/>
          </a:bodyPr>
          <a:lstStyle/>
          <a:p>
            <a:r>
              <a:rPr lang="en-US" dirty="0"/>
              <a:t>https://datacrossroads.nl/2018/12/02/data-management-metamodels-damadmbok2-dcam/</a:t>
            </a:r>
          </a:p>
        </p:txBody>
      </p:sp>
    </p:spTree>
    <p:extLst>
      <p:ext uri="{BB962C8B-B14F-4D97-AF65-F5344CB8AC3E}">
        <p14:creationId xmlns:p14="http://schemas.microsoft.com/office/powerpoint/2010/main" val="424189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CDE5-48A7-4AC7-A624-CDA7E4B02855}"/>
              </a:ext>
            </a:extLst>
          </p:cNvPr>
          <p:cNvSpPr>
            <a:spLocks noGrp="1"/>
          </p:cNvSpPr>
          <p:nvPr>
            <p:ph type="title"/>
          </p:nvPr>
        </p:nvSpPr>
        <p:spPr/>
        <p:txBody>
          <a:bodyPr/>
          <a:lstStyle/>
          <a:p>
            <a:endParaRPr lang="en-US"/>
          </a:p>
        </p:txBody>
      </p:sp>
      <p:pic>
        <p:nvPicPr>
          <p:cNvPr id="3074" name="Picture 2" descr="Sourced from DAMA Framework - To download, you must register with the DAMA site.  Follow the Body of Knowledge link.">
            <a:extLst>
              <a:ext uri="{FF2B5EF4-FFF2-40B4-BE49-F238E27FC236}">
                <a16:creationId xmlns:a16="http://schemas.microsoft.com/office/drawing/2014/main" id="{E0A8015A-615B-4FF8-BFA6-E177D7B54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835" y="1061877"/>
            <a:ext cx="5975848" cy="579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8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7B6-E1B5-42E7-932E-92EF557CBE94}"/>
              </a:ext>
            </a:extLst>
          </p:cNvPr>
          <p:cNvSpPr>
            <a:spLocks noGrp="1"/>
          </p:cNvSpPr>
          <p:nvPr>
            <p:ph type="title"/>
          </p:nvPr>
        </p:nvSpPr>
        <p:spPr/>
        <p:txBody>
          <a:bodyPr/>
          <a:lstStyle/>
          <a:p>
            <a:r>
              <a:rPr lang="en-US" dirty="0"/>
              <a:t>Data Context</a:t>
            </a:r>
          </a:p>
        </p:txBody>
      </p:sp>
      <p:pic>
        <p:nvPicPr>
          <p:cNvPr id="3" name="Picture 2">
            <a:extLst>
              <a:ext uri="{FF2B5EF4-FFF2-40B4-BE49-F238E27FC236}">
                <a16:creationId xmlns:a16="http://schemas.microsoft.com/office/drawing/2014/main" id="{1CB67918-09FF-4417-A460-DA8549232D16}"/>
              </a:ext>
            </a:extLst>
          </p:cNvPr>
          <p:cNvPicPr>
            <a:picLocks noChangeAspect="1"/>
          </p:cNvPicPr>
          <p:nvPr/>
        </p:nvPicPr>
        <p:blipFill>
          <a:blip r:embed="rId2"/>
          <a:stretch>
            <a:fillRect/>
          </a:stretch>
        </p:blipFill>
        <p:spPr>
          <a:xfrm>
            <a:off x="1927654" y="1833562"/>
            <a:ext cx="6754383" cy="4167069"/>
          </a:xfrm>
          <a:prstGeom prst="rect">
            <a:avLst/>
          </a:prstGeom>
        </p:spPr>
      </p:pic>
    </p:spTree>
    <p:extLst>
      <p:ext uri="{BB962C8B-B14F-4D97-AF65-F5344CB8AC3E}">
        <p14:creationId xmlns:p14="http://schemas.microsoft.com/office/powerpoint/2010/main" val="5112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3DBE-4373-47E0-8927-AE728DE2BD2A}"/>
              </a:ext>
            </a:extLst>
          </p:cNvPr>
          <p:cNvSpPr>
            <a:spLocks noGrp="1"/>
          </p:cNvSpPr>
          <p:nvPr>
            <p:ph type="title"/>
          </p:nvPr>
        </p:nvSpPr>
        <p:spPr>
          <a:xfrm>
            <a:off x="838200" y="234496"/>
            <a:ext cx="10515600" cy="1325563"/>
          </a:xfrm>
        </p:spPr>
        <p:txBody>
          <a:bodyPr/>
          <a:lstStyle/>
          <a:p>
            <a:r>
              <a:rPr lang="en-US" dirty="0"/>
              <a:t>The Data Pipeline</a:t>
            </a:r>
          </a:p>
        </p:txBody>
      </p:sp>
      <p:pic>
        <p:nvPicPr>
          <p:cNvPr id="3074" name="Picture 2">
            <a:extLst>
              <a:ext uri="{FF2B5EF4-FFF2-40B4-BE49-F238E27FC236}">
                <a16:creationId xmlns:a16="http://schemas.microsoft.com/office/drawing/2014/main" id="{C441391B-06ED-49D7-8CC8-4A1EB5762D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47"/>
          <a:stretch/>
        </p:blipFill>
        <p:spPr bwMode="auto">
          <a:xfrm>
            <a:off x="3562043" y="1560059"/>
            <a:ext cx="8480442" cy="46511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6C19E2-75B1-495D-9445-B2F4293C53B3}"/>
              </a:ext>
            </a:extLst>
          </p:cNvPr>
          <p:cNvSpPr txBox="1"/>
          <p:nvPr/>
        </p:nvSpPr>
        <p:spPr>
          <a:xfrm>
            <a:off x="1883466" y="6488668"/>
            <a:ext cx="10674177" cy="369332"/>
          </a:xfrm>
          <a:prstGeom prst="rect">
            <a:avLst/>
          </a:prstGeom>
          <a:noFill/>
        </p:spPr>
        <p:txBody>
          <a:bodyPr wrap="square">
            <a:spAutoFit/>
          </a:bodyPr>
          <a:lstStyle/>
          <a:p>
            <a:r>
              <a:rPr lang="en-US" dirty="0"/>
              <a:t>https://doubleclix.wordpress.com/2013/10/06/big-data-on-the-other-side-of-the-trough-of-disillusionment/</a:t>
            </a:r>
          </a:p>
        </p:txBody>
      </p:sp>
      <p:sp>
        <p:nvSpPr>
          <p:cNvPr id="4" name="TextBox 3">
            <a:extLst>
              <a:ext uri="{FF2B5EF4-FFF2-40B4-BE49-F238E27FC236}">
                <a16:creationId xmlns:a16="http://schemas.microsoft.com/office/drawing/2014/main" id="{757A5100-2E85-4741-8740-CE95ADB91CD2}"/>
              </a:ext>
            </a:extLst>
          </p:cNvPr>
          <p:cNvSpPr txBox="1"/>
          <p:nvPr/>
        </p:nvSpPr>
        <p:spPr>
          <a:xfrm>
            <a:off x="592182" y="1497874"/>
            <a:ext cx="2771503" cy="4154984"/>
          </a:xfrm>
          <a:prstGeom prst="rect">
            <a:avLst/>
          </a:prstGeom>
          <a:noFill/>
        </p:spPr>
        <p:txBody>
          <a:bodyPr wrap="square" rtlCol="0">
            <a:spAutoFit/>
          </a:bodyPr>
          <a:lstStyle/>
          <a:p>
            <a:r>
              <a:rPr lang="en-US" sz="2400" b="1" u="sng" dirty="0"/>
              <a:t>JADC2 Goals:</a:t>
            </a:r>
          </a:p>
          <a:p>
            <a:endParaRPr lang="en-US" sz="2400" dirty="0"/>
          </a:p>
          <a:p>
            <a:pPr marL="285750" indent="-285750">
              <a:buFont typeface="Arial" panose="020B0604020202020204" pitchFamily="34" charset="0"/>
              <a:buChar char="•"/>
            </a:pPr>
            <a:r>
              <a:rPr lang="en-US" sz="2400" b="1" dirty="0"/>
              <a:t>V</a:t>
            </a:r>
            <a:r>
              <a:rPr lang="en-US" sz="2400" dirty="0"/>
              <a:t>isible</a:t>
            </a:r>
          </a:p>
          <a:p>
            <a:pPr marL="285750" indent="-285750">
              <a:buFont typeface="Arial" panose="020B0604020202020204" pitchFamily="34" charset="0"/>
              <a:buChar char="•"/>
            </a:pPr>
            <a:r>
              <a:rPr lang="en-US" sz="2400" b="1" dirty="0"/>
              <a:t>A</a:t>
            </a:r>
            <a:r>
              <a:rPr lang="en-US" sz="2400" dirty="0"/>
              <a:t>ccessible</a:t>
            </a:r>
          </a:p>
          <a:p>
            <a:pPr marL="285750" indent="-285750">
              <a:buFont typeface="Arial" panose="020B0604020202020204" pitchFamily="34" charset="0"/>
              <a:buChar char="•"/>
            </a:pPr>
            <a:r>
              <a:rPr lang="en-US" sz="2400" b="1" dirty="0"/>
              <a:t>U</a:t>
            </a:r>
            <a:r>
              <a:rPr lang="en-US" sz="2400" dirty="0"/>
              <a:t>nderstandable</a:t>
            </a:r>
          </a:p>
          <a:p>
            <a:pPr marL="285750" indent="-285750">
              <a:buFont typeface="Arial" panose="020B0604020202020204" pitchFamily="34" charset="0"/>
              <a:buChar char="•"/>
            </a:pPr>
            <a:r>
              <a:rPr lang="en-US" sz="2400" b="1" dirty="0"/>
              <a:t>L</a:t>
            </a:r>
            <a:r>
              <a:rPr lang="en-US" sz="2400" dirty="0"/>
              <a:t>inked</a:t>
            </a:r>
          </a:p>
          <a:p>
            <a:pPr marL="285750" indent="-285750">
              <a:buFont typeface="Arial" panose="020B0604020202020204" pitchFamily="34" charset="0"/>
              <a:buChar char="•"/>
            </a:pPr>
            <a:r>
              <a:rPr lang="en-US" sz="2400" b="1" dirty="0" err="1"/>
              <a:t>T</a:t>
            </a:r>
            <a:r>
              <a:rPr lang="en-US" sz="2400" dirty="0" err="1"/>
              <a:t>rustworty</a:t>
            </a:r>
            <a:endParaRPr lang="en-US" sz="2400" dirty="0"/>
          </a:p>
          <a:p>
            <a:pPr marL="285750" indent="-285750">
              <a:buFont typeface="Arial" panose="020B0604020202020204" pitchFamily="34" charset="0"/>
              <a:buChar char="•"/>
            </a:pPr>
            <a:r>
              <a:rPr lang="en-US" sz="2400" b="1" dirty="0"/>
              <a:t>I</a:t>
            </a:r>
            <a:r>
              <a:rPr lang="en-US" sz="2400" dirty="0"/>
              <a:t>nteroperable</a:t>
            </a:r>
          </a:p>
          <a:p>
            <a:pPr marL="285750" indent="-285750">
              <a:buFont typeface="Arial" panose="020B0604020202020204" pitchFamily="34" charset="0"/>
              <a:buChar char="•"/>
            </a:pPr>
            <a:r>
              <a:rPr lang="en-US" sz="2400" b="1" dirty="0"/>
              <a:t>S</a:t>
            </a:r>
            <a:r>
              <a:rPr lang="en-US" sz="2400" dirty="0"/>
              <a:t>ecure</a:t>
            </a:r>
          </a:p>
          <a:p>
            <a:pPr algn="ctr"/>
            <a:endParaRPr lang="en-US" sz="2400" b="1" dirty="0"/>
          </a:p>
          <a:p>
            <a:pPr algn="ctr"/>
            <a:r>
              <a:rPr lang="en-US" sz="2400" b="1" dirty="0"/>
              <a:t>(VALTIS)</a:t>
            </a:r>
          </a:p>
        </p:txBody>
      </p:sp>
    </p:spTree>
    <p:extLst>
      <p:ext uri="{BB962C8B-B14F-4D97-AF65-F5344CB8AC3E}">
        <p14:creationId xmlns:p14="http://schemas.microsoft.com/office/powerpoint/2010/main" val="306299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F0C6-D3E6-40F2-A983-803A82C73363}"/>
              </a:ext>
            </a:extLst>
          </p:cNvPr>
          <p:cNvSpPr>
            <a:spLocks noGrp="1"/>
          </p:cNvSpPr>
          <p:nvPr>
            <p:ph type="title"/>
          </p:nvPr>
        </p:nvSpPr>
        <p:spPr/>
        <p:txBody>
          <a:bodyPr/>
          <a:lstStyle/>
          <a:p>
            <a:r>
              <a:rPr lang="en-US" dirty="0"/>
              <a:t>Big Data</a:t>
            </a:r>
          </a:p>
        </p:txBody>
      </p:sp>
      <p:pic>
        <p:nvPicPr>
          <p:cNvPr id="4098" name="Picture 2">
            <a:extLst>
              <a:ext uri="{FF2B5EF4-FFF2-40B4-BE49-F238E27FC236}">
                <a16:creationId xmlns:a16="http://schemas.microsoft.com/office/drawing/2014/main" id="{12122E43-59E3-4D5B-9CAF-6E5122B3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783" y="1228339"/>
            <a:ext cx="9108989" cy="51238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6D43A5-779A-4B44-9545-6ED78A1BDEF5}"/>
              </a:ext>
            </a:extLst>
          </p:cNvPr>
          <p:cNvSpPr txBox="1"/>
          <p:nvPr/>
        </p:nvSpPr>
        <p:spPr>
          <a:xfrm>
            <a:off x="4655408" y="6488668"/>
            <a:ext cx="6098058" cy="369332"/>
          </a:xfrm>
          <a:prstGeom prst="rect">
            <a:avLst/>
          </a:prstGeom>
          <a:noFill/>
        </p:spPr>
        <p:txBody>
          <a:bodyPr wrap="square">
            <a:spAutoFit/>
          </a:bodyPr>
          <a:lstStyle/>
          <a:p>
            <a:r>
              <a:rPr lang="en-US" dirty="0"/>
              <a:t>https://doubleclix.wordpress.com/category/scalability/</a:t>
            </a:r>
          </a:p>
        </p:txBody>
      </p:sp>
    </p:spTree>
    <p:extLst>
      <p:ext uri="{BB962C8B-B14F-4D97-AF65-F5344CB8AC3E}">
        <p14:creationId xmlns:p14="http://schemas.microsoft.com/office/powerpoint/2010/main" val="126568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160E24195B024CB9EDFF333ABE4C4F" ma:contentTypeVersion="0" ma:contentTypeDescription="Create a new document." ma:contentTypeScope="" ma:versionID="29c211770b33a271f6d5485f08e4ee7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481CFC-4053-4940-B403-70A2EFB11CAA}"/>
</file>

<file path=customXml/itemProps2.xml><?xml version="1.0" encoding="utf-8"?>
<ds:datastoreItem xmlns:ds="http://schemas.openxmlformats.org/officeDocument/2006/customXml" ds:itemID="{6D265EEF-90FF-4C15-AAE7-24773F111FFB}"/>
</file>

<file path=customXml/itemProps3.xml><?xml version="1.0" encoding="utf-8"?>
<ds:datastoreItem xmlns:ds="http://schemas.openxmlformats.org/officeDocument/2006/customXml" ds:itemID="{3595A239-2FA4-4B75-9A85-BD5DCD6A83B1}"/>
</file>

<file path=docProps/app.xml><?xml version="1.0" encoding="utf-8"?>
<Properties xmlns="http://schemas.openxmlformats.org/officeDocument/2006/extended-properties" xmlns:vt="http://schemas.openxmlformats.org/officeDocument/2006/docPropsVTypes">
  <TotalTime>569</TotalTime>
  <Words>445</Words>
  <Application>Microsoft Office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Data </vt:lpstr>
      <vt:lpstr>Importance of data, issues involved in managing these data, and their life cycle </vt:lpstr>
      <vt:lpstr>Federal Data Lifecycle</vt:lpstr>
      <vt:lpstr>PowerPoint Presentation</vt:lpstr>
      <vt:lpstr>PowerPoint Presentation</vt:lpstr>
      <vt:lpstr>Data Context</vt:lpstr>
      <vt:lpstr>The Data Pipeline</vt:lpstr>
      <vt:lpstr>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Escobar, Katherine B CIV JS J6 (USA)</dc:creator>
  <cp:lastModifiedBy>Katherine Escobar</cp:lastModifiedBy>
  <cp:revision>20</cp:revision>
  <dcterms:created xsi:type="dcterms:W3CDTF">2020-11-02T23:05:44Z</dcterms:created>
  <dcterms:modified xsi:type="dcterms:W3CDTF">2020-11-03T20:16:19Z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0x01010045160E24195B024CB9EDFF333ABE4C4F</vt:lpwstr>
  </property>
</Properties>
</file>