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40" d="100"/>
          <a:sy n="40" d="100"/>
        </p:scale>
        <p:origin x="34" y="9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86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5" name="Text 2"/>
          <p:cNvSpPr/>
          <p:nvPr/>
        </p:nvSpPr>
        <p:spPr>
          <a:xfrm>
            <a:off x="833199" y="2101453"/>
            <a:ext cx="7477601" cy="1916430"/>
          </a:xfrm>
          <a:prstGeom prst="rect">
            <a:avLst/>
          </a:prstGeom>
          <a:noFill/>
          <a:ln/>
        </p:spPr>
        <p:txBody>
          <a:bodyPr wrap="square" rtlCol="0" anchor="t"/>
          <a:lstStyle/>
          <a:p>
            <a:pPr marL="0" indent="0">
              <a:lnSpc>
                <a:spcPts val="7545"/>
              </a:lnSpc>
              <a:buNone/>
            </a:pPr>
            <a:r>
              <a:rPr lang="en-US" sz="6036" dirty="0">
                <a:solidFill>
                  <a:srgbClr val="FFFFFF"/>
                </a:solidFill>
                <a:latin typeface="Fraunces" pitchFamily="34" charset="0"/>
                <a:ea typeface="Fraunces" pitchFamily="34" charset="-122"/>
                <a:cs typeface="Fraunces" pitchFamily="34" charset="-120"/>
              </a:rPr>
              <a:t>Mes Certifications Informatiques</a:t>
            </a:r>
            <a:endParaRPr lang="en-US" sz="6036" dirty="0"/>
          </a:p>
        </p:txBody>
      </p:sp>
      <p:sp>
        <p:nvSpPr>
          <p:cNvPr id="6" name="Text 3"/>
          <p:cNvSpPr/>
          <p:nvPr/>
        </p:nvSpPr>
        <p:spPr>
          <a:xfrm>
            <a:off x="833199" y="4351139"/>
            <a:ext cx="7477601"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Je suis fier de présenter les certifications informatiques que j'ai obtenues au cours de mes deux années de formations. Ces certifications témoignent de mes compétences et connaissances approfondies dans des domaines clés de l'informatique, me préparant ainsi à relever les défis futurs avec confiance.</a:t>
            </a:r>
            <a:endParaRPr lang="en-US" sz="1750" dirty="0"/>
          </a:p>
        </p:txBody>
      </p:sp>
      <p:pic>
        <p:nvPicPr>
          <p:cNvPr id="1026" name="Picture 2" descr="Gestion de parc informatique | Solution de gestion parc informatique">
            <a:extLst>
              <a:ext uri="{FF2B5EF4-FFF2-40B4-BE49-F238E27FC236}">
                <a16:creationId xmlns:a16="http://schemas.microsoft.com/office/drawing/2014/main" id="{DDAFD7E5-88DB-1EAD-C977-EE11F5948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0314" y="1776845"/>
            <a:ext cx="5261651" cy="4939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2219"/>
          </a:xfrm>
          <a:prstGeom prst="rect">
            <a:avLst/>
          </a:prstGeom>
          <a:solidFill>
            <a:srgbClr val="080E26"/>
          </a:solidFill>
          <a:ln/>
        </p:spPr>
      </p:sp>
      <p:sp>
        <p:nvSpPr>
          <p:cNvPr id="4" name="Text 2"/>
          <p:cNvSpPr/>
          <p:nvPr/>
        </p:nvSpPr>
        <p:spPr>
          <a:xfrm>
            <a:off x="2456378" y="562570"/>
            <a:ext cx="5852517" cy="639366"/>
          </a:xfrm>
          <a:prstGeom prst="rect">
            <a:avLst/>
          </a:prstGeom>
          <a:noFill/>
          <a:ln/>
        </p:spPr>
        <p:txBody>
          <a:bodyPr wrap="none" rtlCol="0" anchor="t"/>
          <a:lstStyle/>
          <a:p>
            <a:pPr marL="0" indent="0">
              <a:lnSpc>
                <a:spcPts val="5034"/>
              </a:lnSpc>
              <a:buNone/>
            </a:pPr>
            <a:r>
              <a:rPr lang="en-US" sz="4027" dirty="0">
                <a:solidFill>
                  <a:srgbClr val="FFFFFF"/>
                </a:solidFill>
                <a:latin typeface="Fraunces" pitchFamily="34" charset="0"/>
                <a:ea typeface="Fraunces" pitchFamily="34" charset="-122"/>
                <a:cs typeface="Fraunces" pitchFamily="34" charset="-120"/>
              </a:rPr>
              <a:t>Réseau et Cybersécurité</a:t>
            </a:r>
            <a:endParaRPr lang="en-US" sz="4027" dirty="0"/>
          </a:p>
        </p:txBody>
      </p:sp>
      <p:sp>
        <p:nvSpPr>
          <p:cNvPr id="5" name="Shape 3"/>
          <p:cNvSpPr/>
          <p:nvPr/>
        </p:nvSpPr>
        <p:spPr>
          <a:xfrm>
            <a:off x="7294840" y="1508760"/>
            <a:ext cx="40838" cy="6160889"/>
          </a:xfrm>
          <a:prstGeom prst="roundRect">
            <a:avLst>
              <a:gd name="adj" fmla="val 225432"/>
            </a:avLst>
          </a:prstGeom>
          <a:solidFill>
            <a:srgbClr val="414A70"/>
          </a:solidFill>
          <a:ln/>
        </p:spPr>
      </p:sp>
      <p:sp>
        <p:nvSpPr>
          <p:cNvPr id="6" name="Shape 4"/>
          <p:cNvSpPr/>
          <p:nvPr/>
        </p:nvSpPr>
        <p:spPr>
          <a:xfrm>
            <a:off x="6369129" y="1878270"/>
            <a:ext cx="715923" cy="40838"/>
          </a:xfrm>
          <a:prstGeom prst="roundRect">
            <a:avLst>
              <a:gd name="adj" fmla="val 225432"/>
            </a:avLst>
          </a:prstGeom>
          <a:solidFill>
            <a:srgbClr val="414A70"/>
          </a:solidFill>
          <a:ln/>
        </p:spPr>
      </p:sp>
      <p:sp>
        <p:nvSpPr>
          <p:cNvPr id="7" name="Shape 5"/>
          <p:cNvSpPr/>
          <p:nvPr/>
        </p:nvSpPr>
        <p:spPr>
          <a:xfrm>
            <a:off x="7085052" y="1668542"/>
            <a:ext cx="460296" cy="460296"/>
          </a:xfrm>
          <a:prstGeom prst="roundRect">
            <a:avLst>
              <a:gd name="adj" fmla="val 20001"/>
            </a:avLst>
          </a:prstGeom>
          <a:solidFill>
            <a:srgbClr val="283157"/>
          </a:solidFill>
          <a:ln w="7620">
            <a:solidFill>
              <a:srgbClr val="414A70"/>
            </a:solidFill>
            <a:prstDash val="solid"/>
          </a:ln>
        </p:spPr>
      </p:sp>
      <p:sp>
        <p:nvSpPr>
          <p:cNvPr id="8" name="Text 6"/>
          <p:cNvSpPr/>
          <p:nvPr/>
        </p:nvSpPr>
        <p:spPr>
          <a:xfrm>
            <a:off x="7244834" y="1706880"/>
            <a:ext cx="140732" cy="383500"/>
          </a:xfrm>
          <a:prstGeom prst="rect">
            <a:avLst/>
          </a:prstGeom>
          <a:noFill/>
          <a:ln/>
        </p:spPr>
        <p:txBody>
          <a:bodyPr wrap="none" rtlCol="0" anchor="t"/>
          <a:lstStyle/>
          <a:p>
            <a:pPr marL="0" indent="0" algn="ctr">
              <a:lnSpc>
                <a:spcPts val="3020"/>
              </a:lnSpc>
              <a:buNone/>
            </a:pPr>
            <a:r>
              <a:rPr lang="en-US" sz="2416" dirty="0">
                <a:solidFill>
                  <a:srgbClr val="EBECEF"/>
                </a:solidFill>
                <a:latin typeface="Fraunces" pitchFamily="34" charset="0"/>
                <a:ea typeface="Fraunces" pitchFamily="34" charset="-122"/>
                <a:cs typeface="Fraunces" pitchFamily="34" charset="-120"/>
              </a:rPr>
              <a:t>1</a:t>
            </a:r>
            <a:endParaRPr lang="en-US" sz="2416" dirty="0"/>
          </a:p>
        </p:txBody>
      </p:sp>
      <p:sp>
        <p:nvSpPr>
          <p:cNvPr id="9" name="Text 7"/>
          <p:cNvSpPr/>
          <p:nvPr/>
        </p:nvSpPr>
        <p:spPr>
          <a:xfrm>
            <a:off x="3632835" y="1713309"/>
            <a:ext cx="2557224" cy="319683"/>
          </a:xfrm>
          <a:prstGeom prst="rect">
            <a:avLst/>
          </a:prstGeom>
          <a:noFill/>
          <a:ln/>
        </p:spPr>
        <p:txBody>
          <a:bodyPr wrap="none" rtlCol="0" anchor="t"/>
          <a:lstStyle/>
          <a:p>
            <a:pPr marL="0" indent="0" algn="r">
              <a:lnSpc>
                <a:spcPts val="2517"/>
              </a:lnSpc>
              <a:buNone/>
            </a:pPr>
            <a:r>
              <a:rPr lang="en-US" sz="2014" dirty="0">
                <a:solidFill>
                  <a:srgbClr val="EBECEF"/>
                </a:solidFill>
                <a:latin typeface="Fraunces" pitchFamily="34" charset="0"/>
                <a:ea typeface="Fraunces" pitchFamily="34" charset="-122"/>
                <a:cs typeface="Fraunces" pitchFamily="34" charset="-120"/>
              </a:rPr>
              <a:t>CCNAv7: Introduction to Networks</a:t>
            </a:r>
          </a:p>
        </p:txBody>
      </p:sp>
      <p:sp>
        <p:nvSpPr>
          <p:cNvPr id="10" name="Text 8"/>
          <p:cNvSpPr/>
          <p:nvPr/>
        </p:nvSpPr>
        <p:spPr>
          <a:xfrm>
            <a:off x="2456378" y="2155627"/>
            <a:ext cx="3733681" cy="1963103"/>
          </a:xfrm>
          <a:prstGeom prst="rect">
            <a:avLst/>
          </a:prstGeom>
          <a:noFill/>
          <a:ln/>
        </p:spPr>
        <p:txBody>
          <a:bodyPr wrap="square" rtlCol="0" anchor="t"/>
          <a:lstStyle/>
          <a:p>
            <a:pPr marL="0" indent="0" algn="r">
              <a:lnSpc>
                <a:spcPts val="2577"/>
              </a:lnSpc>
              <a:buNone/>
            </a:pPr>
            <a:r>
              <a:rPr lang="en-US" sz="1611" dirty="0">
                <a:solidFill>
                  <a:srgbClr val="EBECEF"/>
                </a:solidFill>
                <a:latin typeface="Epilogue" pitchFamily="34" charset="0"/>
                <a:ea typeface="Epilogue" pitchFamily="34" charset="-122"/>
                <a:cs typeface="Epilogue" pitchFamily="34" charset="-120"/>
              </a:rPr>
              <a:t>La certification CCNA v7 me permet de démontrer ma maîtrise des principes fondamentaux des réseaux, de la configuration des équipements et de la résolution de problèmes.</a:t>
            </a:r>
            <a:endParaRPr lang="en-US" sz="1611" dirty="0"/>
          </a:p>
        </p:txBody>
      </p:sp>
      <p:sp>
        <p:nvSpPr>
          <p:cNvPr id="11" name="Shape 9"/>
          <p:cNvSpPr/>
          <p:nvPr/>
        </p:nvSpPr>
        <p:spPr>
          <a:xfrm>
            <a:off x="7545348" y="2901136"/>
            <a:ext cx="715923" cy="40838"/>
          </a:xfrm>
          <a:prstGeom prst="roundRect">
            <a:avLst>
              <a:gd name="adj" fmla="val 225432"/>
            </a:avLst>
          </a:prstGeom>
          <a:solidFill>
            <a:srgbClr val="414A70"/>
          </a:solidFill>
          <a:ln/>
        </p:spPr>
      </p:sp>
      <p:sp>
        <p:nvSpPr>
          <p:cNvPr id="12" name="Shape 10"/>
          <p:cNvSpPr/>
          <p:nvPr/>
        </p:nvSpPr>
        <p:spPr>
          <a:xfrm>
            <a:off x="7085052" y="2691408"/>
            <a:ext cx="460296" cy="460296"/>
          </a:xfrm>
          <a:prstGeom prst="roundRect">
            <a:avLst>
              <a:gd name="adj" fmla="val 20001"/>
            </a:avLst>
          </a:prstGeom>
          <a:solidFill>
            <a:srgbClr val="283157"/>
          </a:solidFill>
          <a:ln w="7620">
            <a:solidFill>
              <a:srgbClr val="414A70"/>
            </a:solidFill>
            <a:prstDash val="solid"/>
          </a:ln>
        </p:spPr>
      </p:sp>
      <p:sp>
        <p:nvSpPr>
          <p:cNvPr id="13" name="Text 11"/>
          <p:cNvSpPr/>
          <p:nvPr/>
        </p:nvSpPr>
        <p:spPr>
          <a:xfrm>
            <a:off x="7222212" y="2729746"/>
            <a:ext cx="185976" cy="383500"/>
          </a:xfrm>
          <a:prstGeom prst="rect">
            <a:avLst/>
          </a:prstGeom>
          <a:noFill/>
          <a:ln/>
        </p:spPr>
        <p:txBody>
          <a:bodyPr wrap="none" rtlCol="0" anchor="t"/>
          <a:lstStyle/>
          <a:p>
            <a:pPr marL="0" indent="0" algn="ctr">
              <a:lnSpc>
                <a:spcPts val="3020"/>
              </a:lnSpc>
              <a:buNone/>
            </a:pPr>
            <a:r>
              <a:rPr lang="en-US" sz="2416" dirty="0">
                <a:solidFill>
                  <a:srgbClr val="EBECEF"/>
                </a:solidFill>
                <a:latin typeface="Fraunces" pitchFamily="34" charset="0"/>
                <a:ea typeface="Fraunces" pitchFamily="34" charset="-122"/>
                <a:cs typeface="Fraunces" pitchFamily="34" charset="-120"/>
              </a:rPr>
              <a:t>2</a:t>
            </a:r>
            <a:endParaRPr lang="en-US" sz="2416" dirty="0"/>
          </a:p>
        </p:txBody>
      </p:sp>
      <p:sp>
        <p:nvSpPr>
          <p:cNvPr id="14" name="Text 12"/>
          <p:cNvSpPr/>
          <p:nvPr/>
        </p:nvSpPr>
        <p:spPr>
          <a:xfrm>
            <a:off x="8440341" y="2736175"/>
            <a:ext cx="2557224" cy="319683"/>
          </a:xfrm>
          <a:prstGeom prst="rect">
            <a:avLst/>
          </a:prstGeom>
          <a:noFill/>
          <a:ln/>
        </p:spPr>
        <p:txBody>
          <a:bodyPr wrap="none" rtlCol="0" anchor="t"/>
          <a:lstStyle/>
          <a:p>
            <a:pPr marL="0" indent="0" algn="l">
              <a:lnSpc>
                <a:spcPts val="2517"/>
              </a:lnSpc>
              <a:buNone/>
            </a:pPr>
            <a:r>
              <a:rPr lang="en-US" sz="2014" dirty="0">
                <a:solidFill>
                  <a:srgbClr val="EBECEF"/>
                </a:solidFill>
                <a:latin typeface="Fraunces" pitchFamily="34" charset="0"/>
                <a:ea typeface="Fraunces" pitchFamily="34" charset="-122"/>
                <a:cs typeface="Fraunces" pitchFamily="34" charset="-120"/>
              </a:rPr>
              <a:t>CyberOps Associate</a:t>
            </a:r>
            <a:endParaRPr lang="en-US" sz="2014" dirty="0"/>
          </a:p>
        </p:txBody>
      </p:sp>
      <p:sp>
        <p:nvSpPr>
          <p:cNvPr id="15" name="Text 13"/>
          <p:cNvSpPr/>
          <p:nvPr/>
        </p:nvSpPr>
        <p:spPr>
          <a:xfrm>
            <a:off x="8440341" y="3178493"/>
            <a:ext cx="3733681" cy="2617470"/>
          </a:xfrm>
          <a:prstGeom prst="rect">
            <a:avLst/>
          </a:prstGeom>
          <a:noFill/>
          <a:ln/>
        </p:spPr>
        <p:txBody>
          <a:bodyPr wrap="square" rtlCol="0" anchor="t"/>
          <a:lstStyle/>
          <a:p>
            <a:pPr marL="0" indent="0" algn="l">
              <a:lnSpc>
                <a:spcPts val="2577"/>
              </a:lnSpc>
              <a:buNone/>
            </a:pPr>
            <a:r>
              <a:rPr lang="en-US" sz="1611" dirty="0">
                <a:solidFill>
                  <a:srgbClr val="EBECEF"/>
                </a:solidFill>
                <a:latin typeface="Epilogue" pitchFamily="34" charset="0"/>
                <a:ea typeface="Epilogue" pitchFamily="34" charset="-122"/>
                <a:cs typeface="Epilogue" pitchFamily="34" charset="-120"/>
              </a:rPr>
              <a:t>La certification CyberOps Associate valide les compétences essentielles en matière d'opérations de cybersécurité, notamment la détection et la réponse aux menaces, la sécurisation des réseaux, et la protection des données contre les cyberattaques.</a:t>
            </a:r>
            <a:endParaRPr lang="en-US" sz="1611" dirty="0"/>
          </a:p>
        </p:txBody>
      </p:sp>
      <p:sp>
        <p:nvSpPr>
          <p:cNvPr id="16" name="Shape 14"/>
          <p:cNvSpPr/>
          <p:nvPr/>
        </p:nvSpPr>
        <p:spPr>
          <a:xfrm>
            <a:off x="6369129" y="4897338"/>
            <a:ext cx="715923" cy="40838"/>
          </a:xfrm>
          <a:prstGeom prst="roundRect">
            <a:avLst>
              <a:gd name="adj" fmla="val 225432"/>
            </a:avLst>
          </a:prstGeom>
          <a:solidFill>
            <a:srgbClr val="414A70"/>
          </a:solidFill>
          <a:ln/>
        </p:spPr>
      </p:sp>
      <p:sp>
        <p:nvSpPr>
          <p:cNvPr id="17" name="Shape 15"/>
          <p:cNvSpPr/>
          <p:nvPr/>
        </p:nvSpPr>
        <p:spPr>
          <a:xfrm>
            <a:off x="7085052" y="4687610"/>
            <a:ext cx="460296" cy="460296"/>
          </a:xfrm>
          <a:prstGeom prst="roundRect">
            <a:avLst>
              <a:gd name="adj" fmla="val 20001"/>
            </a:avLst>
          </a:prstGeom>
          <a:solidFill>
            <a:srgbClr val="283157"/>
          </a:solidFill>
          <a:ln w="7620">
            <a:solidFill>
              <a:srgbClr val="414A70"/>
            </a:solidFill>
            <a:prstDash val="solid"/>
          </a:ln>
        </p:spPr>
      </p:sp>
      <p:sp>
        <p:nvSpPr>
          <p:cNvPr id="18" name="Text 16"/>
          <p:cNvSpPr/>
          <p:nvPr/>
        </p:nvSpPr>
        <p:spPr>
          <a:xfrm>
            <a:off x="7230428" y="4725948"/>
            <a:ext cx="169426" cy="383500"/>
          </a:xfrm>
          <a:prstGeom prst="rect">
            <a:avLst/>
          </a:prstGeom>
          <a:noFill/>
          <a:ln/>
        </p:spPr>
        <p:txBody>
          <a:bodyPr wrap="none" rtlCol="0" anchor="t"/>
          <a:lstStyle/>
          <a:p>
            <a:pPr marL="0" indent="0" algn="ctr">
              <a:lnSpc>
                <a:spcPts val="3020"/>
              </a:lnSpc>
              <a:buNone/>
            </a:pPr>
            <a:r>
              <a:rPr lang="en-US" sz="2416" dirty="0">
                <a:solidFill>
                  <a:srgbClr val="EBECEF"/>
                </a:solidFill>
                <a:latin typeface="Fraunces" pitchFamily="34" charset="0"/>
                <a:ea typeface="Fraunces" pitchFamily="34" charset="-122"/>
                <a:cs typeface="Fraunces" pitchFamily="34" charset="-120"/>
              </a:rPr>
              <a:t>3</a:t>
            </a:r>
            <a:endParaRPr lang="en-US" sz="2416" dirty="0"/>
          </a:p>
        </p:txBody>
      </p:sp>
      <p:sp>
        <p:nvSpPr>
          <p:cNvPr id="19" name="Text 17"/>
          <p:cNvSpPr/>
          <p:nvPr/>
        </p:nvSpPr>
        <p:spPr>
          <a:xfrm>
            <a:off x="3194566" y="4732377"/>
            <a:ext cx="2995493" cy="319683"/>
          </a:xfrm>
          <a:prstGeom prst="rect">
            <a:avLst/>
          </a:prstGeom>
          <a:noFill/>
          <a:ln/>
        </p:spPr>
        <p:txBody>
          <a:bodyPr wrap="none" rtlCol="0" anchor="t"/>
          <a:lstStyle/>
          <a:p>
            <a:pPr marL="0" indent="0" algn="r">
              <a:lnSpc>
                <a:spcPts val="2517"/>
              </a:lnSpc>
              <a:buNone/>
            </a:pPr>
            <a:r>
              <a:rPr lang="en-US" sz="2014" dirty="0">
                <a:solidFill>
                  <a:srgbClr val="EBECEF"/>
                </a:solidFill>
                <a:latin typeface="Fraunces" pitchFamily="34" charset="0"/>
                <a:ea typeface="Fraunces" pitchFamily="34" charset="-122"/>
                <a:cs typeface="Fraunces" pitchFamily="34" charset="-120"/>
              </a:rPr>
              <a:t>Cybersecurity Essentials</a:t>
            </a:r>
            <a:endParaRPr lang="en-US" sz="2014" dirty="0"/>
          </a:p>
        </p:txBody>
      </p:sp>
      <p:sp>
        <p:nvSpPr>
          <p:cNvPr id="20" name="Text 18"/>
          <p:cNvSpPr/>
          <p:nvPr/>
        </p:nvSpPr>
        <p:spPr>
          <a:xfrm>
            <a:off x="2456378" y="5174694"/>
            <a:ext cx="3733681" cy="1963103"/>
          </a:xfrm>
          <a:prstGeom prst="rect">
            <a:avLst/>
          </a:prstGeom>
          <a:noFill/>
          <a:ln/>
        </p:spPr>
        <p:txBody>
          <a:bodyPr wrap="square" rtlCol="0" anchor="t"/>
          <a:lstStyle/>
          <a:p>
            <a:pPr marL="0" indent="0" algn="r">
              <a:lnSpc>
                <a:spcPts val="2577"/>
              </a:lnSpc>
              <a:buNone/>
            </a:pPr>
            <a:r>
              <a:rPr lang="en-US" sz="1611" dirty="0">
                <a:solidFill>
                  <a:srgbClr val="EBECEF"/>
                </a:solidFill>
                <a:latin typeface="Epilogue" pitchFamily="34" charset="0"/>
                <a:ea typeface="Epilogue" pitchFamily="34" charset="-122"/>
                <a:cs typeface="Epilogue" pitchFamily="34" charset="-120"/>
              </a:rPr>
              <a:t>La certification Cybersecurity Essentials témoigne de ma compréhension des enjeux de sécurité informatique et de ma capacité à identifier et à atténuer les menaces.</a:t>
            </a:r>
            <a:endParaRPr lang="en-US" sz="161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423041" y="566738"/>
            <a:ext cx="8101965" cy="643652"/>
          </a:xfrm>
          <a:prstGeom prst="rect">
            <a:avLst/>
          </a:prstGeom>
          <a:noFill/>
          <a:ln/>
        </p:spPr>
        <p:txBody>
          <a:bodyPr wrap="none" rtlCol="0" anchor="t"/>
          <a:lstStyle/>
          <a:p>
            <a:pPr marL="0" indent="0">
              <a:lnSpc>
                <a:spcPts val="5069"/>
              </a:lnSpc>
              <a:buNone/>
            </a:pPr>
            <a:r>
              <a:rPr lang="en-US" sz="4055" dirty="0">
                <a:solidFill>
                  <a:srgbClr val="FFFFFF"/>
                </a:solidFill>
                <a:latin typeface="Fraunces" pitchFamily="34" charset="0"/>
                <a:ea typeface="Fraunces" pitchFamily="34" charset="-122"/>
                <a:cs typeface="Fraunces" pitchFamily="34" charset="-120"/>
              </a:rPr>
              <a:t>Développement et Infrastructure</a:t>
            </a:r>
            <a:endParaRPr lang="en-US" sz="4055" dirty="0"/>
          </a:p>
        </p:txBody>
      </p:sp>
      <p:sp>
        <p:nvSpPr>
          <p:cNvPr id="5" name="Shape 3"/>
          <p:cNvSpPr/>
          <p:nvPr/>
        </p:nvSpPr>
        <p:spPr>
          <a:xfrm>
            <a:off x="7294602" y="1622346"/>
            <a:ext cx="41196" cy="6040398"/>
          </a:xfrm>
          <a:prstGeom prst="roundRect">
            <a:avLst>
              <a:gd name="adj" fmla="val 225009"/>
            </a:avLst>
          </a:prstGeom>
          <a:solidFill>
            <a:srgbClr val="414A70"/>
          </a:solidFill>
          <a:ln/>
        </p:spPr>
      </p:sp>
      <p:sp>
        <p:nvSpPr>
          <p:cNvPr id="6" name="Shape 4"/>
          <p:cNvSpPr/>
          <p:nvPr/>
        </p:nvSpPr>
        <p:spPr>
          <a:xfrm>
            <a:off x="6362581" y="1994297"/>
            <a:ext cx="720923" cy="41196"/>
          </a:xfrm>
          <a:prstGeom prst="roundRect">
            <a:avLst>
              <a:gd name="adj" fmla="val 225009"/>
            </a:avLst>
          </a:prstGeom>
          <a:solidFill>
            <a:srgbClr val="414A70"/>
          </a:solidFill>
          <a:ln/>
        </p:spPr>
      </p:sp>
      <p:sp>
        <p:nvSpPr>
          <p:cNvPr id="7" name="Shape 5"/>
          <p:cNvSpPr/>
          <p:nvPr/>
        </p:nvSpPr>
        <p:spPr>
          <a:xfrm>
            <a:off x="7083504" y="1783318"/>
            <a:ext cx="463391" cy="463391"/>
          </a:xfrm>
          <a:prstGeom prst="roundRect">
            <a:avLst>
              <a:gd name="adj" fmla="val 20004"/>
            </a:avLst>
          </a:prstGeom>
          <a:solidFill>
            <a:srgbClr val="283157"/>
          </a:solidFill>
          <a:ln w="7620">
            <a:solidFill>
              <a:srgbClr val="414A70"/>
            </a:solidFill>
            <a:prstDash val="solid"/>
          </a:ln>
        </p:spPr>
      </p:sp>
      <p:sp>
        <p:nvSpPr>
          <p:cNvPr id="8" name="Text 6"/>
          <p:cNvSpPr/>
          <p:nvPr/>
        </p:nvSpPr>
        <p:spPr>
          <a:xfrm>
            <a:off x="7244358" y="1821894"/>
            <a:ext cx="141684" cy="386120"/>
          </a:xfrm>
          <a:prstGeom prst="rect">
            <a:avLst/>
          </a:prstGeom>
          <a:noFill/>
          <a:ln/>
        </p:spPr>
        <p:txBody>
          <a:bodyPr wrap="none" rtlCol="0" anchor="t"/>
          <a:lstStyle/>
          <a:p>
            <a:pPr marL="0" indent="0" algn="ctr">
              <a:lnSpc>
                <a:spcPts val="3041"/>
              </a:lnSpc>
              <a:buNone/>
            </a:pPr>
            <a:r>
              <a:rPr lang="en-US" sz="2433" dirty="0">
                <a:solidFill>
                  <a:srgbClr val="EBECEF"/>
                </a:solidFill>
                <a:latin typeface="Fraunces" pitchFamily="34" charset="0"/>
                <a:ea typeface="Fraunces" pitchFamily="34" charset="-122"/>
                <a:cs typeface="Fraunces" pitchFamily="34" charset="-120"/>
              </a:rPr>
              <a:t>1</a:t>
            </a:r>
            <a:endParaRPr lang="en-US" sz="2433" dirty="0"/>
          </a:p>
        </p:txBody>
      </p:sp>
      <p:sp>
        <p:nvSpPr>
          <p:cNvPr id="9" name="Text 7"/>
          <p:cNvSpPr/>
          <p:nvPr/>
        </p:nvSpPr>
        <p:spPr>
          <a:xfrm>
            <a:off x="3256955" y="1828324"/>
            <a:ext cx="2925366" cy="321826"/>
          </a:xfrm>
          <a:prstGeom prst="rect">
            <a:avLst/>
          </a:prstGeom>
          <a:noFill/>
          <a:ln/>
        </p:spPr>
        <p:txBody>
          <a:bodyPr wrap="none" rtlCol="0" anchor="t"/>
          <a:lstStyle/>
          <a:p>
            <a:pPr marL="0" indent="0" algn="r">
              <a:lnSpc>
                <a:spcPts val="2534"/>
              </a:lnSpc>
              <a:buNone/>
            </a:pPr>
            <a:r>
              <a:rPr lang="en-US" sz="2027" dirty="0">
                <a:solidFill>
                  <a:srgbClr val="EBECEF"/>
                </a:solidFill>
                <a:latin typeface="Fraunces" pitchFamily="34" charset="0"/>
                <a:ea typeface="Fraunces" pitchFamily="34" charset="-122"/>
                <a:cs typeface="Fraunces" pitchFamily="34" charset="-120"/>
              </a:rPr>
              <a:t>Programmation Python</a:t>
            </a:r>
            <a:endParaRPr lang="en-US" sz="2027" dirty="0"/>
          </a:p>
        </p:txBody>
      </p:sp>
      <p:sp>
        <p:nvSpPr>
          <p:cNvPr id="10" name="Text 8"/>
          <p:cNvSpPr/>
          <p:nvPr/>
        </p:nvSpPr>
        <p:spPr>
          <a:xfrm>
            <a:off x="2423041" y="2273737"/>
            <a:ext cx="3759279" cy="2306955"/>
          </a:xfrm>
          <a:prstGeom prst="rect">
            <a:avLst/>
          </a:prstGeom>
          <a:noFill/>
          <a:ln/>
        </p:spPr>
        <p:txBody>
          <a:bodyPr wrap="square" rtlCol="0" anchor="t"/>
          <a:lstStyle/>
          <a:p>
            <a:pPr marL="0" indent="0" algn="r">
              <a:lnSpc>
                <a:spcPts val="2595"/>
              </a:lnSpc>
              <a:buNone/>
            </a:pPr>
            <a:r>
              <a:rPr lang="en-US" sz="1622" dirty="0">
                <a:solidFill>
                  <a:srgbClr val="EBECEF"/>
                </a:solidFill>
                <a:latin typeface="Epilogue" pitchFamily="34" charset="0"/>
                <a:ea typeface="Epilogue" pitchFamily="34" charset="-122"/>
                <a:cs typeface="Epilogue" pitchFamily="34" charset="-120"/>
              </a:rPr>
              <a:t>La certification PCAP - Programming Essentials in Python me permet de démontrer mes compétences en programmation Python, un langage incontournable pour les tâches d'automatisation et d'analyse de données.</a:t>
            </a:r>
            <a:endParaRPr lang="en-US" sz="1622" dirty="0"/>
          </a:p>
        </p:txBody>
      </p:sp>
      <p:sp>
        <p:nvSpPr>
          <p:cNvPr id="11" name="Shape 9"/>
          <p:cNvSpPr/>
          <p:nvPr/>
        </p:nvSpPr>
        <p:spPr>
          <a:xfrm>
            <a:off x="7546896" y="3024188"/>
            <a:ext cx="720923" cy="41196"/>
          </a:xfrm>
          <a:prstGeom prst="roundRect">
            <a:avLst>
              <a:gd name="adj" fmla="val 225009"/>
            </a:avLst>
          </a:prstGeom>
          <a:solidFill>
            <a:srgbClr val="414A70"/>
          </a:solidFill>
          <a:ln/>
        </p:spPr>
      </p:sp>
      <p:sp>
        <p:nvSpPr>
          <p:cNvPr id="12" name="Shape 10"/>
          <p:cNvSpPr/>
          <p:nvPr/>
        </p:nvSpPr>
        <p:spPr>
          <a:xfrm>
            <a:off x="7083504" y="2813209"/>
            <a:ext cx="463391" cy="463391"/>
          </a:xfrm>
          <a:prstGeom prst="roundRect">
            <a:avLst>
              <a:gd name="adj" fmla="val 20004"/>
            </a:avLst>
          </a:prstGeom>
          <a:solidFill>
            <a:srgbClr val="283157"/>
          </a:solidFill>
          <a:ln w="7620">
            <a:solidFill>
              <a:srgbClr val="414A70"/>
            </a:solidFill>
            <a:prstDash val="solid"/>
          </a:ln>
        </p:spPr>
      </p:sp>
      <p:sp>
        <p:nvSpPr>
          <p:cNvPr id="13" name="Text 11"/>
          <p:cNvSpPr/>
          <p:nvPr/>
        </p:nvSpPr>
        <p:spPr>
          <a:xfrm>
            <a:off x="7221617" y="2851785"/>
            <a:ext cx="187166" cy="386120"/>
          </a:xfrm>
          <a:prstGeom prst="rect">
            <a:avLst/>
          </a:prstGeom>
          <a:noFill/>
          <a:ln/>
        </p:spPr>
        <p:txBody>
          <a:bodyPr wrap="none" rtlCol="0" anchor="t"/>
          <a:lstStyle/>
          <a:p>
            <a:pPr marL="0" indent="0" algn="ctr">
              <a:lnSpc>
                <a:spcPts val="3041"/>
              </a:lnSpc>
              <a:buNone/>
            </a:pPr>
            <a:r>
              <a:rPr lang="en-US" sz="2433" dirty="0">
                <a:solidFill>
                  <a:srgbClr val="EBECEF"/>
                </a:solidFill>
                <a:latin typeface="Fraunces" pitchFamily="34" charset="0"/>
                <a:ea typeface="Fraunces" pitchFamily="34" charset="-122"/>
                <a:cs typeface="Fraunces" pitchFamily="34" charset="-120"/>
              </a:rPr>
              <a:t>2</a:t>
            </a:r>
            <a:endParaRPr lang="en-US" sz="2433" dirty="0"/>
          </a:p>
        </p:txBody>
      </p:sp>
      <p:sp>
        <p:nvSpPr>
          <p:cNvPr id="14" name="Text 12"/>
          <p:cNvSpPr/>
          <p:nvPr/>
        </p:nvSpPr>
        <p:spPr>
          <a:xfrm>
            <a:off x="8448080" y="2858214"/>
            <a:ext cx="2574727" cy="321826"/>
          </a:xfrm>
          <a:prstGeom prst="rect">
            <a:avLst/>
          </a:prstGeom>
          <a:noFill/>
          <a:ln/>
        </p:spPr>
        <p:txBody>
          <a:bodyPr wrap="none" rtlCol="0" anchor="t"/>
          <a:lstStyle/>
          <a:p>
            <a:pPr marL="0" indent="0" algn="l">
              <a:lnSpc>
                <a:spcPts val="2534"/>
              </a:lnSpc>
              <a:buNone/>
            </a:pPr>
            <a:r>
              <a:rPr lang="en-US" sz="2027" dirty="0">
                <a:solidFill>
                  <a:srgbClr val="EBECEF"/>
                </a:solidFill>
                <a:latin typeface="Fraunces" pitchFamily="34" charset="0"/>
                <a:ea typeface="Fraunces" pitchFamily="34" charset="-122"/>
                <a:cs typeface="Fraunces" pitchFamily="34" charset="-120"/>
              </a:rPr>
              <a:t>Langage JavaScript</a:t>
            </a:r>
            <a:endParaRPr lang="en-US" sz="2027" dirty="0"/>
          </a:p>
        </p:txBody>
      </p:sp>
      <p:sp>
        <p:nvSpPr>
          <p:cNvPr id="15" name="Text 13"/>
          <p:cNvSpPr/>
          <p:nvPr/>
        </p:nvSpPr>
        <p:spPr>
          <a:xfrm>
            <a:off x="8448080" y="3303627"/>
            <a:ext cx="3759279" cy="1977390"/>
          </a:xfrm>
          <a:prstGeom prst="rect">
            <a:avLst/>
          </a:prstGeom>
          <a:noFill/>
          <a:ln/>
        </p:spPr>
        <p:txBody>
          <a:bodyPr wrap="square" rtlCol="0" anchor="t"/>
          <a:lstStyle/>
          <a:p>
            <a:pPr marL="0" indent="0" algn="l">
              <a:lnSpc>
                <a:spcPts val="2595"/>
              </a:lnSpc>
              <a:buNone/>
            </a:pPr>
            <a:r>
              <a:rPr lang="en-US" sz="1622" dirty="0">
                <a:solidFill>
                  <a:srgbClr val="EBECEF"/>
                </a:solidFill>
                <a:latin typeface="Epilogue" pitchFamily="34" charset="0"/>
                <a:ea typeface="Epilogue" pitchFamily="34" charset="-122"/>
                <a:cs typeface="Epilogue" pitchFamily="34" charset="-120"/>
              </a:rPr>
              <a:t>La certification JavaScript Essentials 1 (JSE) atteste de ma maîtrise des concepts fondamentaux du JavaScript, un langage essentiel pour le développement web interactif et dynamique.</a:t>
            </a:r>
            <a:endParaRPr lang="en-US" sz="1622" dirty="0"/>
          </a:p>
        </p:txBody>
      </p:sp>
      <p:sp>
        <p:nvSpPr>
          <p:cNvPr id="16" name="Shape 14"/>
          <p:cNvSpPr/>
          <p:nvPr/>
        </p:nvSpPr>
        <p:spPr>
          <a:xfrm>
            <a:off x="6362581" y="5364599"/>
            <a:ext cx="720923" cy="41196"/>
          </a:xfrm>
          <a:prstGeom prst="roundRect">
            <a:avLst>
              <a:gd name="adj" fmla="val 225009"/>
            </a:avLst>
          </a:prstGeom>
          <a:solidFill>
            <a:srgbClr val="414A70"/>
          </a:solidFill>
          <a:ln/>
        </p:spPr>
      </p:sp>
      <p:sp>
        <p:nvSpPr>
          <p:cNvPr id="17" name="Shape 15"/>
          <p:cNvSpPr/>
          <p:nvPr/>
        </p:nvSpPr>
        <p:spPr>
          <a:xfrm>
            <a:off x="7083504" y="5153620"/>
            <a:ext cx="463391" cy="463391"/>
          </a:xfrm>
          <a:prstGeom prst="roundRect">
            <a:avLst>
              <a:gd name="adj" fmla="val 20004"/>
            </a:avLst>
          </a:prstGeom>
          <a:solidFill>
            <a:srgbClr val="283157"/>
          </a:solidFill>
          <a:ln w="7620">
            <a:solidFill>
              <a:srgbClr val="414A70"/>
            </a:solidFill>
            <a:prstDash val="solid"/>
          </a:ln>
        </p:spPr>
      </p:sp>
      <p:sp>
        <p:nvSpPr>
          <p:cNvPr id="18" name="Text 16"/>
          <p:cNvSpPr/>
          <p:nvPr/>
        </p:nvSpPr>
        <p:spPr>
          <a:xfrm>
            <a:off x="7229951" y="5192197"/>
            <a:ext cx="170497" cy="386120"/>
          </a:xfrm>
          <a:prstGeom prst="rect">
            <a:avLst/>
          </a:prstGeom>
          <a:noFill/>
          <a:ln/>
        </p:spPr>
        <p:txBody>
          <a:bodyPr wrap="none" rtlCol="0" anchor="t"/>
          <a:lstStyle/>
          <a:p>
            <a:pPr marL="0" indent="0" algn="ctr">
              <a:lnSpc>
                <a:spcPts val="3041"/>
              </a:lnSpc>
              <a:buNone/>
            </a:pPr>
            <a:r>
              <a:rPr lang="en-US" sz="2433" dirty="0">
                <a:solidFill>
                  <a:srgbClr val="EBECEF"/>
                </a:solidFill>
                <a:latin typeface="Fraunces" pitchFamily="34" charset="0"/>
                <a:ea typeface="Fraunces" pitchFamily="34" charset="-122"/>
                <a:cs typeface="Fraunces" pitchFamily="34" charset="-120"/>
              </a:rPr>
              <a:t>3</a:t>
            </a:r>
            <a:endParaRPr lang="en-US" sz="2433" dirty="0"/>
          </a:p>
        </p:txBody>
      </p:sp>
      <p:sp>
        <p:nvSpPr>
          <p:cNvPr id="19" name="Text 17"/>
          <p:cNvSpPr/>
          <p:nvPr/>
        </p:nvSpPr>
        <p:spPr>
          <a:xfrm>
            <a:off x="3607594" y="5198626"/>
            <a:ext cx="2574727" cy="321826"/>
          </a:xfrm>
          <a:prstGeom prst="rect">
            <a:avLst/>
          </a:prstGeom>
          <a:noFill/>
          <a:ln/>
        </p:spPr>
        <p:txBody>
          <a:bodyPr wrap="none" rtlCol="0" anchor="t"/>
          <a:lstStyle/>
          <a:p>
            <a:pPr marL="0" indent="0" algn="r">
              <a:lnSpc>
                <a:spcPts val="2534"/>
              </a:lnSpc>
              <a:buNone/>
            </a:pPr>
            <a:r>
              <a:rPr lang="en-US" sz="2027" dirty="0">
                <a:solidFill>
                  <a:srgbClr val="EBECEF"/>
                </a:solidFill>
                <a:latin typeface="Fraunces" pitchFamily="34" charset="0"/>
                <a:ea typeface="Fraunces" pitchFamily="34" charset="-122"/>
                <a:cs typeface="Fraunces" pitchFamily="34" charset="-120"/>
              </a:rPr>
              <a:t>DevNet Associate</a:t>
            </a:r>
            <a:endParaRPr lang="en-US" sz="2027" dirty="0"/>
          </a:p>
        </p:txBody>
      </p:sp>
      <p:sp>
        <p:nvSpPr>
          <p:cNvPr id="20" name="Text 18"/>
          <p:cNvSpPr/>
          <p:nvPr/>
        </p:nvSpPr>
        <p:spPr>
          <a:xfrm>
            <a:off x="2423041" y="5644039"/>
            <a:ext cx="3759279" cy="1647825"/>
          </a:xfrm>
          <a:prstGeom prst="rect">
            <a:avLst/>
          </a:prstGeom>
          <a:noFill/>
          <a:ln/>
        </p:spPr>
        <p:txBody>
          <a:bodyPr wrap="square" rtlCol="0" anchor="t"/>
          <a:lstStyle/>
          <a:p>
            <a:pPr marL="0" indent="0" algn="r">
              <a:lnSpc>
                <a:spcPts val="2595"/>
              </a:lnSpc>
              <a:buNone/>
            </a:pPr>
            <a:r>
              <a:rPr lang="en-US" sz="1622" dirty="0">
                <a:solidFill>
                  <a:srgbClr val="EBECEF"/>
                </a:solidFill>
                <a:latin typeface="Epilogue" pitchFamily="34" charset="0"/>
                <a:ea typeface="Epilogue" pitchFamily="34" charset="-122"/>
                <a:cs typeface="Epilogue" pitchFamily="34" charset="-120"/>
              </a:rPr>
              <a:t>Avec la certification DevNet Associate, je peux concevoir, développer et intégrer des solutions logicielles pour des infrastructures réseau complexes.</a:t>
            </a:r>
            <a:endParaRPr lang="en-US" sz="162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129195" y="601028"/>
            <a:ext cx="5639633" cy="682347"/>
          </a:xfrm>
          <a:prstGeom prst="rect">
            <a:avLst/>
          </a:prstGeom>
          <a:noFill/>
          <a:ln/>
        </p:spPr>
        <p:txBody>
          <a:bodyPr wrap="none" rtlCol="0" anchor="t"/>
          <a:lstStyle/>
          <a:p>
            <a:pPr marL="0" indent="0">
              <a:lnSpc>
                <a:spcPts val="5373"/>
              </a:lnSpc>
              <a:buNone/>
            </a:pPr>
            <a:r>
              <a:rPr lang="en-US" sz="4298" dirty="0">
                <a:solidFill>
                  <a:srgbClr val="FFFFFF"/>
                </a:solidFill>
                <a:latin typeface="Fraunces" pitchFamily="34" charset="0"/>
                <a:ea typeface="Fraunces" pitchFamily="34" charset="-122"/>
                <a:cs typeface="Fraunces" pitchFamily="34" charset="-120"/>
              </a:rPr>
              <a:t>Préparation à l'Avenir</a:t>
            </a:r>
            <a:endParaRPr lang="en-US" sz="4298" dirty="0"/>
          </a:p>
        </p:txBody>
      </p:sp>
      <p:sp>
        <p:nvSpPr>
          <p:cNvPr id="5" name="Shape 3"/>
          <p:cNvSpPr/>
          <p:nvPr/>
        </p:nvSpPr>
        <p:spPr>
          <a:xfrm>
            <a:off x="2129195" y="1719977"/>
            <a:ext cx="5076825" cy="2670453"/>
          </a:xfrm>
          <a:prstGeom prst="roundRect">
            <a:avLst>
              <a:gd name="adj" fmla="val 3680"/>
            </a:avLst>
          </a:prstGeom>
          <a:solidFill>
            <a:srgbClr val="283157"/>
          </a:solidFill>
          <a:ln w="7620">
            <a:solidFill>
              <a:srgbClr val="414A70"/>
            </a:solidFill>
            <a:prstDash val="solid"/>
          </a:ln>
        </p:spPr>
      </p:sp>
      <p:sp>
        <p:nvSpPr>
          <p:cNvPr id="6" name="Text 4"/>
          <p:cNvSpPr/>
          <p:nvPr/>
        </p:nvSpPr>
        <p:spPr>
          <a:xfrm>
            <a:off x="2355056" y="1945838"/>
            <a:ext cx="2729389" cy="341114"/>
          </a:xfrm>
          <a:prstGeom prst="rect">
            <a:avLst/>
          </a:prstGeom>
          <a:noFill/>
          <a:ln/>
        </p:spPr>
        <p:txBody>
          <a:bodyPr wrap="none" rtlCol="0" anchor="t"/>
          <a:lstStyle/>
          <a:p>
            <a:pPr marL="0" indent="0">
              <a:lnSpc>
                <a:spcPts val="2686"/>
              </a:lnSpc>
              <a:buNone/>
            </a:pPr>
            <a:r>
              <a:rPr lang="en-US" sz="2149" dirty="0">
                <a:solidFill>
                  <a:srgbClr val="EBECEF"/>
                </a:solidFill>
                <a:latin typeface="Fraunces" pitchFamily="34" charset="0"/>
                <a:ea typeface="Fraunces" pitchFamily="34" charset="-122"/>
                <a:cs typeface="Fraunces" pitchFamily="34" charset="-120"/>
              </a:rPr>
              <a:t>Compétences Clés</a:t>
            </a:r>
            <a:endParaRPr lang="en-US" sz="2149" dirty="0"/>
          </a:p>
        </p:txBody>
      </p:sp>
      <p:sp>
        <p:nvSpPr>
          <p:cNvPr id="7" name="Text 5"/>
          <p:cNvSpPr/>
          <p:nvPr/>
        </p:nvSpPr>
        <p:spPr>
          <a:xfrm>
            <a:off x="2355056" y="2417921"/>
            <a:ext cx="4625102" cy="1746647"/>
          </a:xfrm>
          <a:prstGeom prst="rect">
            <a:avLst/>
          </a:prstGeom>
          <a:noFill/>
          <a:ln/>
        </p:spPr>
        <p:txBody>
          <a:bodyPr wrap="square" rtlCol="0" anchor="t"/>
          <a:lstStyle/>
          <a:p>
            <a:pPr marL="0" indent="0">
              <a:lnSpc>
                <a:spcPts val="2751"/>
              </a:lnSpc>
              <a:buNone/>
            </a:pPr>
            <a:r>
              <a:rPr lang="en-US" sz="1719" dirty="0">
                <a:solidFill>
                  <a:srgbClr val="EBECEF"/>
                </a:solidFill>
                <a:latin typeface="Epilogue" pitchFamily="34" charset="0"/>
                <a:ea typeface="Epilogue" pitchFamily="34" charset="-122"/>
                <a:cs typeface="Epilogue" pitchFamily="34" charset="-120"/>
              </a:rPr>
              <a:t>Les certifications que j'ai obtenues me fournissent un solide socle de compétences techniques et de résolution de problèmes, essentielles pour réussir dans le domaine de l'informatique.</a:t>
            </a:r>
            <a:endParaRPr lang="en-US" sz="1719" dirty="0"/>
          </a:p>
        </p:txBody>
      </p:sp>
      <p:sp>
        <p:nvSpPr>
          <p:cNvPr id="8" name="Shape 6"/>
          <p:cNvSpPr/>
          <p:nvPr/>
        </p:nvSpPr>
        <p:spPr>
          <a:xfrm>
            <a:off x="7424261" y="1719977"/>
            <a:ext cx="5076825" cy="2670453"/>
          </a:xfrm>
          <a:prstGeom prst="roundRect">
            <a:avLst>
              <a:gd name="adj" fmla="val 3680"/>
            </a:avLst>
          </a:prstGeom>
          <a:solidFill>
            <a:srgbClr val="283157"/>
          </a:solidFill>
          <a:ln w="7620">
            <a:solidFill>
              <a:srgbClr val="414A70"/>
            </a:solidFill>
            <a:prstDash val="solid"/>
          </a:ln>
        </p:spPr>
      </p:sp>
      <p:sp>
        <p:nvSpPr>
          <p:cNvPr id="9" name="Text 7"/>
          <p:cNvSpPr/>
          <p:nvPr/>
        </p:nvSpPr>
        <p:spPr>
          <a:xfrm>
            <a:off x="7650123" y="1945838"/>
            <a:ext cx="2729389" cy="341114"/>
          </a:xfrm>
          <a:prstGeom prst="rect">
            <a:avLst/>
          </a:prstGeom>
          <a:noFill/>
          <a:ln/>
        </p:spPr>
        <p:txBody>
          <a:bodyPr wrap="none" rtlCol="0" anchor="t"/>
          <a:lstStyle/>
          <a:p>
            <a:pPr marL="0" indent="0">
              <a:lnSpc>
                <a:spcPts val="2686"/>
              </a:lnSpc>
              <a:buNone/>
            </a:pPr>
            <a:r>
              <a:rPr lang="en-US" sz="2149" dirty="0">
                <a:solidFill>
                  <a:srgbClr val="EBECEF"/>
                </a:solidFill>
                <a:latin typeface="Fraunces" pitchFamily="34" charset="0"/>
                <a:ea typeface="Fraunces" pitchFamily="34" charset="-122"/>
                <a:cs typeface="Fraunces" pitchFamily="34" charset="-120"/>
              </a:rPr>
              <a:t>Confiance en Soi</a:t>
            </a:r>
            <a:endParaRPr lang="en-US" sz="2149" dirty="0"/>
          </a:p>
        </p:txBody>
      </p:sp>
      <p:sp>
        <p:nvSpPr>
          <p:cNvPr id="10" name="Text 8"/>
          <p:cNvSpPr/>
          <p:nvPr/>
        </p:nvSpPr>
        <p:spPr>
          <a:xfrm>
            <a:off x="7650123" y="2417921"/>
            <a:ext cx="4625102" cy="1397318"/>
          </a:xfrm>
          <a:prstGeom prst="rect">
            <a:avLst/>
          </a:prstGeom>
          <a:noFill/>
          <a:ln/>
        </p:spPr>
        <p:txBody>
          <a:bodyPr wrap="square" rtlCol="0" anchor="t"/>
          <a:lstStyle/>
          <a:p>
            <a:pPr marL="0" indent="0">
              <a:lnSpc>
                <a:spcPts val="2751"/>
              </a:lnSpc>
              <a:buNone/>
            </a:pPr>
            <a:r>
              <a:rPr lang="en-US" sz="1719" dirty="0">
                <a:solidFill>
                  <a:srgbClr val="EBECEF"/>
                </a:solidFill>
                <a:latin typeface="Epilogue" pitchFamily="34" charset="0"/>
                <a:ea typeface="Epilogue" pitchFamily="34" charset="-122"/>
                <a:cs typeface="Epilogue" pitchFamily="34" charset="-120"/>
              </a:rPr>
              <a:t>Ces réalisations me donnent la confiance nécessaire pour relever de nouveaux défis et continuer à progresser dans ma carrière de développeur informatique.</a:t>
            </a:r>
            <a:endParaRPr lang="en-US" sz="1719" dirty="0"/>
          </a:p>
        </p:txBody>
      </p:sp>
      <p:sp>
        <p:nvSpPr>
          <p:cNvPr id="11" name="Shape 9"/>
          <p:cNvSpPr/>
          <p:nvPr/>
        </p:nvSpPr>
        <p:spPr>
          <a:xfrm>
            <a:off x="2129195" y="4608671"/>
            <a:ext cx="5076825" cy="3019782"/>
          </a:xfrm>
          <a:prstGeom prst="roundRect">
            <a:avLst>
              <a:gd name="adj" fmla="val 3254"/>
            </a:avLst>
          </a:prstGeom>
          <a:solidFill>
            <a:srgbClr val="283157"/>
          </a:solidFill>
          <a:ln w="7620">
            <a:solidFill>
              <a:srgbClr val="414A70"/>
            </a:solidFill>
            <a:prstDash val="solid"/>
          </a:ln>
        </p:spPr>
      </p:sp>
      <p:sp>
        <p:nvSpPr>
          <p:cNvPr id="12" name="Text 10"/>
          <p:cNvSpPr/>
          <p:nvPr/>
        </p:nvSpPr>
        <p:spPr>
          <a:xfrm>
            <a:off x="2355056" y="4834533"/>
            <a:ext cx="2742843" cy="341114"/>
          </a:xfrm>
          <a:prstGeom prst="rect">
            <a:avLst/>
          </a:prstGeom>
          <a:noFill/>
          <a:ln/>
        </p:spPr>
        <p:txBody>
          <a:bodyPr wrap="none" rtlCol="0" anchor="t"/>
          <a:lstStyle/>
          <a:p>
            <a:pPr marL="0" indent="0">
              <a:lnSpc>
                <a:spcPts val="2686"/>
              </a:lnSpc>
              <a:buNone/>
            </a:pPr>
            <a:r>
              <a:rPr lang="en-US" sz="2149" dirty="0">
                <a:solidFill>
                  <a:srgbClr val="EBECEF"/>
                </a:solidFill>
                <a:latin typeface="Fraunces" pitchFamily="34" charset="0"/>
                <a:ea typeface="Fraunces" pitchFamily="34" charset="-122"/>
                <a:cs typeface="Fraunces" pitchFamily="34" charset="-120"/>
              </a:rPr>
              <a:t>Engagement Continu</a:t>
            </a:r>
            <a:endParaRPr lang="en-US" sz="2149" dirty="0"/>
          </a:p>
        </p:txBody>
      </p:sp>
      <p:sp>
        <p:nvSpPr>
          <p:cNvPr id="13" name="Text 11"/>
          <p:cNvSpPr/>
          <p:nvPr/>
        </p:nvSpPr>
        <p:spPr>
          <a:xfrm>
            <a:off x="2355056" y="5306616"/>
            <a:ext cx="4625102" cy="2095976"/>
          </a:xfrm>
          <a:prstGeom prst="rect">
            <a:avLst/>
          </a:prstGeom>
          <a:noFill/>
          <a:ln/>
        </p:spPr>
        <p:txBody>
          <a:bodyPr wrap="square" rtlCol="0" anchor="t"/>
          <a:lstStyle/>
          <a:p>
            <a:pPr marL="0" indent="0">
              <a:lnSpc>
                <a:spcPts val="2751"/>
              </a:lnSpc>
              <a:buNone/>
            </a:pPr>
            <a:r>
              <a:rPr lang="en-US" sz="1719" dirty="0">
                <a:solidFill>
                  <a:srgbClr val="EBECEF"/>
                </a:solidFill>
                <a:latin typeface="Epilogue" pitchFamily="34" charset="0"/>
                <a:ea typeface="Epilogue" pitchFamily="34" charset="-122"/>
                <a:cs typeface="Epilogue" pitchFamily="34" charset="-120"/>
              </a:rPr>
              <a:t>Ma soif d'apprentissage et de développement professionnel ne s'arrête pas ici. Je suis déterminé à poursuivre ma formation et à acquérir de nouvelles compétences et certifications pour rester compétitif.</a:t>
            </a:r>
            <a:endParaRPr lang="en-US" sz="1719" dirty="0"/>
          </a:p>
        </p:txBody>
      </p:sp>
      <p:sp>
        <p:nvSpPr>
          <p:cNvPr id="14" name="Shape 12"/>
          <p:cNvSpPr/>
          <p:nvPr/>
        </p:nvSpPr>
        <p:spPr>
          <a:xfrm>
            <a:off x="7424261" y="4608671"/>
            <a:ext cx="5076825" cy="3019782"/>
          </a:xfrm>
          <a:prstGeom prst="roundRect">
            <a:avLst>
              <a:gd name="adj" fmla="val 3254"/>
            </a:avLst>
          </a:prstGeom>
          <a:solidFill>
            <a:srgbClr val="283157"/>
          </a:solidFill>
          <a:ln w="7620">
            <a:solidFill>
              <a:srgbClr val="414A70"/>
            </a:solidFill>
            <a:prstDash val="solid"/>
          </a:ln>
        </p:spPr>
      </p:sp>
      <p:sp>
        <p:nvSpPr>
          <p:cNvPr id="15" name="Text 13"/>
          <p:cNvSpPr/>
          <p:nvPr/>
        </p:nvSpPr>
        <p:spPr>
          <a:xfrm>
            <a:off x="7650123" y="4834533"/>
            <a:ext cx="2760107" cy="341114"/>
          </a:xfrm>
          <a:prstGeom prst="rect">
            <a:avLst/>
          </a:prstGeom>
          <a:noFill/>
          <a:ln/>
        </p:spPr>
        <p:txBody>
          <a:bodyPr wrap="none" rtlCol="0" anchor="t"/>
          <a:lstStyle/>
          <a:p>
            <a:pPr marL="0" indent="0">
              <a:lnSpc>
                <a:spcPts val="2686"/>
              </a:lnSpc>
              <a:buNone/>
            </a:pPr>
            <a:r>
              <a:rPr lang="en-US" sz="2149" dirty="0">
                <a:solidFill>
                  <a:srgbClr val="EBECEF"/>
                </a:solidFill>
                <a:latin typeface="Fraunces" pitchFamily="34" charset="0"/>
                <a:ea typeface="Fraunces" pitchFamily="34" charset="-122"/>
                <a:cs typeface="Fraunces" pitchFamily="34" charset="-120"/>
              </a:rPr>
              <a:t>Perspectives d'Avenir</a:t>
            </a:r>
            <a:endParaRPr lang="en-US" sz="2149" dirty="0"/>
          </a:p>
        </p:txBody>
      </p:sp>
      <p:sp>
        <p:nvSpPr>
          <p:cNvPr id="16" name="Text 14"/>
          <p:cNvSpPr/>
          <p:nvPr/>
        </p:nvSpPr>
        <p:spPr>
          <a:xfrm>
            <a:off x="7650123" y="5306616"/>
            <a:ext cx="4625102" cy="1746647"/>
          </a:xfrm>
          <a:prstGeom prst="rect">
            <a:avLst/>
          </a:prstGeom>
          <a:noFill/>
          <a:ln/>
        </p:spPr>
        <p:txBody>
          <a:bodyPr wrap="square" rtlCol="0" anchor="t"/>
          <a:lstStyle/>
          <a:p>
            <a:pPr marL="0" indent="0">
              <a:lnSpc>
                <a:spcPts val="2751"/>
              </a:lnSpc>
              <a:buNone/>
            </a:pPr>
            <a:r>
              <a:rPr lang="en-US" sz="1719" dirty="0">
                <a:solidFill>
                  <a:srgbClr val="EBECEF"/>
                </a:solidFill>
                <a:latin typeface="Epilogue" pitchFamily="34" charset="0"/>
                <a:ea typeface="Epilogue" pitchFamily="34" charset="-122"/>
                <a:cs typeface="Epilogue" pitchFamily="34" charset="-120"/>
              </a:rPr>
              <a:t>Ces certifications ouvrent la voie à de nombreuses opportunités passionnantes dans l'industrie informatique, que ce soit en développement, en réseaux ou en cybersécurité.</a:t>
            </a:r>
            <a:endParaRPr lang="en-US" sz="171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676638"/>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Réseaux et Sécurité</a:t>
            </a:r>
            <a:endParaRPr lang="en-US" sz="4374" dirty="0"/>
          </a:p>
        </p:txBody>
      </p:sp>
      <p:pic>
        <p:nvPicPr>
          <p:cNvPr id="5" name="Image 0" descr="preencoded.png"/>
          <p:cNvPicPr>
            <a:picLocks noChangeAspect="1"/>
          </p:cNvPicPr>
          <p:nvPr/>
        </p:nvPicPr>
        <p:blipFill>
          <a:blip r:embed="rId3"/>
          <a:stretch>
            <a:fillRect/>
          </a:stretch>
        </p:blipFill>
        <p:spPr>
          <a:xfrm>
            <a:off x="2037993" y="2815352"/>
            <a:ext cx="555427" cy="555427"/>
          </a:xfrm>
          <a:prstGeom prst="rect">
            <a:avLst/>
          </a:prstGeom>
        </p:spPr>
      </p:pic>
      <p:sp>
        <p:nvSpPr>
          <p:cNvPr id="6" name="Text 3"/>
          <p:cNvSpPr/>
          <p:nvPr/>
        </p:nvSpPr>
        <p:spPr>
          <a:xfrm>
            <a:off x="2037993" y="3592949"/>
            <a:ext cx="2388632"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Infrastructures Réseau</a:t>
            </a:r>
            <a:endParaRPr lang="en-US" sz="2187" dirty="0"/>
          </a:p>
        </p:txBody>
      </p:sp>
      <p:sp>
        <p:nvSpPr>
          <p:cNvPr id="7" name="Text 4"/>
          <p:cNvSpPr/>
          <p:nvPr/>
        </p:nvSpPr>
        <p:spPr>
          <a:xfrm>
            <a:off x="2037993" y="4420553"/>
            <a:ext cx="2388632" cy="2132409"/>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Maîtrise des technologies réseaux et des meilleures pratiques de configuration et de gestion.</a:t>
            </a:r>
            <a:endParaRPr lang="en-US" sz="1750" dirty="0"/>
          </a:p>
        </p:txBody>
      </p:sp>
      <p:pic>
        <p:nvPicPr>
          <p:cNvPr id="8" name="Image 1" descr="preencoded.png"/>
          <p:cNvPicPr>
            <a:picLocks noChangeAspect="1"/>
          </p:cNvPicPr>
          <p:nvPr/>
        </p:nvPicPr>
        <p:blipFill>
          <a:blip r:embed="rId4"/>
          <a:stretch>
            <a:fillRect/>
          </a:stretch>
        </p:blipFill>
        <p:spPr>
          <a:xfrm>
            <a:off x="4759881" y="2815352"/>
            <a:ext cx="555427" cy="555427"/>
          </a:xfrm>
          <a:prstGeom prst="rect">
            <a:avLst/>
          </a:prstGeom>
        </p:spPr>
      </p:pic>
      <p:sp>
        <p:nvSpPr>
          <p:cNvPr id="9" name="Text 5"/>
          <p:cNvSpPr/>
          <p:nvPr/>
        </p:nvSpPr>
        <p:spPr>
          <a:xfrm>
            <a:off x="4759881" y="3592949"/>
            <a:ext cx="2388632"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Cybersécurité</a:t>
            </a:r>
            <a:endParaRPr lang="en-US" sz="2187" dirty="0"/>
          </a:p>
        </p:txBody>
      </p:sp>
      <p:sp>
        <p:nvSpPr>
          <p:cNvPr id="10" name="Text 6"/>
          <p:cNvSpPr/>
          <p:nvPr/>
        </p:nvSpPr>
        <p:spPr>
          <a:xfrm>
            <a:off x="4759881" y="4073366"/>
            <a:ext cx="2388632" cy="2132409"/>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Compréhension approfondie des menaces et des mesures de sécurité pour protéger les systèmes.</a:t>
            </a:r>
            <a:endParaRPr lang="en-US" sz="1750" dirty="0"/>
          </a:p>
        </p:txBody>
      </p:sp>
      <p:pic>
        <p:nvPicPr>
          <p:cNvPr id="11" name="Image 2" descr="preencoded.png"/>
          <p:cNvPicPr>
            <a:picLocks noChangeAspect="1"/>
          </p:cNvPicPr>
          <p:nvPr/>
        </p:nvPicPr>
        <p:blipFill>
          <a:blip r:embed="rId5"/>
          <a:stretch>
            <a:fillRect/>
          </a:stretch>
        </p:blipFill>
        <p:spPr>
          <a:xfrm>
            <a:off x="7481768" y="2815352"/>
            <a:ext cx="555427" cy="555427"/>
          </a:xfrm>
          <a:prstGeom prst="rect">
            <a:avLst/>
          </a:prstGeom>
        </p:spPr>
      </p:pic>
      <p:sp>
        <p:nvSpPr>
          <p:cNvPr id="12" name="Text 7"/>
          <p:cNvSpPr/>
          <p:nvPr/>
        </p:nvSpPr>
        <p:spPr>
          <a:xfrm>
            <a:off x="7481768" y="3592949"/>
            <a:ext cx="2388632"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Développement</a:t>
            </a:r>
            <a:endParaRPr lang="en-US" sz="2187" dirty="0"/>
          </a:p>
        </p:txBody>
      </p:sp>
      <p:sp>
        <p:nvSpPr>
          <p:cNvPr id="13" name="Text 8"/>
          <p:cNvSpPr/>
          <p:nvPr/>
        </p:nvSpPr>
        <p:spPr>
          <a:xfrm>
            <a:off x="7481768" y="4073366"/>
            <a:ext cx="2388632" cy="2132409"/>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Capacité à concevoir et à intégrer des solutions logicielles dans des environnements réseau complexes.</a:t>
            </a:r>
            <a:endParaRPr lang="en-US" sz="1750" dirty="0"/>
          </a:p>
        </p:txBody>
      </p:sp>
      <p:pic>
        <p:nvPicPr>
          <p:cNvPr id="14" name="Image 3" descr="preencoded.png"/>
          <p:cNvPicPr>
            <a:picLocks noChangeAspect="1"/>
          </p:cNvPicPr>
          <p:nvPr/>
        </p:nvPicPr>
        <p:blipFill>
          <a:blip r:embed="rId6"/>
          <a:stretch>
            <a:fillRect/>
          </a:stretch>
        </p:blipFill>
        <p:spPr>
          <a:xfrm>
            <a:off x="10203656" y="2815352"/>
            <a:ext cx="555427" cy="555427"/>
          </a:xfrm>
          <a:prstGeom prst="rect">
            <a:avLst/>
          </a:prstGeom>
        </p:spPr>
      </p:pic>
      <p:sp>
        <p:nvSpPr>
          <p:cNvPr id="15" name="Text 9"/>
          <p:cNvSpPr/>
          <p:nvPr/>
        </p:nvSpPr>
        <p:spPr>
          <a:xfrm>
            <a:off x="10203656" y="3592949"/>
            <a:ext cx="2388751"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Formation Continue</a:t>
            </a:r>
            <a:endParaRPr lang="en-US" sz="2187" dirty="0"/>
          </a:p>
        </p:txBody>
      </p:sp>
      <p:sp>
        <p:nvSpPr>
          <p:cNvPr id="16" name="Text 10"/>
          <p:cNvSpPr/>
          <p:nvPr/>
        </p:nvSpPr>
        <p:spPr>
          <a:xfrm>
            <a:off x="10203656" y="4420553"/>
            <a:ext cx="2388751" cy="2132409"/>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Engagement à se tenir informé des dernières tendances et à améliorer ses compétences de manière continue.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729984" y="531138"/>
            <a:ext cx="5945743" cy="603290"/>
          </a:xfrm>
          <a:prstGeom prst="rect">
            <a:avLst/>
          </a:prstGeom>
          <a:noFill/>
          <a:ln/>
        </p:spPr>
        <p:txBody>
          <a:bodyPr wrap="none" rtlCol="0" anchor="t"/>
          <a:lstStyle/>
          <a:p>
            <a:pPr marL="0" indent="0">
              <a:lnSpc>
                <a:spcPts val="4751"/>
              </a:lnSpc>
              <a:buNone/>
            </a:pPr>
            <a:r>
              <a:rPr lang="en-US" sz="3800" dirty="0">
                <a:solidFill>
                  <a:srgbClr val="FFFFFF"/>
                </a:solidFill>
                <a:latin typeface="Fraunces" pitchFamily="34" charset="0"/>
                <a:ea typeface="Fraunces" pitchFamily="34" charset="-122"/>
                <a:cs typeface="Fraunces" pitchFamily="34" charset="-120"/>
              </a:rPr>
              <a:t>Apprentissage en Continu</a:t>
            </a:r>
            <a:endParaRPr lang="en-US" sz="3800" dirty="0"/>
          </a:p>
        </p:txBody>
      </p:sp>
      <p:pic>
        <p:nvPicPr>
          <p:cNvPr id="5" name="Image 0" descr="preencoded.png"/>
          <p:cNvPicPr>
            <a:picLocks noChangeAspect="1"/>
          </p:cNvPicPr>
          <p:nvPr/>
        </p:nvPicPr>
        <p:blipFill>
          <a:blip r:embed="rId3"/>
          <a:stretch>
            <a:fillRect/>
          </a:stretch>
        </p:blipFill>
        <p:spPr>
          <a:xfrm>
            <a:off x="2729984" y="1520547"/>
            <a:ext cx="965240" cy="1544479"/>
          </a:xfrm>
          <a:prstGeom prst="rect">
            <a:avLst/>
          </a:prstGeom>
        </p:spPr>
      </p:pic>
      <p:sp>
        <p:nvSpPr>
          <p:cNvPr id="6" name="Text 3"/>
          <p:cNvSpPr/>
          <p:nvPr/>
        </p:nvSpPr>
        <p:spPr>
          <a:xfrm>
            <a:off x="3984784" y="1713548"/>
            <a:ext cx="2413159" cy="301585"/>
          </a:xfrm>
          <a:prstGeom prst="rect">
            <a:avLst/>
          </a:prstGeom>
          <a:noFill/>
          <a:ln/>
        </p:spPr>
        <p:txBody>
          <a:bodyPr wrap="none" rtlCol="0" anchor="t"/>
          <a:lstStyle/>
          <a:p>
            <a:pPr marL="0" indent="0" algn="l">
              <a:lnSpc>
                <a:spcPts val="2375"/>
              </a:lnSpc>
              <a:buNone/>
            </a:pPr>
            <a:r>
              <a:rPr lang="en-US" sz="1900" dirty="0">
                <a:solidFill>
                  <a:srgbClr val="EBECEF"/>
                </a:solidFill>
                <a:latin typeface="Fraunces" pitchFamily="34" charset="0"/>
                <a:ea typeface="Fraunces" pitchFamily="34" charset="-122"/>
                <a:cs typeface="Fraunces" pitchFamily="34" charset="-120"/>
              </a:rPr>
              <a:t>Identifier les Besoins</a:t>
            </a:r>
            <a:endParaRPr lang="en-US" sz="1900" dirty="0"/>
          </a:p>
        </p:txBody>
      </p:sp>
      <p:sp>
        <p:nvSpPr>
          <p:cNvPr id="7" name="Text 4"/>
          <p:cNvSpPr/>
          <p:nvPr/>
        </p:nvSpPr>
        <p:spPr>
          <a:xfrm>
            <a:off x="3984784" y="2130862"/>
            <a:ext cx="7915513" cy="308967"/>
          </a:xfrm>
          <a:prstGeom prst="rect">
            <a:avLst/>
          </a:prstGeom>
          <a:noFill/>
          <a:ln/>
        </p:spPr>
        <p:txBody>
          <a:bodyPr wrap="none" rtlCol="0" anchor="t"/>
          <a:lstStyle/>
          <a:p>
            <a:pPr marL="0" indent="0" algn="l">
              <a:lnSpc>
                <a:spcPts val="2432"/>
              </a:lnSpc>
              <a:buNone/>
            </a:pPr>
            <a:r>
              <a:rPr lang="en-US" sz="1520" dirty="0">
                <a:solidFill>
                  <a:srgbClr val="EBECEF"/>
                </a:solidFill>
                <a:latin typeface="Epilogue" pitchFamily="34" charset="0"/>
                <a:ea typeface="Epilogue" pitchFamily="34" charset="-122"/>
                <a:cs typeface="Epilogue" pitchFamily="34" charset="-120"/>
              </a:rPr>
              <a:t>Comprendre les compétences clés requises dans le domaine de l'informatique.</a:t>
            </a:r>
            <a:endParaRPr lang="en-US" sz="1520" dirty="0"/>
          </a:p>
        </p:txBody>
      </p:sp>
      <p:pic>
        <p:nvPicPr>
          <p:cNvPr id="8" name="Image 1" descr="preencoded.png"/>
          <p:cNvPicPr>
            <a:picLocks noChangeAspect="1"/>
          </p:cNvPicPr>
          <p:nvPr/>
        </p:nvPicPr>
        <p:blipFill>
          <a:blip r:embed="rId4"/>
          <a:stretch>
            <a:fillRect/>
          </a:stretch>
        </p:blipFill>
        <p:spPr>
          <a:xfrm>
            <a:off x="2729984" y="3065026"/>
            <a:ext cx="965240" cy="1544479"/>
          </a:xfrm>
          <a:prstGeom prst="rect">
            <a:avLst/>
          </a:prstGeom>
        </p:spPr>
      </p:pic>
      <p:sp>
        <p:nvSpPr>
          <p:cNvPr id="9" name="Text 5"/>
          <p:cNvSpPr/>
          <p:nvPr/>
        </p:nvSpPr>
        <p:spPr>
          <a:xfrm>
            <a:off x="3984784" y="3258026"/>
            <a:ext cx="2413159" cy="301585"/>
          </a:xfrm>
          <a:prstGeom prst="rect">
            <a:avLst/>
          </a:prstGeom>
          <a:noFill/>
          <a:ln/>
        </p:spPr>
        <p:txBody>
          <a:bodyPr wrap="none" rtlCol="0" anchor="t"/>
          <a:lstStyle/>
          <a:p>
            <a:pPr marL="0" indent="0" algn="l">
              <a:lnSpc>
                <a:spcPts val="2375"/>
              </a:lnSpc>
              <a:buNone/>
            </a:pPr>
            <a:r>
              <a:rPr lang="en-US" sz="1900" dirty="0">
                <a:solidFill>
                  <a:srgbClr val="EBECEF"/>
                </a:solidFill>
                <a:latin typeface="Fraunces" pitchFamily="34" charset="0"/>
                <a:ea typeface="Fraunces" pitchFamily="34" charset="-122"/>
                <a:cs typeface="Fraunces" pitchFamily="34" charset="-120"/>
              </a:rPr>
              <a:t>Définir des Objectifs</a:t>
            </a:r>
            <a:endParaRPr lang="en-US" sz="1900" dirty="0"/>
          </a:p>
        </p:txBody>
      </p:sp>
      <p:sp>
        <p:nvSpPr>
          <p:cNvPr id="10" name="Text 6"/>
          <p:cNvSpPr/>
          <p:nvPr/>
        </p:nvSpPr>
        <p:spPr>
          <a:xfrm>
            <a:off x="3984784" y="3675340"/>
            <a:ext cx="7915513" cy="308967"/>
          </a:xfrm>
          <a:prstGeom prst="rect">
            <a:avLst/>
          </a:prstGeom>
          <a:noFill/>
          <a:ln/>
        </p:spPr>
        <p:txBody>
          <a:bodyPr wrap="none" rtlCol="0" anchor="t"/>
          <a:lstStyle/>
          <a:p>
            <a:pPr marL="0" indent="0" algn="l">
              <a:lnSpc>
                <a:spcPts val="2432"/>
              </a:lnSpc>
              <a:buNone/>
            </a:pPr>
            <a:r>
              <a:rPr lang="en-US" sz="1520" dirty="0">
                <a:solidFill>
                  <a:srgbClr val="EBECEF"/>
                </a:solidFill>
                <a:latin typeface="Epilogue" pitchFamily="34" charset="0"/>
                <a:ea typeface="Epilogue" pitchFamily="34" charset="-122"/>
                <a:cs typeface="Epilogue" pitchFamily="34" charset="-120"/>
              </a:rPr>
              <a:t>Fixer des objectifs de développement professionnel réalistes et mesurables.</a:t>
            </a:r>
            <a:endParaRPr lang="en-US" sz="1520" dirty="0"/>
          </a:p>
        </p:txBody>
      </p:sp>
      <p:pic>
        <p:nvPicPr>
          <p:cNvPr id="11" name="Image 2" descr="preencoded.png"/>
          <p:cNvPicPr>
            <a:picLocks noChangeAspect="1"/>
          </p:cNvPicPr>
          <p:nvPr/>
        </p:nvPicPr>
        <p:blipFill>
          <a:blip r:embed="rId5"/>
          <a:stretch>
            <a:fillRect/>
          </a:stretch>
        </p:blipFill>
        <p:spPr>
          <a:xfrm>
            <a:off x="2729984" y="4609505"/>
            <a:ext cx="965240" cy="1544479"/>
          </a:xfrm>
          <a:prstGeom prst="rect">
            <a:avLst/>
          </a:prstGeom>
        </p:spPr>
      </p:pic>
      <p:sp>
        <p:nvSpPr>
          <p:cNvPr id="12" name="Text 7"/>
          <p:cNvSpPr/>
          <p:nvPr/>
        </p:nvSpPr>
        <p:spPr>
          <a:xfrm>
            <a:off x="3984784" y="4802505"/>
            <a:ext cx="3241834" cy="301585"/>
          </a:xfrm>
          <a:prstGeom prst="rect">
            <a:avLst/>
          </a:prstGeom>
          <a:noFill/>
          <a:ln/>
        </p:spPr>
        <p:txBody>
          <a:bodyPr wrap="none" rtlCol="0" anchor="t"/>
          <a:lstStyle/>
          <a:p>
            <a:pPr marL="0" indent="0" algn="l">
              <a:lnSpc>
                <a:spcPts val="2375"/>
              </a:lnSpc>
              <a:buNone/>
            </a:pPr>
            <a:r>
              <a:rPr lang="en-US" sz="1900" dirty="0">
                <a:solidFill>
                  <a:srgbClr val="EBECEF"/>
                </a:solidFill>
                <a:latin typeface="Fraunces" pitchFamily="34" charset="0"/>
                <a:ea typeface="Fraunces" pitchFamily="34" charset="-122"/>
                <a:cs typeface="Fraunces" pitchFamily="34" charset="-120"/>
              </a:rPr>
              <a:t>S'engager dans la Formation</a:t>
            </a:r>
            <a:endParaRPr lang="en-US" sz="1900" dirty="0"/>
          </a:p>
        </p:txBody>
      </p:sp>
      <p:sp>
        <p:nvSpPr>
          <p:cNvPr id="13" name="Text 8"/>
          <p:cNvSpPr/>
          <p:nvPr/>
        </p:nvSpPr>
        <p:spPr>
          <a:xfrm>
            <a:off x="3984784" y="5219819"/>
            <a:ext cx="7915513" cy="308967"/>
          </a:xfrm>
          <a:prstGeom prst="rect">
            <a:avLst/>
          </a:prstGeom>
          <a:noFill/>
          <a:ln/>
        </p:spPr>
        <p:txBody>
          <a:bodyPr wrap="none" rtlCol="0" anchor="t"/>
          <a:lstStyle/>
          <a:p>
            <a:pPr marL="0" indent="0" algn="l">
              <a:lnSpc>
                <a:spcPts val="2432"/>
              </a:lnSpc>
              <a:buNone/>
            </a:pPr>
            <a:r>
              <a:rPr lang="en-US" sz="1520" dirty="0">
                <a:solidFill>
                  <a:srgbClr val="EBECEF"/>
                </a:solidFill>
                <a:latin typeface="Epilogue" pitchFamily="34" charset="0"/>
                <a:ea typeface="Epilogue" pitchFamily="34" charset="-122"/>
                <a:cs typeface="Epilogue" pitchFamily="34" charset="-120"/>
              </a:rPr>
              <a:t>S'investir dans des formations, des certifications et des projets d'apprentissage.</a:t>
            </a:r>
            <a:endParaRPr lang="en-US" sz="1520" dirty="0"/>
          </a:p>
        </p:txBody>
      </p:sp>
      <p:pic>
        <p:nvPicPr>
          <p:cNvPr id="14" name="Image 3" descr="preencoded.png"/>
          <p:cNvPicPr>
            <a:picLocks noChangeAspect="1"/>
          </p:cNvPicPr>
          <p:nvPr/>
        </p:nvPicPr>
        <p:blipFill>
          <a:blip r:embed="rId6"/>
          <a:stretch>
            <a:fillRect/>
          </a:stretch>
        </p:blipFill>
        <p:spPr>
          <a:xfrm>
            <a:off x="2729984" y="6153983"/>
            <a:ext cx="965240" cy="1544479"/>
          </a:xfrm>
          <a:prstGeom prst="rect">
            <a:avLst/>
          </a:prstGeom>
        </p:spPr>
      </p:pic>
      <p:sp>
        <p:nvSpPr>
          <p:cNvPr id="15" name="Text 9"/>
          <p:cNvSpPr/>
          <p:nvPr/>
        </p:nvSpPr>
        <p:spPr>
          <a:xfrm>
            <a:off x="3984784" y="6346984"/>
            <a:ext cx="2413159" cy="301585"/>
          </a:xfrm>
          <a:prstGeom prst="rect">
            <a:avLst/>
          </a:prstGeom>
          <a:noFill/>
          <a:ln/>
        </p:spPr>
        <p:txBody>
          <a:bodyPr wrap="none" rtlCol="0" anchor="t"/>
          <a:lstStyle/>
          <a:p>
            <a:pPr marL="0" indent="0" algn="l">
              <a:lnSpc>
                <a:spcPts val="2375"/>
              </a:lnSpc>
              <a:buNone/>
            </a:pPr>
            <a:r>
              <a:rPr lang="en-US" sz="1900" dirty="0">
                <a:solidFill>
                  <a:srgbClr val="EBECEF"/>
                </a:solidFill>
                <a:latin typeface="Fraunces" pitchFamily="34" charset="0"/>
                <a:ea typeface="Fraunces" pitchFamily="34" charset="-122"/>
                <a:cs typeface="Fraunces" pitchFamily="34" charset="-120"/>
              </a:rPr>
              <a:t>Mettre en Pratique</a:t>
            </a:r>
            <a:endParaRPr lang="en-US" sz="1900" dirty="0"/>
          </a:p>
        </p:txBody>
      </p:sp>
      <p:sp>
        <p:nvSpPr>
          <p:cNvPr id="16" name="Text 10"/>
          <p:cNvSpPr/>
          <p:nvPr/>
        </p:nvSpPr>
        <p:spPr>
          <a:xfrm>
            <a:off x="3984784" y="6764298"/>
            <a:ext cx="7915513" cy="617934"/>
          </a:xfrm>
          <a:prstGeom prst="rect">
            <a:avLst/>
          </a:prstGeom>
          <a:noFill/>
          <a:ln/>
        </p:spPr>
        <p:txBody>
          <a:bodyPr wrap="square" rtlCol="0" anchor="t"/>
          <a:lstStyle/>
          <a:p>
            <a:pPr marL="0" indent="0" algn="l">
              <a:lnSpc>
                <a:spcPts val="2432"/>
              </a:lnSpc>
              <a:buNone/>
            </a:pPr>
            <a:r>
              <a:rPr lang="en-US" sz="1520" dirty="0">
                <a:solidFill>
                  <a:srgbClr val="EBECEF"/>
                </a:solidFill>
                <a:latin typeface="Epilogue" pitchFamily="34" charset="0"/>
                <a:ea typeface="Epilogue" pitchFamily="34" charset="-122"/>
                <a:cs typeface="Epilogue" pitchFamily="34" charset="-120"/>
              </a:rPr>
              <a:t>Appliquer les nouvelles connaissances et compétences dans des situations réelles.</a:t>
            </a:r>
            <a:endParaRPr lang="en-US" sz="15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57400" y="609838"/>
            <a:ext cx="8204597" cy="691753"/>
          </a:xfrm>
          <a:prstGeom prst="rect">
            <a:avLst/>
          </a:prstGeom>
          <a:noFill/>
          <a:ln/>
        </p:spPr>
        <p:txBody>
          <a:bodyPr wrap="none" rtlCol="0" anchor="t"/>
          <a:lstStyle/>
          <a:p>
            <a:pPr marL="0" indent="0">
              <a:lnSpc>
                <a:spcPts val="5447"/>
              </a:lnSpc>
              <a:buNone/>
            </a:pPr>
            <a:r>
              <a:rPr lang="en-US" sz="4358" dirty="0">
                <a:solidFill>
                  <a:srgbClr val="FFFFFF"/>
                </a:solidFill>
                <a:latin typeface="Fraunces" pitchFamily="34" charset="0"/>
                <a:ea typeface="Fraunces" pitchFamily="34" charset="-122"/>
                <a:cs typeface="Fraunces" pitchFamily="34" charset="-120"/>
              </a:rPr>
              <a:t>Reconnaissance et Valorisation</a:t>
            </a:r>
            <a:endParaRPr lang="en-US" sz="4358" dirty="0"/>
          </a:p>
        </p:txBody>
      </p:sp>
      <p:sp>
        <p:nvSpPr>
          <p:cNvPr id="5" name="Shape 3"/>
          <p:cNvSpPr/>
          <p:nvPr/>
        </p:nvSpPr>
        <p:spPr>
          <a:xfrm>
            <a:off x="2057400" y="1744266"/>
            <a:ext cx="10515481" cy="5875496"/>
          </a:xfrm>
          <a:prstGeom prst="roundRect">
            <a:avLst>
              <a:gd name="adj" fmla="val 1696"/>
            </a:avLst>
          </a:prstGeom>
          <a:noFill/>
          <a:ln w="7620">
            <a:solidFill>
              <a:srgbClr val="FFFFFF">
                <a:alpha val="24000"/>
              </a:srgbClr>
            </a:solidFill>
            <a:prstDash val="solid"/>
          </a:ln>
        </p:spPr>
      </p:sp>
      <p:sp>
        <p:nvSpPr>
          <p:cNvPr id="6" name="Shape 4"/>
          <p:cNvSpPr/>
          <p:nvPr/>
        </p:nvSpPr>
        <p:spPr>
          <a:xfrm>
            <a:off x="2065020" y="1751886"/>
            <a:ext cx="10499169" cy="634841"/>
          </a:xfrm>
          <a:prstGeom prst="rect">
            <a:avLst/>
          </a:prstGeom>
          <a:solidFill>
            <a:srgbClr val="FFFFFF">
              <a:alpha val="4000"/>
            </a:srgbClr>
          </a:solidFill>
          <a:ln/>
        </p:spPr>
      </p:sp>
      <p:sp>
        <p:nvSpPr>
          <p:cNvPr id="7" name="Text 5"/>
          <p:cNvSpPr/>
          <p:nvPr/>
        </p:nvSpPr>
        <p:spPr>
          <a:xfrm>
            <a:off x="2287429" y="1892260"/>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Certification</a:t>
            </a:r>
            <a:endParaRPr lang="en-US" sz="1743" dirty="0"/>
          </a:p>
        </p:txBody>
      </p:sp>
      <p:sp>
        <p:nvSpPr>
          <p:cNvPr id="8" name="Text 6"/>
          <p:cNvSpPr/>
          <p:nvPr/>
        </p:nvSpPr>
        <p:spPr>
          <a:xfrm>
            <a:off x="5790605" y="1892260"/>
            <a:ext cx="304907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Date d'Obtention</a:t>
            </a:r>
            <a:endParaRPr lang="en-US" sz="1743" dirty="0"/>
          </a:p>
        </p:txBody>
      </p:sp>
      <p:sp>
        <p:nvSpPr>
          <p:cNvPr id="9" name="Text 7"/>
          <p:cNvSpPr/>
          <p:nvPr/>
        </p:nvSpPr>
        <p:spPr>
          <a:xfrm>
            <a:off x="9289971" y="1892260"/>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Cours</a:t>
            </a:r>
            <a:endParaRPr lang="en-US" sz="1743" dirty="0"/>
          </a:p>
        </p:txBody>
      </p:sp>
      <p:sp>
        <p:nvSpPr>
          <p:cNvPr id="10" name="Shape 8"/>
          <p:cNvSpPr/>
          <p:nvPr/>
        </p:nvSpPr>
        <p:spPr>
          <a:xfrm>
            <a:off x="2065020" y="2386727"/>
            <a:ext cx="10499169" cy="988933"/>
          </a:xfrm>
          <a:prstGeom prst="rect">
            <a:avLst/>
          </a:prstGeom>
          <a:solidFill>
            <a:srgbClr val="000000">
              <a:alpha val="4000"/>
            </a:srgbClr>
          </a:solidFill>
          <a:ln/>
        </p:spPr>
      </p:sp>
      <p:sp>
        <p:nvSpPr>
          <p:cNvPr id="11" name="Text 9"/>
          <p:cNvSpPr/>
          <p:nvPr/>
        </p:nvSpPr>
        <p:spPr>
          <a:xfrm>
            <a:off x="2287429" y="2527102"/>
            <a:ext cx="3052882" cy="708184"/>
          </a:xfrm>
          <a:prstGeom prst="rect">
            <a:avLst/>
          </a:prstGeom>
          <a:noFill/>
          <a:ln/>
        </p:spPr>
        <p:txBody>
          <a:bodyPr wrap="squar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CCNAv7: Introduction to Networks</a:t>
            </a:r>
            <a:endParaRPr lang="en-US" sz="1743" dirty="0"/>
          </a:p>
        </p:txBody>
      </p:sp>
      <p:sp>
        <p:nvSpPr>
          <p:cNvPr id="12" name="Text 10"/>
          <p:cNvSpPr/>
          <p:nvPr/>
        </p:nvSpPr>
        <p:spPr>
          <a:xfrm>
            <a:off x="5790605" y="2527102"/>
            <a:ext cx="304907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13 Janvier 2023</a:t>
            </a:r>
            <a:endParaRPr lang="en-US" sz="1743" dirty="0"/>
          </a:p>
        </p:txBody>
      </p:sp>
      <p:sp>
        <p:nvSpPr>
          <p:cNvPr id="13" name="Text 11"/>
          <p:cNvSpPr/>
          <p:nvPr/>
        </p:nvSpPr>
        <p:spPr>
          <a:xfrm>
            <a:off x="9289971" y="2527102"/>
            <a:ext cx="3052882" cy="708184"/>
          </a:xfrm>
          <a:prstGeom prst="rect">
            <a:avLst/>
          </a:prstGeom>
          <a:noFill/>
          <a:ln/>
        </p:spPr>
        <p:txBody>
          <a:bodyPr wrap="squar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2023 SIO1 CCNA1 Introduction aux réseaux</a:t>
            </a:r>
            <a:endParaRPr lang="en-US" sz="1743" dirty="0"/>
          </a:p>
        </p:txBody>
      </p:sp>
      <p:sp>
        <p:nvSpPr>
          <p:cNvPr id="14" name="Shape 12"/>
          <p:cNvSpPr/>
          <p:nvPr/>
        </p:nvSpPr>
        <p:spPr>
          <a:xfrm>
            <a:off x="2065020" y="3375660"/>
            <a:ext cx="10499169" cy="634841"/>
          </a:xfrm>
          <a:prstGeom prst="rect">
            <a:avLst/>
          </a:prstGeom>
          <a:solidFill>
            <a:srgbClr val="FFFFFF">
              <a:alpha val="4000"/>
            </a:srgbClr>
          </a:solidFill>
          <a:ln/>
        </p:spPr>
      </p:sp>
      <p:sp>
        <p:nvSpPr>
          <p:cNvPr id="15" name="Text 13"/>
          <p:cNvSpPr/>
          <p:nvPr/>
        </p:nvSpPr>
        <p:spPr>
          <a:xfrm>
            <a:off x="2287429" y="3516035"/>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DevNet Associate</a:t>
            </a:r>
            <a:endParaRPr lang="en-US" sz="1743" dirty="0"/>
          </a:p>
        </p:txBody>
      </p:sp>
      <p:sp>
        <p:nvSpPr>
          <p:cNvPr id="16" name="Text 14"/>
          <p:cNvSpPr/>
          <p:nvPr/>
        </p:nvSpPr>
        <p:spPr>
          <a:xfrm>
            <a:off x="5790605" y="3516035"/>
            <a:ext cx="304907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6 Janvier 2023</a:t>
            </a:r>
            <a:endParaRPr lang="en-US" sz="1743" dirty="0"/>
          </a:p>
        </p:txBody>
      </p:sp>
      <p:sp>
        <p:nvSpPr>
          <p:cNvPr id="17" name="Text 15"/>
          <p:cNvSpPr/>
          <p:nvPr/>
        </p:nvSpPr>
        <p:spPr>
          <a:xfrm>
            <a:off x="9289971" y="3516035"/>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2023_SIO1_Devnet</a:t>
            </a:r>
            <a:endParaRPr lang="en-US" sz="1743" dirty="0"/>
          </a:p>
        </p:txBody>
      </p:sp>
      <p:sp>
        <p:nvSpPr>
          <p:cNvPr id="18" name="Shape 16"/>
          <p:cNvSpPr/>
          <p:nvPr/>
        </p:nvSpPr>
        <p:spPr>
          <a:xfrm>
            <a:off x="2065020" y="4010501"/>
            <a:ext cx="10499169" cy="988933"/>
          </a:xfrm>
          <a:prstGeom prst="rect">
            <a:avLst/>
          </a:prstGeom>
          <a:solidFill>
            <a:srgbClr val="000000">
              <a:alpha val="4000"/>
            </a:srgbClr>
          </a:solidFill>
          <a:ln/>
        </p:spPr>
      </p:sp>
      <p:sp>
        <p:nvSpPr>
          <p:cNvPr id="19" name="Text 17"/>
          <p:cNvSpPr/>
          <p:nvPr/>
        </p:nvSpPr>
        <p:spPr>
          <a:xfrm>
            <a:off x="2287429" y="4150876"/>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Cybersecurity Essentials</a:t>
            </a:r>
            <a:endParaRPr lang="en-US" sz="1743" dirty="0"/>
          </a:p>
        </p:txBody>
      </p:sp>
      <p:sp>
        <p:nvSpPr>
          <p:cNvPr id="20" name="Text 18"/>
          <p:cNvSpPr/>
          <p:nvPr/>
        </p:nvSpPr>
        <p:spPr>
          <a:xfrm>
            <a:off x="5790605" y="4150876"/>
            <a:ext cx="304907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3 Mars 2023</a:t>
            </a:r>
            <a:endParaRPr lang="en-US" sz="1743" dirty="0"/>
          </a:p>
        </p:txBody>
      </p:sp>
      <p:sp>
        <p:nvSpPr>
          <p:cNvPr id="21" name="Text 19"/>
          <p:cNvSpPr/>
          <p:nvPr/>
        </p:nvSpPr>
        <p:spPr>
          <a:xfrm>
            <a:off x="9289971" y="4150876"/>
            <a:ext cx="3052882" cy="708184"/>
          </a:xfrm>
          <a:prstGeom prst="rect">
            <a:avLst/>
          </a:prstGeom>
          <a:noFill/>
          <a:ln/>
        </p:spPr>
        <p:txBody>
          <a:bodyPr wrap="squar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2023_SIO1_security_essential</a:t>
            </a:r>
            <a:endParaRPr lang="en-US" sz="1743" dirty="0"/>
          </a:p>
        </p:txBody>
      </p:sp>
      <p:sp>
        <p:nvSpPr>
          <p:cNvPr id="22" name="Shape 20"/>
          <p:cNvSpPr/>
          <p:nvPr/>
        </p:nvSpPr>
        <p:spPr>
          <a:xfrm>
            <a:off x="2065020" y="4999434"/>
            <a:ext cx="10499169" cy="988933"/>
          </a:xfrm>
          <a:prstGeom prst="rect">
            <a:avLst/>
          </a:prstGeom>
          <a:solidFill>
            <a:srgbClr val="FFFFFF">
              <a:alpha val="4000"/>
            </a:srgbClr>
          </a:solidFill>
          <a:ln/>
        </p:spPr>
      </p:sp>
      <p:sp>
        <p:nvSpPr>
          <p:cNvPr id="23" name="Text 21"/>
          <p:cNvSpPr/>
          <p:nvPr/>
        </p:nvSpPr>
        <p:spPr>
          <a:xfrm>
            <a:off x="2287429" y="5139809"/>
            <a:ext cx="3052882" cy="708184"/>
          </a:xfrm>
          <a:prstGeom prst="rect">
            <a:avLst/>
          </a:prstGeom>
          <a:noFill/>
          <a:ln/>
        </p:spPr>
        <p:txBody>
          <a:bodyPr wrap="squar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PCAP - Programming Essentials in Python</a:t>
            </a:r>
            <a:endParaRPr lang="en-US" sz="1743" dirty="0"/>
          </a:p>
        </p:txBody>
      </p:sp>
      <p:sp>
        <p:nvSpPr>
          <p:cNvPr id="24" name="Text 22"/>
          <p:cNvSpPr/>
          <p:nvPr/>
        </p:nvSpPr>
        <p:spPr>
          <a:xfrm>
            <a:off x="5790605" y="5139809"/>
            <a:ext cx="304907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13 Octobre 2023</a:t>
            </a:r>
            <a:endParaRPr lang="en-US" sz="1743" dirty="0"/>
          </a:p>
        </p:txBody>
      </p:sp>
      <p:sp>
        <p:nvSpPr>
          <p:cNvPr id="25" name="Text 23"/>
          <p:cNvSpPr/>
          <p:nvPr/>
        </p:nvSpPr>
        <p:spPr>
          <a:xfrm>
            <a:off x="9289971" y="5139809"/>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2024_SIO2_Python</a:t>
            </a:r>
            <a:endParaRPr lang="en-US" sz="1743" dirty="0"/>
          </a:p>
        </p:txBody>
      </p:sp>
      <p:sp>
        <p:nvSpPr>
          <p:cNvPr id="26" name="Shape 24"/>
          <p:cNvSpPr/>
          <p:nvPr/>
        </p:nvSpPr>
        <p:spPr>
          <a:xfrm>
            <a:off x="2065020" y="5988368"/>
            <a:ext cx="10499169" cy="988933"/>
          </a:xfrm>
          <a:prstGeom prst="rect">
            <a:avLst/>
          </a:prstGeom>
          <a:solidFill>
            <a:srgbClr val="000000">
              <a:alpha val="4000"/>
            </a:srgbClr>
          </a:solidFill>
          <a:ln/>
        </p:spPr>
      </p:sp>
      <p:sp>
        <p:nvSpPr>
          <p:cNvPr id="27" name="Text 25"/>
          <p:cNvSpPr/>
          <p:nvPr/>
        </p:nvSpPr>
        <p:spPr>
          <a:xfrm>
            <a:off x="2287429" y="6128742"/>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JavaScript Essentials 1 (JSE)</a:t>
            </a:r>
            <a:endParaRPr lang="en-US" sz="1743" dirty="0"/>
          </a:p>
        </p:txBody>
      </p:sp>
      <p:sp>
        <p:nvSpPr>
          <p:cNvPr id="28" name="Text 26"/>
          <p:cNvSpPr/>
          <p:nvPr/>
        </p:nvSpPr>
        <p:spPr>
          <a:xfrm>
            <a:off x="5790605" y="6128742"/>
            <a:ext cx="304907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28 Avril 2024</a:t>
            </a:r>
            <a:endParaRPr lang="en-US" sz="1743" dirty="0"/>
          </a:p>
        </p:txBody>
      </p:sp>
      <p:sp>
        <p:nvSpPr>
          <p:cNvPr id="29" name="Text 27"/>
          <p:cNvSpPr/>
          <p:nvPr/>
        </p:nvSpPr>
        <p:spPr>
          <a:xfrm>
            <a:off x="9289971" y="6128742"/>
            <a:ext cx="3052882" cy="708184"/>
          </a:xfrm>
          <a:prstGeom prst="rect">
            <a:avLst/>
          </a:prstGeom>
          <a:noFill/>
          <a:ln/>
        </p:spPr>
        <p:txBody>
          <a:bodyPr wrap="squar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JavaScript Essentials 1 English 0323 cga</a:t>
            </a:r>
            <a:endParaRPr lang="en-US" sz="1743" dirty="0"/>
          </a:p>
        </p:txBody>
      </p:sp>
      <p:sp>
        <p:nvSpPr>
          <p:cNvPr id="30" name="Shape 28"/>
          <p:cNvSpPr/>
          <p:nvPr/>
        </p:nvSpPr>
        <p:spPr>
          <a:xfrm>
            <a:off x="2065020" y="6977301"/>
            <a:ext cx="10499169" cy="634841"/>
          </a:xfrm>
          <a:prstGeom prst="rect">
            <a:avLst/>
          </a:prstGeom>
          <a:solidFill>
            <a:srgbClr val="FFFFFF">
              <a:alpha val="4000"/>
            </a:srgbClr>
          </a:solidFill>
          <a:ln/>
        </p:spPr>
      </p:sp>
      <p:sp>
        <p:nvSpPr>
          <p:cNvPr id="31" name="Text 29"/>
          <p:cNvSpPr/>
          <p:nvPr/>
        </p:nvSpPr>
        <p:spPr>
          <a:xfrm>
            <a:off x="2287429" y="7117675"/>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CyberOps Associate</a:t>
            </a:r>
            <a:endParaRPr lang="en-US" sz="1743" dirty="0"/>
          </a:p>
        </p:txBody>
      </p:sp>
      <p:sp>
        <p:nvSpPr>
          <p:cNvPr id="32" name="Text 30"/>
          <p:cNvSpPr/>
          <p:nvPr/>
        </p:nvSpPr>
        <p:spPr>
          <a:xfrm>
            <a:off x="5790605" y="7117675"/>
            <a:ext cx="304907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3 mai 2024</a:t>
            </a:r>
            <a:endParaRPr lang="en-US" sz="1743" dirty="0"/>
          </a:p>
        </p:txBody>
      </p:sp>
      <p:sp>
        <p:nvSpPr>
          <p:cNvPr id="33" name="Text 31"/>
          <p:cNvSpPr/>
          <p:nvPr/>
        </p:nvSpPr>
        <p:spPr>
          <a:xfrm>
            <a:off x="9289971" y="7117675"/>
            <a:ext cx="3052882" cy="354092"/>
          </a:xfrm>
          <a:prstGeom prst="rect">
            <a:avLst/>
          </a:prstGeom>
          <a:noFill/>
          <a:ln/>
        </p:spPr>
        <p:txBody>
          <a:bodyPr wrap="none" rtlCol="0" anchor="t"/>
          <a:lstStyle/>
          <a:p>
            <a:pPr marL="0" indent="0">
              <a:lnSpc>
                <a:spcPts val="2789"/>
              </a:lnSpc>
              <a:buNone/>
            </a:pPr>
            <a:r>
              <a:rPr lang="en-US" sz="1743" dirty="0">
                <a:solidFill>
                  <a:srgbClr val="EBECEF"/>
                </a:solidFill>
                <a:latin typeface="Epilogue" pitchFamily="34" charset="0"/>
                <a:ea typeface="Epilogue" pitchFamily="34" charset="-122"/>
                <a:cs typeface="Epilogue" pitchFamily="34" charset="-120"/>
              </a:rPr>
              <a:t>2024_SIO1_Cyberops</a:t>
            </a:r>
            <a:endParaRPr lang="en-US" sz="174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935236"/>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Prochaines Étapes</a:t>
            </a:r>
            <a:endParaRPr lang="en-US" sz="4374" dirty="0"/>
          </a:p>
        </p:txBody>
      </p:sp>
      <p:sp>
        <p:nvSpPr>
          <p:cNvPr id="5" name="Shape 3"/>
          <p:cNvSpPr/>
          <p:nvPr/>
        </p:nvSpPr>
        <p:spPr>
          <a:xfrm>
            <a:off x="2037993" y="2247543"/>
            <a:ext cx="499943" cy="499943"/>
          </a:xfrm>
          <a:prstGeom prst="roundRect">
            <a:avLst>
              <a:gd name="adj" fmla="val 20000"/>
            </a:avLst>
          </a:prstGeom>
          <a:solidFill>
            <a:srgbClr val="283157"/>
          </a:solidFill>
          <a:ln w="7620">
            <a:solidFill>
              <a:srgbClr val="414A70"/>
            </a:solidFill>
            <a:prstDash val="solid"/>
          </a:ln>
        </p:spPr>
      </p:sp>
      <p:sp>
        <p:nvSpPr>
          <p:cNvPr id="6" name="Text 4"/>
          <p:cNvSpPr/>
          <p:nvPr/>
        </p:nvSpPr>
        <p:spPr>
          <a:xfrm>
            <a:off x="2211467" y="2289215"/>
            <a:ext cx="152876"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7" name="Text 5"/>
          <p:cNvSpPr/>
          <p:nvPr/>
        </p:nvSpPr>
        <p:spPr>
          <a:xfrm>
            <a:off x="2760107" y="2323862"/>
            <a:ext cx="4117538"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Approfondir mes Compétences</a:t>
            </a:r>
            <a:endParaRPr lang="en-US" sz="2187" dirty="0"/>
          </a:p>
        </p:txBody>
      </p:sp>
      <p:sp>
        <p:nvSpPr>
          <p:cNvPr id="8" name="Text 6"/>
          <p:cNvSpPr/>
          <p:nvPr/>
        </p:nvSpPr>
        <p:spPr>
          <a:xfrm>
            <a:off x="2760107" y="2804279"/>
            <a:ext cx="4444008"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Continuer à développer mes connaissances techniques dans les domaines du réseau, de la sécurité et du développement.</a:t>
            </a:r>
            <a:endParaRPr lang="en-US" sz="1750" dirty="0"/>
          </a:p>
        </p:txBody>
      </p:sp>
      <p:sp>
        <p:nvSpPr>
          <p:cNvPr id="9" name="Shape 7"/>
          <p:cNvSpPr/>
          <p:nvPr/>
        </p:nvSpPr>
        <p:spPr>
          <a:xfrm>
            <a:off x="7426285" y="2247543"/>
            <a:ext cx="499943" cy="499943"/>
          </a:xfrm>
          <a:prstGeom prst="roundRect">
            <a:avLst>
              <a:gd name="adj" fmla="val 20000"/>
            </a:avLst>
          </a:prstGeom>
          <a:solidFill>
            <a:srgbClr val="283157"/>
          </a:solidFill>
          <a:ln w="7620">
            <a:solidFill>
              <a:srgbClr val="414A70"/>
            </a:solidFill>
            <a:prstDash val="solid"/>
          </a:ln>
        </p:spPr>
      </p:sp>
      <p:sp>
        <p:nvSpPr>
          <p:cNvPr id="10" name="Text 8"/>
          <p:cNvSpPr/>
          <p:nvPr/>
        </p:nvSpPr>
        <p:spPr>
          <a:xfrm>
            <a:off x="7575233" y="2289215"/>
            <a:ext cx="202049"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1" name="Text 9"/>
          <p:cNvSpPr/>
          <p:nvPr/>
        </p:nvSpPr>
        <p:spPr>
          <a:xfrm>
            <a:off x="8148399" y="2323862"/>
            <a:ext cx="4444008" cy="694373"/>
          </a:xfrm>
          <a:prstGeom prst="rect">
            <a:avLst/>
          </a:prstGeom>
          <a:noFill/>
          <a:ln/>
        </p:spPr>
        <p:txBody>
          <a:bodyPr wrap="squar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Explorer de Nouvelles Certifications</a:t>
            </a:r>
            <a:endParaRPr lang="en-US" sz="2187" dirty="0"/>
          </a:p>
        </p:txBody>
      </p:sp>
      <p:sp>
        <p:nvSpPr>
          <p:cNvPr id="12" name="Text 10"/>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Identifier d'autres certifications pertinentes pour faire progresser ma carrière et rester à la pointe de l'innovation.</a:t>
            </a:r>
            <a:endParaRPr lang="en-US" sz="1750" dirty="0"/>
          </a:p>
        </p:txBody>
      </p:sp>
      <p:sp>
        <p:nvSpPr>
          <p:cNvPr id="13" name="Shape 11"/>
          <p:cNvSpPr/>
          <p:nvPr/>
        </p:nvSpPr>
        <p:spPr>
          <a:xfrm>
            <a:off x="2037993" y="4968835"/>
            <a:ext cx="499943" cy="499943"/>
          </a:xfrm>
          <a:prstGeom prst="roundRect">
            <a:avLst>
              <a:gd name="adj" fmla="val 20000"/>
            </a:avLst>
          </a:prstGeom>
          <a:solidFill>
            <a:srgbClr val="283157"/>
          </a:solidFill>
          <a:ln w="7620">
            <a:solidFill>
              <a:srgbClr val="414A70"/>
            </a:solidFill>
            <a:prstDash val="solid"/>
          </a:ln>
        </p:spPr>
      </p:sp>
      <p:sp>
        <p:nvSpPr>
          <p:cNvPr id="14" name="Text 12"/>
          <p:cNvSpPr/>
          <p:nvPr/>
        </p:nvSpPr>
        <p:spPr>
          <a:xfrm>
            <a:off x="2195870" y="5010507"/>
            <a:ext cx="184071"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5" name="Text 13"/>
          <p:cNvSpPr/>
          <p:nvPr/>
        </p:nvSpPr>
        <p:spPr>
          <a:xfrm>
            <a:off x="2760107" y="5045154"/>
            <a:ext cx="4444008" cy="694373"/>
          </a:xfrm>
          <a:prstGeom prst="rect">
            <a:avLst/>
          </a:prstGeom>
          <a:noFill/>
          <a:ln/>
        </p:spPr>
        <p:txBody>
          <a:bodyPr wrap="squar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Participer à des Projets Stimulants</a:t>
            </a:r>
            <a:endParaRPr lang="en-US" sz="2187" dirty="0"/>
          </a:p>
        </p:txBody>
      </p:sp>
      <p:sp>
        <p:nvSpPr>
          <p:cNvPr id="16" name="Text 14"/>
          <p:cNvSpPr/>
          <p:nvPr/>
        </p:nvSpPr>
        <p:spPr>
          <a:xfrm>
            <a:off x="2760107" y="5872758"/>
            <a:ext cx="4444008"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M'impliquer dans des projets passionnants qui me permettront d'appliquer mes compétences de manière concrète.</a:t>
            </a:r>
            <a:endParaRPr lang="en-US" sz="1750" dirty="0"/>
          </a:p>
        </p:txBody>
      </p:sp>
      <p:sp>
        <p:nvSpPr>
          <p:cNvPr id="17" name="Shape 15"/>
          <p:cNvSpPr/>
          <p:nvPr/>
        </p:nvSpPr>
        <p:spPr>
          <a:xfrm>
            <a:off x="7426285" y="4968835"/>
            <a:ext cx="499943" cy="499943"/>
          </a:xfrm>
          <a:prstGeom prst="roundRect">
            <a:avLst>
              <a:gd name="adj" fmla="val 20000"/>
            </a:avLst>
          </a:prstGeom>
          <a:solidFill>
            <a:srgbClr val="283157"/>
          </a:solidFill>
          <a:ln w="7620">
            <a:solidFill>
              <a:srgbClr val="414A70"/>
            </a:solidFill>
            <a:prstDash val="solid"/>
          </a:ln>
        </p:spPr>
      </p:sp>
      <p:sp>
        <p:nvSpPr>
          <p:cNvPr id="18" name="Text 16"/>
          <p:cNvSpPr/>
          <p:nvPr/>
        </p:nvSpPr>
        <p:spPr>
          <a:xfrm>
            <a:off x="7574280" y="5010507"/>
            <a:ext cx="203835"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4</a:t>
            </a:r>
            <a:endParaRPr lang="en-US" sz="2624" dirty="0"/>
          </a:p>
        </p:txBody>
      </p:sp>
      <p:sp>
        <p:nvSpPr>
          <p:cNvPr id="19" name="Text 17"/>
          <p:cNvSpPr/>
          <p:nvPr/>
        </p:nvSpPr>
        <p:spPr>
          <a:xfrm>
            <a:off x="8148399" y="5045154"/>
            <a:ext cx="4444008" cy="694373"/>
          </a:xfrm>
          <a:prstGeom prst="rect">
            <a:avLst/>
          </a:prstGeom>
          <a:noFill/>
          <a:ln/>
        </p:spPr>
        <p:txBody>
          <a:bodyPr wrap="squar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Devenir un Référent dans mon Domaine</a:t>
            </a:r>
            <a:endParaRPr lang="en-US" sz="2187" dirty="0"/>
          </a:p>
        </p:txBody>
      </p:sp>
      <p:sp>
        <p:nvSpPr>
          <p:cNvPr id="20" name="Text 18"/>
          <p:cNvSpPr/>
          <p:nvPr/>
        </p:nvSpPr>
        <p:spPr>
          <a:xfrm>
            <a:off x="8148399" y="5872758"/>
            <a:ext cx="4444008"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Partager mes connaissances et mon expertise avec la communauté, en publiant tous mes projets et certifications sur GitHub.</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682</Words>
  <Application>Microsoft Office PowerPoint</Application>
  <PresentationFormat>Personnalisé</PresentationFormat>
  <Paragraphs>92</Paragraphs>
  <Slides>8</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Epilogue</vt:lpstr>
      <vt:lpstr>Fraunces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Wylan Nieto</cp:lastModifiedBy>
  <cp:revision>3</cp:revision>
  <dcterms:created xsi:type="dcterms:W3CDTF">2024-04-23T10:40:12Z</dcterms:created>
  <dcterms:modified xsi:type="dcterms:W3CDTF">2024-04-23T19:07:25Z</dcterms:modified>
</cp:coreProperties>
</file>