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2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8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2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7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7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7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2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AE32E-F55B-46F0-8176-B2F00CABD04F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4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AE32E-F55B-46F0-8176-B2F00CABD04F}" type="datetimeFigureOut">
              <a:rPr lang="en-US" smtClean="0"/>
              <a:t>2/16/2017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F09FF-0BF3-44A3-B498-D221DDD3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047" y="1391866"/>
            <a:ext cx="1025718" cy="507831"/>
            <a:chOff x="473445" y="553836"/>
            <a:chExt cx="1367624" cy="677108"/>
          </a:xfrm>
        </p:grpSpPr>
        <p:sp>
          <p:nvSpPr>
            <p:cNvPr id="4" name="Oval 3"/>
            <p:cNvSpPr/>
            <p:nvPr/>
          </p:nvSpPr>
          <p:spPr>
            <a:xfrm>
              <a:off x="473445" y="562926"/>
              <a:ext cx="1367624" cy="62815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4961" y="553836"/>
              <a:ext cx="117741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50" dirty="0">
                  <a:solidFill>
                    <a:schemeClr val="bg1"/>
                  </a:solidFill>
                </a:rPr>
                <a:t>Start time</a:t>
              </a:r>
            </a:p>
            <a:p>
              <a:pPr algn="ctr"/>
              <a:r>
                <a:rPr lang="en-US" sz="1350" dirty="0">
                  <a:solidFill>
                    <a:schemeClr val="bg1"/>
                  </a:solidFill>
                </a:rPr>
                <a:t>step</a:t>
              </a:r>
              <a:endParaRPr lang="en-US" sz="135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8650" y="6918228"/>
            <a:ext cx="408530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Square=process or action</a:t>
            </a:r>
          </a:p>
          <a:p>
            <a:r>
              <a:rPr lang="en-US" sz="1350" dirty="0"/>
              <a:t>Oval=start or end of a process flow</a:t>
            </a:r>
          </a:p>
          <a:p>
            <a:r>
              <a:rPr lang="en-US" sz="1350" dirty="0"/>
              <a:t>Diamond=decision point</a:t>
            </a:r>
            <a:endParaRPr lang="en-US" sz="1350" dirty="0"/>
          </a:p>
        </p:txBody>
      </p:sp>
      <p:grpSp>
        <p:nvGrpSpPr>
          <p:cNvPr id="62" name="Group 61"/>
          <p:cNvGrpSpPr/>
          <p:nvPr/>
        </p:nvGrpSpPr>
        <p:grpSpPr>
          <a:xfrm>
            <a:off x="4344731" y="1264137"/>
            <a:ext cx="1173971" cy="732505"/>
            <a:chOff x="2391699" y="588871"/>
            <a:chExt cx="1565295" cy="872042"/>
          </a:xfrm>
        </p:grpSpPr>
        <p:sp>
          <p:nvSpPr>
            <p:cNvPr id="14" name="Rectangle 13"/>
            <p:cNvSpPr/>
            <p:nvPr/>
          </p:nvSpPr>
          <p:spPr>
            <a:xfrm>
              <a:off x="2473922" y="588871"/>
              <a:ext cx="1437476" cy="6685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91699" y="608859"/>
              <a:ext cx="1565295" cy="852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Find polygons within perception distance</a:t>
              </a:r>
              <a:endParaRPr lang="en-US" sz="10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3343" y="2442621"/>
            <a:ext cx="1812290" cy="745242"/>
            <a:chOff x="1088209" y="1599211"/>
            <a:chExt cx="2416386" cy="993656"/>
          </a:xfrm>
        </p:grpSpPr>
        <p:sp>
          <p:nvSpPr>
            <p:cNvPr id="21" name="Flowchart: Decision 20"/>
            <p:cNvSpPr/>
            <p:nvPr/>
          </p:nvSpPr>
          <p:spPr>
            <a:xfrm>
              <a:off x="1088209" y="1599211"/>
              <a:ext cx="2416386" cy="99365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72632" y="1733468"/>
              <a:ext cx="164538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Does the monarch agent currently occupy the polygon?</a:t>
              </a:r>
              <a:endParaRPr lang="en-US" sz="9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8123" y="3625899"/>
            <a:ext cx="1903861" cy="1027866"/>
            <a:chOff x="740284" y="2982482"/>
            <a:chExt cx="2538481" cy="1089665"/>
          </a:xfrm>
        </p:grpSpPr>
        <p:sp>
          <p:nvSpPr>
            <p:cNvPr id="15" name="Rectangle 14"/>
            <p:cNvSpPr/>
            <p:nvPr/>
          </p:nvSpPr>
          <p:spPr>
            <a:xfrm>
              <a:off x="778752" y="2982482"/>
              <a:ext cx="2461547" cy="8810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0284" y="3025707"/>
              <a:ext cx="253848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Calculate area of overlap between perception distance area and polygon (</a:t>
              </a:r>
              <a:r>
                <a:rPr lang="en-US" sz="900" b="1" dirty="0" err="1"/>
                <a:t>parea</a:t>
              </a:r>
              <a:r>
                <a:rPr lang="en-US" sz="900" dirty="0"/>
                <a:t>) and multiply by </a:t>
              </a:r>
              <a:r>
                <a:rPr lang="en-US" sz="900" b="1" dirty="0" err="1"/>
                <a:t>probEggs</a:t>
              </a:r>
              <a:r>
                <a:rPr lang="en-US" sz="900" dirty="0"/>
                <a:t> (</a:t>
              </a:r>
              <a:r>
                <a:rPr lang="en-US" sz="900" b="1" dirty="0" err="1"/>
                <a:t>pEggsArea</a:t>
              </a:r>
              <a:r>
                <a:rPr lang="en-US" sz="900" b="1" dirty="0"/>
                <a:t> = </a:t>
              </a:r>
              <a:r>
                <a:rPr lang="en-US" sz="900" b="1" dirty="0" err="1"/>
                <a:t>parea</a:t>
              </a:r>
              <a:r>
                <a:rPr lang="en-US" sz="900" b="1" dirty="0"/>
                <a:t>*</a:t>
              </a:r>
              <a:r>
                <a:rPr lang="en-US" sz="900" b="1" dirty="0" err="1"/>
                <a:t>probEggs</a:t>
              </a:r>
              <a:r>
                <a:rPr lang="en-US" sz="900" b="1" dirty="0"/>
                <a:t>)</a:t>
              </a:r>
              <a:endParaRPr lang="en-US" sz="900" b="1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456501" y="3581221"/>
            <a:ext cx="1815461" cy="705455"/>
            <a:chOff x="697589" y="4168981"/>
            <a:chExt cx="2420615" cy="940606"/>
          </a:xfrm>
        </p:grpSpPr>
        <p:sp>
          <p:nvSpPr>
            <p:cNvPr id="24" name="Flowchart: Decision 23"/>
            <p:cNvSpPr/>
            <p:nvPr/>
          </p:nvSpPr>
          <p:spPr>
            <a:xfrm>
              <a:off x="697589" y="4168981"/>
              <a:ext cx="2420615" cy="940606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41060" y="4409513"/>
              <a:ext cx="2110892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Is the polygon on the remembered list?</a:t>
              </a:r>
              <a:endParaRPr lang="en-US" sz="900" dirty="0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42396" y="3474080"/>
            <a:ext cx="2026655" cy="556535"/>
            <a:chOff x="6047286" y="3148492"/>
            <a:chExt cx="2702207" cy="742047"/>
          </a:xfrm>
        </p:grpSpPr>
        <p:sp>
          <p:nvSpPr>
            <p:cNvPr id="27" name="TextBox 26"/>
            <p:cNvSpPr txBox="1"/>
            <p:nvPr/>
          </p:nvSpPr>
          <p:spPr>
            <a:xfrm>
              <a:off x="6047286" y="3173792"/>
              <a:ext cx="2702207" cy="67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Calculate scalar for memory effect (</a:t>
              </a:r>
              <a:r>
                <a:rPr lang="en-US" sz="900" b="1" dirty="0" err="1"/>
                <a:t>memscale</a:t>
              </a:r>
              <a:r>
                <a:rPr lang="en-US" sz="900" dirty="0"/>
                <a:t>) and multiply by </a:t>
              </a:r>
              <a:r>
                <a:rPr lang="en-US" sz="900" b="1" dirty="0" err="1"/>
                <a:t>pEggsArea</a:t>
              </a:r>
              <a:r>
                <a:rPr lang="en-US" sz="900" dirty="0"/>
                <a:t> (</a:t>
              </a:r>
              <a:r>
                <a:rPr lang="en-US" sz="900" b="1" dirty="0" err="1"/>
                <a:t>fprob</a:t>
              </a:r>
              <a:r>
                <a:rPr lang="en-US" sz="900" b="1" dirty="0"/>
                <a:t> = </a:t>
              </a:r>
              <a:r>
                <a:rPr lang="en-US" sz="900" b="1" dirty="0" err="1"/>
                <a:t>memscale</a:t>
              </a:r>
              <a:r>
                <a:rPr lang="en-US" sz="900" b="1" dirty="0"/>
                <a:t>*</a:t>
              </a:r>
              <a:r>
                <a:rPr lang="en-US" sz="900" b="1" dirty="0" err="1"/>
                <a:t>pEggsArea</a:t>
              </a:r>
              <a:r>
                <a:rPr lang="en-US" sz="900" dirty="0"/>
                <a:t>)</a:t>
              </a:r>
              <a:endParaRPr lang="en-US" sz="9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29179" y="3148492"/>
              <a:ext cx="2538426" cy="742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937503" y="4067544"/>
            <a:ext cx="1104323" cy="455915"/>
            <a:chOff x="1330556" y="5723714"/>
            <a:chExt cx="1472430" cy="607887"/>
          </a:xfrm>
        </p:grpSpPr>
        <p:sp>
          <p:nvSpPr>
            <p:cNvPr id="18" name="Rectangle 17"/>
            <p:cNvSpPr/>
            <p:nvPr/>
          </p:nvSpPr>
          <p:spPr>
            <a:xfrm>
              <a:off x="1344020" y="5723714"/>
              <a:ext cx="1448341" cy="6078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30556" y="5886063"/>
              <a:ext cx="147243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 err="1"/>
                <a:t>f</a:t>
              </a:r>
              <a:r>
                <a:rPr lang="en-US" sz="900" b="1" dirty="0" err="1"/>
                <a:t>prob</a:t>
              </a:r>
              <a:r>
                <a:rPr lang="en-US" sz="900" b="1" dirty="0"/>
                <a:t> = </a:t>
              </a:r>
              <a:r>
                <a:rPr lang="en-US" sz="900" b="1" dirty="0" err="1"/>
                <a:t>pEggsArea</a:t>
              </a:r>
              <a:endParaRPr lang="en-US" sz="900" b="1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864955" y="3609787"/>
            <a:ext cx="1672574" cy="565104"/>
            <a:chOff x="3466578" y="5415235"/>
            <a:chExt cx="2230099" cy="753472"/>
          </a:xfrm>
        </p:grpSpPr>
        <p:sp>
          <p:nvSpPr>
            <p:cNvPr id="17" name="Rectangle 16"/>
            <p:cNvSpPr/>
            <p:nvPr/>
          </p:nvSpPr>
          <p:spPr>
            <a:xfrm>
              <a:off x="3466578" y="5415235"/>
              <a:ext cx="2230099" cy="7534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80091" y="5457987"/>
              <a:ext cx="217076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Probabilistically choose a polygon to move toward using normalized </a:t>
              </a:r>
              <a:r>
                <a:rPr lang="en-US" sz="900" b="1" dirty="0" err="1"/>
                <a:t>fprob</a:t>
              </a:r>
              <a:r>
                <a:rPr lang="en-US" sz="900" dirty="0"/>
                <a:t> values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620792" y="876926"/>
            <a:ext cx="1914038" cy="1008370"/>
            <a:chOff x="4638307" y="883864"/>
            <a:chExt cx="2552050" cy="1033361"/>
          </a:xfrm>
        </p:grpSpPr>
        <p:sp>
          <p:nvSpPr>
            <p:cNvPr id="32" name="Flowchart: Decision 31"/>
            <p:cNvSpPr/>
            <p:nvPr/>
          </p:nvSpPr>
          <p:spPr>
            <a:xfrm>
              <a:off x="4638307" y="883864"/>
              <a:ext cx="2552050" cy="1033361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964998" y="1086296"/>
              <a:ext cx="1953974" cy="800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Is there more than one polygon within perception distance?</a:t>
              </a:r>
              <a:endParaRPr lang="en-US" sz="1100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638622" y="1384986"/>
            <a:ext cx="1355984" cy="442952"/>
            <a:chOff x="7777368" y="730239"/>
            <a:chExt cx="1807978" cy="590603"/>
          </a:xfrm>
        </p:grpSpPr>
        <p:sp>
          <p:nvSpPr>
            <p:cNvPr id="35" name="Rectangle 34"/>
            <p:cNvSpPr/>
            <p:nvPr/>
          </p:nvSpPr>
          <p:spPr>
            <a:xfrm>
              <a:off x="7777368" y="730239"/>
              <a:ext cx="1807978" cy="5906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807181" y="808147"/>
              <a:ext cx="174835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Move with a correlated random walk</a:t>
              </a:r>
              <a:endParaRPr lang="en-US" sz="9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583232" y="2504450"/>
            <a:ext cx="1767038" cy="665464"/>
            <a:chOff x="6335666" y="1832336"/>
            <a:chExt cx="2356050" cy="887285"/>
          </a:xfrm>
        </p:grpSpPr>
        <p:sp>
          <p:nvSpPr>
            <p:cNvPr id="25" name="Flowchart: Decision 24"/>
            <p:cNvSpPr/>
            <p:nvPr/>
          </p:nvSpPr>
          <p:spPr>
            <a:xfrm>
              <a:off x="6335666" y="1832336"/>
              <a:ext cx="2356050" cy="88728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00637" y="2053439"/>
              <a:ext cx="167844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Has eggs laid reached daily limit? </a:t>
              </a:r>
              <a:endParaRPr lang="en-US" sz="900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589685" y="2544908"/>
            <a:ext cx="1813712" cy="602530"/>
            <a:chOff x="9341098" y="1789494"/>
            <a:chExt cx="2418283" cy="803373"/>
          </a:xfrm>
        </p:grpSpPr>
        <p:sp>
          <p:nvSpPr>
            <p:cNvPr id="41" name="TextBox 40"/>
            <p:cNvSpPr txBox="1"/>
            <p:nvPr/>
          </p:nvSpPr>
          <p:spPr>
            <a:xfrm>
              <a:off x="9512935" y="2006427"/>
              <a:ext cx="2074606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Should the agent lay eggs? </a:t>
              </a:r>
            </a:p>
            <a:p>
              <a:pPr algn="ctr"/>
              <a:r>
                <a:rPr lang="en-US" sz="900" dirty="0"/>
                <a:t>f</a:t>
              </a:r>
              <a:r>
                <a:rPr lang="en-US" sz="900" dirty="0"/>
                <a:t>(</a:t>
              </a:r>
              <a:r>
                <a:rPr lang="en-US" sz="900" b="1" dirty="0" err="1"/>
                <a:t>probEggs</a:t>
              </a:r>
              <a:r>
                <a:rPr lang="en-US" sz="900" dirty="0"/>
                <a:t>)</a:t>
              </a:r>
              <a:endParaRPr lang="en-US" sz="900" dirty="0"/>
            </a:p>
          </p:txBody>
        </p:sp>
        <p:sp>
          <p:nvSpPr>
            <p:cNvPr id="42" name="Flowchart: Decision 41"/>
            <p:cNvSpPr/>
            <p:nvPr/>
          </p:nvSpPr>
          <p:spPr>
            <a:xfrm>
              <a:off x="9341098" y="1789494"/>
              <a:ext cx="2418283" cy="803373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628708" y="2611853"/>
            <a:ext cx="1275293" cy="521674"/>
            <a:chOff x="9746729" y="3046883"/>
            <a:chExt cx="1700390" cy="695566"/>
          </a:xfrm>
        </p:grpSpPr>
        <p:sp>
          <p:nvSpPr>
            <p:cNvPr id="34" name="Rectangle 33"/>
            <p:cNvSpPr/>
            <p:nvPr/>
          </p:nvSpPr>
          <p:spPr>
            <a:xfrm>
              <a:off x="9754745" y="3046883"/>
              <a:ext cx="1692374" cy="6955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746729" y="3065340"/>
              <a:ext cx="167626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Lay 2 eggs (Add 2 eggs to cumulative eggs for current polygon)</a:t>
              </a:r>
              <a:endParaRPr lang="en-US" sz="9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69020" y="2620279"/>
            <a:ext cx="1135476" cy="429374"/>
            <a:chOff x="4275115" y="2731016"/>
            <a:chExt cx="1513968" cy="572498"/>
          </a:xfrm>
        </p:grpSpPr>
        <p:sp>
          <p:nvSpPr>
            <p:cNvPr id="16" name="Rectangle 15"/>
            <p:cNvSpPr/>
            <p:nvPr/>
          </p:nvSpPr>
          <p:spPr>
            <a:xfrm>
              <a:off x="4323022" y="2731016"/>
              <a:ext cx="1437476" cy="5724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75115" y="2794876"/>
              <a:ext cx="1513968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Add polygon to remembered list</a:t>
              </a:r>
              <a:endParaRPr lang="en-US" sz="900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777236" y="4740097"/>
            <a:ext cx="1982953" cy="804855"/>
            <a:chOff x="7345637" y="4147789"/>
            <a:chExt cx="2643937" cy="1073140"/>
          </a:xfrm>
        </p:grpSpPr>
        <p:sp>
          <p:nvSpPr>
            <p:cNvPr id="47" name="TextBox 46"/>
            <p:cNvSpPr txBox="1"/>
            <p:nvPr/>
          </p:nvSpPr>
          <p:spPr>
            <a:xfrm>
              <a:off x="7842136" y="4367540"/>
              <a:ext cx="167844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Is chosen polygon the currently occupied polygon?</a:t>
              </a:r>
              <a:endParaRPr lang="en-US" sz="900" dirty="0"/>
            </a:p>
          </p:txBody>
        </p:sp>
        <p:sp>
          <p:nvSpPr>
            <p:cNvPr id="48" name="Flowchart: Decision 47"/>
            <p:cNvSpPr/>
            <p:nvPr/>
          </p:nvSpPr>
          <p:spPr>
            <a:xfrm>
              <a:off x="7345637" y="4147789"/>
              <a:ext cx="2643937" cy="1073140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259264" y="4831640"/>
            <a:ext cx="1359298" cy="429659"/>
            <a:chOff x="10287986" y="4437572"/>
            <a:chExt cx="1684601" cy="572878"/>
          </a:xfrm>
        </p:grpSpPr>
        <p:sp>
          <p:nvSpPr>
            <p:cNvPr id="49" name="Rectangle 48"/>
            <p:cNvSpPr/>
            <p:nvPr/>
          </p:nvSpPr>
          <p:spPr>
            <a:xfrm>
              <a:off x="10303724" y="4437572"/>
              <a:ext cx="1651263" cy="5728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0287986" y="4493179"/>
              <a:ext cx="1684601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Move with a correlated random walk</a:t>
              </a:r>
              <a:endParaRPr lang="en-US" sz="9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225465" y="5363384"/>
            <a:ext cx="1425393" cy="535494"/>
            <a:chOff x="7930357" y="5671148"/>
            <a:chExt cx="1900524" cy="713992"/>
          </a:xfrm>
        </p:grpSpPr>
        <p:sp>
          <p:nvSpPr>
            <p:cNvPr id="51" name="Rectangle 50"/>
            <p:cNvSpPr/>
            <p:nvPr/>
          </p:nvSpPr>
          <p:spPr>
            <a:xfrm>
              <a:off x="7984800" y="5671148"/>
              <a:ext cx="1769945" cy="713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30357" y="5801465"/>
              <a:ext cx="190052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Move toward the </a:t>
              </a:r>
            </a:p>
            <a:p>
              <a:pPr algn="ctr"/>
              <a:r>
                <a:rPr lang="en-US" sz="900" dirty="0"/>
                <a:t>chosen polygon</a:t>
              </a:r>
              <a:endParaRPr lang="en-US" sz="900" b="1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080993" y="5014906"/>
            <a:ext cx="1425393" cy="547104"/>
            <a:chOff x="10084494" y="5656053"/>
            <a:chExt cx="1900524" cy="729472"/>
          </a:xfrm>
        </p:grpSpPr>
        <p:sp>
          <p:nvSpPr>
            <p:cNvPr id="53" name="Rectangle 52"/>
            <p:cNvSpPr/>
            <p:nvPr/>
          </p:nvSpPr>
          <p:spPr>
            <a:xfrm>
              <a:off x="10192143" y="5656053"/>
              <a:ext cx="1685226" cy="7290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084494" y="5708417"/>
              <a:ext cx="190052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Add the step length distance to cumulative distance moved</a:t>
              </a:r>
              <a:endParaRPr lang="en-US" sz="900" b="1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014385" y="1881845"/>
            <a:ext cx="663071" cy="334835"/>
            <a:chOff x="10201048" y="720373"/>
            <a:chExt cx="1367624" cy="810782"/>
          </a:xfrm>
          <a:solidFill>
            <a:schemeClr val="tx1"/>
          </a:solidFill>
        </p:grpSpPr>
        <p:sp>
          <p:nvSpPr>
            <p:cNvPr id="56" name="Oval 55"/>
            <p:cNvSpPr/>
            <p:nvPr/>
          </p:nvSpPr>
          <p:spPr>
            <a:xfrm>
              <a:off x="10201048" y="746325"/>
              <a:ext cx="1367624" cy="62815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313113" y="720373"/>
              <a:ext cx="1188920" cy="810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8" b="1" dirty="0">
                  <a:solidFill>
                    <a:schemeClr val="bg1"/>
                  </a:solidFill>
                </a:rPr>
                <a:t>End time</a:t>
              </a:r>
            </a:p>
            <a:p>
              <a:pPr algn="ctr"/>
              <a:r>
                <a:rPr lang="en-US" sz="788" b="1" dirty="0">
                  <a:solidFill>
                    <a:schemeClr val="bg1"/>
                  </a:solidFill>
                </a:rPr>
                <a:t>step</a:t>
              </a:r>
              <a:endParaRPr lang="en-US" sz="788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513910" y="1076992"/>
            <a:ext cx="1663970" cy="925203"/>
            <a:chOff x="1896506" y="506298"/>
            <a:chExt cx="2218627" cy="990169"/>
          </a:xfrm>
        </p:grpSpPr>
        <p:sp>
          <p:nvSpPr>
            <p:cNvPr id="55" name="Flowchart: Decision 54"/>
            <p:cNvSpPr/>
            <p:nvPr/>
          </p:nvSpPr>
          <p:spPr>
            <a:xfrm>
              <a:off x="1896506" y="506298"/>
              <a:ext cx="2218627" cy="990169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26666" y="722975"/>
              <a:ext cx="1558307" cy="738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Has the maximum daily movement been exceeded? </a:t>
              </a:r>
              <a:endParaRPr lang="en-US" sz="10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254860" y="1397535"/>
            <a:ext cx="1025718" cy="477931"/>
            <a:chOff x="473445" y="562926"/>
            <a:chExt cx="1367624" cy="637241"/>
          </a:xfrm>
        </p:grpSpPr>
        <p:sp>
          <p:nvSpPr>
            <p:cNvPr id="81" name="Oval 80"/>
            <p:cNvSpPr/>
            <p:nvPr/>
          </p:nvSpPr>
          <p:spPr>
            <a:xfrm>
              <a:off x="473445" y="562926"/>
              <a:ext cx="1367624" cy="6281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96388" y="584614"/>
              <a:ext cx="115194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Start </a:t>
              </a:r>
            </a:p>
            <a:p>
              <a:pPr algn="ctr"/>
              <a:r>
                <a:rPr lang="en-US" sz="1200" dirty="0"/>
                <a:t>movement</a:t>
              </a:r>
              <a:endParaRPr lang="en-US" sz="12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875044" y="5409019"/>
            <a:ext cx="1025718" cy="486042"/>
            <a:chOff x="473445" y="543023"/>
            <a:chExt cx="1367624" cy="648056"/>
          </a:xfrm>
        </p:grpSpPr>
        <p:sp>
          <p:nvSpPr>
            <p:cNvPr id="84" name="Oval 83"/>
            <p:cNvSpPr/>
            <p:nvPr/>
          </p:nvSpPr>
          <p:spPr>
            <a:xfrm>
              <a:off x="473445" y="562926"/>
              <a:ext cx="1367624" cy="6281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98476" y="543023"/>
              <a:ext cx="115194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Start </a:t>
              </a:r>
            </a:p>
            <a:p>
              <a:pPr algn="ctr"/>
              <a:r>
                <a:rPr lang="en-US" sz="1200" dirty="0"/>
                <a:t>movement</a:t>
              </a:r>
              <a:endParaRPr lang="en-US" sz="1200" dirty="0"/>
            </a:p>
          </p:txBody>
        </p:sp>
      </p:grpSp>
      <p:cxnSp>
        <p:nvCxnSpPr>
          <p:cNvPr id="3" name="Straight Arrow Connector 2"/>
          <p:cNvCxnSpPr>
            <a:stCxn id="4" idx="6"/>
            <a:endCxn id="81" idx="2"/>
          </p:cNvCxnSpPr>
          <p:nvPr/>
        </p:nvCxnSpPr>
        <p:spPr>
          <a:xfrm flipV="1">
            <a:off x="1060765" y="1633093"/>
            <a:ext cx="194095" cy="1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55" idx="1"/>
          </p:cNvCxnSpPr>
          <p:nvPr/>
        </p:nvCxnSpPr>
        <p:spPr>
          <a:xfrm flipV="1">
            <a:off x="2273473" y="1539594"/>
            <a:ext cx="240437" cy="92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5" idx="2"/>
            <a:endCxn id="56" idx="6"/>
          </p:cNvCxnSpPr>
          <p:nvPr/>
        </p:nvCxnSpPr>
        <p:spPr>
          <a:xfrm rot="5400000">
            <a:off x="3001639" y="1678013"/>
            <a:ext cx="20075" cy="66843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55" idx="3"/>
            <a:endCxn id="14" idx="1"/>
          </p:cNvCxnSpPr>
          <p:nvPr/>
        </p:nvCxnSpPr>
        <p:spPr>
          <a:xfrm>
            <a:off x="4177880" y="1539594"/>
            <a:ext cx="228518" cy="5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5485337" y="1606866"/>
            <a:ext cx="1280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35" idx="1"/>
          </p:cNvCxnSpPr>
          <p:nvPr/>
        </p:nvCxnSpPr>
        <p:spPr>
          <a:xfrm>
            <a:off x="7534831" y="1604594"/>
            <a:ext cx="103792" cy="1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53" idx="3"/>
          </p:cNvCxnSpPr>
          <p:nvPr/>
        </p:nvCxnSpPr>
        <p:spPr>
          <a:xfrm rot="5400000">
            <a:off x="6418443" y="2617790"/>
            <a:ext cx="3677729" cy="1663315"/>
          </a:xfrm>
          <a:prstGeom prst="bentConnector2">
            <a:avLst/>
          </a:prstGeom>
          <a:ln>
            <a:prstDash val="soli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5" idx="3"/>
          </p:cNvCxnSpPr>
          <p:nvPr/>
        </p:nvCxnSpPr>
        <p:spPr>
          <a:xfrm flipV="1">
            <a:off x="8994606" y="1606460"/>
            <a:ext cx="94358" cy="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53" idx="2"/>
            <a:endCxn id="84" idx="2"/>
          </p:cNvCxnSpPr>
          <p:nvPr/>
        </p:nvCxnSpPr>
        <p:spPr>
          <a:xfrm rot="16200000" flipH="1">
            <a:off x="7285475" y="5069933"/>
            <a:ext cx="97784" cy="108135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32" idx="2"/>
            <a:endCxn id="21" idx="0"/>
          </p:cNvCxnSpPr>
          <p:nvPr/>
        </p:nvCxnSpPr>
        <p:spPr>
          <a:xfrm rot="5400000">
            <a:off x="3539988" y="-595203"/>
            <a:ext cx="557325" cy="551832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1972791" y="2814669"/>
            <a:ext cx="240437" cy="1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25" idx="1"/>
          </p:cNvCxnSpPr>
          <p:nvPr/>
        </p:nvCxnSpPr>
        <p:spPr>
          <a:xfrm flipV="1">
            <a:off x="3295481" y="2837182"/>
            <a:ext cx="287752" cy="9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5353810" y="2845600"/>
            <a:ext cx="240437" cy="1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7402972" y="2845599"/>
            <a:ext cx="240437" cy="1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1" idx="2"/>
            <a:endCxn id="15" idx="0"/>
          </p:cNvCxnSpPr>
          <p:nvPr/>
        </p:nvCxnSpPr>
        <p:spPr>
          <a:xfrm>
            <a:off x="1059488" y="3187863"/>
            <a:ext cx="566" cy="438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34" idx="2"/>
          </p:cNvCxnSpPr>
          <p:nvPr/>
        </p:nvCxnSpPr>
        <p:spPr>
          <a:xfrm rot="5400000">
            <a:off x="4534572" y="-341552"/>
            <a:ext cx="259706" cy="7209873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4466751" y="3174785"/>
            <a:ext cx="0" cy="2318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2" idx="2"/>
          </p:cNvCxnSpPr>
          <p:nvPr/>
        </p:nvCxnSpPr>
        <p:spPr>
          <a:xfrm>
            <a:off x="6496541" y="3147437"/>
            <a:ext cx="5547" cy="24580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5" idx="3"/>
            <a:endCxn id="24" idx="1"/>
          </p:cNvCxnSpPr>
          <p:nvPr/>
        </p:nvCxnSpPr>
        <p:spPr>
          <a:xfrm flipV="1">
            <a:off x="1983134" y="3933949"/>
            <a:ext cx="473367" cy="1074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24" idx="3"/>
            <a:endCxn id="29" idx="1"/>
          </p:cNvCxnSpPr>
          <p:nvPr/>
        </p:nvCxnSpPr>
        <p:spPr>
          <a:xfrm flipV="1">
            <a:off x="4271962" y="3752348"/>
            <a:ext cx="331853" cy="181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24" idx="2"/>
            <a:endCxn id="18" idx="1"/>
          </p:cNvCxnSpPr>
          <p:nvPr/>
        </p:nvCxnSpPr>
        <p:spPr>
          <a:xfrm rot="16200000" flipH="1">
            <a:off x="4151504" y="3499404"/>
            <a:ext cx="8825" cy="158336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29" idx="3"/>
            <a:endCxn id="31" idx="1"/>
          </p:cNvCxnSpPr>
          <p:nvPr/>
        </p:nvCxnSpPr>
        <p:spPr>
          <a:xfrm>
            <a:off x="6507635" y="3752348"/>
            <a:ext cx="367455" cy="1434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8" idx="3"/>
          </p:cNvCxnSpPr>
          <p:nvPr/>
        </p:nvCxnSpPr>
        <p:spPr>
          <a:xfrm flipV="1">
            <a:off x="6033857" y="4044346"/>
            <a:ext cx="839067" cy="2511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7" idx="2"/>
            <a:endCxn id="48" idx="0"/>
          </p:cNvCxnSpPr>
          <p:nvPr/>
        </p:nvCxnSpPr>
        <p:spPr>
          <a:xfrm rot="5400000">
            <a:off x="4952375" y="1991230"/>
            <a:ext cx="565206" cy="4932529"/>
          </a:xfrm>
          <a:prstGeom prst="bentConnector3">
            <a:avLst>
              <a:gd name="adj1" fmla="val 79070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48" idx="3"/>
            <a:endCxn id="49" idx="1"/>
          </p:cNvCxnSpPr>
          <p:nvPr/>
        </p:nvCxnSpPr>
        <p:spPr>
          <a:xfrm flipV="1">
            <a:off x="3760189" y="5046470"/>
            <a:ext cx="511773" cy="96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48" idx="2"/>
            <a:endCxn id="51" idx="1"/>
          </p:cNvCxnSpPr>
          <p:nvPr/>
        </p:nvCxnSpPr>
        <p:spPr>
          <a:xfrm rot="16200000" flipH="1">
            <a:off x="3474416" y="4839249"/>
            <a:ext cx="86179" cy="149758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stCxn id="49" idx="3"/>
          </p:cNvCxnSpPr>
          <p:nvPr/>
        </p:nvCxnSpPr>
        <p:spPr>
          <a:xfrm>
            <a:off x="5604361" y="5046470"/>
            <a:ext cx="557369" cy="1240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51" idx="3"/>
          </p:cNvCxnSpPr>
          <p:nvPr/>
        </p:nvCxnSpPr>
        <p:spPr>
          <a:xfrm flipV="1">
            <a:off x="5593756" y="5409019"/>
            <a:ext cx="567974" cy="222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79121" y="2121805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Yes</a:t>
            </a:r>
            <a:endParaRPr lang="en-US" sz="900" dirty="0"/>
          </a:p>
        </p:txBody>
      </p:sp>
      <p:sp>
        <p:nvSpPr>
          <p:cNvPr id="100" name="TextBox 99"/>
          <p:cNvSpPr txBox="1"/>
          <p:nvPr/>
        </p:nvSpPr>
        <p:spPr>
          <a:xfrm>
            <a:off x="2771762" y="1825358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Yes</a:t>
            </a:r>
            <a:endParaRPr lang="en-US" sz="900" dirty="0"/>
          </a:p>
        </p:txBody>
      </p:sp>
      <p:sp>
        <p:nvSpPr>
          <p:cNvPr id="101" name="TextBox 100"/>
          <p:cNvSpPr txBox="1"/>
          <p:nvPr/>
        </p:nvSpPr>
        <p:spPr>
          <a:xfrm>
            <a:off x="6233280" y="3150910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</a:t>
            </a:r>
            <a:endParaRPr 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285040" y="262926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</a:t>
            </a:r>
            <a:endParaRPr lang="en-US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804976" y="3173138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</a:t>
            </a:r>
            <a:endParaRPr lang="en-US" sz="900" dirty="0"/>
          </a:p>
        </p:txBody>
      </p:sp>
      <p:sp>
        <p:nvSpPr>
          <p:cNvPr id="104" name="TextBox 103"/>
          <p:cNvSpPr txBox="1"/>
          <p:nvPr/>
        </p:nvSpPr>
        <p:spPr>
          <a:xfrm>
            <a:off x="7398033" y="136631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</a:t>
            </a:r>
            <a:endParaRPr lang="en-US" sz="900" dirty="0"/>
          </a:p>
        </p:txBody>
      </p:sp>
      <p:sp>
        <p:nvSpPr>
          <p:cNvPr id="105" name="TextBox 104"/>
          <p:cNvSpPr txBox="1"/>
          <p:nvPr/>
        </p:nvSpPr>
        <p:spPr>
          <a:xfrm>
            <a:off x="4101345" y="1245655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</a:t>
            </a:r>
            <a:endParaRPr lang="en-US" sz="9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179500" y="3680022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Yes</a:t>
            </a:r>
            <a:endParaRPr lang="en-US" sz="9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353559" y="2638422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Yes</a:t>
            </a:r>
            <a:endParaRPr lang="en-US" sz="900" dirty="0"/>
          </a:p>
        </p:txBody>
      </p:sp>
      <p:sp>
        <p:nvSpPr>
          <p:cNvPr id="110" name="TextBox 109"/>
          <p:cNvSpPr txBox="1"/>
          <p:nvPr/>
        </p:nvSpPr>
        <p:spPr>
          <a:xfrm>
            <a:off x="4196248" y="3163776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Yes</a:t>
            </a:r>
            <a:endParaRPr lang="en-US" sz="9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923653" y="2603732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Yes</a:t>
            </a:r>
            <a:endParaRPr lang="en-US" sz="9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850331" y="4885058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Yes</a:t>
            </a:r>
            <a:endParaRPr lang="en-US" sz="900" dirty="0"/>
          </a:p>
        </p:txBody>
      </p:sp>
      <p:sp>
        <p:nvSpPr>
          <p:cNvPr id="125" name="TextBox 124"/>
          <p:cNvSpPr txBox="1"/>
          <p:nvPr/>
        </p:nvSpPr>
        <p:spPr>
          <a:xfrm>
            <a:off x="3514385" y="5423972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</a:t>
            </a:r>
            <a:endParaRPr lang="en-US" sz="900" dirty="0"/>
          </a:p>
        </p:txBody>
      </p:sp>
      <p:sp>
        <p:nvSpPr>
          <p:cNvPr id="126" name="TextBox 125"/>
          <p:cNvSpPr txBox="1"/>
          <p:nvPr/>
        </p:nvSpPr>
        <p:spPr>
          <a:xfrm>
            <a:off x="4173710" y="410377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4452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197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Iowa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Grant, Tyler J [NREM]</dc:creator>
  <cp:lastModifiedBy>Grant, Tyler J [NREM]</cp:lastModifiedBy>
  <cp:revision>29</cp:revision>
  <cp:lastPrinted>2017-02-15T15:58:59Z</cp:lastPrinted>
  <dcterms:created xsi:type="dcterms:W3CDTF">2017-02-15T14:03:48Z</dcterms:created>
  <dcterms:modified xsi:type="dcterms:W3CDTF">2017-02-16T20:38:41Z</dcterms:modified>
</cp:coreProperties>
</file>