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32E-F55B-46F0-8176-B2F00CABD04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50800" y="1226608"/>
            <a:ext cx="12056533" cy="3790778"/>
          </a:xfrm>
          <a:custGeom>
            <a:avLst/>
            <a:gdLst>
              <a:gd name="connsiteX0" fmla="*/ 11963400 w 12056533"/>
              <a:gd name="connsiteY0" fmla="*/ 0 h 3716867"/>
              <a:gd name="connsiteX1" fmla="*/ 9829800 w 12056533"/>
              <a:gd name="connsiteY1" fmla="*/ 0 h 3716867"/>
              <a:gd name="connsiteX2" fmla="*/ 9829800 w 12056533"/>
              <a:gd name="connsiteY2" fmla="*/ 601134 h 3716867"/>
              <a:gd name="connsiteX3" fmla="*/ 8467 w 12056533"/>
              <a:gd name="connsiteY3" fmla="*/ 575734 h 3716867"/>
              <a:gd name="connsiteX4" fmla="*/ 0 w 12056533"/>
              <a:gd name="connsiteY4" fmla="*/ 3716867 h 3716867"/>
              <a:gd name="connsiteX5" fmla="*/ 8788400 w 12056533"/>
              <a:gd name="connsiteY5" fmla="*/ 3699934 h 3716867"/>
              <a:gd name="connsiteX6" fmla="*/ 8779933 w 12056533"/>
              <a:gd name="connsiteY6" fmla="*/ 2362200 h 3716867"/>
              <a:gd name="connsiteX7" fmla="*/ 12056533 w 12056533"/>
              <a:gd name="connsiteY7" fmla="*/ 2404534 h 3716867"/>
              <a:gd name="connsiteX8" fmla="*/ 12039600 w 12056533"/>
              <a:gd name="connsiteY8" fmla="*/ 0 h 3716867"/>
              <a:gd name="connsiteX0" fmla="*/ 12022666 w 12056533"/>
              <a:gd name="connsiteY0" fmla="*/ 0 h 3716867"/>
              <a:gd name="connsiteX1" fmla="*/ 9829800 w 12056533"/>
              <a:gd name="connsiteY1" fmla="*/ 0 h 3716867"/>
              <a:gd name="connsiteX2" fmla="*/ 9829800 w 12056533"/>
              <a:gd name="connsiteY2" fmla="*/ 601134 h 3716867"/>
              <a:gd name="connsiteX3" fmla="*/ 8467 w 12056533"/>
              <a:gd name="connsiteY3" fmla="*/ 575734 h 3716867"/>
              <a:gd name="connsiteX4" fmla="*/ 0 w 12056533"/>
              <a:gd name="connsiteY4" fmla="*/ 3716867 h 3716867"/>
              <a:gd name="connsiteX5" fmla="*/ 8788400 w 12056533"/>
              <a:gd name="connsiteY5" fmla="*/ 3699934 h 3716867"/>
              <a:gd name="connsiteX6" fmla="*/ 8779933 w 12056533"/>
              <a:gd name="connsiteY6" fmla="*/ 2362200 h 3716867"/>
              <a:gd name="connsiteX7" fmla="*/ 12056533 w 12056533"/>
              <a:gd name="connsiteY7" fmla="*/ 2404534 h 3716867"/>
              <a:gd name="connsiteX8" fmla="*/ 12039600 w 12056533"/>
              <a:gd name="connsiteY8" fmla="*/ 0 h 3716867"/>
              <a:gd name="connsiteX0" fmla="*/ 12022666 w 12056533"/>
              <a:gd name="connsiteY0" fmla="*/ 9525 h 3726392"/>
              <a:gd name="connsiteX1" fmla="*/ 9829800 w 12056533"/>
              <a:gd name="connsiteY1" fmla="*/ 9525 h 3726392"/>
              <a:gd name="connsiteX2" fmla="*/ 9829800 w 12056533"/>
              <a:gd name="connsiteY2" fmla="*/ 610659 h 3726392"/>
              <a:gd name="connsiteX3" fmla="*/ 8467 w 12056533"/>
              <a:gd name="connsiteY3" fmla="*/ 585259 h 3726392"/>
              <a:gd name="connsiteX4" fmla="*/ 0 w 12056533"/>
              <a:gd name="connsiteY4" fmla="*/ 3726392 h 3726392"/>
              <a:gd name="connsiteX5" fmla="*/ 8788400 w 12056533"/>
              <a:gd name="connsiteY5" fmla="*/ 3709459 h 3726392"/>
              <a:gd name="connsiteX6" fmla="*/ 8779933 w 12056533"/>
              <a:gd name="connsiteY6" fmla="*/ 2371725 h 3726392"/>
              <a:gd name="connsiteX7" fmla="*/ 12056533 w 12056533"/>
              <a:gd name="connsiteY7" fmla="*/ 2414059 h 3726392"/>
              <a:gd name="connsiteX8" fmla="*/ 12049125 w 12056533"/>
              <a:gd name="connsiteY8" fmla="*/ 0 h 3726392"/>
              <a:gd name="connsiteX0" fmla="*/ 12056003 w 12056533"/>
              <a:gd name="connsiteY0" fmla="*/ 4762 h 3726392"/>
              <a:gd name="connsiteX1" fmla="*/ 9829800 w 12056533"/>
              <a:gd name="connsiteY1" fmla="*/ 9525 h 3726392"/>
              <a:gd name="connsiteX2" fmla="*/ 9829800 w 12056533"/>
              <a:gd name="connsiteY2" fmla="*/ 610659 h 3726392"/>
              <a:gd name="connsiteX3" fmla="*/ 8467 w 12056533"/>
              <a:gd name="connsiteY3" fmla="*/ 585259 h 3726392"/>
              <a:gd name="connsiteX4" fmla="*/ 0 w 12056533"/>
              <a:gd name="connsiteY4" fmla="*/ 3726392 h 3726392"/>
              <a:gd name="connsiteX5" fmla="*/ 8788400 w 12056533"/>
              <a:gd name="connsiteY5" fmla="*/ 3709459 h 3726392"/>
              <a:gd name="connsiteX6" fmla="*/ 8779933 w 12056533"/>
              <a:gd name="connsiteY6" fmla="*/ 2371725 h 3726392"/>
              <a:gd name="connsiteX7" fmla="*/ 12056533 w 12056533"/>
              <a:gd name="connsiteY7" fmla="*/ 2414059 h 3726392"/>
              <a:gd name="connsiteX8" fmla="*/ 12049125 w 12056533"/>
              <a:gd name="connsiteY8" fmla="*/ 0 h 3726392"/>
              <a:gd name="connsiteX0" fmla="*/ 12056003 w 12056533"/>
              <a:gd name="connsiteY0" fmla="*/ 4762 h 3726392"/>
              <a:gd name="connsiteX1" fmla="*/ 9829800 w 12056533"/>
              <a:gd name="connsiteY1" fmla="*/ 9525 h 3726392"/>
              <a:gd name="connsiteX2" fmla="*/ 9829800 w 12056533"/>
              <a:gd name="connsiteY2" fmla="*/ 610659 h 3726392"/>
              <a:gd name="connsiteX3" fmla="*/ 8467 w 12056533"/>
              <a:gd name="connsiteY3" fmla="*/ 585259 h 3726392"/>
              <a:gd name="connsiteX4" fmla="*/ 0 w 12056533"/>
              <a:gd name="connsiteY4" fmla="*/ 3726392 h 3726392"/>
              <a:gd name="connsiteX5" fmla="*/ 8783320 w 12056533"/>
              <a:gd name="connsiteY5" fmla="*/ 3709459 h 3726392"/>
              <a:gd name="connsiteX6" fmla="*/ 8779933 w 12056533"/>
              <a:gd name="connsiteY6" fmla="*/ 2371725 h 3726392"/>
              <a:gd name="connsiteX7" fmla="*/ 12056533 w 12056533"/>
              <a:gd name="connsiteY7" fmla="*/ 2414059 h 3726392"/>
              <a:gd name="connsiteX8" fmla="*/ 12049125 w 12056533"/>
              <a:gd name="connsiteY8" fmla="*/ 0 h 3726392"/>
              <a:gd name="connsiteX0" fmla="*/ 12056003 w 12056533"/>
              <a:gd name="connsiteY0" fmla="*/ 4762 h 3726392"/>
              <a:gd name="connsiteX1" fmla="*/ 9829800 w 12056533"/>
              <a:gd name="connsiteY1" fmla="*/ 9525 h 3726392"/>
              <a:gd name="connsiteX2" fmla="*/ 9829800 w 12056533"/>
              <a:gd name="connsiteY2" fmla="*/ 610659 h 3726392"/>
              <a:gd name="connsiteX3" fmla="*/ 8467 w 12056533"/>
              <a:gd name="connsiteY3" fmla="*/ 585259 h 3726392"/>
              <a:gd name="connsiteX4" fmla="*/ 0 w 12056533"/>
              <a:gd name="connsiteY4" fmla="*/ 3726392 h 3726392"/>
              <a:gd name="connsiteX5" fmla="*/ 8773160 w 12056533"/>
              <a:gd name="connsiteY5" fmla="*/ 3709459 h 3726392"/>
              <a:gd name="connsiteX6" fmla="*/ 8779933 w 12056533"/>
              <a:gd name="connsiteY6" fmla="*/ 2371725 h 3726392"/>
              <a:gd name="connsiteX7" fmla="*/ 12056533 w 12056533"/>
              <a:gd name="connsiteY7" fmla="*/ 2414059 h 3726392"/>
              <a:gd name="connsiteX8" fmla="*/ 12049125 w 12056533"/>
              <a:gd name="connsiteY8" fmla="*/ 0 h 372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56533" h="3726392">
                <a:moveTo>
                  <a:pt x="12056003" y="4762"/>
                </a:moveTo>
                <a:lnTo>
                  <a:pt x="9829800" y="9525"/>
                </a:lnTo>
                <a:lnTo>
                  <a:pt x="9829800" y="610659"/>
                </a:lnTo>
                <a:lnTo>
                  <a:pt x="8467" y="585259"/>
                </a:lnTo>
                <a:cubicBezTo>
                  <a:pt x="5645" y="1632303"/>
                  <a:pt x="2822" y="2679348"/>
                  <a:pt x="0" y="3726392"/>
                </a:cubicBezTo>
                <a:lnTo>
                  <a:pt x="8773160" y="3709459"/>
                </a:lnTo>
                <a:cubicBezTo>
                  <a:pt x="8770338" y="3263548"/>
                  <a:pt x="8782755" y="2817636"/>
                  <a:pt x="8779933" y="2371725"/>
                </a:cubicBezTo>
                <a:lnTo>
                  <a:pt x="12056533" y="2414059"/>
                </a:lnTo>
                <a:cubicBezTo>
                  <a:pt x="12054064" y="1609373"/>
                  <a:pt x="12051594" y="804686"/>
                  <a:pt x="12049125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6729" y="712820"/>
            <a:ext cx="1367624" cy="646331"/>
            <a:chOff x="473445" y="553836"/>
            <a:chExt cx="1367624" cy="646331"/>
          </a:xfrm>
        </p:grpSpPr>
        <p:sp>
          <p:nvSpPr>
            <p:cNvPr id="4" name="Oval 3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273" y="553836"/>
              <a:ext cx="1114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Start time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step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533" y="6938304"/>
            <a:ext cx="544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Square=process or action</a:t>
            </a:r>
          </a:p>
          <a:p>
            <a:r>
              <a:rPr lang="en-US" dirty="0" smtClean="0"/>
              <a:t>Oval=start or end of a process flow</a:t>
            </a:r>
          </a:p>
          <a:p>
            <a:r>
              <a:rPr lang="en-US" dirty="0" smtClean="0"/>
              <a:t>Diamond=decision point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891112" y="643442"/>
            <a:ext cx="1889169" cy="749612"/>
            <a:chOff x="2399365" y="588871"/>
            <a:chExt cx="1659114" cy="668594"/>
          </a:xfrm>
        </p:grpSpPr>
        <p:sp>
          <p:nvSpPr>
            <p:cNvPr id="14" name="Rectangle 13"/>
            <p:cNvSpPr/>
            <p:nvPr/>
          </p:nvSpPr>
          <p:spPr>
            <a:xfrm>
              <a:off x="2473921" y="588871"/>
              <a:ext cx="1574990" cy="6685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9365" y="713898"/>
              <a:ext cx="1659114" cy="41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Find the </a:t>
              </a:r>
              <a:r>
                <a:rPr lang="en-US" sz="1200" b="1" i="1" dirty="0" smtClean="0"/>
                <a:t>n</a:t>
              </a:r>
              <a:r>
                <a:rPr lang="en-US" sz="1200" dirty="0" smtClean="0"/>
                <a:t> polygons within perceptual range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11347" y="2193637"/>
            <a:ext cx="2416386" cy="993656"/>
            <a:chOff x="1088209" y="1599211"/>
            <a:chExt cx="2416386" cy="993656"/>
          </a:xfrm>
          <a:noFill/>
        </p:grpSpPr>
        <p:sp>
          <p:nvSpPr>
            <p:cNvPr id="21" name="Flowchart: Decision 20"/>
            <p:cNvSpPr/>
            <p:nvPr/>
          </p:nvSpPr>
          <p:spPr>
            <a:xfrm>
              <a:off x="1088209" y="1599211"/>
              <a:ext cx="2416386" cy="99365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3710" y="1818178"/>
              <a:ext cx="164538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Does the monarch agent currently occupy the polygon?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3020" y="3686488"/>
            <a:ext cx="2538481" cy="881035"/>
            <a:chOff x="740284" y="2982482"/>
            <a:chExt cx="2538481" cy="881035"/>
          </a:xfrm>
        </p:grpSpPr>
        <p:sp>
          <p:nvSpPr>
            <p:cNvPr id="15" name="Rectangle 14"/>
            <p:cNvSpPr/>
            <p:nvPr/>
          </p:nvSpPr>
          <p:spPr>
            <a:xfrm>
              <a:off x="778752" y="2982482"/>
              <a:ext cx="2461547" cy="88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0284" y="3025708"/>
              <a:ext cx="2538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Calculate area of overlap between perceptual range area and polygon (</a:t>
              </a:r>
              <a:r>
                <a:rPr lang="en-US" sz="1200" b="1" dirty="0" err="1" smtClean="0"/>
                <a:t>parea</a:t>
              </a:r>
              <a:r>
                <a:rPr lang="en-US" sz="1200" dirty="0" smtClean="0"/>
                <a:t>) and multiply by </a:t>
              </a:r>
              <a:r>
                <a:rPr lang="en-US" sz="1200" b="1" dirty="0" smtClean="0"/>
                <a:t>MD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(</a:t>
              </a:r>
              <a:r>
                <a:rPr lang="en-US" sz="1200" b="1" dirty="0" err="1" smtClean="0"/>
                <a:t>pEggsArea</a:t>
              </a:r>
              <a:r>
                <a:rPr lang="en-US" sz="1200" b="1" dirty="0" smtClean="0"/>
                <a:t> = </a:t>
              </a:r>
              <a:r>
                <a:rPr lang="en-US" sz="1200" b="1" dirty="0" err="1" smtClean="0"/>
                <a:t>parea</a:t>
              </a:r>
              <a:r>
                <a:rPr lang="en-US" sz="1200" b="1" smtClean="0"/>
                <a:t>*MD)</a:t>
              </a:r>
              <a:endParaRPr lang="en-US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50846" y="3553903"/>
            <a:ext cx="2420615" cy="940606"/>
            <a:chOff x="697589" y="4168981"/>
            <a:chExt cx="2420615" cy="940606"/>
          </a:xfrm>
        </p:grpSpPr>
        <p:sp>
          <p:nvSpPr>
            <p:cNvPr id="24" name="Flowchart: Decision 23"/>
            <p:cNvSpPr/>
            <p:nvPr/>
          </p:nvSpPr>
          <p:spPr>
            <a:xfrm>
              <a:off x="697589" y="4168981"/>
              <a:ext cx="2420615" cy="94060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1060" y="4409513"/>
              <a:ext cx="2110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Is the polygon on the remembered list?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184461" y="3458879"/>
            <a:ext cx="2624363" cy="742047"/>
            <a:chOff x="6070634" y="3148492"/>
            <a:chExt cx="2624363" cy="742047"/>
          </a:xfrm>
        </p:grpSpPr>
        <p:sp>
          <p:nvSpPr>
            <p:cNvPr id="29" name="Rectangle 28"/>
            <p:cNvSpPr/>
            <p:nvPr/>
          </p:nvSpPr>
          <p:spPr>
            <a:xfrm>
              <a:off x="6129179" y="3148492"/>
              <a:ext cx="2538426" cy="742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0634" y="3214061"/>
              <a:ext cx="2624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Calculate scalar for memory effect (</a:t>
              </a:r>
              <a:r>
                <a:rPr lang="en-US" sz="1200" b="1" dirty="0" err="1" smtClean="0"/>
                <a:t>memscale</a:t>
              </a:r>
              <a:r>
                <a:rPr lang="en-US" sz="1200" dirty="0" smtClean="0"/>
                <a:t>) and multiply by </a:t>
              </a:r>
              <a:r>
                <a:rPr lang="en-US" sz="1200" b="1" dirty="0" err="1" smtClean="0"/>
                <a:t>pEggsArea</a:t>
              </a:r>
              <a:r>
                <a:rPr lang="en-US" sz="1200" dirty="0" smtClean="0"/>
                <a:t> (</a:t>
              </a:r>
              <a:r>
                <a:rPr lang="en-US" sz="1200" b="1" dirty="0" err="1" smtClean="0"/>
                <a:t>fprob</a:t>
              </a:r>
              <a:r>
                <a:rPr lang="en-US" sz="1200" b="1" dirty="0" smtClean="0"/>
                <a:t> = </a:t>
              </a:r>
              <a:r>
                <a:rPr lang="en-US" sz="1200" b="1" dirty="0" err="1" smtClean="0"/>
                <a:t>memscale</a:t>
              </a:r>
              <a:r>
                <a:rPr lang="en-US" sz="1200" b="1" dirty="0" smtClean="0"/>
                <a:t>*</a:t>
              </a:r>
              <a:r>
                <a:rPr lang="en-US" sz="1200" b="1" dirty="0" err="1" smtClean="0"/>
                <a:t>pEggsArea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86116" y="4326004"/>
            <a:ext cx="1448341" cy="607887"/>
            <a:chOff x="1344020" y="5723714"/>
            <a:chExt cx="1448341" cy="60788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1344020" y="5723714"/>
              <a:ext cx="1448341" cy="6078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0188" y="5884476"/>
              <a:ext cx="137600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f</a:t>
              </a:r>
              <a:r>
                <a:rPr lang="en-US" sz="1200" b="1" dirty="0" err="1" smtClean="0"/>
                <a:t>prob</a:t>
              </a:r>
              <a:r>
                <a:rPr lang="en-US" sz="1200" b="1" dirty="0" smtClean="0"/>
                <a:t> = </a:t>
              </a:r>
              <a:r>
                <a:rPr lang="en-US" sz="1200" b="1" dirty="0" err="1" smtClean="0"/>
                <a:t>pEggsArea</a:t>
              </a:r>
              <a:endParaRPr lang="en-US" sz="12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895" y="5370411"/>
            <a:ext cx="2230099" cy="753472"/>
            <a:chOff x="3466578" y="5415235"/>
            <a:chExt cx="2230099" cy="753472"/>
          </a:xfrm>
        </p:grpSpPr>
        <p:sp>
          <p:nvSpPr>
            <p:cNvPr id="17" name="Rectangle 16"/>
            <p:cNvSpPr/>
            <p:nvPr/>
          </p:nvSpPr>
          <p:spPr>
            <a:xfrm>
              <a:off x="3466578" y="5415235"/>
              <a:ext cx="2230099" cy="753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0092" y="5457987"/>
              <a:ext cx="2170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Probabilistically choose a polygon to move toward using normalized </a:t>
              </a:r>
              <a:r>
                <a:rPr lang="en-US" sz="1200" b="1" dirty="0" err="1" smtClean="0"/>
                <a:t>fprob</a:t>
              </a:r>
              <a:r>
                <a:rPr lang="en-US" sz="1200" dirty="0" smtClean="0"/>
                <a:t> values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003857" y="3689223"/>
            <a:ext cx="2552050" cy="1033361"/>
            <a:chOff x="4638307" y="883864"/>
            <a:chExt cx="2552050" cy="1033361"/>
          </a:xfrm>
        </p:grpSpPr>
        <p:sp>
          <p:nvSpPr>
            <p:cNvPr id="32" name="Flowchart: Decision 31"/>
            <p:cNvSpPr/>
            <p:nvPr/>
          </p:nvSpPr>
          <p:spPr>
            <a:xfrm>
              <a:off x="4638307" y="883864"/>
              <a:ext cx="2552050" cy="103336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848" y="1143163"/>
              <a:ext cx="1818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Is there more than one polygon within perceptual range?</a:t>
              </a:r>
              <a:endParaRPr lang="en-US" sz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333582" y="5192179"/>
            <a:ext cx="1820890" cy="590603"/>
            <a:chOff x="7677113" y="456909"/>
            <a:chExt cx="1820890" cy="590603"/>
          </a:xfrm>
        </p:grpSpPr>
        <p:sp>
          <p:nvSpPr>
            <p:cNvPr id="35" name="Rectangle 34"/>
            <p:cNvSpPr/>
            <p:nvPr/>
          </p:nvSpPr>
          <p:spPr>
            <a:xfrm>
              <a:off x="7677113" y="456909"/>
              <a:ext cx="1807978" cy="590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9652" y="554778"/>
              <a:ext cx="1748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Move with a correlated random walk</a:t>
              </a:r>
              <a:endParaRPr lang="en-US" sz="1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77643" y="2196266"/>
            <a:ext cx="2356050" cy="887285"/>
            <a:chOff x="6335666" y="1832336"/>
            <a:chExt cx="2356050" cy="887285"/>
          </a:xfrm>
        </p:grpSpPr>
        <p:sp>
          <p:nvSpPr>
            <p:cNvPr id="25" name="Flowchart: Decision 24"/>
            <p:cNvSpPr/>
            <p:nvPr/>
          </p:nvSpPr>
          <p:spPr>
            <a:xfrm>
              <a:off x="6335666" y="1832336"/>
              <a:ext cx="2356050" cy="88728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0637" y="2053439"/>
              <a:ext cx="1678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Has eggs laid reached daily limit? </a:t>
              </a:r>
              <a:endParaRPr 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52912" y="2250210"/>
            <a:ext cx="2418283" cy="803373"/>
            <a:chOff x="9341098" y="1789494"/>
            <a:chExt cx="2418283" cy="803373"/>
          </a:xfrm>
        </p:grpSpPr>
        <p:sp>
          <p:nvSpPr>
            <p:cNvPr id="42" name="Flowchart: Decision 41"/>
            <p:cNvSpPr/>
            <p:nvPr/>
          </p:nvSpPr>
          <p:spPr>
            <a:xfrm>
              <a:off x="9341098" y="1789494"/>
              <a:ext cx="2418283" cy="80337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2936" y="2006427"/>
              <a:ext cx="2074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Should the agent lay eggs? </a:t>
              </a:r>
            </a:p>
            <a:p>
              <a:pPr algn="ctr"/>
              <a:r>
                <a:rPr lang="en-US" sz="1200" dirty="0" smtClean="0"/>
                <a:t>f(</a:t>
              </a:r>
              <a:r>
                <a:rPr lang="en-US" sz="1200" b="1" dirty="0" smtClean="0"/>
                <a:t>MD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90414" y="2307605"/>
            <a:ext cx="1692374" cy="695566"/>
            <a:chOff x="9754745" y="3046883"/>
            <a:chExt cx="1692374" cy="695566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9754745" y="3046883"/>
              <a:ext cx="1692374" cy="6955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800524" y="3096118"/>
              <a:ext cx="160081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Lay 2 eggs (Add 2 eggs to cumulative eggs for current polygon)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97405" y="2350705"/>
            <a:ext cx="1513968" cy="572498"/>
            <a:chOff x="4280494" y="2731016"/>
            <a:chExt cx="1513968" cy="572498"/>
          </a:xfrm>
        </p:grpSpPr>
        <p:sp>
          <p:nvSpPr>
            <p:cNvPr id="16" name="Rectangle 15"/>
            <p:cNvSpPr/>
            <p:nvPr/>
          </p:nvSpPr>
          <p:spPr>
            <a:xfrm>
              <a:off x="4323022" y="2731016"/>
              <a:ext cx="1437476" cy="572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0494" y="2789386"/>
              <a:ext cx="1513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 polygon to remembered list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43536" y="5209106"/>
            <a:ext cx="2643937" cy="1073140"/>
            <a:chOff x="7345637" y="4147789"/>
            <a:chExt cx="2643937" cy="1073140"/>
          </a:xfrm>
        </p:grpSpPr>
        <p:sp>
          <p:nvSpPr>
            <p:cNvPr id="47" name="TextBox 46"/>
            <p:cNvSpPr txBox="1"/>
            <p:nvPr/>
          </p:nvSpPr>
          <p:spPr>
            <a:xfrm>
              <a:off x="7842135" y="4367540"/>
              <a:ext cx="1678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Is the chosen polygon the currently occupied polygon?</a:t>
              </a:r>
              <a:endParaRPr lang="en-US" sz="1200" dirty="0"/>
            </a:p>
          </p:txBody>
        </p:sp>
        <p:sp>
          <p:nvSpPr>
            <p:cNvPr id="48" name="Flowchart: Decision 47"/>
            <p:cNvSpPr/>
            <p:nvPr/>
          </p:nvSpPr>
          <p:spPr>
            <a:xfrm>
              <a:off x="7345637" y="4147789"/>
              <a:ext cx="2643937" cy="10731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79018" y="5299187"/>
            <a:ext cx="1812397" cy="572878"/>
            <a:chOff x="10287986" y="4437572"/>
            <a:chExt cx="1684601" cy="572878"/>
          </a:xfrm>
        </p:grpSpPr>
        <p:sp>
          <p:nvSpPr>
            <p:cNvPr id="49" name="Rectangle 48"/>
            <p:cNvSpPr/>
            <p:nvPr/>
          </p:nvSpPr>
          <p:spPr>
            <a:xfrm>
              <a:off x="10303724" y="4437572"/>
              <a:ext cx="1651263" cy="5728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87986" y="4493178"/>
              <a:ext cx="1684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Move with a correlated random walk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633953" y="6008178"/>
            <a:ext cx="1900524" cy="713992"/>
            <a:chOff x="7930357" y="5671148"/>
            <a:chExt cx="1900524" cy="713992"/>
          </a:xfrm>
        </p:grpSpPr>
        <p:sp>
          <p:nvSpPr>
            <p:cNvPr id="51" name="Rectangle 50"/>
            <p:cNvSpPr/>
            <p:nvPr/>
          </p:nvSpPr>
          <p:spPr>
            <a:xfrm>
              <a:off x="7984800" y="5671148"/>
              <a:ext cx="1769945" cy="713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0357" y="5801465"/>
              <a:ext cx="1900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Move toward the </a:t>
              </a:r>
            </a:p>
            <a:p>
              <a:pPr algn="ctr"/>
              <a:r>
                <a:rPr lang="en-US" sz="1200" dirty="0" smtClean="0"/>
                <a:t>chosen polygon</a:t>
              </a:r>
              <a:endParaRPr lang="en-US" sz="12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112810" y="5543538"/>
            <a:ext cx="1900524" cy="729087"/>
            <a:chOff x="10089314" y="5656053"/>
            <a:chExt cx="1900524" cy="729087"/>
          </a:xfrm>
        </p:grpSpPr>
        <p:sp>
          <p:nvSpPr>
            <p:cNvPr id="53" name="Rectangle 52"/>
            <p:cNvSpPr/>
            <p:nvPr/>
          </p:nvSpPr>
          <p:spPr>
            <a:xfrm>
              <a:off x="10192143" y="5656053"/>
              <a:ext cx="1685226" cy="729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89314" y="5708659"/>
              <a:ext cx="1900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 the step length distance to cumulative distance moved</a:t>
              </a:r>
              <a:endParaRPr lang="en-US" sz="12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146113" y="744011"/>
            <a:ext cx="1552787" cy="592766"/>
            <a:chOff x="10201048" y="746325"/>
            <a:chExt cx="1367624" cy="650951"/>
          </a:xfrm>
          <a:solidFill>
            <a:schemeClr val="tx1"/>
          </a:solidFill>
        </p:grpSpPr>
        <p:sp>
          <p:nvSpPr>
            <p:cNvPr id="56" name="Oval 55"/>
            <p:cNvSpPr/>
            <p:nvPr/>
          </p:nvSpPr>
          <p:spPr>
            <a:xfrm>
              <a:off x="10201048" y="746325"/>
              <a:ext cx="1367624" cy="62815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292414" y="755100"/>
              <a:ext cx="1188919" cy="6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End time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step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51879" y="536423"/>
            <a:ext cx="2218627" cy="990169"/>
            <a:chOff x="1896506" y="506298"/>
            <a:chExt cx="2218627" cy="990169"/>
          </a:xfrm>
        </p:grpSpPr>
        <p:sp>
          <p:nvSpPr>
            <p:cNvPr id="55" name="Flowchart: Decision 54"/>
            <p:cNvSpPr/>
            <p:nvPr/>
          </p:nvSpPr>
          <p:spPr>
            <a:xfrm>
              <a:off x="1896506" y="506298"/>
              <a:ext cx="2218627" cy="99016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6665" y="682695"/>
              <a:ext cx="1558307" cy="638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Has the maximum daily movement been exceeded? </a:t>
              </a:r>
              <a:endParaRPr lang="en-US" sz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3146" y="712820"/>
            <a:ext cx="1367624" cy="646331"/>
            <a:chOff x="473445" y="555366"/>
            <a:chExt cx="1367624" cy="646331"/>
          </a:xfrm>
        </p:grpSpPr>
        <p:sp>
          <p:nvSpPr>
            <p:cNvPr id="81" name="Oval 80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666" y="555366"/>
              <a:ext cx="1106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Start </a:t>
              </a:r>
            </a:p>
            <a:p>
              <a:pPr algn="ctr"/>
              <a:r>
                <a:rPr lang="en-US" sz="1200" dirty="0" smtClean="0"/>
                <a:t>movement</a:t>
              </a:r>
            </a:p>
            <a:p>
              <a:pPr algn="ctr"/>
              <a:r>
                <a:rPr lang="en-US" sz="1200" dirty="0" smtClean="0"/>
                <a:t>step</a:t>
              </a:r>
              <a:endParaRPr lang="en-US" sz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500059" y="6088927"/>
            <a:ext cx="1367624" cy="668019"/>
            <a:chOff x="473445" y="562926"/>
            <a:chExt cx="1367624" cy="668019"/>
          </a:xfrm>
        </p:grpSpPr>
        <p:sp>
          <p:nvSpPr>
            <p:cNvPr id="84" name="Oval 83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7425" y="584614"/>
              <a:ext cx="1129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Return to start </a:t>
              </a:r>
            </a:p>
            <a:p>
              <a:pPr algn="ctr"/>
              <a:r>
                <a:rPr lang="en-US" sz="1200" dirty="0" smtClean="0"/>
                <a:t>movement</a:t>
              </a:r>
            </a:p>
            <a:p>
              <a:pPr algn="ctr"/>
              <a:r>
                <a:rPr lang="en-US" sz="1200" dirty="0" smtClean="0"/>
                <a:t>step</a:t>
              </a:r>
              <a:endParaRPr lang="en-US" sz="1200" dirty="0"/>
            </a:p>
          </p:txBody>
        </p:sp>
      </p:grpSp>
      <p:cxnSp>
        <p:nvCxnSpPr>
          <p:cNvPr id="3" name="Straight Arrow Connector 2"/>
          <p:cNvCxnSpPr>
            <a:stCxn id="4" idx="6"/>
            <a:endCxn id="81" idx="2"/>
          </p:cNvCxnSpPr>
          <p:nvPr/>
        </p:nvCxnSpPr>
        <p:spPr>
          <a:xfrm flipV="1">
            <a:off x="1414353" y="1034457"/>
            <a:ext cx="258793" cy="1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5" idx="1"/>
          </p:cNvCxnSpPr>
          <p:nvPr/>
        </p:nvCxnSpPr>
        <p:spPr>
          <a:xfrm flipV="1">
            <a:off x="3031297" y="1031508"/>
            <a:ext cx="320582" cy="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5" idx="2"/>
            <a:endCxn id="14" idx="1"/>
          </p:cNvCxnSpPr>
          <p:nvPr/>
        </p:nvCxnSpPr>
        <p:spPr>
          <a:xfrm rot="5400000" flipH="1" flipV="1">
            <a:off x="5964427" y="-484987"/>
            <a:ext cx="508344" cy="3514813"/>
          </a:xfrm>
          <a:prstGeom prst="bentConnector4">
            <a:avLst>
              <a:gd name="adj1" fmla="val -28106"/>
              <a:gd name="adj2" fmla="val 961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5" idx="3"/>
            <a:endCxn id="56" idx="2"/>
          </p:cNvCxnSpPr>
          <p:nvPr/>
        </p:nvCxnSpPr>
        <p:spPr>
          <a:xfrm flipV="1">
            <a:off x="5570506" y="1030014"/>
            <a:ext cx="575607" cy="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2"/>
            <a:endCxn id="53" idx="3"/>
          </p:cNvCxnSpPr>
          <p:nvPr/>
        </p:nvCxnSpPr>
        <p:spPr>
          <a:xfrm flipH="1">
            <a:off x="9900865" y="5782782"/>
            <a:ext cx="1336706" cy="12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4" idx="2"/>
          </p:cNvCxnSpPr>
          <p:nvPr/>
        </p:nvCxnSpPr>
        <p:spPr>
          <a:xfrm rot="16200000" flipH="1">
            <a:off x="9713966" y="5616910"/>
            <a:ext cx="130379" cy="14418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1" idx="3"/>
            <a:endCxn id="16" idx="1"/>
          </p:cNvCxnSpPr>
          <p:nvPr/>
        </p:nvCxnSpPr>
        <p:spPr>
          <a:xfrm flipV="1">
            <a:off x="2627733" y="2636954"/>
            <a:ext cx="312200" cy="53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6" idx="3"/>
            <a:endCxn id="25" idx="1"/>
          </p:cNvCxnSpPr>
          <p:nvPr/>
        </p:nvCxnSpPr>
        <p:spPr>
          <a:xfrm>
            <a:off x="4377409" y="2636954"/>
            <a:ext cx="400234" cy="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5" idx="3"/>
            <a:endCxn id="42" idx="1"/>
          </p:cNvCxnSpPr>
          <p:nvPr/>
        </p:nvCxnSpPr>
        <p:spPr>
          <a:xfrm>
            <a:off x="7133693" y="2639909"/>
            <a:ext cx="319219" cy="1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2" idx="3"/>
            <a:endCxn id="34" idx="1"/>
          </p:cNvCxnSpPr>
          <p:nvPr/>
        </p:nvCxnSpPr>
        <p:spPr>
          <a:xfrm>
            <a:off x="9871195" y="2651897"/>
            <a:ext cx="319219" cy="3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4" idx="2"/>
            <a:endCxn id="15" idx="0"/>
          </p:cNvCxnSpPr>
          <p:nvPr/>
        </p:nvCxnSpPr>
        <p:spPr>
          <a:xfrm rot="5400000">
            <a:off x="5827774" y="-1522340"/>
            <a:ext cx="683317" cy="97343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955668" y="3090047"/>
            <a:ext cx="0" cy="269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2" idx="2"/>
          </p:cNvCxnSpPr>
          <p:nvPr/>
        </p:nvCxnSpPr>
        <p:spPr>
          <a:xfrm flipH="1">
            <a:off x="8662053" y="3053583"/>
            <a:ext cx="1" cy="297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" idx="3"/>
            <a:endCxn id="24" idx="1"/>
          </p:cNvCxnSpPr>
          <p:nvPr/>
        </p:nvCxnSpPr>
        <p:spPr>
          <a:xfrm flipV="1">
            <a:off x="2533035" y="4024206"/>
            <a:ext cx="117811" cy="10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3"/>
            <a:endCxn id="29" idx="1"/>
          </p:cNvCxnSpPr>
          <p:nvPr/>
        </p:nvCxnSpPr>
        <p:spPr>
          <a:xfrm flipV="1">
            <a:off x="5071461" y="3829903"/>
            <a:ext cx="171545" cy="194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4" idx="2"/>
            <a:endCxn id="18" idx="1"/>
          </p:cNvCxnSpPr>
          <p:nvPr/>
        </p:nvCxnSpPr>
        <p:spPr>
          <a:xfrm rot="16200000" flipH="1">
            <a:off x="4755916" y="3599747"/>
            <a:ext cx="135439" cy="19249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32" idx="1"/>
          </p:cNvCxnSpPr>
          <p:nvPr/>
        </p:nvCxnSpPr>
        <p:spPr>
          <a:xfrm>
            <a:off x="8835697" y="4203012"/>
            <a:ext cx="168160" cy="2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7" idx="3"/>
            <a:endCxn id="48" idx="1"/>
          </p:cNvCxnSpPr>
          <p:nvPr/>
        </p:nvCxnSpPr>
        <p:spPr>
          <a:xfrm flipV="1">
            <a:off x="2291994" y="5745676"/>
            <a:ext cx="251542" cy="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48" idx="3"/>
            <a:endCxn id="49" idx="1"/>
          </p:cNvCxnSpPr>
          <p:nvPr/>
        </p:nvCxnSpPr>
        <p:spPr>
          <a:xfrm flipV="1">
            <a:off x="5187473" y="5585626"/>
            <a:ext cx="508477" cy="16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8" idx="2"/>
            <a:endCxn id="51" idx="1"/>
          </p:cNvCxnSpPr>
          <p:nvPr/>
        </p:nvCxnSpPr>
        <p:spPr>
          <a:xfrm rot="16200000" flipH="1">
            <a:off x="4735486" y="5412264"/>
            <a:ext cx="82928" cy="18228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49" idx="3"/>
          </p:cNvCxnSpPr>
          <p:nvPr/>
        </p:nvCxnSpPr>
        <p:spPr>
          <a:xfrm>
            <a:off x="7472480" y="5585626"/>
            <a:ext cx="743159" cy="16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51" idx="3"/>
          </p:cNvCxnSpPr>
          <p:nvPr/>
        </p:nvCxnSpPr>
        <p:spPr>
          <a:xfrm flipV="1">
            <a:off x="7458341" y="6075188"/>
            <a:ext cx="757298" cy="289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18440" y="74124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321065" y="301649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076319" y="231286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13810" y="303038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63000" y="133230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18450" y="360870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804745" y="23748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572665" y="303444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64871" y="232864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133774" y="537041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685847" y="608896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73202" y="432767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18" name="Straight Arrow Connector 117"/>
          <p:cNvCxnSpPr>
            <a:stCxn id="14" idx="3"/>
            <a:endCxn id="11" idx="0"/>
          </p:cNvCxnSpPr>
          <p:nvPr/>
        </p:nvCxnSpPr>
        <p:spPr>
          <a:xfrm>
            <a:off x="9769386" y="1018248"/>
            <a:ext cx="1158977" cy="2290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2" idx="3"/>
            <a:endCxn id="35" idx="0"/>
          </p:cNvCxnSpPr>
          <p:nvPr/>
        </p:nvCxnSpPr>
        <p:spPr>
          <a:xfrm flipH="1">
            <a:off x="11237571" y="4205904"/>
            <a:ext cx="318336" cy="98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2" idx="2"/>
            <a:endCxn id="17" idx="0"/>
          </p:cNvCxnSpPr>
          <p:nvPr/>
        </p:nvCxnSpPr>
        <p:spPr>
          <a:xfrm rot="5400000">
            <a:off x="5404501" y="495029"/>
            <a:ext cx="647827" cy="9102937"/>
          </a:xfrm>
          <a:prstGeom prst="bentConnector3">
            <a:avLst>
              <a:gd name="adj1" fmla="val 588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837385" y="47552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1366574" y="45948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46" name="Straight Arrow Connector 145"/>
          <p:cNvCxnSpPr>
            <a:stCxn id="21" idx="2"/>
          </p:cNvCxnSpPr>
          <p:nvPr/>
        </p:nvCxnSpPr>
        <p:spPr>
          <a:xfrm>
            <a:off x="1419540" y="3187293"/>
            <a:ext cx="0" cy="15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948793" y="3342701"/>
            <a:ext cx="1409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7220197" y="3343706"/>
            <a:ext cx="146209" cy="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588691" y="3342701"/>
            <a:ext cx="99060" cy="1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92774" y="1247347"/>
            <a:ext cx="2071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Loop through the </a:t>
            </a:r>
            <a:r>
              <a:rPr lang="en-US" sz="1200" b="1" i="1" dirty="0" smtClean="0"/>
              <a:t>n</a:t>
            </a:r>
            <a:r>
              <a:rPr lang="en-US" sz="1200" dirty="0" smtClean="0"/>
              <a:t> polygons within perceptual range: lay eggs and calculate </a:t>
            </a:r>
            <a:r>
              <a:rPr lang="en-US" sz="1200" b="1" dirty="0" err="1" smtClean="0"/>
              <a:t>fprob</a:t>
            </a:r>
            <a:endParaRPr lang="en-US" sz="1200" dirty="0"/>
          </a:p>
          <a:p>
            <a:pPr algn="ctr"/>
            <a:r>
              <a:rPr lang="en-US" sz="1200" dirty="0" smtClean="0"/>
              <a:t>for each polygon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99" idx="6"/>
            <a:endCxn id="21" idx="0"/>
          </p:cNvCxnSpPr>
          <p:nvPr/>
        </p:nvCxnSpPr>
        <p:spPr>
          <a:xfrm>
            <a:off x="823403" y="2079853"/>
            <a:ext cx="596137" cy="1137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2664" y="1845334"/>
            <a:ext cx="791062" cy="469038"/>
            <a:chOff x="1138110" y="160465"/>
            <a:chExt cx="791062" cy="469038"/>
          </a:xfrm>
        </p:grpSpPr>
        <p:sp>
          <p:nvSpPr>
            <p:cNvPr id="99" name="Oval 98"/>
            <p:cNvSpPr/>
            <p:nvPr/>
          </p:nvSpPr>
          <p:spPr>
            <a:xfrm>
              <a:off x="1160789" y="160465"/>
              <a:ext cx="728060" cy="469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38110" y="184263"/>
              <a:ext cx="791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Start loop, n = n - 1</a:t>
              </a:r>
              <a:endParaRPr lang="en-US" sz="11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851075" y="3702556"/>
            <a:ext cx="960519" cy="1005045"/>
            <a:chOff x="1121375" y="160465"/>
            <a:chExt cx="803870" cy="469038"/>
          </a:xfrm>
        </p:grpSpPr>
        <p:sp>
          <p:nvSpPr>
            <p:cNvPr id="151" name="Oval 150"/>
            <p:cNvSpPr/>
            <p:nvPr/>
          </p:nvSpPr>
          <p:spPr>
            <a:xfrm>
              <a:off x="1160789" y="160465"/>
              <a:ext cx="728060" cy="469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21375" y="191553"/>
              <a:ext cx="803870" cy="420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If n &gt;0</a:t>
              </a:r>
            </a:p>
            <a:p>
              <a:pPr algn="ctr"/>
              <a:r>
                <a:rPr lang="en-US" sz="1050" dirty="0" smtClean="0"/>
                <a:t>return to start</a:t>
              </a:r>
            </a:p>
            <a:p>
              <a:pPr algn="ctr"/>
              <a:r>
                <a:rPr lang="en-US" sz="1050" dirty="0" smtClean="0"/>
                <a:t> of loop</a:t>
              </a:r>
              <a:r>
                <a:rPr lang="en-US" sz="1050" dirty="0"/>
                <a:t>.</a:t>
              </a:r>
              <a:r>
                <a:rPr lang="en-US" sz="1050" dirty="0" smtClean="0"/>
                <a:t> </a:t>
              </a:r>
            </a:p>
            <a:p>
              <a:pPr algn="ctr"/>
              <a:r>
                <a:rPr lang="en-US" sz="1050" dirty="0" smtClean="0"/>
                <a:t>If n = 0,</a:t>
              </a:r>
            </a:p>
            <a:p>
              <a:pPr algn="ctr"/>
              <a:r>
                <a:rPr lang="en-US" sz="1050" dirty="0" smtClean="0"/>
                <a:t>end loop</a:t>
              </a:r>
            </a:p>
          </p:txBody>
        </p:sp>
      </p:grpSp>
      <p:cxnSp>
        <p:nvCxnSpPr>
          <p:cNvPr id="154" name="Straight Arrow Connector 138"/>
          <p:cNvCxnSpPr>
            <a:stCxn id="29" idx="3"/>
            <a:endCxn id="151" idx="0"/>
          </p:cNvCxnSpPr>
          <p:nvPr/>
        </p:nvCxnSpPr>
        <p:spPr>
          <a:xfrm flipV="1">
            <a:off x="7781432" y="3702556"/>
            <a:ext cx="551706" cy="127347"/>
          </a:xfrm>
          <a:prstGeom prst="bentConnector4">
            <a:avLst>
              <a:gd name="adj1" fmla="val 10580"/>
              <a:gd name="adj2" fmla="val 2835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38"/>
          <p:cNvCxnSpPr>
            <a:stCxn id="18" idx="3"/>
            <a:endCxn id="151" idx="4"/>
          </p:cNvCxnSpPr>
          <p:nvPr/>
        </p:nvCxnSpPr>
        <p:spPr>
          <a:xfrm>
            <a:off x="7234457" y="4629948"/>
            <a:ext cx="1098681" cy="77653"/>
          </a:xfrm>
          <a:prstGeom prst="bentConnector4">
            <a:avLst>
              <a:gd name="adj1" fmla="val 30205"/>
              <a:gd name="adj2" fmla="val 3943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2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247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Tyler J [NREM]</dc:creator>
  <cp:lastModifiedBy>Grant, Tyler J [NREM]</cp:lastModifiedBy>
  <cp:revision>46</cp:revision>
  <cp:lastPrinted>2017-02-21T14:41:16Z</cp:lastPrinted>
  <dcterms:created xsi:type="dcterms:W3CDTF">2017-02-15T14:03:48Z</dcterms:created>
  <dcterms:modified xsi:type="dcterms:W3CDTF">2018-02-21T21:23:20Z</dcterms:modified>
</cp:coreProperties>
</file>