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6" r:id="rId2"/>
  </p:sldMasterIdLst>
  <p:notesMasterIdLst>
    <p:notesMasterId r:id="rId4"/>
  </p:notesMasterIdLst>
  <p:handoutMasterIdLst>
    <p:handoutMasterId r:id="rId5"/>
  </p:handoutMasterIdLst>
  <p:sldIdLst>
    <p:sldId id="723" r:id="rId3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840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  <p15:guide id="4" pos="2232" userDrawn="1">
          <p15:clr>
            <a:srgbClr val="A4A3A4"/>
          </p15:clr>
        </p15:guide>
        <p15:guide id="5" pos="3904" userDrawn="1">
          <p15:clr>
            <a:srgbClr val="A4A3A4"/>
          </p15:clr>
        </p15:guide>
        <p15:guide id="6" pos="7552" userDrawn="1">
          <p15:clr>
            <a:srgbClr val="A4A3A4"/>
          </p15:clr>
        </p15:guide>
        <p15:guide id="7" orient="horz" pos="1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wad Abdul Kader" initials="FAK" lastIdx="9" clrIdx="0">
    <p:extLst>
      <p:ext uri="{19B8F6BF-5375-455C-9EA6-DF929625EA0E}">
        <p15:presenceInfo xmlns:p15="http://schemas.microsoft.com/office/powerpoint/2012/main" userId="S-1-5-21-1584045309-2397285183-1311985680-196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5108"/>
    <a:srgbClr val="000000"/>
    <a:srgbClr val="BC5713"/>
    <a:srgbClr val="D29500"/>
    <a:srgbClr val="FFFFCC"/>
    <a:srgbClr val="A2A1A1"/>
    <a:srgbClr val="2E6CA4"/>
    <a:srgbClr val="548235"/>
    <a:srgbClr val="2E75B6"/>
    <a:srgbClr val="297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364" autoAdjust="0"/>
  </p:normalViewPr>
  <p:slideViewPr>
    <p:cSldViewPr snapToGrid="0">
      <p:cViewPr varScale="1">
        <p:scale>
          <a:sx n="85" d="100"/>
          <a:sy n="85" d="100"/>
        </p:scale>
        <p:origin x="926" y="77"/>
      </p:cViewPr>
      <p:guideLst>
        <p:guide pos="840"/>
        <p:guide orient="horz" pos="1080"/>
        <p:guide pos="2232"/>
        <p:guide pos="3904"/>
        <p:guide pos="7552"/>
        <p:guide orient="horz" pos="18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9CE66-68FF-404B-A839-A500B9FDE322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B32EA-5D90-4736-9151-974E0C9FB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9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632A8-BBA6-402B-903E-E5B7725BCA3D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65DF9-52D9-4BF2-8360-443E2A9A59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56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" t="20388" b="34267"/>
          <a:stretch/>
        </p:blipFill>
        <p:spPr>
          <a:xfrm>
            <a:off x="0" y="1304634"/>
            <a:ext cx="12192000" cy="5553366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7823" y="795865"/>
            <a:ext cx="2657424" cy="7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B6146A2E-E97F-6274-F609-25949450D5D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15" y="709270"/>
            <a:ext cx="3012515" cy="67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9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- NIFT (Private) Limited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006-C159-48BA-A161-C7A559B6B0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2238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- NIFT (Private) Limited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006-C159-48BA-A161-C7A559B6B0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028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- NIFT (Private) Limited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006-C159-48BA-A161-C7A559B6B0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73605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- NIFT (Private)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006-C159-48BA-A161-C7A559B6B0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74095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- NIFT (Private)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006-C159-48BA-A161-C7A559B6B0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145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6496650"/>
            <a:ext cx="12192000" cy="367099"/>
            <a:chOff x="0" y="3018971"/>
            <a:chExt cx="12192000" cy="139337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3018971"/>
              <a:ext cx="4151086" cy="1393372"/>
            </a:xfrm>
            <a:prstGeom prst="rect">
              <a:avLst/>
            </a:prstGeom>
            <a:solidFill>
              <a:srgbClr val="B62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151086" y="3018971"/>
              <a:ext cx="8040914" cy="1393372"/>
            </a:xfrm>
            <a:prstGeom prst="rect">
              <a:avLst/>
            </a:prstGeom>
            <a:solidFill>
              <a:srgbClr val="EC2F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178160"/>
            <a:ext cx="10799397" cy="380999"/>
          </a:xfrm>
          <a:prstGeom prst="rect">
            <a:avLst/>
          </a:prstGeom>
        </p:spPr>
        <p:txBody>
          <a:bodyPr anchor="b"/>
          <a:lstStyle>
            <a:lvl1pPr algn="l"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91301"/>
            <a:ext cx="3860800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- NIFT (Private) Limited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9400" y="6591301"/>
            <a:ext cx="2844800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FEE1530A-9B23-4A9A-9C31-3F94F24C51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19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">
          <p15:clr>
            <a:srgbClr val="FBAE40"/>
          </p15:clr>
        </p15:guide>
        <p15:guide id="2" pos="128">
          <p15:clr>
            <a:srgbClr val="FBAE40"/>
          </p15:clr>
        </p15:guide>
        <p15:guide id="3" orient="horz" pos="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91301"/>
            <a:ext cx="3860800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Confidential - NIFT (Private) Limited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8664" y="157675"/>
            <a:ext cx="1462047" cy="39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239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28601" y="178160"/>
            <a:ext cx="10265548" cy="380999"/>
          </a:xfrm>
          <a:prstGeom prst="rect">
            <a:avLst/>
          </a:prstGeom>
        </p:spPr>
        <p:txBody>
          <a:bodyPr anchor="b"/>
          <a:lstStyle>
            <a:lvl1pPr algn="l"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91301"/>
            <a:ext cx="3860800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- NIFT (Private) Limited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9400" y="6591301"/>
            <a:ext cx="2844800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EE1530A-9B23-4A9A-9C31-3F94F24C51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632107"/>
            <a:ext cx="11785600" cy="335989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ts val="1920"/>
              </a:lnSpc>
              <a:spcBef>
                <a:spcPts val="600"/>
              </a:spcBef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Tagline (two lines max.)…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8664" y="157675"/>
            <a:ext cx="1462047" cy="39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710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" userDrawn="1">
          <p15:clr>
            <a:srgbClr val="FBAE40"/>
          </p15:clr>
        </p15:guide>
        <p15:guide id="2" pos="128" userDrawn="1">
          <p15:clr>
            <a:srgbClr val="FBAE40"/>
          </p15:clr>
        </p15:guide>
        <p15:guide id="3" orient="horz" pos="3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- NIFT (Private)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006-C159-48BA-A161-C7A559B6B0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9095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- NIFT (Private)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006-C159-48BA-A161-C7A559B6B0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1510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- NIFT (Private)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006-C159-48BA-A161-C7A559B6B0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5754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- NIFT (Private) Limited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006-C159-48BA-A161-C7A559B6B0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7482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- NIFT (Private) Limited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006-C159-48BA-A161-C7A559B6B0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090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- NIFT (Private) Limited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006-C159-48BA-A161-C7A559B6B0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3668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165600" y="6544235"/>
            <a:ext cx="3860800" cy="2286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Confidential - NIFT (Private) Limited</a:t>
            </a:r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9102443" y="654423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84B006-C159-48BA-A161-C7A559B6B0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0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4" r:id="rId2"/>
    <p:sldLayoutId id="2147483685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Confidential - NIFT (Private)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84B006-C159-48BA-A161-C7A559B6B0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4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70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jpe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4CD2E8C-A9D9-4921-8D8E-C48F343AD0BE}"/>
              </a:ext>
            </a:extLst>
          </p:cNvPr>
          <p:cNvSpPr/>
          <p:nvPr/>
        </p:nvSpPr>
        <p:spPr>
          <a:xfrm>
            <a:off x="4964848" y="1131682"/>
            <a:ext cx="1307008" cy="1381418"/>
          </a:xfrm>
          <a:prstGeom prst="roundRect">
            <a:avLst/>
          </a:prstGeom>
          <a:solidFill>
            <a:srgbClr val="E3F6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0" rIns="0" bIns="91440"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C05BE001-D8B8-40FA-B04B-7A6582B8D2F4}"/>
              </a:ext>
            </a:extLst>
          </p:cNvPr>
          <p:cNvSpPr/>
          <p:nvPr/>
        </p:nvSpPr>
        <p:spPr>
          <a:xfrm>
            <a:off x="6644939" y="1179034"/>
            <a:ext cx="1379791" cy="5085108"/>
          </a:xfrm>
          <a:prstGeom prst="roundRect">
            <a:avLst>
              <a:gd name="adj" fmla="val 649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755AE06-19FF-4255-852F-794C3B30193D}"/>
              </a:ext>
            </a:extLst>
          </p:cNvPr>
          <p:cNvSpPr/>
          <p:nvPr/>
        </p:nvSpPr>
        <p:spPr>
          <a:xfrm>
            <a:off x="461819" y="5086352"/>
            <a:ext cx="5938080" cy="1319106"/>
          </a:xfrm>
          <a:prstGeom prst="roundRect">
            <a:avLst>
              <a:gd name="adj" fmla="val 64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F93D4-6FEE-4D0B-BD83-A5BC3DDC3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Confidential - NIFT (Private) Limited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84C92-30EC-498E-9A42-CAFE1E1D3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E1530A-9B23-4A9A-9C31-3F94F24C51FB}" type="slidenum">
              <a:rPr lang="en-US" smtClean="0">
                <a:latin typeface="+mn-lt"/>
              </a:rPr>
              <a:pPr/>
              <a:t>1</a:t>
            </a:fld>
            <a:endParaRPr lang="en-US" dirty="0">
              <a:latin typeface="+mn-lt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F2F3F25-0185-9CBF-498B-9FA0482DAED8}"/>
              </a:ext>
            </a:extLst>
          </p:cNvPr>
          <p:cNvSpPr/>
          <p:nvPr/>
        </p:nvSpPr>
        <p:spPr>
          <a:xfrm>
            <a:off x="4013639" y="4719306"/>
            <a:ext cx="2386260" cy="303081"/>
          </a:xfrm>
          <a:prstGeom prst="roundRect">
            <a:avLst>
              <a:gd name="adj" fmla="val 64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NIFT Center 1-27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A4F3FEE-8591-E493-3E25-99D8E2E78B0C}"/>
              </a:ext>
            </a:extLst>
          </p:cNvPr>
          <p:cNvGrpSpPr/>
          <p:nvPr/>
        </p:nvGrpSpPr>
        <p:grpSpPr>
          <a:xfrm>
            <a:off x="1797725" y="3707200"/>
            <a:ext cx="3284245" cy="892179"/>
            <a:chOff x="6033908" y="938616"/>
            <a:chExt cx="1172936" cy="1065958"/>
          </a:xfrm>
        </p:grpSpPr>
        <p:pic>
          <p:nvPicPr>
            <p:cNvPr id="32" name="Picture 3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C3FC505-CF34-EBD1-ACA2-05D52CE043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51" b="8054"/>
            <a:stretch/>
          </p:blipFill>
          <p:spPr>
            <a:xfrm>
              <a:off x="6033908" y="938616"/>
              <a:ext cx="1172936" cy="973476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60531E4-BC87-3B2D-BE4F-AA07EBB6CAA2}"/>
                </a:ext>
              </a:extLst>
            </p:cNvPr>
            <p:cNvSpPr txBox="1"/>
            <p:nvPr/>
          </p:nvSpPr>
          <p:spPr>
            <a:xfrm>
              <a:off x="6075400" y="1122033"/>
              <a:ext cx="1083531" cy="8825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b="1" dirty="0">
                  <a:solidFill>
                    <a:prstClr val="black"/>
                  </a:solidFill>
                </a:rPr>
                <a:t>Primary SDWAN</a:t>
              </a:r>
            </a:p>
            <a:p>
              <a:pPr algn="ctr"/>
              <a:r>
                <a:rPr lang="en-GB" sz="1400" b="1" dirty="0">
                  <a:solidFill>
                    <a:prstClr val="black"/>
                  </a:solidFill>
                </a:rPr>
                <a:t>Contingency</a:t>
              </a:r>
              <a:r>
                <a:rPr lang="en-US" sz="1400" b="1" dirty="0">
                  <a:solidFill>
                    <a:prstClr val="black"/>
                  </a:solidFill>
                </a:rPr>
                <a:t> Forti token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</a:rPr>
                <a:t>  </a:t>
              </a:r>
              <a:endParaRPr lang="en-PK" sz="2000" dirty="0"/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60DE751A-F48D-8857-BDB1-F0FB1FD3E170}"/>
              </a:ext>
            </a:extLst>
          </p:cNvPr>
          <p:cNvSpPr/>
          <p:nvPr/>
        </p:nvSpPr>
        <p:spPr>
          <a:xfrm>
            <a:off x="331725" y="1138728"/>
            <a:ext cx="3949798" cy="2261609"/>
          </a:xfrm>
          <a:prstGeom prst="roundRect">
            <a:avLst/>
          </a:prstGeom>
          <a:solidFill>
            <a:srgbClr val="E3F6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0" rIns="0" bIns="91440"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7E9A66-282B-6552-1183-4FFAF72DC877}"/>
              </a:ext>
            </a:extLst>
          </p:cNvPr>
          <p:cNvSpPr txBox="1"/>
          <p:nvPr/>
        </p:nvSpPr>
        <p:spPr>
          <a:xfrm>
            <a:off x="61354" y="-19208"/>
            <a:ext cx="5692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NIFT Cheque Clearing System Architecture Diagram</a:t>
            </a:r>
            <a:endParaRPr lang="en-PK" sz="2000" b="1" dirty="0">
              <a:solidFill>
                <a:srgbClr val="C0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A12243C-1160-584A-27FD-8F6B9A542E4C}"/>
              </a:ext>
            </a:extLst>
          </p:cNvPr>
          <p:cNvSpPr/>
          <p:nvPr/>
        </p:nvSpPr>
        <p:spPr>
          <a:xfrm>
            <a:off x="2007529" y="5835007"/>
            <a:ext cx="1408986" cy="397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Cheque</a:t>
            </a:r>
            <a:r>
              <a:rPr lang="en-US" sz="1200" b="1" dirty="0">
                <a:solidFill>
                  <a:schemeClr val="tx1"/>
                </a:solidFill>
              </a:rPr>
              <a:t> Scanning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W</a:t>
            </a:r>
            <a:r>
              <a:rPr lang="en-US" sz="1200" b="1" dirty="0">
                <a:solidFill>
                  <a:schemeClr val="tx1"/>
                </a:solidFill>
              </a:rPr>
              <a:t>indows Client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0DAE25F-304C-4DD9-86FD-CF684FAB86DD}"/>
              </a:ext>
            </a:extLst>
          </p:cNvPr>
          <p:cNvSpPr/>
          <p:nvPr/>
        </p:nvSpPr>
        <p:spPr>
          <a:xfrm>
            <a:off x="3555863" y="5855598"/>
            <a:ext cx="1408986" cy="397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Report Printing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W</a:t>
            </a:r>
            <a:r>
              <a:rPr lang="en-US" sz="1200" b="1" dirty="0">
                <a:solidFill>
                  <a:schemeClr val="tx1"/>
                </a:solidFill>
              </a:rPr>
              <a:t>indows Client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D6C1F8C-7301-4053-BB9E-7FE7996D894E}"/>
              </a:ext>
            </a:extLst>
          </p:cNvPr>
          <p:cNvSpPr/>
          <p:nvPr/>
        </p:nvSpPr>
        <p:spPr>
          <a:xfrm>
            <a:off x="530316" y="5845051"/>
            <a:ext cx="1518428" cy="397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FF0000"/>
                </a:solidFill>
              </a:rPr>
              <a:t>Linux</a:t>
            </a:r>
            <a:r>
              <a:rPr lang="en-GB" sz="1200" b="1" dirty="0">
                <a:solidFill>
                  <a:schemeClr val="tx1"/>
                </a:solidFill>
              </a:rPr>
              <a:t> Server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Cheque Pro/ MS SQL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94" name="Picture 9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0C2582D-DE7A-4768-B7FD-CD41E222E0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80"/>
          <a:stretch/>
        </p:blipFill>
        <p:spPr>
          <a:xfrm>
            <a:off x="776612" y="5312146"/>
            <a:ext cx="797296" cy="370901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88BAFA44-262C-43A8-B271-C3B59C834334}"/>
              </a:ext>
            </a:extLst>
          </p:cNvPr>
          <p:cNvSpPr/>
          <p:nvPr/>
        </p:nvSpPr>
        <p:spPr>
          <a:xfrm>
            <a:off x="11183515" y="2063193"/>
            <a:ext cx="897701" cy="238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Bank A</a:t>
            </a:r>
          </a:p>
        </p:txBody>
      </p:sp>
      <p:pic>
        <p:nvPicPr>
          <p:cNvPr id="113" name="Picture 11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070F778-2FE7-49A0-AE7E-8DEC17630D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80"/>
          <a:stretch/>
        </p:blipFill>
        <p:spPr>
          <a:xfrm>
            <a:off x="2360735" y="2269407"/>
            <a:ext cx="797296" cy="370901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69D40EF4-3FD8-4534-B80F-076B5D95FFAD}"/>
              </a:ext>
            </a:extLst>
          </p:cNvPr>
          <p:cNvSpPr/>
          <p:nvPr/>
        </p:nvSpPr>
        <p:spPr>
          <a:xfrm>
            <a:off x="2314006" y="2699225"/>
            <a:ext cx="980441" cy="368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FF0000"/>
                </a:solidFill>
              </a:rPr>
              <a:t>Linux</a:t>
            </a:r>
            <a:r>
              <a:rPr lang="en-GB" sz="1200" b="1" dirty="0">
                <a:solidFill>
                  <a:schemeClr val="tx1"/>
                </a:solidFill>
              </a:rPr>
              <a:t> CRS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Server</a:t>
            </a:r>
          </a:p>
        </p:txBody>
      </p:sp>
      <p:pic>
        <p:nvPicPr>
          <p:cNvPr id="118" name="Picture 11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B34C427-70BB-4D73-98BE-CF51985CF2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80"/>
          <a:stretch/>
        </p:blipFill>
        <p:spPr>
          <a:xfrm>
            <a:off x="2369040" y="1412658"/>
            <a:ext cx="797296" cy="370901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0AA465F2-D0FF-45B9-B647-EF3C4BC34925}"/>
              </a:ext>
            </a:extLst>
          </p:cNvPr>
          <p:cNvSpPr/>
          <p:nvPr/>
        </p:nvSpPr>
        <p:spPr>
          <a:xfrm>
            <a:off x="2234939" y="1765609"/>
            <a:ext cx="1119681" cy="258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FF0000"/>
                </a:solidFill>
              </a:rPr>
              <a:t>Linux</a:t>
            </a:r>
            <a:r>
              <a:rPr lang="en-GB" sz="1200" b="1" dirty="0">
                <a:solidFill>
                  <a:schemeClr val="tx1"/>
                </a:solidFill>
              </a:rPr>
              <a:t> Loader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3D13247-8DFB-4E97-A722-059946E0FEEB}"/>
              </a:ext>
            </a:extLst>
          </p:cNvPr>
          <p:cNvSpPr/>
          <p:nvPr/>
        </p:nvSpPr>
        <p:spPr>
          <a:xfrm>
            <a:off x="5108527" y="1854575"/>
            <a:ext cx="1119681" cy="352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FF0000"/>
                </a:solidFill>
              </a:rPr>
              <a:t>Linux</a:t>
            </a:r>
            <a:r>
              <a:rPr lang="en-GB" sz="1200" b="1" dirty="0">
                <a:solidFill>
                  <a:schemeClr val="tx1"/>
                </a:solidFill>
              </a:rPr>
              <a:t> IBCS Middleware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93570D2-3331-48C2-BF7C-CBF2FB1E5A60}"/>
              </a:ext>
            </a:extLst>
          </p:cNvPr>
          <p:cNvSpPr/>
          <p:nvPr/>
        </p:nvSpPr>
        <p:spPr>
          <a:xfrm>
            <a:off x="4997805" y="5855598"/>
            <a:ext cx="1052515" cy="397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SFTP Client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voyager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8E7F3D9-E64A-4851-8E69-668979AF1FDA}"/>
              </a:ext>
            </a:extLst>
          </p:cNvPr>
          <p:cNvSpPr/>
          <p:nvPr/>
        </p:nvSpPr>
        <p:spPr>
          <a:xfrm>
            <a:off x="6778651" y="2036840"/>
            <a:ext cx="1145952" cy="657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WAF &amp; IBCS Reverse Proxy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33C0C0C-B822-4A2D-A5E3-5C50722290D9}"/>
              </a:ext>
            </a:extLst>
          </p:cNvPr>
          <p:cNvCxnSpPr>
            <a:cxnSpLocks/>
          </p:cNvCxnSpPr>
          <p:nvPr/>
        </p:nvCxnSpPr>
        <p:spPr>
          <a:xfrm flipV="1">
            <a:off x="10286381" y="1996723"/>
            <a:ext cx="864534" cy="697454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Picture 149" descr="Graphical user interface">
            <a:extLst>
              <a:ext uri="{FF2B5EF4-FFF2-40B4-BE49-F238E27FC236}">
                <a16:creationId xmlns:a16="http://schemas.microsoft.com/office/drawing/2014/main" id="{232AFC1B-5546-4E8B-A18A-A916B902F3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943" y="102522"/>
            <a:ext cx="1046683" cy="238116"/>
          </a:xfrm>
          <a:prstGeom prst="rect">
            <a:avLst/>
          </a:prstGeom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B06B4CF-7ACC-4BEE-8A4F-6B62BE123279}"/>
              </a:ext>
            </a:extLst>
          </p:cNvPr>
          <p:cNvGrpSpPr/>
          <p:nvPr/>
        </p:nvGrpSpPr>
        <p:grpSpPr>
          <a:xfrm>
            <a:off x="9612777" y="2622903"/>
            <a:ext cx="1108472" cy="1391216"/>
            <a:chOff x="7587114" y="835659"/>
            <a:chExt cx="1172936" cy="973476"/>
          </a:xfrm>
        </p:grpSpPr>
        <p:pic>
          <p:nvPicPr>
            <p:cNvPr id="159" name="Picture 15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DC9343C-8D8E-4BED-8DE4-3F6A82617A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51" b="8054"/>
            <a:stretch/>
          </p:blipFill>
          <p:spPr>
            <a:xfrm>
              <a:off x="7587114" y="835659"/>
              <a:ext cx="1172936" cy="973476"/>
            </a:xfrm>
            <a:prstGeom prst="rect">
              <a:avLst/>
            </a:prstGeom>
          </p:spPr>
        </p:pic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03AF493-9A3F-4A2D-8FCA-D783C0791FE5}"/>
                </a:ext>
              </a:extLst>
            </p:cNvPr>
            <p:cNvSpPr txBox="1"/>
            <p:nvPr/>
          </p:nvSpPr>
          <p:spPr>
            <a:xfrm>
              <a:off x="7628075" y="1237991"/>
              <a:ext cx="1083531" cy="191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b="1" dirty="0">
                  <a:solidFill>
                    <a:prstClr val="black"/>
                  </a:solidFill>
                </a:rPr>
                <a:t>MPLS</a:t>
              </a:r>
              <a:endParaRPr lang="en-PK" sz="1200" dirty="0"/>
            </a:p>
          </p:txBody>
        </p:sp>
      </p:grpSp>
      <p:pic>
        <p:nvPicPr>
          <p:cNvPr id="188" name="Graphic 187" descr="Database">
            <a:extLst>
              <a:ext uri="{FF2B5EF4-FFF2-40B4-BE49-F238E27FC236}">
                <a16:creationId xmlns:a16="http://schemas.microsoft.com/office/drawing/2014/main" id="{5D1684F5-9CE8-41AB-9BB9-936E51E98D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017" y="1306522"/>
            <a:ext cx="649880" cy="649880"/>
          </a:xfrm>
          <a:prstGeom prst="rect">
            <a:avLst/>
          </a:prstGeom>
        </p:spPr>
      </p:pic>
      <p:pic>
        <p:nvPicPr>
          <p:cNvPr id="192" name="Graphic 191" descr="Database">
            <a:extLst>
              <a:ext uri="{FF2B5EF4-FFF2-40B4-BE49-F238E27FC236}">
                <a16:creationId xmlns:a16="http://schemas.microsoft.com/office/drawing/2014/main" id="{995CD54A-FA2F-4F24-839B-97199F34B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6335" y="1352810"/>
            <a:ext cx="649880" cy="649880"/>
          </a:xfrm>
          <a:prstGeom prst="rect">
            <a:avLst/>
          </a:prstGeom>
        </p:spPr>
      </p:pic>
      <p:pic>
        <p:nvPicPr>
          <p:cNvPr id="194" name="Graphic 193" descr="Database">
            <a:extLst>
              <a:ext uri="{FF2B5EF4-FFF2-40B4-BE49-F238E27FC236}">
                <a16:creationId xmlns:a16="http://schemas.microsoft.com/office/drawing/2014/main" id="{870FB0DB-D6FD-4D98-9B57-EE516AB8FC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299" y="2213588"/>
            <a:ext cx="649880" cy="649880"/>
          </a:xfrm>
          <a:prstGeom prst="rect">
            <a:avLst/>
          </a:prstGeom>
        </p:spPr>
      </p:pic>
      <p:pic>
        <p:nvPicPr>
          <p:cNvPr id="196" name="Graphic 195" descr="Database">
            <a:extLst>
              <a:ext uri="{FF2B5EF4-FFF2-40B4-BE49-F238E27FC236}">
                <a16:creationId xmlns:a16="http://schemas.microsoft.com/office/drawing/2014/main" id="{5A41314B-03DC-40A9-974F-A08CC8291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0244" y="2226534"/>
            <a:ext cx="649880" cy="649880"/>
          </a:xfrm>
          <a:prstGeom prst="rect">
            <a:avLst/>
          </a:prstGeom>
        </p:spPr>
      </p:pic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C00AC5D0-C72A-4A04-A374-A5328891BD86}"/>
              </a:ext>
            </a:extLst>
          </p:cNvPr>
          <p:cNvSpPr/>
          <p:nvPr/>
        </p:nvSpPr>
        <p:spPr>
          <a:xfrm>
            <a:off x="481319" y="523517"/>
            <a:ext cx="5746889" cy="260297"/>
          </a:xfrm>
          <a:prstGeom prst="roundRect">
            <a:avLst>
              <a:gd name="adj" fmla="val 6492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NIFT Datacenter MZ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852ED791-600F-4DFD-B8F3-3D35E9A67727}"/>
              </a:ext>
            </a:extLst>
          </p:cNvPr>
          <p:cNvSpPr/>
          <p:nvPr/>
        </p:nvSpPr>
        <p:spPr>
          <a:xfrm>
            <a:off x="463543" y="1921196"/>
            <a:ext cx="764270" cy="172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RTGS DB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040F52B0-3D60-4FF8-A63D-FD1C112E1D26}"/>
              </a:ext>
            </a:extLst>
          </p:cNvPr>
          <p:cNvSpPr/>
          <p:nvPr/>
        </p:nvSpPr>
        <p:spPr>
          <a:xfrm>
            <a:off x="1347185" y="1927272"/>
            <a:ext cx="764270" cy="172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PDF DB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E4E1F0C0-0C89-4E27-ACB3-BF92169556A7}"/>
              </a:ext>
            </a:extLst>
          </p:cNvPr>
          <p:cNvSpPr/>
          <p:nvPr/>
        </p:nvSpPr>
        <p:spPr>
          <a:xfrm>
            <a:off x="388491" y="2953480"/>
            <a:ext cx="880275" cy="172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Image DB</a:t>
            </a:r>
          </a:p>
        </p:txBody>
      </p:sp>
      <p:pic>
        <p:nvPicPr>
          <p:cNvPr id="5" name="Graphic 4" descr="Bank">
            <a:extLst>
              <a:ext uri="{FF2B5EF4-FFF2-40B4-BE49-F238E27FC236}">
                <a16:creationId xmlns:a16="http://schemas.microsoft.com/office/drawing/2014/main" id="{E0433269-FB68-4086-AE39-1738DE4307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85278" y="1179034"/>
            <a:ext cx="914400" cy="91440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50B47657-9E9F-4B2B-8075-BAD87372AB5D}"/>
              </a:ext>
            </a:extLst>
          </p:cNvPr>
          <p:cNvSpPr/>
          <p:nvPr/>
        </p:nvSpPr>
        <p:spPr>
          <a:xfrm>
            <a:off x="11202937" y="3274874"/>
            <a:ext cx="897701" cy="238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Bank B</a:t>
            </a:r>
          </a:p>
        </p:txBody>
      </p:sp>
      <p:pic>
        <p:nvPicPr>
          <p:cNvPr id="102" name="Graphic 101" descr="Bank">
            <a:extLst>
              <a:ext uri="{FF2B5EF4-FFF2-40B4-BE49-F238E27FC236}">
                <a16:creationId xmlns:a16="http://schemas.microsoft.com/office/drawing/2014/main" id="{8520EE05-EAB2-4D87-AC90-D153FACE3C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04700" y="2390715"/>
            <a:ext cx="914400" cy="91440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C5A1EAF-E545-483D-8435-4D760941A64B}"/>
              </a:ext>
            </a:extLst>
          </p:cNvPr>
          <p:cNvSpPr/>
          <p:nvPr/>
        </p:nvSpPr>
        <p:spPr>
          <a:xfrm>
            <a:off x="11201196" y="4429756"/>
            <a:ext cx="897701" cy="238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Bank C</a:t>
            </a:r>
          </a:p>
        </p:txBody>
      </p:sp>
      <p:pic>
        <p:nvPicPr>
          <p:cNvPr id="105" name="Graphic 104" descr="Bank">
            <a:extLst>
              <a:ext uri="{FF2B5EF4-FFF2-40B4-BE49-F238E27FC236}">
                <a16:creationId xmlns:a16="http://schemas.microsoft.com/office/drawing/2014/main" id="{DC9EC7AB-3CC8-4173-AB5A-BCA97A9018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02959" y="3653177"/>
            <a:ext cx="914400" cy="914400"/>
          </a:xfrm>
          <a:prstGeom prst="rect">
            <a:avLst/>
          </a:prstGeom>
        </p:spPr>
      </p:pic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CC27DA4-787D-4F9D-A2D0-0202A3F4D5E8}"/>
              </a:ext>
            </a:extLst>
          </p:cNvPr>
          <p:cNvCxnSpPr>
            <a:cxnSpLocks/>
          </p:cNvCxnSpPr>
          <p:nvPr/>
        </p:nvCxnSpPr>
        <p:spPr>
          <a:xfrm flipV="1">
            <a:off x="10736625" y="3168055"/>
            <a:ext cx="536290" cy="89178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F2523A5-BB48-4058-BA88-3567AA1107F5}"/>
              </a:ext>
            </a:extLst>
          </p:cNvPr>
          <p:cNvCxnSpPr>
            <a:cxnSpLocks/>
          </p:cNvCxnSpPr>
          <p:nvPr/>
        </p:nvCxnSpPr>
        <p:spPr>
          <a:xfrm>
            <a:off x="10599458" y="3814275"/>
            <a:ext cx="707513" cy="34334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A0304EC-989A-46DE-AE42-A91721F2CA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8131" y="1487474"/>
            <a:ext cx="457200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20F54B-97EF-439F-A871-20C4CF0BD2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34441" y="3945505"/>
            <a:ext cx="609600" cy="60960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4BD5D062-471C-4AAC-8B67-D15B2F4C9FD1}"/>
              </a:ext>
            </a:extLst>
          </p:cNvPr>
          <p:cNvSpPr/>
          <p:nvPr/>
        </p:nvSpPr>
        <p:spPr>
          <a:xfrm>
            <a:off x="6795842" y="4599832"/>
            <a:ext cx="1145952" cy="438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SFTP Gateway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5AF0EB0-2152-401F-9209-DE749A035E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07983" y="5183796"/>
            <a:ext cx="457200" cy="457200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A7DA23F-4042-47F3-ACFB-F11E7E206A77}"/>
              </a:ext>
            </a:extLst>
          </p:cNvPr>
          <p:cNvSpPr/>
          <p:nvPr/>
        </p:nvSpPr>
        <p:spPr>
          <a:xfrm>
            <a:off x="6703538" y="5630773"/>
            <a:ext cx="1306385" cy="647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MS Exchange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Edge Transport Server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E7D43D7E-E904-4939-871D-51C7B0F001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3060" y="1371077"/>
            <a:ext cx="609600" cy="6096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FFD6969-33C6-43E4-B60A-D5386A66A571}"/>
              </a:ext>
            </a:extLst>
          </p:cNvPr>
          <p:cNvSpPr/>
          <p:nvPr/>
        </p:nvSpPr>
        <p:spPr>
          <a:xfrm>
            <a:off x="3204552" y="2064877"/>
            <a:ext cx="1119681" cy="352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SFTP Pusher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Puller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CBA6CE-5CC9-4803-AD37-7BDB1D813E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78643" y="2517996"/>
            <a:ext cx="571500" cy="5715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606A1957-1C52-42F8-A0BD-F207F92E1FFE}"/>
              </a:ext>
            </a:extLst>
          </p:cNvPr>
          <p:cNvSpPr/>
          <p:nvPr/>
        </p:nvSpPr>
        <p:spPr>
          <a:xfrm>
            <a:off x="3196957" y="3117756"/>
            <a:ext cx="1119681" cy="262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Auto Email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0088C0-30A1-4D01-A8DE-C58D62B59C97}"/>
              </a:ext>
            </a:extLst>
          </p:cNvPr>
          <p:cNvSpPr/>
          <p:nvPr/>
        </p:nvSpPr>
        <p:spPr>
          <a:xfrm>
            <a:off x="1316079" y="2951328"/>
            <a:ext cx="880275" cy="172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Auth DB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35C9741-69C8-42C7-B0B2-2D48B8ADA91C}"/>
              </a:ext>
            </a:extLst>
          </p:cNvPr>
          <p:cNvCxnSpPr>
            <a:cxnSpLocks/>
          </p:cNvCxnSpPr>
          <p:nvPr/>
        </p:nvCxnSpPr>
        <p:spPr>
          <a:xfrm flipV="1">
            <a:off x="3574227" y="3389903"/>
            <a:ext cx="0" cy="332114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DB60ACF-355D-414F-9F36-898670539668}"/>
              </a:ext>
            </a:extLst>
          </p:cNvPr>
          <p:cNvCxnSpPr>
            <a:cxnSpLocks/>
          </p:cNvCxnSpPr>
          <p:nvPr/>
        </p:nvCxnSpPr>
        <p:spPr>
          <a:xfrm flipV="1">
            <a:off x="3473953" y="4534606"/>
            <a:ext cx="0" cy="463598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F9D9528-E150-48C8-9015-59CFA0C2C4A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48336" y="5264609"/>
            <a:ext cx="457200" cy="457200"/>
          </a:xfrm>
          <a:prstGeom prst="rect">
            <a:avLst/>
          </a:prstGeom>
        </p:spPr>
      </p:pic>
      <p:pic>
        <p:nvPicPr>
          <p:cNvPr id="1028" name="Picture 4" descr="Magnetic ink character recognition Optical character recognition Input  Devices scanner, bank, ink, computer png | PNGEgg">
            <a:extLst>
              <a:ext uri="{FF2B5EF4-FFF2-40B4-BE49-F238E27FC236}">
                <a16:creationId xmlns:a16="http://schemas.microsoft.com/office/drawing/2014/main" id="{DBD26C8F-555C-4EF1-A5C2-26607B158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57" y="5232951"/>
            <a:ext cx="860582" cy="57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TP Voyager 16.2.0.328 | DOWNLOAD">
            <a:extLst>
              <a:ext uri="{FF2B5EF4-FFF2-40B4-BE49-F238E27FC236}">
                <a16:creationId xmlns:a16="http://schemas.microsoft.com/office/drawing/2014/main" id="{2A947355-A7E2-46D9-8AF2-3701DB7EF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59" y="5245712"/>
            <a:ext cx="494993" cy="49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2F0AB65A-8F69-43AE-92CD-120E5F0EBB3A}"/>
              </a:ext>
            </a:extLst>
          </p:cNvPr>
          <p:cNvSpPr/>
          <p:nvPr/>
        </p:nvSpPr>
        <p:spPr>
          <a:xfrm>
            <a:off x="6644939" y="835477"/>
            <a:ext cx="1339258" cy="284381"/>
          </a:xfrm>
          <a:prstGeom prst="roundRect">
            <a:avLst>
              <a:gd name="adj" fmla="val 64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DMZ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6086D49-286D-4C54-81B6-1211E303AD27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273492" y="3144774"/>
            <a:ext cx="342268" cy="2328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ABF3352-2F07-45A1-93F6-07C7F1E502BB}"/>
              </a:ext>
            </a:extLst>
          </p:cNvPr>
          <p:cNvSpPr/>
          <p:nvPr/>
        </p:nvSpPr>
        <p:spPr>
          <a:xfrm>
            <a:off x="481319" y="820056"/>
            <a:ext cx="2386260" cy="279161"/>
          </a:xfrm>
          <a:prstGeom prst="roundRect">
            <a:avLst>
              <a:gd name="adj" fmla="val 6492"/>
            </a:avLst>
          </a:prstGeom>
          <a:solidFill>
            <a:schemeClr val="accent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Cheque Master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20" name="Picture 11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C895756-0CB1-4CB3-A1C2-4E382737CE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80"/>
          <a:stretch/>
        </p:blipFill>
        <p:spPr>
          <a:xfrm>
            <a:off x="5256640" y="1406765"/>
            <a:ext cx="797296" cy="370901"/>
          </a:xfrm>
          <a:prstGeom prst="rect">
            <a:avLst/>
          </a:prstGeom>
        </p:spPr>
      </p:pic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7CF3218-A381-4BA5-82B5-8EFFCB73E574}"/>
              </a:ext>
            </a:extLst>
          </p:cNvPr>
          <p:cNvSpPr/>
          <p:nvPr/>
        </p:nvSpPr>
        <p:spPr>
          <a:xfrm>
            <a:off x="5012364" y="836961"/>
            <a:ext cx="1234749" cy="265656"/>
          </a:xfrm>
          <a:prstGeom prst="roundRect">
            <a:avLst>
              <a:gd name="adj" fmla="val 6492"/>
            </a:avLst>
          </a:prstGeom>
          <a:solidFill>
            <a:schemeClr val="accent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IBCS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9289376-4190-40EE-AC91-1033C182CB49}"/>
              </a:ext>
            </a:extLst>
          </p:cNvPr>
          <p:cNvCxnSpPr>
            <a:cxnSpLocks/>
          </p:cNvCxnSpPr>
          <p:nvPr/>
        </p:nvCxnSpPr>
        <p:spPr>
          <a:xfrm flipH="1" flipV="1">
            <a:off x="4355951" y="1914689"/>
            <a:ext cx="543467" cy="4897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5C0FD1-C93D-425E-AC50-636EEB9D8B58}"/>
              </a:ext>
            </a:extLst>
          </p:cNvPr>
          <p:cNvCxnSpPr>
            <a:cxnSpLocks/>
          </p:cNvCxnSpPr>
          <p:nvPr/>
        </p:nvCxnSpPr>
        <p:spPr>
          <a:xfrm flipH="1">
            <a:off x="6114020" y="3329634"/>
            <a:ext cx="460300" cy="99366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EAD3560-9F2C-4AE5-81B2-57C7B5C5520A}"/>
              </a:ext>
            </a:extLst>
          </p:cNvPr>
          <p:cNvSpPr/>
          <p:nvPr/>
        </p:nvSpPr>
        <p:spPr>
          <a:xfrm>
            <a:off x="470967" y="4719043"/>
            <a:ext cx="2386260" cy="279161"/>
          </a:xfrm>
          <a:prstGeom prst="roundRect">
            <a:avLst>
              <a:gd name="adj" fmla="val 6492"/>
            </a:avLst>
          </a:prstGeom>
          <a:solidFill>
            <a:schemeClr val="accent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Cheque Pro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6B96938-842A-4DC1-B102-470EA4EC005C}"/>
              </a:ext>
            </a:extLst>
          </p:cNvPr>
          <p:cNvSpPr/>
          <p:nvPr/>
        </p:nvSpPr>
        <p:spPr>
          <a:xfrm>
            <a:off x="313867" y="3878295"/>
            <a:ext cx="1119681" cy="585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Data Repository</a:t>
            </a:r>
          </a:p>
          <a:p>
            <a:pPr algn="ctr"/>
            <a:r>
              <a:rPr lang="en-GB" sz="1200" b="1" dirty="0">
                <a:solidFill>
                  <a:srgbClr val="FF0000"/>
                </a:solidFill>
              </a:rPr>
              <a:t>Offline</a:t>
            </a:r>
          </a:p>
        </p:txBody>
      </p:sp>
      <p:pic>
        <p:nvPicPr>
          <p:cNvPr id="14" name="Graphic 13" descr="Internet">
            <a:extLst>
              <a:ext uri="{FF2B5EF4-FFF2-40B4-BE49-F238E27FC236}">
                <a16:creationId xmlns:a16="http://schemas.microsoft.com/office/drawing/2014/main" id="{BF39E785-3DC4-42AF-8DEF-535FABBC107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00161" y="4961149"/>
            <a:ext cx="914400" cy="9144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9EF419AC-E0B2-42D4-95C1-5385FBEC2902}"/>
              </a:ext>
            </a:extLst>
          </p:cNvPr>
          <p:cNvSpPr/>
          <p:nvPr/>
        </p:nvSpPr>
        <p:spPr>
          <a:xfrm>
            <a:off x="10570938" y="5721809"/>
            <a:ext cx="1372845" cy="352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IBCS Convertor</a:t>
            </a:r>
          </a:p>
          <a:p>
            <a:pPr algn="ctr"/>
            <a:r>
              <a:rPr lang="en-GB" sz="1200" b="1" dirty="0">
                <a:solidFill>
                  <a:srgbClr val="FF0000"/>
                </a:solidFill>
              </a:rPr>
              <a:t>.NET Core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F7DEF49-7419-4097-8211-5E19CF9948C5}"/>
              </a:ext>
            </a:extLst>
          </p:cNvPr>
          <p:cNvCxnSpPr>
            <a:cxnSpLocks/>
          </p:cNvCxnSpPr>
          <p:nvPr/>
        </p:nvCxnSpPr>
        <p:spPr>
          <a:xfrm flipV="1">
            <a:off x="11327777" y="4654218"/>
            <a:ext cx="332382" cy="432134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E00A6CF-0BAD-4DD2-ABDC-6A17984B87B0}"/>
              </a:ext>
            </a:extLst>
          </p:cNvPr>
          <p:cNvSpPr/>
          <p:nvPr/>
        </p:nvSpPr>
        <p:spPr>
          <a:xfrm>
            <a:off x="6786589" y="3407044"/>
            <a:ext cx="1145952" cy="408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IBCS FE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7674C19-3488-464C-9B06-379FC6C240F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45827" y="2819400"/>
            <a:ext cx="609600" cy="609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3E8871D-482E-49FE-B7EE-80382D12772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81354" y="3244546"/>
            <a:ext cx="609600" cy="60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FAE679-F579-4EB9-966D-DD5BE2F0F31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18572" y="2883271"/>
            <a:ext cx="933852" cy="933852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2CEC0FCF-DB30-4E9A-AA74-BBCDBBAD99B2}"/>
              </a:ext>
            </a:extLst>
          </p:cNvPr>
          <p:cNvSpPr/>
          <p:nvPr/>
        </p:nvSpPr>
        <p:spPr>
          <a:xfrm>
            <a:off x="5116469" y="3815375"/>
            <a:ext cx="933852" cy="397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Data Canter </a:t>
            </a:r>
          </a:p>
          <a:p>
            <a:pPr algn="ctr"/>
            <a:r>
              <a:rPr lang="en-GB" sz="1200" b="1" dirty="0">
                <a:solidFill>
                  <a:srgbClr val="FF0000"/>
                </a:solidFill>
              </a:rPr>
              <a:t>Firewall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93DFBCA-23B6-4A75-AA6A-6196686A1490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5475454" y="2513100"/>
            <a:ext cx="142898" cy="362855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B5F36885-7DB4-4BB1-ABDE-3F645A9A6C1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59049" y="2787387"/>
            <a:ext cx="914443" cy="761335"/>
          </a:xfrm>
          <a:prstGeom prst="rect">
            <a:avLst/>
          </a:prstGeom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5F1055B-74CA-464B-904F-69EF776627A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078515" y="2071875"/>
            <a:ext cx="737756" cy="71551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A9EDDFE-93E7-4A6D-89FE-25C87F2E4F10}"/>
              </a:ext>
            </a:extLst>
          </p:cNvPr>
          <p:cNvSpPr/>
          <p:nvPr/>
        </p:nvSpPr>
        <p:spPr>
          <a:xfrm>
            <a:off x="8373023" y="3602414"/>
            <a:ext cx="933852" cy="397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Perimeter</a:t>
            </a:r>
          </a:p>
          <a:p>
            <a:pPr algn="ctr"/>
            <a:r>
              <a:rPr lang="en-GB" sz="1200" b="1" dirty="0">
                <a:solidFill>
                  <a:srgbClr val="FF0000"/>
                </a:solidFill>
              </a:rPr>
              <a:t>Firewall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6FE738A-2B7B-448A-8FF2-EDBF4F94FE5B}"/>
              </a:ext>
            </a:extLst>
          </p:cNvPr>
          <p:cNvCxnSpPr>
            <a:cxnSpLocks/>
          </p:cNvCxnSpPr>
          <p:nvPr/>
        </p:nvCxnSpPr>
        <p:spPr>
          <a:xfrm flipH="1" flipV="1">
            <a:off x="4335308" y="2744382"/>
            <a:ext cx="737484" cy="559906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360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Master_layo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aster_layou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75536</TotalTime>
  <Words>107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Master_layout</vt:lpstr>
      <vt:lpstr>1_Master_layout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Rehan Iqbal</dc:creator>
  <cp:lastModifiedBy>Zia Salahuddin</cp:lastModifiedBy>
  <cp:revision>8398</cp:revision>
  <cp:lastPrinted>2019-09-05T09:30:30Z</cp:lastPrinted>
  <dcterms:created xsi:type="dcterms:W3CDTF">2018-12-28T07:08:31Z</dcterms:created>
  <dcterms:modified xsi:type="dcterms:W3CDTF">2023-08-30T05:56:04Z</dcterms:modified>
</cp:coreProperties>
</file>