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userDrawn="1">
  <p:cSld name="Title Slide">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
        <p:nvSpPr>
          <p:cNvPr id="3" name="Subtitle 2"/>
          <p:cNvSpPr>
            <a:spLocks noGrp="1"/>
          </p:cNvSpPr>
          <p:nvPr>
            <p:ph type="subTitle" idx="1"/>
          </p:nvPr>
        </p:nvSpPr>
        <p:spPr bwMode="auto">
          <a:xfrm>
            <a:off x="1871530" y="3212975"/>
            <a:ext cx="8534400" cy="1752600"/>
          </a:xfrm>
        </p:spPr>
        <p:txBody>
          <a:bodyPr>
            <a:normAutofit/>
          </a:bodyPr>
          <a:lstStyle>
            <a:lvl1pPr marL="0" indent="0" algn="ctr">
              <a:buNone/>
              <a:defRPr sz="3200">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12" name="Title 1"/>
          <p:cNvSpPr>
            <a:spLocks noGrp="1"/>
          </p:cNvSpPr>
          <p:nvPr>
            <p:ph type="title"/>
          </p:nvPr>
        </p:nvSpPr>
        <p:spPr bwMode="auto">
          <a:xfrm>
            <a:off x="920054" y="1204857"/>
            <a:ext cx="10339617" cy="1910716"/>
          </a:xfrm>
        </p:spPr>
        <p:txBody>
          <a:bodyPr anchor="b"/>
          <a:lstStyle>
            <a:lvl1pPr algn="ctr">
              <a:defRPr sz="5400" b="0" cap="none">
                <a:solidFill>
                  <a:schemeClr val="accent1">
                    <a:lumMod val="75000"/>
                  </a:schemeClr>
                </a:solidFill>
              </a:defRPr>
            </a:lvl1pPr>
          </a:lstStyle>
          <a:p>
            <a:pPr>
              <a:defRPr/>
            </a:pPr>
            <a:r>
              <a:rPr lang="ru-RU"/>
              <a:t>Образец заголовка</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PhAnim="0" userDrawn="1">
  <p:cSld name="Title and Content">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en-US"/>
          </a:p>
        </p:txBody>
      </p:sp>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
        <p:nvSpPr>
          <p:cNvPr id="11" name="Title 10"/>
          <p:cNvSpPr>
            <a:spLocks noGrp="1"/>
          </p:cNvSpPr>
          <p:nvPr>
            <p:ph type="title"/>
          </p:nvPr>
        </p:nvSpPr>
        <p:spPr bwMode="auto"/>
        <p:txBody>
          <a:bodyPr/>
          <a:lstStyle/>
          <a:p>
            <a:pPr>
              <a:defRPr/>
            </a:pPr>
            <a:r>
              <a:rPr lang="ru-RU"/>
              <a:t>Образец заголовка</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932332" y="1484784"/>
            <a:ext cx="10312996" cy="4104456"/>
          </a:xfrm>
        </p:spPr>
        <p:txBody>
          <a:bodyPr anchor="t">
            <a:normAutofit/>
          </a:bodyPr>
          <a:lstStyle>
            <a:lvl1pPr marL="0" indent="0" algn="ctr">
              <a:buNone/>
              <a:defRPr sz="280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lang="ru-RU"/>
          </a:p>
        </p:txBody>
      </p:sp>
      <p:sp>
        <p:nvSpPr>
          <p:cNvPr id="13" name="Title 10"/>
          <p:cNvSpPr>
            <a:spLocks noGrp="1"/>
          </p:cNvSpPr>
          <p:nvPr>
            <p:ph type="title"/>
          </p:nvPr>
        </p:nvSpPr>
        <p:spPr bwMode="auto">
          <a:xfrm>
            <a:off x="925158" y="116631"/>
            <a:ext cx="10341684" cy="1054250"/>
          </a:xfrm>
        </p:spPr>
        <p:txBody>
          <a:bodyPr/>
          <a:lstStyle/>
          <a:p>
            <a:pPr>
              <a:defRPr/>
            </a:pPr>
            <a:r>
              <a:rPr lang="ru-RU"/>
              <a:t>Образец заголовка</a:t>
            </a:r>
            <a:endParaRPr lang="en-US"/>
          </a:p>
        </p:txBody>
      </p:sp>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PhAnim="0" userDrawn="1">
  <p:cSld name="Two Content">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12" name="Title 11"/>
          <p:cNvSpPr>
            <a:spLocks noGrp="1"/>
          </p:cNvSpPr>
          <p:nvPr>
            <p:ph type="title"/>
          </p:nvPr>
        </p:nvSpPr>
        <p:spPr bwMode="auto"/>
        <p:txBody>
          <a:bodyPr/>
          <a:lstStyle>
            <a:lvl1pPr>
              <a:defRPr>
                <a:solidFill>
                  <a:schemeClr val="tx2"/>
                </a:solidFill>
              </a:defRPr>
            </a:lvl1pPr>
          </a:lstStyle>
          <a:p>
            <a:pPr>
              <a:defRPr/>
            </a:pPr>
            <a:r>
              <a:rPr lang="ru-RU"/>
              <a:t>Образец заголовка</a:t>
            </a:r>
            <a:endParaRPr lang="en-US"/>
          </a:p>
        </p:txBody>
      </p:sp>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
        <p:nvSpPr>
          <p:cNvPr id="18" name="Content Placeholder 3"/>
          <p:cNvSpPr>
            <a:spLocks noGrp="1"/>
          </p:cNvSpPr>
          <p:nvPr>
            <p:ph sz="half" idx="2"/>
          </p:nvPr>
        </p:nvSpPr>
        <p:spPr bwMode="auto">
          <a:xfrm>
            <a:off x="719402" y="1556793"/>
            <a:ext cx="5071872" cy="4563770"/>
          </a:xfrm>
        </p:spPr>
        <p:txBody>
          <a:bodyPr/>
          <a:lstStyle>
            <a:lvl1pPr marL="174625" indent="-174625">
              <a:defRPr sz="2400"/>
            </a:lvl1pPr>
            <a:lvl2pPr marL="533400" indent="-174625">
              <a:defRPr sz="2000"/>
            </a:lvl2pPr>
            <a:lvl3pPr marL="892175" indent="-173355">
              <a:tabLst>
                <a:tab pos="804545" algn="l"/>
              </a:tabLst>
              <a:defRPr sz="1800"/>
            </a:lvl3pPr>
            <a:lvl4pPr marL="1252855" indent="-174625">
              <a:defRPr sz="1600"/>
            </a:lvl4pPr>
            <a:lvl5pPr marL="1524000" indent="-174625">
              <a:defRPr sz="1600"/>
            </a:lvl5pPr>
            <a:lvl6pPr>
              <a:defRPr sz="1600"/>
            </a:lvl6pPr>
            <a:lvl7pPr>
              <a:defRPr sz="1600"/>
            </a:lvl7pPr>
            <a:lvl8pPr>
              <a:defRPr sz="1600"/>
            </a:lvl8pPr>
            <a:lvl9pPr>
              <a:defRPr sz="16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en-US"/>
          </a:p>
        </p:txBody>
      </p:sp>
      <p:sp>
        <p:nvSpPr>
          <p:cNvPr id="19" name="Content Placeholder 3"/>
          <p:cNvSpPr>
            <a:spLocks noGrp="1"/>
          </p:cNvSpPr>
          <p:nvPr>
            <p:ph sz="half" idx="13"/>
          </p:nvPr>
        </p:nvSpPr>
        <p:spPr bwMode="auto">
          <a:xfrm>
            <a:off x="6288021" y="1556793"/>
            <a:ext cx="5071872" cy="4563770"/>
          </a:xfrm>
        </p:spPr>
        <p:txBody>
          <a:bodyPr/>
          <a:lstStyle>
            <a:lvl1pPr marL="174625" indent="-174625">
              <a:defRPr sz="2400"/>
            </a:lvl1pPr>
            <a:lvl2pPr marL="533400" indent="-174625">
              <a:defRPr sz="2000"/>
            </a:lvl2pPr>
            <a:lvl3pPr marL="892175" indent="-173355">
              <a:tabLst>
                <a:tab pos="804545" algn="l"/>
              </a:tabLst>
              <a:defRPr sz="1800"/>
            </a:lvl3pPr>
            <a:lvl4pPr marL="1252855" indent="-174625">
              <a:defRPr sz="1600"/>
            </a:lvl4pPr>
            <a:lvl5pPr marL="1524000" indent="-174625">
              <a:defRPr sz="1600"/>
            </a:lvl5pPr>
            <a:lvl6pPr>
              <a:defRPr sz="1600"/>
            </a:lvl6pPr>
            <a:lvl7pPr>
              <a:defRPr sz="1600"/>
            </a:lvl7pPr>
            <a:lvl8pPr>
              <a:defRPr sz="1600"/>
            </a:lvl8pPr>
            <a:lvl9pPr>
              <a:defRPr sz="16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PhAnim="0" userDrawn="1">
  <p:cSld name="Comparison">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719402" y="1556792"/>
            <a:ext cx="5080584" cy="658367"/>
          </a:xfrm>
        </p:spPr>
        <p:txBody>
          <a:bodyPr anchor="b"/>
          <a:lstStyle>
            <a:lvl1pPr marL="0" indent="0" algn="ctr">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lang="ru-RU"/>
          </a:p>
        </p:txBody>
      </p:sp>
      <p:sp>
        <p:nvSpPr>
          <p:cNvPr id="4" name="Content Placeholder 3"/>
          <p:cNvSpPr>
            <a:spLocks noGrp="1"/>
          </p:cNvSpPr>
          <p:nvPr>
            <p:ph sz="half" idx="2"/>
          </p:nvPr>
        </p:nvSpPr>
        <p:spPr bwMode="auto">
          <a:xfrm>
            <a:off x="719402" y="2492896"/>
            <a:ext cx="5071872" cy="3627666"/>
          </a:xfrm>
        </p:spPr>
        <p:txBody>
          <a:bodyPr/>
          <a:lstStyle>
            <a:lvl1pPr marL="174625" indent="-174625">
              <a:defRPr sz="2400"/>
            </a:lvl1pPr>
            <a:lvl2pPr marL="533400" indent="-174625">
              <a:defRPr sz="2000"/>
            </a:lvl2pPr>
            <a:lvl3pPr marL="892175" indent="-173355">
              <a:tabLst>
                <a:tab pos="804545" algn="l"/>
              </a:tabLst>
              <a:defRPr sz="1800"/>
            </a:lvl3pPr>
            <a:lvl4pPr marL="1252855" indent="-174625">
              <a:defRPr sz="1600"/>
            </a:lvl4pPr>
            <a:lvl5pPr marL="1524000" indent="-174625">
              <a:defRPr sz="1600"/>
            </a:lvl5pPr>
            <a:lvl6pPr>
              <a:defRPr sz="1600"/>
            </a:lvl6pPr>
            <a:lvl7pPr>
              <a:defRPr sz="1600"/>
            </a:lvl7pPr>
            <a:lvl8pPr>
              <a:defRPr sz="1600"/>
            </a:lvl8pPr>
            <a:lvl9pPr>
              <a:defRPr sz="16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en-US"/>
          </a:p>
        </p:txBody>
      </p:sp>
      <p:sp>
        <p:nvSpPr>
          <p:cNvPr id="5" name="Text Placeholder 4"/>
          <p:cNvSpPr>
            <a:spLocks noGrp="1"/>
          </p:cNvSpPr>
          <p:nvPr>
            <p:ph type="body" sz="quarter" idx="3"/>
          </p:nvPr>
        </p:nvSpPr>
        <p:spPr bwMode="auto">
          <a:xfrm>
            <a:off x="6384032" y="1556792"/>
            <a:ext cx="5074114" cy="658367"/>
          </a:xfrm>
        </p:spPr>
        <p:txBody>
          <a:bodyPr anchor="b"/>
          <a:lstStyle>
            <a:lvl1pPr marL="0" indent="0" algn="ctr">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lang="ru-RU"/>
          </a:p>
        </p:txBody>
      </p:sp>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
        <p:nvSpPr>
          <p:cNvPr id="19" name="Content Placeholder 3"/>
          <p:cNvSpPr>
            <a:spLocks noGrp="1"/>
          </p:cNvSpPr>
          <p:nvPr>
            <p:ph sz="half" idx="13"/>
          </p:nvPr>
        </p:nvSpPr>
        <p:spPr bwMode="auto">
          <a:xfrm>
            <a:off x="6288021" y="2492897"/>
            <a:ext cx="5071872" cy="3780066"/>
          </a:xfrm>
        </p:spPr>
        <p:txBody>
          <a:bodyPr/>
          <a:lstStyle>
            <a:lvl1pPr marL="174625" indent="-174625">
              <a:defRPr sz="2400"/>
            </a:lvl1pPr>
            <a:lvl2pPr marL="533400" indent="-174625">
              <a:defRPr sz="2000"/>
            </a:lvl2pPr>
            <a:lvl3pPr marL="892175" indent="-173355">
              <a:tabLst>
                <a:tab pos="804545" algn="l"/>
              </a:tabLst>
              <a:defRPr sz="1800"/>
            </a:lvl3pPr>
            <a:lvl4pPr marL="1252855" indent="-174625">
              <a:defRPr sz="1600"/>
            </a:lvl4pPr>
            <a:lvl5pPr marL="1524000" indent="-174625">
              <a:defRPr sz="1600"/>
            </a:lvl5pPr>
            <a:lvl6pPr>
              <a:defRPr sz="1600"/>
            </a:lvl6pPr>
            <a:lvl7pPr>
              <a:defRPr sz="1600"/>
            </a:lvl7pPr>
            <a:lvl8pPr>
              <a:defRPr sz="1600"/>
            </a:lvl8pPr>
            <a:lvl9pPr>
              <a:defRPr sz="16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PhAnim="0" userDrawn="1">
  <p:cSld name="Title Only">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12773" y="596974"/>
            <a:ext cx="4563310" cy="1886921"/>
          </a:xfrm>
        </p:spPr>
        <p:txBody>
          <a:bodyPr anchor="b"/>
          <a:lstStyle>
            <a:lvl1pPr algn="l">
              <a:defRPr sz="2800" b="0"/>
            </a:lvl1pPr>
          </a:lstStyle>
          <a:p>
            <a:pPr>
              <a:defRPr/>
            </a:pPr>
            <a:r>
              <a:rPr lang="ru-RU"/>
              <a:t>Образец заголовка</a:t>
            </a:r>
            <a:endParaRPr lang="en-US"/>
          </a:p>
        </p:txBody>
      </p:sp>
      <p:sp>
        <p:nvSpPr>
          <p:cNvPr id="3" name="Content Placeholder 2"/>
          <p:cNvSpPr>
            <a:spLocks noGrp="1"/>
          </p:cNvSpPr>
          <p:nvPr>
            <p:ph idx="1"/>
          </p:nvPr>
        </p:nvSpPr>
        <p:spPr bwMode="auto">
          <a:xfrm>
            <a:off x="922669" y="559398"/>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en-US"/>
          </a:p>
        </p:txBody>
      </p:sp>
      <p:sp>
        <p:nvSpPr>
          <p:cNvPr id="4" name="Text Placeholder 3"/>
          <p:cNvSpPr>
            <a:spLocks noGrp="1"/>
          </p:cNvSpPr>
          <p:nvPr>
            <p:ph type="body" sz="half" idx="2"/>
          </p:nvPr>
        </p:nvSpPr>
        <p:spPr bwMode="auto">
          <a:xfrm>
            <a:off x="6712773" y="2618910"/>
            <a:ext cx="4548966" cy="350219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lang="ru-RU"/>
          </a:p>
        </p:txBody>
      </p:sp>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03642" y="4668818"/>
            <a:ext cx="10356028" cy="644729"/>
          </a:xfrm>
        </p:spPr>
        <p:txBody>
          <a:bodyPr anchor="b"/>
          <a:lstStyle>
            <a:lvl1pPr algn="ctr">
              <a:defRPr sz="2800" b="0"/>
            </a:lvl1pPr>
          </a:lstStyle>
          <a:p>
            <a:pPr>
              <a:defRPr/>
            </a:pPr>
            <a:r>
              <a:rPr lang="ru-RU"/>
              <a:t>Образец заголовка</a:t>
            </a:r>
            <a:endParaRPr lang="en-US"/>
          </a:p>
        </p:txBody>
      </p:sp>
      <p:sp>
        <p:nvSpPr>
          <p:cNvPr id="4" name="Text Placeholder 3"/>
          <p:cNvSpPr>
            <a:spLocks noGrp="1"/>
          </p:cNvSpPr>
          <p:nvPr>
            <p:ph type="body" sz="half" idx="2"/>
          </p:nvPr>
        </p:nvSpPr>
        <p:spPr bwMode="auto">
          <a:xfrm>
            <a:off x="917985" y="5324305"/>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lang="ru-RU"/>
          </a:p>
        </p:txBody>
      </p:sp>
      <p:sp>
        <p:nvSpPr>
          <p:cNvPr id="11" name="Picture Placeholder 2"/>
          <p:cNvSpPr>
            <a:spLocks noGrp="1"/>
          </p:cNvSpPr>
          <p:nvPr>
            <p:ph type="pic" idx="1"/>
          </p:nvPr>
        </p:nvSpPr>
        <p:spPr bwMode="auto">
          <a:xfrm>
            <a:off x="2543606" y="620687"/>
            <a:ext cx="6929454" cy="3897818"/>
          </a:xfrm>
        </p:spPr>
        <p:txBody>
          <a:bodyPr/>
          <a:lstStyle>
            <a:lvl1pPr marL="0" indent="0">
              <a:buNone/>
              <a:defRPr lang="ru-RU" sz="3200">
                <a:solidFill>
                  <a:schemeClr val="accent1">
                    <a:lumMod val="75000"/>
                  </a:schemeClr>
                </a:solidFill>
              </a:defRPr>
            </a:lvl1pPr>
            <a:lvl2pPr marL="457200" indent="0">
              <a:buNone/>
              <a:defRPr lang="ru-RU" sz="2800"/>
            </a:lvl2pPr>
            <a:lvl3pPr marL="914400" indent="0">
              <a:buNone/>
              <a:defRPr lang="ru-RU" sz="2400"/>
            </a:lvl3pPr>
            <a:lvl4pPr marL="1371600" indent="0">
              <a:buNone/>
              <a:defRPr lang="ru-RU" sz="2000"/>
            </a:lvl4pPr>
            <a:lvl5pPr marL="1828800" indent="0">
              <a:buNone/>
              <a:defRPr lang="ru-RU" sz="2000"/>
            </a:lvl5pPr>
            <a:lvl6pPr marL="2286000" indent="0">
              <a:buNone/>
              <a:defRPr lang="ru-RU" sz="2000"/>
            </a:lvl6pPr>
            <a:lvl7pPr marL="2743200" indent="0">
              <a:buNone/>
              <a:defRPr lang="ru-RU" sz="2000"/>
            </a:lvl7pPr>
            <a:lvl8pPr marL="3200400" indent="0">
              <a:buNone/>
              <a:defRPr lang="ru-RU" sz="2000"/>
            </a:lvl8pPr>
            <a:lvl9pPr marL="3657600" indent="0">
              <a:buNone/>
              <a:defRPr lang="ru-RU" sz="2000"/>
            </a:lvl9pPr>
          </a:lstStyle>
          <a:p>
            <a:pPr>
              <a:defRPr/>
            </a:pPr>
            <a:r>
              <a:rPr lang="ru-RU"/>
              <a:t>Вставка рисунка</a:t>
            </a:r>
            <a:endParaRPr lang="ru-RU"/>
          </a:p>
        </p:txBody>
      </p:sp>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lum/>
          </a:blip>
          <a:stretch>
            <a:fillRect/>
          </a:stretch>
        </a:blipFill>
        <a:effectLst/>
      </p:bgPr>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925158" y="116631"/>
            <a:ext cx="10341684" cy="1054250"/>
          </a:xfrm>
          <a:prstGeom prst="rect">
            <a:avLst/>
          </a:prstGeom>
        </p:spPr>
        <p:txBody>
          <a:bodyPr vert="horz" lIns="91440" tIns="45720" rIns="91440" bIns="45720" rtlCol="0" anchor="ctr">
            <a:no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932330" y="1772816"/>
            <a:ext cx="10327340" cy="4320480"/>
          </a:xfrm>
          <a:prstGeom prst="rect">
            <a:avLst/>
          </a:prstGeom>
        </p:spPr>
        <p:txBody>
          <a:bodyPr vert="horz" lIns="91440" tIns="45720" rIns="91440" bIns="45720" rtlCol="0">
            <a:normAutofit/>
          </a:body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en-US"/>
          </a:p>
        </p:txBody>
      </p:sp>
      <p:sp>
        <p:nvSpPr>
          <p:cNvPr id="8" name="Дата 4"/>
          <p:cNvSpPr>
            <a:spLocks noGrp="1"/>
          </p:cNvSpPr>
          <p:nvPr>
            <p:ph type="dt" sz="half" idx="10"/>
          </p:nvPr>
        </p:nvSpPr>
        <p:spPr bwMode="auto">
          <a:xfrm>
            <a:off x="578048" y="6165304"/>
            <a:ext cx="2844800" cy="365125"/>
          </a:xfrm>
          <a:prstGeom prst="rect">
            <a:avLst/>
          </a:prstGeom>
        </p:spPr>
        <p:txBody>
          <a:bodyPr/>
          <a:lstStyle>
            <a:lvl1pPr>
              <a:defRPr>
                <a:solidFill>
                  <a:srgbClr val="603636"/>
                </a:solidFill>
              </a:defRPr>
            </a:lvl1pPr>
          </a:lstStyle>
          <a:p>
            <a:pPr>
              <a:defRPr/>
            </a:pPr>
            <a:fld id="{51E84241-D031-42DE-84E4-CC10C30232F4}" type="datetimeFigureOut">
              <a:rPr lang="ru-RU"/>
            </a:fld>
            <a:endParaRPr lang="ru-RU"/>
          </a:p>
        </p:txBody>
      </p:sp>
      <p:sp>
        <p:nvSpPr>
          <p:cNvPr id="9" name="Нижний колонтитул 5"/>
          <p:cNvSpPr>
            <a:spLocks noGrp="1"/>
          </p:cNvSpPr>
          <p:nvPr>
            <p:ph type="ftr" sz="quarter" idx="11"/>
          </p:nvPr>
        </p:nvSpPr>
        <p:spPr bwMode="auto">
          <a:xfrm>
            <a:off x="4134048" y="6165304"/>
            <a:ext cx="3860800"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p:cNvSpPr>
            <a:spLocks noGrp="1"/>
          </p:cNvSpPr>
          <p:nvPr>
            <p:ph type="sldNum" sz="quarter" idx="12"/>
          </p:nvPr>
        </p:nvSpPr>
        <p:spPr bwMode="auto">
          <a:xfrm>
            <a:off x="8706048" y="6165304"/>
            <a:ext cx="2844800" cy="365125"/>
          </a:xfrm>
          <a:prstGeom prst="rect">
            <a:avLst/>
          </a:prstGeom>
        </p:spPr>
        <p:txBody>
          <a:bodyPr/>
          <a:lstStyle>
            <a:lvl1pPr>
              <a:defRPr>
                <a:solidFill>
                  <a:srgbClr val="603636"/>
                </a:solidFill>
              </a:defRPr>
            </a:lvl1pPr>
          </a:lstStyle>
          <a:p>
            <a:pPr>
              <a:defRPr/>
            </a:pPr>
            <a:fld id="{6B5AA3AA-5EA9-4976-BF6C-9891F6110747}" type="slidenum">
              <a:rPr lang="ru-RU"/>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a:spcBef>
          <a:spcPts val="0"/>
        </a:spcBef>
        <a:buNone/>
        <a:defRPr sz="440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914400">
        <a:spcBef>
          <a:spcPts val="0"/>
        </a:spcBef>
        <a:buClrTx/>
        <a:buFont typeface="Arial" panose="020B0604020202020204"/>
        <a:buChar char="•"/>
        <a:defRPr sz="2400">
          <a:solidFill>
            <a:schemeClr val="tx2">
              <a:lumMod val="75000"/>
            </a:schemeClr>
          </a:solidFill>
          <a:latin typeface="+mn-lt"/>
          <a:ea typeface="+mn-ea"/>
          <a:cs typeface="+mn-cs"/>
        </a:defRPr>
      </a:lvl1pPr>
      <a:lvl2pPr marL="754380" indent="-342900" algn="l" defTabSz="914400">
        <a:spcBef>
          <a:spcPts val="0"/>
        </a:spcBef>
        <a:buClrTx/>
        <a:buFont typeface="Times New Roman" panose="02020603050405020304"/>
        <a:buChar char="–"/>
        <a:defRPr sz="2200">
          <a:solidFill>
            <a:schemeClr val="tx2">
              <a:lumMod val="75000"/>
            </a:schemeClr>
          </a:solidFill>
          <a:latin typeface="+mn-lt"/>
          <a:ea typeface="+mn-ea"/>
          <a:cs typeface="+mn-cs"/>
        </a:defRPr>
      </a:lvl2pPr>
      <a:lvl3pPr marL="1120140" indent="-342900" algn="l" defTabSz="914400">
        <a:spcBef>
          <a:spcPts val="0"/>
        </a:spcBef>
        <a:buClrTx/>
        <a:buFont typeface="Arial" panose="020B0604020202020204"/>
        <a:buChar char="•"/>
        <a:defRPr sz="2000">
          <a:solidFill>
            <a:schemeClr val="tx2">
              <a:lumMod val="75000"/>
            </a:schemeClr>
          </a:solidFill>
          <a:latin typeface="+mn-lt"/>
          <a:ea typeface="+mn-ea"/>
          <a:cs typeface="+mn-cs"/>
        </a:defRPr>
      </a:lvl3pPr>
      <a:lvl4pPr marL="1474470" indent="-285750" algn="l" defTabSz="914400">
        <a:spcBef>
          <a:spcPts val="0"/>
        </a:spcBef>
        <a:buClrTx/>
        <a:buFont typeface="Times New Roman" panose="02020603050405020304"/>
        <a:buChar char="–"/>
        <a:defRPr sz="1800">
          <a:solidFill>
            <a:schemeClr val="tx2">
              <a:lumMod val="75000"/>
            </a:schemeClr>
          </a:solidFill>
          <a:latin typeface="+mn-lt"/>
          <a:ea typeface="+mn-ea"/>
          <a:cs typeface="+mn-cs"/>
        </a:defRPr>
      </a:lvl4pPr>
      <a:lvl5pPr marL="1794510" indent="-285750" algn="l" defTabSz="914400">
        <a:spcBef>
          <a:spcPts val="0"/>
        </a:spcBef>
        <a:buClrTx/>
        <a:buFont typeface="Times New Roman" panose="02020603050405020304"/>
        <a:buChar char="»"/>
        <a:defRPr sz="1600">
          <a:solidFill>
            <a:schemeClr val="tx2">
              <a:lumMod val="75000"/>
            </a:schemeClr>
          </a:solidFill>
          <a:latin typeface="+mn-lt"/>
          <a:ea typeface="+mn-ea"/>
          <a:cs typeface="+mn-cs"/>
        </a:defRPr>
      </a:lvl5pPr>
      <a:lvl6pPr marL="2148840" indent="-274320" algn="l" defTabSz="914400">
        <a:spcBef>
          <a:spcPts val="400"/>
        </a:spcBef>
        <a:buClr>
          <a:schemeClr val="accent1"/>
        </a:buClr>
        <a:buFont typeface="Wingdings" panose="05000000000000000000"/>
        <a:buChar char=""/>
        <a:defRPr sz="1400">
          <a:solidFill>
            <a:schemeClr val="tx1"/>
          </a:solidFill>
          <a:latin typeface="+mn-lt"/>
          <a:ea typeface="+mn-ea"/>
          <a:cs typeface="+mn-cs"/>
        </a:defRPr>
      </a:lvl6pPr>
      <a:lvl7pPr marL="2468880" indent="-274320" algn="l" defTabSz="914400">
        <a:spcBef>
          <a:spcPts val="400"/>
        </a:spcBef>
        <a:buClr>
          <a:schemeClr val="accent1"/>
        </a:buClr>
        <a:buFont typeface="Wingdings" panose="05000000000000000000"/>
        <a:buChar char=""/>
        <a:defRPr sz="1400">
          <a:solidFill>
            <a:schemeClr val="tx1"/>
          </a:solidFill>
          <a:latin typeface="+mn-lt"/>
          <a:ea typeface="+mn-ea"/>
          <a:cs typeface="+mn-cs"/>
        </a:defRPr>
      </a:lvl7pPr>
      <a:lvl8pPr marL="2788920" indent="-274320" algn="l" defTabSz="914400">
        <a:spcBef>
          <a:spcPts val="400"/>
        </a:spcBef>
        <a:buClr>
          <a:schemeClr val="accent1"/>
        </a:buClr>
        <a:buFont typeface="Wingdings" panose="05000000000000000000"/>
        <a:buChar char=""/>
        <a:defRPr sz="1400">
          <a:solidFill>
            <a:schemeClr val="tx1"/>
          </a:solidFill>
          <a:latin typeface="+mn-lt"/>
          <a:ea typeface="+mn-ea"/>
          <a:cs typeface="+mn-cs"/>
        </a:defRPr>
      </a:lvl8pPr>
      <a:lvl9pPr marL="3108960" indent="-274320" algn="l" defTabSz="914400">
        <a:spcBef>
          <a:spcPts val="400"/>
        </a:spcBef>
        <a:buClr>
          <a:schemeClr val="accent1"/>
        </a:buClr>
        <a:buFont typeface="Wingdings" panose="05000000000000000000"/>
        <a:buChar char=""/>
        <a:defRPr sz="14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medium.com/" TargetMode="External"/><Relationship Id="rId4" Type="http://schemas.openxmlformats.org/officeDocument/2006/relationships/hyperlink" Target="https://heartbeat.comet.ml/" TargetMode="External"/><Relationship Id="rId3" Type="http://schemas.openxmlformats.org/officeDocument/2006/relationships/hyperlink" Target="https://www.clarifai.com/blog" TargetMode="External"/><Relationship Id="rId2" Type="http://schemas.openxmlformats.org/officeDocument/2006/relationships/hyperlink" Target="https://www.fritz.ai/object-detection/" TargetMode="External"/><Relationship Id="rId1" Type="http://schemas.openxmlformats.org/officeDocument/2006/relationships/hyperlink" Target="https://www.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3"/>
          <p:cNvSpPr>
            <a:spLocks noGrp="1"/>
          </p:cNvSpPr>
          <p:nvPr>
            <p:ph type="title"/>
          </p:nvPr>
        </p:nvSpPr>
        <p:spPr bwMode="auto">
          <a:xfrm>
            <a:off x="535576" y="3640182"/>
            <a:ext cx="11120846" cy="1811383"/>
          </a:xfrm>
        </p:spPr>
        <p:txBody>
          <a:bodyPr>
            <a:normAutofit/>
          </a:bodyPr>
          <a:lstStyle/>
          <a:p>
            <a:pPr algn="ctr">
              <a:defRPr/>
            </a:pPr>
            <a:r>
              <a:rPr lang="en-US"/>
              <a:t>PROJECT  BASED  ON  PROGRAMMING </a:t>
            </a:r>
            <a:br>
              <a:rPr lang="en-US"/>
            </a:br>
            <a:r>
              <a:rPr lang="en-US"/>
              <a:t>[ Language : python ] </a:t>
            </a:r>
            <a:endParaRPr lang="en-IN"/>
          </a:p>
        </p:txBody>
      </p:sp>
      <p:pic>
        <p:nvPicPr>
          <p:cNvPr id="465851165" name="Picture 465851164"/>
          <p:cNvPicPr>
            <a:picLocks noChangeAspect="1"/>
          </p:cNvPicPr>
          <p:nvPr/>
        </p:nvPicPr>
        <p:blipFill>
          <a:blip r:embed="rId1"/>
          <a:stretch>
            <a:fillRect/>
          </a:stretch>
        </p:blipFill>
        <p:spPr bwMode="auto">
          <a:xfrm>
            <a:off x="4691062" y="306160"/>
            <a:ext cx="3048000" cy="30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870960" y="0"/>
            <a:ext cx="4450296" cy="762036"/>
          </a:xfrm>
          <a:prstGeom prst="rect">
            <a:avLst/>
          </a:prstGeom>
          <a:noFill/>
        </p:spPr>
        <p:txBody>
          <a:bodyPr wrap="square" rtlCol="0">
            <a:spAutoFit/>
          </a:bodyPr>
          <a:lstStyle/>
          <a:p>
            <a:pPr algn="ctr">
              <a:defRPr/>
            </a:pPr>
            <a:r>
              <a:rPr lang="en-US" sz="4400">
                <a:latin typeface="Algerian"/>
              </a:rPr>
              <a:t>Key Features</a:t>
            </a:r>
            <a:endParaRPr lang="en-IN" sz="4400">
              <a:latin typeface="Algerian"/>
            </a:endParaRPr>
          </a:p>
        </p:txBody>
      </p:sp>
      <p:sp>
        <p:nvSpPr>
          <p:cNvPr id="3" name="TextBox 2"/>
          <p:cNvSpPr txBox="1"/>
          <p:nvPr/>
        </p:nvSpPr>
        <p:spPr bwMode="auto">
          <a:xfrm>
            <a:off x="548640" y="949234"/>
            <a:ext cx="11094934" cy="4754916"/>
          </a:xfrm>
          <a:prstGeom prst="rect">
            <a:avLst/>
          </a:prstGeom>
          <a:noFill/>
        </p:spPr>
        <p:txBody>
          <a:bodyPr wrap="square" rtlCol="0">
            <a:spAutoFit/>
          </a:bodyPr>
          <a:lstStyle/>
          <a:p>
            <a:pPr>
              <a:defRPr/>
            </a:pPr>
            <a:r>
              <a:rPr lang="en-IN" sz="2400" b="1"/>
              <a:t>Use cases and applications</a:t>
            </a:r>
            <a:r>
              <a:rPr lang="en-IN" sz="2400"/>
              <a:t>:</a:t>
            </a:r>
            <a:endParaRPr lang="en-IN" sz="2400"/>
          </a:p>
          <a:p>
            <a:pPr>
              <a:defRPr/>
            </a:pPr>
            <a:endParaRPr lang="en-IN" sz="2400"/>
          </a:p>
          <a:p>
            <a:pPr>
              <a:defRPr/>
            </a:pPr>
            <a:r>
              <a:rPr lang="en-US" sz="2400"/>
              <a:t>In this section, we’ll provide an overview of real-world use cases for object detection. We’ve mentioned several of them in previous sections, but here we’ll dive a bit deeper and explore the impact this computer vision technique can have across industries.</a:t>
            </a:r>
            <a:endParaRPr lang="en-US" sz="2400"/>
          </a:p>
          <a:p>
            <a:pPr>
              <a:defRPr/>
            </a:pPr>
            <a:endParaRPr lang="en-IN" sz="2400"/>
          </a:p>
          <a:p>
            <a:pPr>
              <a:defRPr/>
            </a:pPr>
            <a:r>
              <a:rPr lang="en-US" sz="2400"/>
              <a:t>Specifically, we’ll examine how object detection can be used in the following areas:</a:t>
            </a:r>
            <a:endParaRPr lang="en-US" sz="2400"/>
          </a:p>
          <a:p>
            <a:pPr>
              <a:defRPr/>
            </a:pPr>
            <a:endParaRPr lang="en-US" sz="2400"/>
          </a:p>
          <a:p>
            <a:pPr marL="285750" indent="-285750">
              <a:buFont typeface="Wingdings" panose="05000000000000000000"/>
              <a:buChar char="§"/>
              <a:defRPr/>
            </a:pPr>
            <a:r>
              <a:rPr lang="en-US" sz="2400"/>
              <a:t>Video Surveillance</a:t>
            </a:r>
            <a:endParaRPr lang="en-US" sz="2400"/>
          </a:p>
          <a:p>
            <a:pPr marL="285750" indent="-285750">
              <a:buFont typeface="Wingdings" panose="05000000000000000000"/>
              <a:buChar char="§"/>
              <a:defRPr/>
            </a:pPr>
            <a:r>
              <a:rPr lang="en-US" sz="2400"/>
              <a:t>Crowd Counting</a:t>
            </a:r>
            <a:endParaRPr lang="en-US" sz="2400"/>
          </a:p>
          <a:p>
            <a:pPr marL="285750" indent="-285750">
              <a:buFont typeface="Wingdings" panose="05000000000000000000"/>
              <a:buChar char="§"/>
              <a:defRPr/>
            </a:pPr>
            <a:r>
              <a:rPr lang="en-US" sz="2400"/>
              <a:t>Anomally</a:t>
            </a:r>
            <a:r>
              <a:rPr lang="en-US" sz="2400"/>
              <a:t> Detection (in industries like agriculture , health care)</a:t>
            </a:r>
            <a:endParaRPr lang="en-US" sz="2400"/>
          </a:p>
          <a:p>
            <a:pPr marL="285750" indent="-285750">
              <a:buFont typeface="Wingdings" panose="05000000000000000000"/>
              <a:buChar char="§"/>
              <a:defRPr/>
            </a:pPr>
            <a:r>
              <a:rPr lang="en-US" sz="2400"/>
              <a:t>Self Driving Cars</a:t>
            </a:r>
            <a:endParaRPr lang="en-IN" sz="2400"/>
          </a:p>
          <a:p>
            <a:pPr>
              <a:defRPr/>
            </a:pPr>
            <a:r>
              <a:rPr lang="en-IN" sz="2400"/>
              <a:t> </a:t>
            </a:r>
            <a:endParaRPr lang="en-IN" sz="2400"/>
          </a:p>
        </p:txBody>
      </p:sp>
    </p:spTree>
  </p:cSld>
  <p:clrMapOvr>
    <a:masterClrMapping/>
  </p:clrMapOvr>
  <mc:AlternateContent xmlns:mc="http://schemas.openxmlformats.org/markup-compatibility/2006">
    <mc:Choice xmlns:p14="http://schemas.microsoft.com/office/powerpoint/2010/main" Requires="p14">
      <p:transition spd="slow" p14:dur="34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526869" y="766353"/>
            <a:ext cx="8292953" cy="1310676"/>
          </a:xfrm>
          <a:prstGeom prst="rect">
            <a:avLst/>
          </a:prstGeom>
          <a:noFill/>
        </p:spPr>
        <p:txBody>
          <a:bodyPr wrap="square" rtlCol="0">
            <a:spAutoFit/>
          </a:bodyPr>
          <a:lstStyle/>
          <a:p>
            <a:pPr>
              <a:defRPr/>
            </a:pPr>
            <a:r>
              <a:rPr lang="en-IN" sz="4000">
                <a:solidFill>
                  <a:srgbClr val="437128"/>
                </a:solidFill>
                <a:latin typeface="Algerian"/>
              </a:rPr>
              <a:t>SOFTWARE AND LIBRARIES USED</a:t>
            </a:r>
            <a:endParaRPr lang="en-IN" sz="4000">
              <a:solidFill>
                <a:srgbClr val="437128"/>
              </a:solidFill>
              <a:latin typeface="Algerian"/>
            </a:endParaRPr>
          </a:p>
        </p:txBody>
      </p:sp>
      <p:sp>
        <p:nvSpPr>
          <p:cNvPr id="3" name="TextBox 2"/>
          <p:cNvSpPr txBox="1"/>
          <p:nvPr/>
        </p:nvSpPr>
        <p:spPr bwMode="auto">
          <a:xfrm>
            <a:off x="526869" y="2130027"/>
            <a:ext cx="8443176" cy="579156"/>
          </a:xfrm>
          <a:prstGeom prst="rect">
            <a:avLst/>
          </a:prstGeom>
          <a:noFill/>
        </p:spPr>
        <p:txBody>
          <a:bodyPr wrap="square" rtlCol="0">
            <a:spAutoFit/>
          </a:bodyPr>
          <a:lstStyle/>
          <a:p>
            <a:pPr>
              <a:defRPr/>
            </a:pPr>
            <a:r>
              <a:rPr lang="en-US" sz="3200" b="1">
                <a:solidFill>
                  <a:srgbClr val="437128"/>
                </a:solidFill>
              </a:rPr>
              <a:t>Software</a:t>
            </a:r>
            <a:r>
              <a:rPr lang="en-US" sz="3200">
                <a:solidFill>
                  <a:srgbClr val="437128"/>
                </a:solidFill>
              </a:rPr>
              <a:t> : </a:t>
            </a:r>
            <a:r>
              <a:rPr lang="en-US" sz="3200">
                <a:solidFill>
                  <a:srgbClr val="437128"/>
                </a:solidFill>
              </a:rPr>
              <a:t>Jupyter</a:t>
            </a:r>
            <a:r>
              <a:rPr lang="en-US" sz="3200">
                <a:solidFill>
                  <a:srgbClr val="437128"/>
                </a:solidFill>
              </a:rPr>
              <a:t> Notebook </a:t>
            </a:r>
            <a:endParaRPr lang="en-US" sz="3200">
              <a:solidFill>
                <a:srgbClr val="437128"/>
              </a:solidFill>
            </a:endParaRPr>
          </a:p>
        </p:txBody>
      </p:sp>
      <p:sp>
        <p:nvSpPr>
          <p:cNvPr id="4" name="TextBox 3"/>
          <p:cNvSpPr txBox="1"/>
          <p:nvPr/>
        </p:nvSpPr>
        <p:spPr bwMode="auto">
          <a:xfrm>
            <a:off x="526869" y="3596640"/>
            <a:ext cx="7132536" cy="640115"/>
          </a:xfrm>
          <a:prstGeom prst="rect">
            <a:avLst/>
          </a:prstGeom>
          <a:noFill/>
        </p:spPr>
        <p:txBody>
          <a:bodyPr wrap="square" rtlCol="0">
            <a:spAutoFit/>
          </a:bodyPr>
          <a:lstStyle/>
          <a:p>
            <a:pPr>
              <a:defRPr/>
            </a:pPr>
            <a:r>
              <a:rPr lang="en-IN" sz="3600" b="1">
                <a:solidFill>
                  <a:srgbClr val="437128"/>
                </a:solidFill>
              </a:rPr>
              <a:t>Libraries</a:t>
            </a:r>
            <a:r>
              <a:rPr lang="en-IN" sz="3600">
                <a:solidFill>
                  <a:srgbClr val="437128"/>
                </a:solidFill>
              </a:rPr>
              <a:t> : Cv2, matplotlib</a:t>
            </a:r>
            <a:endParaRPr lang="en-IN" sz="3600">
              <a:solidFill>
                <a:srgbClr val="437128"/>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108960" y="940524"/>
            <a:ext cx="5974296" cy="822996"/>
          </a:xfrm>
          <a:prstGeom prst="rect">
            <a:avLst/>
          </a:prstGeom>
          <a:noFill/>
        </p:spPr>
        <p:txBody>
          <a:bodyPr wrap="square" rtlCol="0">
            <a:spAutoFit/>
          </a:bodyPr>
          <a:lstStyle/>
          <a:p>
            <a:pPr algn="ctr">
              <a:defRPr/>
            </a:pPr>
            <a:r>
              <a:rPr lang="en-US" sz="4800">
                <a:latin typeface="Algerian"/>
              </a:rPr>
              <a:t>Thank You</a:t>
            </a:r>
            <a:endParaRPr lang="en-IN" sz="4800">
              <a:latin typeface="Algerian"/>
            </a:endParaRPr>
          </a:p>
        </p:txBody>
      </p:sp>
    </p:spTree>
  </p:cSld>
  <p:clrMapOvr>
    <a:masterClrMapping/>
  </p:clrMapOvr>
  <mc:AlternateContent xmlns:mc="http://schemas.openxmlformats.org/markup-compatibility/2006">
    <mc:Choice xmlns:p14="http://schemas.microsoft.com/office/powerpoint/2010/main" Requires="p14">
      <p:transition spd="med" p14:dur="750">
        <p:push dir="u"/>
      </p:transition>
    </mc:Choice>
    <mc:Fallback>
      <p:transition spd="med">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692434" y="243840"/>
            <a:ext cx="4807348" cy="1737396"/>
          </a:xfrm>
          <a:prstGeom prst="rect">
            <a:avLst/>
          </a:prstGeom>
          <a:noFill/>
        </p:spPr>
        <p:txBody>
          <a:bodyPr wrap="square" rtlCol="0">
            <a:spAutoFit/>
          </a:bodyPr>
          <a:lstStyle/>
          <a:p>
            <a:pPr algn="ctr">
              <a:defRPr/>
            </a:pPr>
            <a:r>
              <a:rPr lang="en-IN" sz="5400" i="1">
                <a:latin typeface="Algerian"/>
              </a:rPr>
              <a:t>REFERENCES</a:t>
            </a:r>
            <a:endParaRPr lang="en-IN" sz="5400" i="1">
              <a:latin typeface="Algerian"/>
            </a:endParaRPr>
          </a:p>
        </p:txBody>
      </p:sp>
      <p:sp>
        <p:nvSpPr>
          <p:cNvPr id="3" name="TextBox 2"/>
          <p:cNvSpPr txBox="1"/>
          <p:nvPr/>
        </p:nvSpPr>
        <p:spPr bwMode="auto">
          <a:xfrm>
            <a:off x="1961605" y="2151727"/>
            <a:ext cx="8269005" cy="2553335"/>
          </a:xfrm>
          <a:prstGeom prst="rect">
            <a:avLst/>
          </a:prstGeom>
          <a:noFill/>
        </p:spPr>
        <p:txBody>
          <a:bodyPr wrap="square" rtlCol="0">
            <a:spAutoFit/>
          </a:bodyPr>
          <a:lstStyle/>
          <a:p>
            <a:pPr marL="285750" indent="-285750">
              <a:buFont typeface="Arial" panose="020B0604020202020204"/>
              <a:buChar char="•"/>
              <a:defRPr/>
            </a:pPr>
            <a:r>
              <a:rPr lang="en-IN" sz="3200" u="sng">
                <a:hlinkClick r:id="rId1" tooltip="https://www.google.com/"/>
              </a:rPr>
              <a:t>https://www.google.com/</a:t>
            </a:r>
            <a:endParaRPr lang="en-IN" sz="3200"/>
          </a:p>
          <a:p>
            <a:pPr marL="285750" indent="-285750">
              <a:buFont typeface="Arial" panose="020B0604020202020204"/>
              <a:buChar char="•"/>
              <a:defRPr/>
            </a:pPr>
            <a:r>
              <a:rPr lang="en-IN" sz="3200" u="sng">
                <a:hlinkClick r:id="rId2" tooltip="https://www.fritz.ai/object-detection/"/>
              </a:rPr>
              <a:t>https://www.fritz.ai/emotion detection/</a:t>
            </a:r>
            <a:endParaRPr lang="en-IN" sz="3200"/>
          </a:p>
          <a:p>
            <a:pPr marL="285750" indent="-285750">
              <a:buFont typeface="Arial" panose="020B0604020202020204"/>
              <a:buChar char="•"/>
              <a:defRPr/>
            </a:pPr>
            <a:r>
              <a:rPr lang="en-IN" sz="3200" u="sng">
                <a:hlinkClick r:id="rId3" tooltip="https://www.clarifai.com/blog"/>
              </a:rPr>
              <a:t>https://www.clarifai.com/blog</a:t>
            </a:r>
            <a:endParaRPr lang="en-IN" sz="3200"/>
          </a:p>
          <a:p>
            <a:pPr marL="285750" indent="-285750">
              <a:buFont typeface="Arial" panose="020B0604020202020204"/>
              <a:buChar char="•"/>
              <a:defRPr/>
            </a:pPr>
            <a:r>
              <a:rPr lang="en-IN" sz="3200" u="sng">
                <a:hlinkClick r:id="rId4" tooltip="https://heartbeat.comet.ml/"/>
              </a:rPr>
              <a:t>https://facial.comet.ml/</a:t>
            </a:r>
            <a:endParaRPr lang="en-IN" sz="3200"/>
          </a:p>
          <a:p>
            <a:pPr marL="285750" indent="-285750">
              <a:buFont typeface="Arial" panose="020B0604020202020204"/>
              <a:buChar char="•"/>
              <a:defRPr/>
            </a:pPr>
            <a:r>
              <a:rPr lang="en-IN" sz="3200" u="sng">
                <a:hlinkClick r:id="rId5" tooltip="https://medium.com/"/>
              </a:rPr>
              <a:t>https://medium.com/</a:t>
            </a:r>
            <a:endParaRPr lang="en-IN"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2109651" y="203984"/>
            <a:ext cx="6662274" cy="1310676"/>
          </a:xfrm>
          <a:prstGeom prst="rect">
            <a:avLst/>
          </a:prstGeom>
          <a:noFill/>
        </p:spPr>
        <p:txBody>
          <a:bodyPr wrap="square" rtlCol="0">
            <a:spAutoFit/>
          </a:bodyPr>
          <a:lstStyle/>
          <a:p>
            <a:pPr algn="ctr">
              <a:defRPr/>
            </a:pPr>
            <a:r>
              <a:rPr lang="en-IN" sz="4000"/>
              <a:t>TOPIC: OBJECT DETECTION</a:t>
            </a:r>
            <a:endParaRPr lang="en-IN" sz="4000"/>
          </a:p>
        </p:txBody>
      </p:sp>
      <p:sp>
        <p:nvSpPr>
          <p:cNvPr id="3" name="TextBox 2"/>
          <p:cNvSpPr txBox="1"/>
          <p:nvPr/>
        </p:nvSpPr>
        <p:spPr bwMode="auto">
          <a:xfrm>
            <a:off x="4435928" y="1019479"/>
            <a:ext cx="2377874" cy="457235"/>
          </a:xfrm>
          <a:prstGeom prst="rect">
            <a:avLst/>
          </a:prstGeom>
          <a:noFill/>
        </p:spPr>
        <p:txBody>
          <a:bodyPr wrap="square" rtlCol="0">
            <a:spAutoFit/>
          </a:bodyPr>
          <a:lstStyle/>
          <a:p>
            <a:pPr>
              <a:defRPr/>
            </a:pPr>
            <a:r>
              <a:rPr lang="en-IN" sz="2400"/>
              <a:t>SECTION: A</a:t>
            </a:r>
            <a:endParaRPr lang="en-IN" sz="2400"/>
          </a:p>
        </p:txBody>
      </p:sp>
      <p:sp>
        <p:nvSpPr>
          <p:cNvPr id="7" name="TextBox 6"/>
          <p:cNvSpPr txBox="1"/>
          <p:nvPr/>
        </p:nvSpPr>
        <p:spPr bwMode="auto">
          <a:xfrm flipH="1">
            <a:off x="4619897" y="1493280"/>
            <a:ext cx="2009719" cy="365795"/>
          </a:xfrm>
          <a:prstGeom prst="rect">
            <a:avLst/>
          </a:prstGeom>
          <a:noFill/>
        </p:spPr>
        <p:txBody>
          <a:bodyPr wrap="square" rtlCol="0">
            <a:spAutoFit/>
          </a:bodyPr>
          <a:lstStyle/>
          <a:p>
            <a:pPr>
              <a:defRPr/>
            </a:pPr>
            <a:endParaRPr lang="en-IN"/>
          </a:p>
        </p:txBody>
      </p:sp>
      <p:sp>
        <p:nvSpPr>
          <p:cNvPr id="8" name="TextBox 7"/>
          <p:cNvSpPr txBox="1"/>
          <p:nvPr/>
        </p:nvSpPr>
        <p:spPr bwMode="auto">
          <a:xfrm flipH="1">
            <a:off x="6050279" y="1859280"/>
            <a:ext cx="2009719" cy="365795"/>
          </a:xfrm>
          <a:prstGeom prst="rect">
            <a:avLst/>
          </a:prstGeom>
          <a:noFill/>
        </p:spPr>
        <p:txBody>
          <a:bodyPr wrap="square" rtlCol="0">
            <a:spAutoFit/>
          </a:bodyPr>
          <a:lstStyle/>
          <a:p>
            <a:pPr>
              <a:defRPr/>
            </a:pPr>
            <a:endParaRPr lang="en-IN"/>
          </a:p>
        </p:txBody>
      </p:sp>
      <p:sp>
        <p:nvSpPr>
          <p:cNvPr id="9" name="TextBox 8"/>
          <p:cNvSpPr txBox="1"/>
          <p:nvPr/>
        </p:nvSpPr>
        <p:spPr bwMode="auto">
          <a:xfrm flipH="1">
            <a:off x="3104605" y="1582281"/>
            <a:ext cx="5894516" cy="365795"/>
          </a:xfrm>
          <a:prstGeom prst="rect">
            <a:avLst/>
          </a:prstGeom>
          <a:noFill/>
        </p:spPr>
        <p:txBody>
          <a:bodyPr wrap="square" rtlCol="0">
            <a:spAutoFit/>
          </a:bodyPr>
          <a:lstStyle/>
          <a:p>
            <a:pPr algn="ctr">
              <a:defRPr/>
            </a:pPr>
          </a:p>
        </p:txBody>
      </p:sp>
      <p:sp>
        <p:nvSpPr>
          <p:cNvPr id="129498291" name="Text Box 129498290"/>
          <p:cNvSpPr txBox="1"/>
          <p:nvPr/>
        </p:nvSpPr>
        <p:spPr bwMode="auto">
          <a:xfrm>
            <a:off x="1005267" y="1870982"/>
            <a:ext cx="10934852" cy="30785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2600">
                <a:latin typeface="Cambria" panose="02040503050406030204"/>
                <a:ea typeface="Cambria" panose="02040503050406030204"/>
                <a:cs typeface="Cambria" panose="02040503050406030204"/>
              </a:rPr>
              <a:t>NAME :                                                    AYUSH KAMBOJ </a:t>
            </a:r>
            <a:endParaRPr sz="2600">
              <a:latin typeface="Cambria" panose="02040503050406030204"/>
              <a:ea typeface="Cambria" panose="02040503050406030204"/>
              <a:cs typeface="Cambria" panose="02040503050406030204"/>
            </a:endParaRPr>
          </a:p>
          <a:p>
            <a:pPr>
              <a:defRPr/>
            </a:pPr>
            <a:r>
              <a:rPr sz="2600">
                <a:latin typeface="Cambria" panose="02040503050406030204"/>
                <a:ea typeface="Cambria" panose="02040503050406030204"/>
                <a:cs typeface="Cambria" panose="02040503050406030204"/>
              </a:rPr>
              <a:t>SEMESTER/ SECTION :                      5TH / A</a:t>
            </a:r>
            <a:endParaRPr sz="2600">
              <a:latin typeface="Cambria" panose="02040503050406030204"/>
              <a:ea typeface="Cambria" panose="02040503050406030204"/>
              <a:cs typeface="Cambria" panose="02040503050406030204"/>
            </a:endParaRPr>
          </a:p>
          <a:p>
            <a:pPr>
              <a:defRPr/>
            </a:pPr>
            <a:r>
              <a:rPr sz="2600">
                <a:latin typeface="Cambria" panose="02040503050406030204"/>
                <a:ea typeface="Cambria" panose="02040503050406030204"/>
                <a:cs typeface="Cambria" panose="02040503050406030204"/>
              </a:rPr>
              <a:t>SUBMITTED TO :                                 MR. ANUJ RAWAT </a:t>
            </a:r>
            <a:endParaRPr sz="2600">
              <a:latin typeface="Cambria" panose="02040503050406030204"/>
              <a:ea typeface="Cambria" panose="02040503050406030204"/>
              <a:cs typeface="Cambria" panose="02040503050406030204"/>
            </a:endParaRPr>
          </a:p>
          <a:p>
            <a:pPr>
              <a:defRPr/>
            </a:pPr>
            <a:r>
              <a:rPr sz="2600">
                <a:latin typeface="Cambria" panose="02040503050406030204"/>
                <a:ea typeface="Cambria" panose="02040503050406030204"/>
                <a:cs typeface="Cambria" panose="02040503050406030204"/>
              </a:rPr>
              <a:t>CLASS ROLL :                                       24</a:t>
            </a:r>
            <a:endParaRPr sz="2600">
              <a:latin typeface="Cambria" panose="02040503050406030204"/>
              <a:ea typeface="Cambria" panose="02040503050406030204"/>
              <a:cs typeface="Cambria" panose="02040503050406030204"/>
            </a:endParaRPr>
          </a:p>
          <a:p>
            <a:pPr>
              <a:defRPr/>
            </a:pPr>
            <a:r>
              <a:rPr sz="2600">
                <a:latin typeface="Cambria" panose="02040503050406030204"/>
                <a:ea typeface="Cambria" panose="02040503050406030204"/>
                <a:cs typeface="Cambria" panose="02040503050406030204"/>
              </a:rPr>
              <a:t>UNIVERSITY ROLL :                           2101845</a:t>
            </a:r>
            <a:endParaRPr sz="2600">
              <a:latin typeface="Cambria" panose="02040503050406030204"/>
              <a:ea typeface="Cambria" panose="02040503050406030204"/>
              <a:cs typeface="Cambria" panose="02040503050406030204"/>
            </a:endParaRPr>
          </a:p>
          <a:p>
            <a:pPr>
              <a:defRPr/>
            </a:pPr>
            <a:r>
              <a:rPr sz="2600">
                <a:latin typeface="Cambria" panose="02040503050406030204"/>
                <a:ea typeface="Cambria" panose="02040503050406030204"/>
                <a:cs typeface="Cambria" panose="02040503050406030204"/>
              </a:rPr>
              <a:t>DEGREE :                                              BCA </a:t>
            </a:r>
            <a:endParaRPr sz="2200">
              <a:latin typeface="Cambria" panose="02040503050406030204"/>
              <a:ea typeface="Cambria" panose="02040503050406030204"/>
              <a:cs typeface="Cambria" panose="02040503050406030204"/>
            </a:endParaRPr>
          </a:p>
          <a:p>
            <a:pPr>
              <a:defRPr/>
            </a:pPr>
            <a:endParaRPr sz="2200">
              <a:latin typeface="Cambria" panose="02040503050406030204"/>
              <a:ea typeface="Cambria" panose="02040503050406030204"/>
              <a:cs typeface="Cambria" panose="02040503050406030204"/>
            </a:endParaRPr>
          </a:p>
          <a:p>
            <a:pPr>
              <a:defRPr/>
            </a:pPr>
          </a:p>
        </p:txBody>
      </p:sp>
    </p:spTree>
  </p:cSld>
  <p:clrMapOvr>
    <a:masterClrMapping/>
  </p:clrMapOvr>
  <mc:AlternateContent xmlns:mc="http://schemas.openxmlformats.org/markup-compatibility/2006">
    <mc:Choice xmlns:p14="http://schemas.microsoft.com/office/powerpoint/2010/main" Requires="p14">
      <p:transition spd="med" p14:dur="750">
        <p:push dir="u"/>
      </p:transition>
    </mc:Choice>
    <mc:Fallback>
      <p:transition spd="med">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287486" y="243836"/>
            <a:ext cx="5617244" cy="1005876"/>
          </a:xfrm>
          <a:prstGeom prst="rect">
            <a:avLst/>
          </a:prstGeom>
          <a:noFill/>
        </p:spPr>
        <p:txBody>
          <a:bodyPr wrap="square" rtlCol="0">
            <a:spAutoFit/>
          </a:bodyPr>
          <a:lstStyle/>
          <a:p>
            <a:pPr algn="ctr">
              <a:defRPr/>
            </a:pPr>
            <a:r>
              <a:rPr lang="en-US" sz="6000">
                <a:latin typeface="Algerian"/>
              </a:rPr>
              <a:t>CONTENT</a:t>
            </a:r>
            <a:endParaRPr lang="en-IN" sz="6000">
              <a:latin typeface="Algerian"/>
            </a:endParaRPr>
          </a:p>
        </p:txBody>
      </p:sp>
      <p:sp>
        <p:nvSpPr>
          <p:cNvPr id="3" name="TextBox 2"/>
          <p:cNvSpPr txBox="1"/>
          <p:nvPr/>
        </p:nvSpPr>
        <p:spPr bwMode="auto">
          <a:xfrm flipH="1">
            <a:off x="1236617" y="1419495"/>
            <a:ext cx="9718981" cy="3749075"/>
          </a:xfrm>
          <a:prstGeom prst="rect">
            <a:avLst/>
          </a:prstGeom>
          <a:noFill/>
        </p:spPr>
        <p:txBody>
          <a:bodyPr wrap="square" rtlCol="0">
            <a:spAutoFit/>
          </a:bodyPr>
          <a:lstStyle/>
          <a:p>
            <a:pPr marL="285750" indent="-285750">
              <a:buFont typeface="Wingdings" panose="05000000000000000000"/>
              <a:buChar char="v"/>
              <a:defRPr/>
            </a:pPr>
            <a:r>
              <a:rPr lang="en-US" sz="4000"/>
              <a:t>Introduction</a:t>
            </a:r>
            <a:endParaRPr lang="en-US" sz="4000"/>
          </a:p>
          <a:p>
            <a:pPr marL="285750" indent="-285750">
              <a:buFont typeface="Wingdings" panose="05000000000000000000"/>
              <a:buChar char="v"/>
              <a:defRPr/>
            </a:pPr>
            <a:r>
              <a:rPr lang="en-US" sz="4000"/>
              <a:t>Purpose</a:t>
            </a:r>
            <a:endParaRPr lang="en-US" sz="4000"/>
          </a:p>
          <a:p>
            <a:pPr marL="285750" indent="-285750">
              <a:buFont typeface="Wingdings" panose="05000000000000000000"/>
              <a:buChar char="v"/>
              <a:defRPr/>
            </a:pPr>
            <a:r>
              <a:rPr lang="en-US" sz="4000"/>
              <a:t>Key Features</a:t>
            </a:r>
            <a:endParaRPr lang="en-US" sz="4000"/>
          </a:p>
          <a:p>
            <a:pPr marL="285750" indent="-285750">
              <a:buFont typeface="Wingdings" panose="05000000000000000000"/>
              <a:buChar char="v"/>
              <a:defRPr/>
            </a:pPr>
            <a:r>
              <a:rPr lang="en-IN" sz="4000"/>
              <a:t>Software And Libraries Used</a:t>
            </a:r>
            <a:endParaRPr lang="en-IN" sz="4000"/>
          </a:p>
          <a:p>
            <a:pPr marL="285750" indent="-285750">
              <a:buFont typeface="Wingdings" panose="05000000000000000000"/>
              <a:buChar char="v"/>
              <a:defRPr/>
            </a:pPr>
            <a:r>
              <a:rPr lang="en-IN" sz="4000"/>
              <a:t>Deliverables</a:t>
            </a:r>
            <a:endParaRPr lang="en-IN" sz="4000"/>
          </a:p>
          <a:p>
            <a:pPr marL="285750" indent="-285750">
              <a:buFont typeface="Wingdings" panose="05000000000000000000"/>
              <a:buChar char="v"/>
              <a:defRPr/>
            </a:pPr>
            <a:r>
              <a:rPr lang="en-IN" sz="4000"/>
              <a:t>References</a:t>
            </a:r>
            <a:endParaRPr lang="en-IN" sz="4000"/>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152503" y="731520"/>
            <a:ext cx="5887210" cy="1005876"/>
          </a:xfrm>
          <a:prstGeom prst="rect">
            <a:avLst/>
          </a:prstGeom>
          <a:noFill/>
        </p:spPr>
        <p:txBody>
          <a:bodyPr wrap="square" rtlCol="0">
            <a:spAutoFit/>
          </a:bodyPr>
          <a:lstStyle/>
          <a:p>
            <a:pPr algn="ctr">
              <a:defRPr/>
            </a:pPr>
            <a:r>
              <a:rPr lang="en-US" sz="6000"/>
              <a:t>Introduction</a:t>
            </a:r>
            <a:endParaRPr lang="en-IN" sz="6000"/>
          </a:p>
        </p:txBody>
      </p:sp>
      <p:sp>
        <p:nvSpPr>
          <p:cNvPr id="3" name="TextBox 2"/>
          <p:cNvSpPr txBox="1"/>
          <p:nvPr/>
        </p:nvSpPr>
        <p:spPr bwMode="auto">
          <a:xfrm>
            <a:off x="955765" y="1829843"/>
            <a:ext cx="10280685" cy="3444276"/>
          </a:xfrm>
          <a:prstGeom prst="rect">
            <a:avLst/>
          </a:prstGeom>
          <a:noFill/>
        </p:spPr>
        <p:txBody>
          <a:bodyPr wrap="square" rtlCol="0">
            <a:spAutoFit/>
          </a:bodyPr>
          <a:lstStyle/>
          <a:p>
            <a:pPr>
              <a:defRPr/>
            </a:pPr>
            <a:r>
              <a:rPr lang="en-US" sz="2000"/>
              <a:t>Object detection is a computer vision technique that allows us to identify and locate objects in an image or video. With this kind of identification and localization, object detection can be used to count objects in a scene and determine and track their precise locations, all while accurately labelling them. Imagine, for example, an image that contains two cats and a person. Object detection allows us to at once classify the types of things found while also locating instances of them within the image. In this synopsis, you’ll find answers to all of those questions and more. Whether you’re an experienced machine learning engineer considering implementation, a developer wanting to learn more, or a product manager looking to explore what’s possible with computer vision and object detection, this guide is for you. But how does object detection actually work? What are the different approaches, what are its potential benefits and limitations, and how might you use it in your business?</a:t>
            </a:r>
            <a:endParaRPr lang="en-IN" sz="20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363685" y="809897"/>
            <a:ext cx="5464845" cy="701075"/>
          </a:xfrm>
          <a:prstGeom prst="rect">
            <a:avLst/>
          </a:prstGeom>
          <a:noFill/>
        </p:spPr>
        <p:txBody>
          <a:bodyPr wrap="square" rtlCol="0">
            <a:spAutoFit/>
          </a:bodyPr>
          <a:lstStyle/>
          <a:p>
            <a:pPr algn="ctr">
              <a:defRPr/>
            </a:pPr>
            <a:r>
              <a:rPr lang="en-US" sz="4000">
                <a:solidFill>
                  <a:srgbClr val="572A0D"/>
                </a:solidFill>
                <a:latin typeface="Algerian"/>
              </a:rPr>
              <a:t>Object Detection</a:t>
            </a:r>
            <a:endParaRPr lang="en-IN" sz="4000">
              <a:solidFill>
                <a:srgbClr val="572A0D"/>
              </a:solidFill>
              <a:latin typeface="Algerian"/>
            </a:endParaRPr>
          </a:p>
        </p:txBody>
      </p:sp>
      <p:sp>
        <p:nvSpPr>
          <p:cNvPr id="3" name="TextBox 2"/>
          <p:cNvSpPr txBox="1"/>
          <p:nvPr/>
        </p:nvSpPr>
        <p:spPr bwMode="auto">
          <a:xfrm>
            <a:off x="735873" y="1604869"/>
            <a:ext cx="10720467" cy="4480596"/>
          </a:xfrm>
          <a:prstGeom prst="rect">
            <a:avLst/>
          </a:prstGeom>
          <a:noFill/>
        </p:spPr>
        <p:txBody>
          <a:bodyPr wrap="square" rtlCol="0">
            <a:spAutoFit/>
          </a:bodyPr>
          <a:lstStyle/>
          <a:p>
            <a:pPr>
              <a:defRPr/>
            </a:pPr>
            <a:r>
              <a:rPr lang="en-IN" sz="2400" b="1">
                <a:solidFill>
                  <a:srgbClr val="573010"/>
                </a:solidFill>
              </a:rPr>
              <a:t>What is object detection?</a:t>
            </a:r>
            <a:endParaRPr lang="en-IN" sz="2400" b="1">
              <a:solidFill>
                <a:srgbClr val="573010"/>
              </a:solidFill>
            </a:endParaRPr>
          </a:p>
          <a:p>
            <a:pPr>
              <a:defRPr/>
            </a:pPr>
            <a:r>
              <a:rPr lang="en-US" sz="2400">
                <a:solidFill>
                  <a:srgbClr val="573010"/>
                </a:solidFill>
              </a:rPr>
              <a:t>Object detection is a computer vision technique that works to identify and locate objects within an image or video. Specifically, object detection draws bounding boxes around these detected objects, which allow us to locate where said objects are in (or how they move through) a given scene. </a:t>
            </a:r>
            <a:endParaRPr lang="en-IN" sz="2400">
              <a:solidFill>
                <a:srgbClr val="573010"/>
              </a:solidFill>
            </a:endParaRPr>
          </a:p>
          <a:p>
            <a:pPr>
              <a:defRPr/>
            </a:pPr>
            <a:r>
              <a:rPr lang="en-US" sz="2400">
                <a:solidFill>
                  <a:srgbClr val="573010"/>
                </a:solidFill>
              </a:rPr>
              <a:t>Object detection is commonly confused with image recognition, so before we proceed, it’s important that we clarify the distinctions between them.</a:t>
            </a:r>
            <a:endParaRPr lang="en-IN" sz="2400">
              <a:solidFill>
                <a:srgbClr val="573010"/>
              </a:solidFill>
            </a:endParaRPr>
          </a:p>
          <a:p>
            <a:pPr>
              <a:defRPr/>
            </a:pPr>
            <a:r>
              <a:rPr lang="en-US" sz="2400">
                <a:solidFill>
                  <a:srgbClr val="573010"/>
                </a:solidFill>
              </a:rPr>
              <a:t>Image recognition assigns a label to an image. A picture of a dog receives the label “dog”. A picture of two dogs, still receives the label “dog”. Object detection, on the other hand, draws a box around each dog and labels the box “dog”. The model predicts where each object is and what label should be applied. In that way, object detection provides more information about an image than recognition</a:t>
            </a:r>
            <a:endParaRPr lang="en-IN" sz="2400">
              <a:solidFill>
                <a:srgbClr val="57301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74171" y="214141"/>
            <a:ext cx="9431598" cy="457235"/>
          </a:xfrm>
          <a:prstGeom prst="rect">
            <a:avLst/>
          </a:prstGeom>
          <a:noFill/>
        </p:spPr>
        <p:txBody>
          <a:bodyPr wrap="square" rtlCol="0">
            <a:spAutoFit/>
          </a:bodyPr>
          <a:lstStyle/>
          <a:p>
            <a:pPr>
              <a:defRPr/>
            </a:pPr>
            <a:r>
              <a:rPr lang="en-US" sz="2400">
                <a:solidFill>
                  <a:schemeClr val="bg1">
                    <a:lumMod val="95000"/>
                    <a:lumOff val="5000"/>
                  </a:schemeClr>
                </a:solidFill>
              </a:rPr>
              <a:t>Here’s an example of how this distinction looks in practice:</a:t>
            </a:r>
            <a:endParaRPr lang="en-IN" sz="2400">
              <a:solidFill>
                <a:schemeClr val="bg1">
                  <a:lumMod val="95000"/>
                  <a:lumOff val="5000"/>
                </a:schemeClr>
              </a:solidFill>
            </a:endParaRPr>
          </a:p>
        </p:txBody>
      </p:sp>
      <p:pic>
        <p:nvPicPr>
          <p:cNvPr id="4" name="Picture 3"/>
          <p:cNvPicPr>
            <a:picLocks noChangeAspect="1"/>
          </p:cNvPicPr>
          <p:nvPr/>
        </p:nvPicPr>
        <p:blipFill>
          <a:blip r:embed="rId1"/>
          <a:stretch>
            <a:fillRect/>
          </a:stretch>
        </p:blipFill>
        <p:spPr bwMode="auto">
          <a:xfrm>
            <a:off x="3558505" y="1353024"/>
            <a:ext cx="4883401" cy="49215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wipe dir="r"/>
      </p:transition>
    </mc:Choice>
    <mc:Fallback>
      <p:transition spd="med">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2381793" y="896661"/>
            <a:ext cx="7428628" cy="457235"/>
          </a:xfrm>
          <a:prstGeom prst="rect">
            <a:avLst/>
          </a:prstGeom>
          <a:noFill/>
        </p:spPr>
        <p:txBody>
          <a:bodyPr wrap="square" rtlCol="0">
            <a:spAutoFit/>
          </a:bodyPr>
          <a:lstStyle/>
          <a:p>
            <a:pPr algn="ctr">
              <a:defRPr/>
            </a:pPr>
            <a:r>
              <a:rPr lang="en-US" sz="2400" b="1">
                <a:solidFill>
                  <a:srgbClr val="572A0D"/>
                </a:solidFill>
              </a:rPr>
              <a:t>MODES AND TYPES OF OBJECT DETECTION</a:t>
            </a:r>
            <a:endParaRPr lang="en-IN" sz="2400" b="1">
              <a:solidFill>
                <a:srgbClr val="572A0D"/>
              </a:solidFill>
            </a:endParaRPr>
          </a:p>
        </p:txBody>
      </p:sp>
      <p:sp>
        <p:nvSpPr>
          <p:cNvPr id="3" name="TextBox 2"/>
          <p:cNvSpPr txBox="1"/>
          <p:nvPr/>
        </p:nvSpPr>
        <p:spPr bwMode="auto">
          <a:xfrm>
            <a:off x="923108" y="1437024"/>
            <a:ext cx="10345998" cy="4480596"/>
          </a:xfrm>
          <a:prstGeom prst="rect">
            <a:avLst/>
          </a:prstGeom>
          <a:noFill/>
        </p:spPr>
        <p:txBody>
          <a:bodyPr wrap="square" rtlCol="0">
            <a:spAutoFit/>
          </a:bodyPr>
          <a:lstStyle/>
          <a:p>
            <a:pPr>
              <a:defRPr/>
            </a:pPr>
            <a:r>
              <a:rPr lang="en-US" sz="2400"/>
              <a:t>Broadly speaking, object detection can be broken down into machine learning-based approaches and deep learning-based approaches. In more traditional ML-based approaches, computer vision techniques are used to look at various features of an image, such as the </a:t>
            </a:r>
            <a:r>
              <a:rPr lang="en-US" sz="2400"/>
              <a:t>colour</a:t>
            </a:r>
            <a:r>
              <a:rPr lang="en-US" sz="2400"/>
              <a:t> histogram or edges, to identify groups of pixels that may belong to an object. These features are then fed into a regression model that predicts the location of the object along with its label. On the other hand, deep learning-based approaches employ convolutional neural networks (CNNs) to perform end-to-end, unsupervised object detection, in which features don’t need to be defined and extracted separately. For a gentle introduction to CNNs, check out this overview. Because deep learning methods have become the state-of-the-art approaches to object detection, these are the techniques we’ll be focusing on for the purposes of this guide.</a:t>
            </a:r>
            <a:endParaRPr lang="en-IN"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032068" y="164808"/>
            <a:ext cx="4128079" cy="822996"/>
          </a:xfrm>
          <a:prstGeom prst="rect">
            <a:avLst/>
          </a:prstGeom>
          <a:noFill/>
        </p:spPr>
        <p:txBody>
          <a:bodyPr wrap="square" rtlCol="0">
            <a:spAutoFit/>
          </a:bodyPr>
          <a:lstStyle/>
          <a:p>
            <a:pPr algn="ctr">
              <a:defRPr/>
            </a:pPr>
            <a:r>
              <a:rPr lang="en-US" sz="4800">
                <a:solidFill>
                  <a:srgbClr val="242852"/>
                </a:solidFill>
                <a:latin typeface="Algerian"/>
              </a:rPr>
              <a:t>Purpose</a:t>
            </a:r>
            <a:endParaRPr lang="en-IN" sz="4800">
              <a:solidFill>
                <a:srgbClr val="242852"/>
              </a:solidFill>
              <a:latin typeface="Algerian"/>
            </a:endParaRPr>
          </a:p>
        </p:txBody>
      </p:sp>
      <p:sp>
        <p:nvSpPr>
          <p:cNvPr id="3" name="TextBox 2"/>
          <p:cNvSpPr txBox="1"/>
          <p:nvPr/>
        </p:nvSpPr>
        <p:spPr bwMode="auto">
          <a:xfrm>
            <a:off x="2333897" y="1153214"/>
            <a:ext cx="8456238" cy="5120676"/>
          </a:xfrm>
          <a:prstGeom prst="rect">
            <a:avLst/>
          </a:prstGeom>
          <a:noFill/>
        </p:spPr>
        <p:txBody>
          <a:bodyPr wrap="square" rtlCol="0">
            <a:spAutoFit/>
          </a:bodyPr>
          <a:lstStyle/>
          <a:p>
            <a:pPr>
              <a:defRPr/>
            </a:pPr>
            <a:r>
              <a:rPr lang="en-US" sz="2400" b="1">
                <a:solidFill>
                  <a:srgbClr val="242852"/>
                </a:solidFill>
              </a:rPr>
              <a:t>Why is object detection important? </a:t>
            </a:r>
            <a:endParaRPr lang="en-US" sz="2400" b="1">
              <a:solidFill>
                <a:srgbClr val="242852"/>
              </a:solidFill>
            </a:endParaRPr>
          </a:p>
          <a:p>
            <a:pPr>
              <a:defRPr/>
            </a:pPr>
            <a:endParaRPr lang="en-US" sz="2400" b="1">
              <a:solidFill>
                <a:srgbClr val="242852"/>
              </a:solidFill>
            </a:endParaRPr>
          </a:p>
          <a:p>
            <a:pPr>
              <a:defRPr/>
            </a:pPr>
            <a:r>
              <a:rPr lang="en-US" sz="2400">
                <a:solidFill>
                  <a:srgbClr val="242852"/>
                </a:solidFill>
              </a:rPr>
              <a:t>Object detection is inextricably linked to other similar computer vision techniques like image recognition and image segmentation, in that it helps us understand and </a:t>
            </a:r>
            <a:r>
              <a:rPr lang="en-US" sz="2400">
                <a:solidFill>
                  <a:srgbClr val="242852"/>
                </a:solidFill>
              </a:rPr>
              <a:t>analyse</a:t>
            </a:r>
            <a:r>
              <a:rPr lang="en-US" sz="2400">
                <a:solidFill>
                  <a:srgbClr val="242852"/>
                </a:solidFill>
              </a:rPr>
              <a:t> scenes in images or video. </a:t>
            </a:r>
            <a:endParaRPr lang="en-US" sz="2400">
              <a:solidFill>
                <a:srgbClr val="242852"/>
              </a:solidFill>
            </a:endParaRPr>
          </a:p>
          <a:p>
            <a:pPr>
              <a:defRPr/>
            </a:pPr>
            <a:endParaRPr lang="en-US" sz="2400" b="1">
              <a:solidFill>
                <a:srgbClr val="242852"/>
              </a:solidFill>
            </a:endParaRPr>
          </a:p>
          <a:p>
            <a:pPr>
              <a:defRPr/>
            </a:pPr>
            <a:r>
              <a:rPr lang="en-US" sz="2400">
                <a:solidFill>
                  <a:srgbClr val="242852"/>
                </a:solidFill>
              </a:rPr>
              <a:t>But there are important differences. Image recognition only outputs a class label for an identified object, and image segmentation creates a pixel-level understanding of a scene’s elements. What separates object detection from these other tasks is its unique ability to locate objects within an image or video. This then allows us to count and then track those objects. </a:t>
            </a:r>
            <a:endParaRPr lang="en-US" sz="2400" b="1">
              <a:solidFill>
                <a:srgbClr val="242852"/>
              </a:solidFill>
            </a:endParaRPr>
          </a:p>
          <a:p>
            <a:pPr>
              <a:defRPr/>
            </a:pPr>
            <a:endParaRPr lang="en-IN" b="1">
              <a:solidFill>
                <a:srgbClr val="24285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101634" y="1332412"/>
            <a:ext cx="9988946" cy="3444275"/>
          </a:xfrm>
          <a:prstGeom prst="rect">
            <a:avLst/>
          </a:prstGeom>
          <a:noFill/>
        </p:spPr>
        <p:txBody>
          <a:bodyPr wrap="square" rtlCol="0">
            <a:spAutoFit/>
          </a:bodyPr>
          <a:lstStyle/>
          <a:p>
            <a:pPr>
              <a:defRPr/>
            </a:pPr>
            <a:r>
              <a:rPr lang="en-US" sz="2000">
                <a:solidFill>
                  <a:srgbClr val="242852"/>
                </a:solidFill>
              </a:rPr>
              <a:t>Given these key distinctions and object detection’s unique capabilities, we can see how it can be applied in a number of ways:</a:t>
            </a:r>
            <a:endParaRPr lang="en-US" sz="2000">
              <a:solidFill>
                <a:srgbClr val="242852"/>
              </a:solidFill>
            </a:endParaRPr>
          </a:p>
          <a:p>
            <a:pPr>
              <a:defRPr/>
            </a:pPr>
            <a:endParaRPr lang="en-US" sz="2000"/>
          </a:p>
          <a:p>
            <a:pPr marL="285750" indent="-285750">
              <a:buFont typeface="Wingdings" panose="05000000000000000000"/>
              <a:buChar char="Ø"/>
              <a:defRPr/>
            </a:pPr>
            <a:r>
              <a:rPr lang="en-US" sz="2000">
                <a:solidFill>
                  <a:srgbClr val="242852"/>
                </a:solidFill>
              </a:rPr>
              <a:t>Crowd Counting</a:t>
            </a:r>
            <a:endParaRPr lang="en-US" sz="2000">
              <a:solidFill>
                <a:srgbClr val="242852"/>
              </a:solidFill>
            </a:endParaRPr>
          </a:p>
          <a:p>
            <a:pPr marL="285750" indent="-285750">
              <a:buFont typeface="Wingdings" panose="05000000000000000000"/>
              <a:buChar char="Ø"/>
              <a:defRPr/>
            </a:pPr>
            <a:r>
              <a:rPr lang="en-US" sz="2000">
                <a:solidFill>
                  <a:srgbClr val="242852"/>
                </a:solidFill>
              </a:rPr>
              <a:t>Self Driving Cars	</a:t>
            </a:r>
            <a:endParaRPr lang="en-US" sz="2000">
              <a:solidFill>
                <a:srgbClr val="242852"/>
              </a:solidFill>
            </a:endParaRPr>
          </a:p>
          <a:p>
            <a:pPr marL="285750" indent="-285750">
              <a:buFont typeface="Wingdings" panose="05000000000000000000"/>
              <a:buChar char="Ø"/>
              <a:defRPr/>
            </a:pPr>
            <a:r>
              <a:rPr lang="en-US" sz="2000">
                <a:solidFill>
                  <a:srgbClr val="242852"/>
                </a:solidFill>
              </a:rPr>
              <a:t>Video Surveillance</a:t>
            </a:r>
            <a:endParaRPr lang="en-US" sz="2000">
              <a:solidFill>
                <a:srgbClr val="242852"/>
              </a:solidFill>
            </a:endParaRPr>
          </a:p>
          <a:p>
            <a:pPr marL="285750" indent="-285750">
              <a:buFont typeface="Wingdings" panose="05000000000000000000"/>
              <a:buChar char="Ø"/>
              <a:defRPr/>
            </a:pPr>
            <a:r>
              <a:rPr lang="en-US" sz="2000">
                <a:solidFill>
                  <a:srgbClr val="242852"/>
                </a:solidFill>
              </a:rPr>
              <a:t>Face detection</a:t>
            </a:r>
            <a:endParaRPr lang="en-US" sz="2000">
              <a:solidFill>
                <a:srgbClr val="242852"/>
              </a:solidFill>
            </a:endParaRPr>
          </a:p>
          <a:p>
            <a:pPr marL="285750" indent="-285750">
              <a:buFont typeface="Wingdings" panose="05000000000000000000"/>
              <a:buChar char="Ø"/>
              <a:defRPr/>
            </a:pPr>
            <a:r>
              <a:rPr lang="en-US" sz="2000">
                <a:solidFill>
                  <a:srgbClr val="242852"/>
                </a:solidFill>
              </a:rPr>
              <a:t>Anomaly Detection	 </a:t>
            </a:r>
            <a:endParaRPr lang="en-US" sz="2000">
              <a:solidFill>
                <a:srgbClr val="242852"/>
              </a:solidFill>
            </a:endParaRPr>
          </a:p>
          <a:p>
            <a:pPr>
              <a:defRPr/>
            </a:pPr>
            <a:endParaRPr lang="en-US" sz="2000">
              <a:solidFill>
                <a:srgbClr val="242852"/>
              </a:solidFill>
            </a:endParaRPr>
          </a:p>
          <a:p>
            <a:pPr>
              <a:defRPr/>
            </a:pPr>
            <a:r>
              <a:rPr lang="en-US" sz="2000">
                <a:solidFill>
                  <a:srgbClr val="242852"/>
                </a:solidFill>
              </a:rPr>
              <a:t>Of course, this isn’t an exhaustive list, but it includes some of the primary ways in which object detection is shaping our future</a:t>
            </a:r>
            <a:r>
              <a:rPr lang="en-US" sz="2000"/>
              <a:t>.</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50">
        <p:push dir="u"/>
      </p:transition>
    </mc:Choice>
    <mc:Fallback>
      <p:transition spd="med">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ines">
  <a:themeElements>
    <a:clrScheme name="Lines">
      <a:dk1>
        <a:sysClr val="windowText" lastClr="000000"/>
      </a:dk1>
      <a:lt1>
        <a:srgbClr val="D4735E"/>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3300"/>
      </a:hlink>
      <a:folHlink>
        <a:srgbClr val="B2B2B2"/>
      </a:folHlink>
    </a:clrScheme>
    <a:fontScheme name="Times New Roman">
      <a:majorFont>
        <a:latin typeface="Times New Roman"/>
        <a:ea typeface="Arial"/>
        <a:cs typeface="Arial"/>
      </a:majorFont>
      <a:minorFont>
        <a:latin typeface="Times New Roman"/>
        <a:ea typeface="Arial"/>
        <a:cs typeface="Arial"/>
      </a:minorFont>
    </a:fontScheme>
    <a:fmtScheme name="Твердый переплет">
      <a:fillStyleLst>
        <a:solidFill>
          <a:schemeClr val="phClr"/>
        </a:solidFill>
        <a:solidFill>
          <a:schemeClr val="phClr">
            <a:tint val="68000"/>
            <a:shade val="94000"/>
            <a:satMod val="300000"/>
            <a:lumMod val="110000"/>
          </a:schemeClr>
        </a:solidFill>
        <a:gradFill>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tint val="96000"/>
            <a:lumMod val="110000"/>
          </a:schemeClr>
        </a:solidFill>
        <a:blipFill>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a:blip xmlns:r="http://schemas.openxmlformats.org/officeDocument/2006/relationships" r:embed="rId1">
            <a:duotone>
              <a:schemeClr val="phClr">
                <a:shade val="50000"/>
                <a:satMod val="340000"/>
                <a:lumMod val="40000"/>
              </a:schemeClr>
              <a:schemeClr val="phClr">
                <a:tint val="92000"/>
                <a:shade val="94000"/>
                <a:hueMod val="110000"/>
                <a:satMod val="236000"/>
                <a:lumMod val="120000"/>
              </a:schemeClr>
            </a:duotone>
          </a:blip>
          <a:stretch>
            <a:fillRect/>
          </a:stretch>
        </a:blipFill>
      </a:bgFillStyleLst>
    </a:fmtScheme>
  </a:themeElements>
  <a:objectDefaults>
    <a:spDef>
      <a:spPr bwMode="auto"/>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5087</Words>
  <Application>WPS Presentation</Application>
  <PresentationFormat>Widescreen</PresentationFormat>
  <Paragraphs>90</Paragraphs>
  <Slides>13</Slides>
  <Notes>13</Notes>
  <HiddenSlides>0</HiddenSlides>
  <MMClips>2</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Times New Roman</vt:lpstr>
      <vt:lpstr>Wingdings</vt:lpstr>
      <vt:lpstr>Cambria</vt:lpstr>
      <vt:lpstr>Algerian</vt:lpstr>
      <vt:lpstr>Segoe Print</vt:lpstr>
      <vt:lpstr>Microsoft YaHei</vt:lpstr>
      <vt:lpstr>Arial Unicode MS</vt:lpstr>
      <vt:lpstr>Calibri</vt:lpstr>
      <vt:lpstr>Times New Roman</vt:lpstr>
      <vt:lpstr>Lines</vt:lpstr>
      <vt:lpstr>PROJECT  BASED  ON  PROGRAMMING  [ Language : python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Institute of Engineering Department of Computer Science &amp; Engineering</dc:title>
  <dc:creator>Hemant Vyas</dc:creator>
  <cp:lastModifiedBy>nightmare</cp:lastModifiedBy>
  <cp:revision>8</cp:revision>
  <dcterms:created xsi:type="dcterms:W3CDTF">2022-11-18T06:29:00Z</dcterms:created>
  <dcterms:modified xsi:type="dcterms:W3CDTF">2022-12-31T05:12:19Z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01E15758385C4E1FB7CC298F03454672</vt:lpwstr>
  </property>
  <property fmtid="{D5CDD505-2E9C-101B-9397-08002B2CF9AE}" pid="3" name="KSOProductBuildVer">
    <vt:lpwstr>1033-11.2.0.11214</vt:lpwstr>
  </property>
</Properties>
</file>