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59" r:id="rId5"/>
    <p:sldId id="265"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2E5BE1-90FF-4AA8-AF12-9A93049D221E}" type="datetimeFigureOut">
              <a:rPr lang="en-IN" smtClean="0"/>
              <a:t>31-12-2022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45A29-C8EF-4722-9692-E6DD7F1CE5D5}" type="slidenum">
              <a:rPr lang="en-IN" smtClean="0"/>
              <a:t>‹#›</a:t>
            </a:fld>
            <a:endParaRPr lang="en-IN"/>
          </a:p>
        </p:txBody>
      </p:sp>
    </p:spTree>
    <p:extLst>
      <p:ext uri="{BB962C8B-B14F-4D97-AF65-F5344CB8AC3E}">
        <p14:creationId xmlns:p14="http://schemas.microsoft.com/office/powerpoint/2010/main" val="7609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2E5BE1-90FF-4AA8-AF12-9A93049D221E}" type="datetimeFigureOut">
              <a:rPr lang="en-IN" smtClean="0"/>
              <a:t>31-12-2022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845A29-C8EF-4722-9692-E6DD7F1CE5D5}" type="slidenum">
              <a:rPr lang="en-IN" smtClean="0"/>
              <a:t>‹#›</a:t>
            </a:fld>
            <a:endParaRPr lang="en-IN"/>
          </a:p>
        </p:txBody>
      </p:sp>
    </p:spTree>
    <p:extLst>
      <p:ext uri="{BB962C8B-B14F-4D97-AF65-F5344CB8AC3E}">
        <p14:creationId xmlns:p14="http://schemas.microsoft.com/office/powerpoint/2010/main" val="4166378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2E5BE1-90FF-4AA8-AF12-9A93049D221E}" type="datetimeFigureOut">
              <a:rPr lang="en-IN" smtClean="0"/>
              <a:t>31-12-2022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845A29-C8EF-4722-9692-E6DD7F1CE5D5}" type="slidenum">
              <a:rPr lang="en-IN" smtClean="0"/>
              <a:t>‹#›</a:t>
            </a:fld>
            <a:endParaRPr lang="en-IN"/>
          </a:p>
        </p:txBody>
      </p:sp>
    </p:spTree>
    <p:extLst>
      <p:ext uri="{BB962C8B-B14F-4D97-AF65-F5344CB8AC3E}">
        <p14:creationId xmlns:p14="http://schemas.microsoft.com/office/powerpoint/2010/main" val="1970298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2E5BE1-90FF-4AA8-AF12-9A93049D221E}" type="datetimeFigureOut">
              <a:rPr lang="en-IN" smtClean="0"/>
              <a:t>31-12-2022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845A29-C8EF-4722-9692-E6DD7F1CE5D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75199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2E5BE1-90FF-4AA8-AF12-9A93049D221E}" type="datetimeFigureOut">
              <a:rPr lang="en-IN" smtClean="0"/>
              <a:t>31-12-2022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845A29-C8EF-4722-9692-E6DD7F1CE5D5}" type="slidenum">
              <a:rPr lang="en-IN" smtClean="0"/>
              <a:t>‹#›</a:t>
            </a:fld>
            <a:endParaRPr lang="en-IN"/>
          </a:p>
        </p:txBody>
      </p:sp>
    </p:spTree>
    <p:extLst>
      <p:ext uri="{BB962C8B-B14F-4D97-AF65-F5344CB8AC3E}">
        <p14:creationId xmlns:p14="http://schemas.microsoft.com/office/powerpoint/2010/main" val="1959247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22E5BE1-90FF-4AA8-AF12-9A93049D221E}" type="datetimeFigureOut">
              <a:rPr lang="en-IN" smtClean="0"/>
              <a:t>31-12-2022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845A29-C8EF-4722-9692-E6DD7F1CE5D5}" type="slidenum">
              <a:rPr lang="en-IN" smtClean="0"/>
              <a:t>‹#›</a:t>
            </a:fld>
            <a:endParaRPr lang="en-IN"/>
          </a:p>
        </p:txBody>
      </p:sp>
    </p:spTree>
    <p:extLst>
      <p:ext uri="{BB962C8B-B14F-4D97-AF65-F5344CB8AC3E}">
        <p14:creationId xmlns:p14="http://schemas.microsoft.com/office/powerpoint/2010/main" val="197693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22E5BE1-90FF-4AA8-AF12-9A93049D221E}" type="datetimeFigureOut">
              <a:rPr lang="en-IN" smtClean="0"/>
              <a:t>31-12-2022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845A29-C8EF-4722-9692-E6DD7F1CE5D5}" type="slidenum">
              <a:rPr lang="en-IN" smtClean="0"/>
              <a:t>‹#›</a:t>
            </a:fld>
            <a:endParaRPr lang="en-IN"/>
          </a:p>
        </p:txBody>
      </p:sp>
    </p:spTree>
    <p:extLst>
      <p:ext uri="{BB962C8B-B14F-4D97-AF65-F5344CB8AC3E}">
        <p14:creationId xmlns:p14="http://schemas.microsoft.com/office/powerpoint/2010/main" val="2674813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2E5BE1-90FF-4AA8-AF12-9A93049D221E}" type="datetimeFigureOut">
              <a:rPr lang="en-IN" smtClean="0"/>
              <a:t>31-12-2022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45A29-C8EF-4722-9692-E6DD7F1CE5D5}" type="slidenum">
              <a:rPr lang="en-IN" smtClean="0"/>
              <a:t>‹#›</a:t>
            </a:fld>
            <a:endParaRPr lang="en-IN"/>
          </a:p>
        </p:txBody>
      </p:sp>
    </p:spTree>
    <p:extLst>
      <p:ext uri="{BB962C8B-B14F-4D97-AF65-F5344CB8AC3E}">
        <p14:creationId xmlns:p14="http://schemas.microsoft.com/office/powerpoint/2010/main" val="2799494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2E5BE1-90FF-4AA8-AF12-9A93049D221E}" type="datetimeFigureOut">
              <a:rPr lang="en-IN" smtClean="0"/>
              <a:t>31-12-2022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45A29-C8EF-4722-9692-E6DD7F1CE5D5}" type="slidenum">
              <a:rPr lang="en-IN" smtClean="0"/>
              <a:t>‹#›</a:t>
            </a:fld>
            <a:endParaRPr lang="en-IN"/>
          </a:p>
        </p:txBody>
      </p:sp>
    </p:spTree>
    <p:extLst>
      <p:ext uri="{BB962C8B-B14F-4D97-AF65-F5344CB8AC3E}">
        <p14:creationId xmlns:p14="http://schemas.microsoft.com/office/powerpoint/2010/main" val="1233061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2E5BE1-90FF-4AA8-AF12-9A93049D221E}" type="datetimeFigureOut">
              <a:rPr lang="en-IN" smtClean="0"/>
              <a:t>31-12-2022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45A29-C8EF-4722-9692-E6DD7F1CE5D5}" type="slidenum">
              <a:rPr lang="en-IN" smtClean="0"/>
              <a:t>‹#›</a:t>
            </a:fld>
            <a:endParaRPr lang="en-IN"/>
          </a:p>
        </p:txBody>
      </p:sp>
    </p:spTree>
    <p:extLst>
      <p:ext uri="{BB962C8B-B14F-4D97-AF65-F5344CB8AC3E}">
        <p14:creationId xmlns:p14="http://schemas.microsoft.com/office/powerpoint/2010/main" val="2258100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2E5BE1-90FF-4AA8-AF12-9A93049D221E}" type="datetimeFigureOut">
              <a:rPr lang="en-IN" smtClean="0"/>
              <a:t>31-12-2022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45A29-C8EF-4722-9692-E6DD7F1CE5D5}" type="slidenum">
              <a:rPr lang="en-IN" smtClean="0"/>
              <a:t>‹#›</a:t>
            </a:fld>
            <a:endParaRPr lang="en-IN"/>
          </a:p>
        </p:txBody>
      </p:sp>
    </p:spTree>
    <p:extLst>
      <p:ext uri="{BB962C8B-B14F-4D97-AF65-F5344CB8AC3E}">
        <p14:creationId xmlns:p14="http://schemas.microsoft.com/office/powerpoint/2010/main" val="2978796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2E5BE1-90FF-4AA8-AF12-9A93049D221E}" type="datetimeFigureOut">
              <a:rPr lang="en-IN" smtClean="0"/>
              <a:t>31-12-2022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845A29-C8EF-4722-9692-E6DD7F1CE5D5}" type="slidenum">
              <a:rPr lang="en-IN" smtClean="0"/>
              <a:t>‹#›</a:t>
            </a:fld>
            <a:endParaRPr lang="en-IN"/>
          </a:p>
        </p:txBody>
      </p:sp>
    </p:spTree>
    <p:extLst>
      <p:ext uri="{BB962C8B-B14F-4D97-AF65-F5344CB8AC3E}">
        <p14:creationId xmlns:p14="http://schemas.microsoft.com/office/powerpoint/2010/main" val="2618566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2E5BE1-90FF-4AA8-AF12-9A93049D221E}" type="datetimeFigureOut">
              <a:rPr lang="en-IN" smtClean="0"/>
              <a:t>31-12-2022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845A29-C8EF-4722-9692-E6DD7F1CE5D5}" type="slidenum">
              <a:rPr lang="en-IN" smtClean="0"/>
              <a:t>‹#›</a:t>
            </a:fld>
            <a:endParaRPr lang="en-IN"/>
          </a:p>
        </p:txBody>
      </p:sp>
    </p:spTree>
    <p:extLst>
      <p:ext uri="{BB962C8B-B14F-4D97-AF65-F5344CB8AC3E}">
        <p14:creationId xmlns:p14="http://schemas.microsoft.com/office/powerpoint/2010/main" val="2345788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2E5BE1-90FF-4AA8-AF12-9A93049D221E}" type="datetimeFigureOut">
              <a:rPr lang="en-IN" smtClean="0"/>
              <a:t>31-12-2022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845A29-C8EF-4722-9692-E6DD7F1CE5D5}" type="slidenum">
              <a:rPr lang="en-IN" smtClean="0"/>
              <a:t>‹#›</a:t>
            </a:fld>
            <a:endParaRPr lang="en-IN"/>
          </a:p>
        </p:txBody>
      </p:sp>
    </p:spTree>
    <p:extLst>
      <p:ext uri="{BB962C8B-B14F-4D97-AF65-F5344CB8AC3E}">
        <p14:creationId xmlns:p14="http://schemas.microsoft.com/office/powerpoint/2010/main" val="1258063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2E5BE1-90FF-4AA8-AF12-9A93049D221E}" type="datetimeFigureOut">
              <a:rPr lang="en-IN" smtClean="0"/>
              <a:t>31-12-2022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845A29-C8EF-4722-9692-E6DD7F1CE5D5}" type="slidenum">
              <a:rPr lang="en-IN" smtClean="0"/>
              <a:t>‹#›</a:t>
            </a:fld>
            <a:endParaRPr lang="en-IN"/>
          </a:p>
        </p:txBody>
      </p:sp>
    </p:spTree>
    <p:extLst>
      <p:ext uri="{BB962C8B-B14F-4D97-AF65-F5344CB8AC3E}">
        <p14:creationId xmlns:p14="http://schemas.microsoft.com/office/powerpoint/2010/main" val="159682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2E5BE1-90FF-4AA8-AF12-9A93049D221E}" type="datetimeFigureOut">
              <a:rPr lang="en-IN" smtClean="0"/>
              <a:t>31-12-2022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845A29-C8EF-4722-9692-E6DD7F1CE5D5}" type="slidenum">
              <a:rPr lang="en-IN" smtClean="0"/>
              <a:t>‹#›</a:t>
            </a:fld>
            <a:endParaRPr lang="en-IN"/>
          </a:p>
        </p:txBody>
      </p:sp>
    </p:spTree>
    <p:extLst>
      <p:ext uri="{BB962C8B-B14F-4D97-AF65-F5344CB8AC3E}">
        <p14:creationId xmlns:p14="http://schemas.microsoft.com/office/powerpoint/2010/main" val="3667113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2E5BE1-90FF-4AA8-AF12-9A93049D221E}" type="datetimeFigureOut">
              <a:rPr lang="en-IN" smtClean="0"/>
              <a:t>31-12-2022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845A29-C8EF-4722-9692-E6DD7F1CE5D5}" type="slidenum">
              <a:rPr lang="en-IN" smtClean="0"/>
              <a:t>‹#›</a:t>
            </a:fld>
            <a:endParaRPr lang="en-IN"/>
          </a:p>
        </p:txBody>
      </p:sp>
    </p:spTree>
    <p:extLst>
      <p:ext uri="{BB962C8B-B14F-4D97-AF65-F5344CB8AC3E}">
        <p14:creationId xmlns:p14="http://schemas.microsoft.com/office/powerpoint/2010/main" val="2006499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22E5BE1-90FF-4AA8-AF12-9A93049D221E}" type="datetimeFigureOut">
              <a:rPr lang="en-IN" smtClean="0"/>
              <a:t>31-12-2022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2845A29-C8EF-4722-9692-E6DD7F1CE5D5}" type="slidenum">
              <a:rPr lang="en-IN" smtClean="0"/>
              <a:t>‹#›</a:t>
            </a:fld>
            <a:endParaRPr lang="en-IN"/>
          </a:p>
        </p:txBody>
      </p:sp>
    </p:spTree>
    <p:extLst>
      <p:ext uri="{BB962C8B-B14F-4D97-AF65-F5344CB8AC3E}">
        <p14:creationId xmlns:p14="http://schemas.microsoft.com/office/powerpoint/2010/main" val="1726012578"/>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EB0779-5D28-5AC3-FF99-8FA865C7E6D4}"/>
              </a:ext>
            </a:extLst>
          </p:cNvPr>
          <p:cNvPicPr>
            <a:picLocks noChangeAspect="1"/>
          </p:cNvPicPr>
          <p:nvPr/>
        </p:nvPicPr>
        <p:blipFill>
          <a:blip r:embed="rId2"/>
          <a:stretch>
            <a:fillRect/>
          </a:stretch>
        </p:blipFill>
        <p:spPr>
          <a:xfrm>
            <a:off x="811559" y="1630632"/>
            <a:ext cx="3047619" cy="3047619"/>
          </a:xfrm>
          <a:prstGeom prst="rect">
            <a:avLst/>
          </a:prstGeom>
        </p:spPr>
      </p:pic>
      <p:sp>
        <p:nvSpPr>
          <p:cNvPr id="2" name="Title 1">
            <a:extLst>
              <a:ext uri="{FF2B5EF4-FFF2-40B4-BE49-F238E27FC236}">
                <a16:creationId xmlns:a16="http://schemas.microsoft.com/office/drawing/2014/main" id="{5E2A6B5A-DCC6-2AA8-7F05-36C13CAA0BD0}"/>
              </a:ext>
            </a:extLst>
          </p:cNvPr>
          <p:cNvSpPr>
            <a:spLocks noGrp="1"/>
          </p:cNvSpPr>
          <p:nvPr>
            <p:ph type="ctrTitle"/>
          </p:nvPr>
        </p:nvSpPr>
        <p:spPr>
          <a:xfrm>
            <a:off x="3554570" y="2768074"/>
            <a:ext cx="9646276" cy="3047619"/>
          </a:xfrm>
        </p:spPr>
        <p:txBody>
          <a:bodyPr>
            <a:normAutofit fontScale="90000"/>
          </a:bodyPr>
          <a:lstStyle/>
          <a:p>
            <a:br>
              <a:rPr lang="en-IN" sz="3200" b="1" u="sng" dirty="0">
                <a:solidFill>
                  <a:schemeClr val="accent3">
                    <a:lumMod val="60000"/>
                    <a:lumOff val="40000"/>
                  </a:schemeClr>
                </a:solidFill>
                <a:effectLst/>
                <a:latin typeface="Bahnschrift SemiBold Condensed" panose="020B0502040204020203" pitchFamily="34" charset="0"/>
                <a:ea typeface="Calibri" panose="020F0502020204030204" pitchFamily="34" charset="0"/>
                <a:cs typeface="Times New Roman" panose="02020603050405020304" pitchFamily="18" charset="0"/>
              </a:rPr>
            </a:br>
            <a:r>
              <a:rPr lang="en-IN" sz="3200" b="1" u="sng" dirty="0">
                <a:solidFill>
                  <a:schemeClr val="accent3">
                    <a:lumMod val="60000"/>
                    <a:lumOff val="40000"/>
                  </a:schemeClr>
                </a:solidFill>
                <a:effectLst/>
                <a:latin typeface="Bahnschrift SemiBold Condensed" panose="020B0502040204020203" pitchFamily="34" charset="0"/>
                <a:ea typeface="Calibri" panose="020F0502020204030204" pitchFamily="34" charset="0"/>
                <a:cs typeface="Times New Roman" panose="02020603050405020304" pitchFamily="18" charset="0"/>
              </a:rPr>
              <a:t>BCA</a:t>
            </a:r>
            <a:br>
              <a:rPr lang="en-IN" sz="3200" b="1" u="sng" dirty="0">
                <a:solidFill>
                  <a:schemeClr val="accent3">
                    <a:lumMod val="60000"/>
                    <a:lumOff val="40000"/>
                  </a:schemeClr>
                </a:solidFill>
                <a:effectLst/>
                <a:latin typeface="Bahnschrift SemiBold Condensed" panose="020B0502040204020203" pitchFamily="34" charset="0"/>
                <a:ea typeface="Calibri" panose="020F0502020204030204" pitchFamily="34" charset="0"/>
                <a:cs typeface="Times New Roman" panose="02020603050405020304" pitchFamily="18" charset="0"/>
              </a:rPr>
            </a:br>
            <a:br>
              <a:rPr lang="en-IN" sz="3200" b="1" u="sng" dirty="0">
                <a:solidFill>
                  <a:schemeClr val="accent3">
                    <a:lumMod val="60000"/>
                    <a:lumOff val="40000"/>
                  </a:schemeClr>
                </a:solidFill>
                <a:effectLst/>
                <a:latin typeface="Bahnschrift SemiBold Condensed" panose="020B0502040204020203" pitchFamily="34" charset="0"/>
                <a:ea typeface="Calibri" panose="020F0502020204030204" pitchFamily="34" charset="0"/>
                <a:cs typeface="Times New Roman" panose="02020603050405020304" pitchFamily="18" charset="0"/>
              </a:rPr>
            </a:br>
            <a:r>
              <a:rPr lang="en-IN" sz="3200" b="1" u="sng" dirty="0">
                <a:solidFill>
                  <a:schemeClr val="accent3">
                    <a:lumMod val="60000"/>
                    <a:lumOff val="40000"/>
                  </a:schemeClr>
                </a:solidFill>
                <a:effectLst/>
                <a:latin typeface="Bahnschrift SemiBold Condensed" panose="020B0502040204020203" pitchFamily="34" charset="0"/>
                <a:ea typeface="Calibri" panose="020F0502020204030204" pitchFamily="34" charset="0"/>
                <a:cs typeface="Times New Roman" panose="02020603050405020304" pitchFamily="18" charset="0"/>
              </a:rPr>
              <a:t>Facial expression recognition system</a:t>
            </a:r>
            <a:br>
              <a:rPr lang="en-IN" sz="3200" b="1" u="sng" dirty="0">
                <a:solidFill>
                  <a:schemeClr val="accent3">
                    <a:lumMod val="60000"/>
                    <a:lumOff val="40000"/>
                  </a:schemeClr>
                </a:solidFill>
                <a:effectLst/>
                <a:latin typeface="Bahnschrift SemiBold Condensed" panose="020B0502040204020203" pitchFamily="34" charset="0"/>
                <a:ea typeface="Calibri" panose="020F0502020204030204" pitchFamily="34" charset="0"/>
                <a:cs typeface="Times New Roman" panose="02020603050405020304" pitchFamily="18" charset="0"/>
              </a:rPr>
            </a:br>
            <a:br>
              <a:rPr lang="en-IN" sz="3200" b="1" u="sng" dirty="0">
                <a:solidFill>
                  <a:schemeClr val="accent3">
                    <a:lumMod val="60000"/>
                    <a:lumOff val="40000"/>
                  </a:schemeClr>
                </a:solidFill>
                <a:effectLst/>
                <a:latin typeface="Bahnschrift SemiBold Condensed" panose="020B0502040204020203" pitchFamily="34" charset="0"/>
                <a:ea typeface="Calibri" panose="020F0502020204030204" pitchFamily="34" charset="0"/>
                <a:cs typeface="Times New Roman" panose="02020603050405020304" pitchFamily="18" charset="0"/>
              </a:rPr>
            </a:br>
            <a:r>
              <a:rPr lang="en-IN" sz="3200" b="1" dirty="0">
                <a:solidFill>
                  <a:schemeClr val="accent3">
                    <a:lumMod val="60000"/>
                    <a:lumOff val="40000"/>
                  </a:schemeClr>
                </a:solidFill>
                <a:effectLst/>
                <a:latin typeface="Bahnschrift SemiBold Condensed" panose="020B0502040204020203" pitchFamily="34" charset="0"/>
                <a:ea typeface="Calibri" panose="020F0502020204030204" pitchFamily="34" charset="0"/>
                <a:cs typeface="Times New Roman" panose="02020603050405020304" pitchFamily="18" charset="0"/>
              </a:rPr>
              <a:t>                                                        </a:t>
            </a:r>
            <a:r>
              <a:rPr lang="en-IN" sz="3200" b="1" u="sng" dirty="0">
                <a:solidFill>
                  <a:schemeClr val="accent3">
                    <a:lumMod val="60000"/>
                    <a:lumOff val="40000"/>
                  </a:schemeClr>
                </a:solidFill>
                <a:effectLst/>
                <a:latin typeface="Bahnschrift SemiBold Condensed" panose="020B0502040204020203" pitchFamily="34" charset="0"/>
                <a:ea typeface="Calibri" panose="020F0502020204030204" pitchFamily="34" charset="0"/>
                <a:cs typeface="Times New Roman" panose="02020603050405020304" pitchFamily="18" charset="0"/>
              </a:rPr>
              <a:t>submitted by:</a:t>
            </a:r>
            <a:br>
              <a:rPr lang="en-IN" sz="3200" b="1" u="sng" dirty="0">
                <a:solidFill>
                  <a:schemeClr val="accent3">
                    <a:lumMod val="60000"/>
                    <a:lumOff val="40000"/>
                  </a:schemeClr>
                </a:solidFill>
                <a:effectLst/>
                <a:latin typeface="Bahnschrift SemiBold Condensed" panose="020B0502040204020203" pitchFamily="34" charset="0"/>
                <a:ea typeface="Calibri" panose="020F0502020204030204" pitchFamily="34" charset="0"/>
                <a:cs typeface="Times New Roman" panose="02020603050405020304" pitchFamily="18" charset="0"/>
              </a:rPr>
            </a:br>
            <a:r>
              <a:rPr lang="en-IN" sz="3200" b="1" dirty="0">
                <a:solidFill>
                  <a:schemeClr val="accent3">
                    <a:lumMod val="60000"/>
                    <a:lumOff val="40000"/>
                  </a:schemeClr>
                </a:solidFill>
                <a:effectLst/>
                <a:latin typeface="Bahnschrift SemiBold Condensed" panose="020B0502040204020203" pitchFamily="34" charset="0"/>
                <a:ea typeface="Calibri" panose="020F0502020204030204" pitchFamily="34" charset="0"/>
                <a:cs typeface="Times New Roman" panose="02020603050405020304" pitchFamily="18" charset="0"/>
              </a:rPr>
              <a:t>                                                          vasu kamboj</a:t>
            </a:r>
            <a:br>
              <a:rPr lang="en-IN" sz="3200" b="1" u="sng" dirty="0">
                <a:solidFill>
                  <a:schemeClr val="accent3">
                    <a:lumMod val="60000"/>
                    <a:lumOff val="40000"/>
                  </a:schemeClr>
                </a:solidFill>
                <a:effectLst/>
                <a:latin typeface="Bahnschrift SemiBold Condensed" panose="020B0502040204020203" pitchFamily="34" charset="0"/>
                <a:ea typeface="Calibri" panose="020F0502020204030204" pitchFamily="34" charset="0"/>
                <a:cs typeface="Times New Roman" panose="02020603050405020304" pitchFamily="18" charset="0"/>
              </a:rPr>
            </a:br>
            <a:r>
              <a:rPr lang="en-IN" sz="3200" b="1" dirty="0">
                <a:solidFill>
                  <a:schemeClr val="accent3">
                    <a:lumMod val="60000"/>
                    <a:lumOff val="40000"/>
                  </a:schemeClr>
                </a:solidFill>
                <a:effectLst/>
                <a:latin typeface="Bahnschrift SemiBold Condensed" panose="020B0502040204020203" pitchFamily="34" charset="0"/>
                <a:ea typeface="Calibri" panose="020F0502020204030204" pitchFamily="34" charset="0"/>
                <a:cs typeface="Times New Roman" panose="02020603050405020304" pitchFamily="18" charset="0"/>
              </a:rPr>
              <a:t>                                                  20151052</a:t>
            </a:r>
            <a:br>
              <a:rPr lang="en-IN" sz="3200" b="1" dirty="0">
                <a:solidFill>
                  <a:schemeClr val="accent3">
                    <a:lumMod val="60000"/>
                    <a:lumOff val="40000"/>
                  </a:schemeClr>
                </a:solidFill>
                <a:effectLst/>
                <a:latin typeface="Bahnschrift SemiBold Condensed" panose="020B0502040204020203" pitchFamily="34" charset="0"/>
                <a:ea typeface="Calibri" panose="020F0502020204030204" pitchFamily="34" charset="0"/>
                <a:cs typeface="Times New Roman" panose="02020603050405020304" pitchFamily="18" charset="0"/>
              </a:rPr>
            </a:br>
            <a:r>
              <a:rPr lang="en-IN" sz="3200" b="1" dirty="0">
                <a:solidFill>
                  <a:schemeClr val="accent3">
                    <a:lumMod val="60000"/>
                    <a:lumOff val="40000"/>
                  </a:schemeClr>
                </a:solidFill>
                <a:effectLst/>
                <a:latin typeface="Bahnschrift SemiBold Condensed" panose="020B0502040204020203" pitchFamily="34" charset="0"/>
                <a:ea typeface="Calibri" panose="020F0502020204030204" pitchFamily="34" charset="0"/>
                <a:cs typeface="Times New Roman" panose="02020603050405020304" pitchFamily="18" charset="0"/>
              </a:rPr>
              <a:t>                                               5</a:t>
            </a:r>
            <a:r>
              <a:rPr lang="en-IN" sz="3200" b="1" baseline="30000" dirty="0">
                <a:solidFill>
                  <a:schemeClr val="accent3">
                    <a:lumMod val="60000"/>
                    <a:lumOff val="40000"/>
                  </a:schemeClr>
                </a:solidFill>
                <a:effectLst/>
                <a:latin typeface="Bahnschrift SemiBold Condensed" panose="020B0502040204020203" pitchFamily="34" charset="0"/>
                <a:ea typeface="Calibri" panose="020F0502020204030204" pitchFamily="34" charset="0"/>
                <a:cs typeface="Times New Roman" panose="02020603050405020304" pitchFamily="18" charset="0"/>
              </a:rPr>
              <a:t>th</a:t>
            </a:r>
            <a:r>
              <a:rPr lang="en-IN" sz="3200" b="1" dirty="0">
                <a:solidFill>
                  <a:schemeClr val="accent3">
                    <a:lumMod val="60000"/>
                    <a:lumOff val="40000"/>
                  </a:schemeClr>
                </a:solidFill>
                <a:effectLst/>
                <a:latin typeface="Bahnschrift SemiBold Condensed" panose="020B0502040204020203" pitchFamily="34" charset="0"/>
                <a:ea typeface="Calibri" panose="020F0502020204030204" pitchFamily="34" charset="0"/>
                <a:cs typeface="Times New Roman" panose="02020603050405020304" pitchFamily="18" charset="0"/>
              </a:rPr>
              <a:t> </a:t>
            </a:r>
            <a:r>
              <a:rPr lang="en-IN" sz="3200" b="1" dirty="0" err="1">
                <a:solidFill>
                  <a:schemeClr val="accent3">
                    <a:lumMod val="60000"/>
                    <a:lumOff val="40000"/>
                  </a:schemeClr>
                </a:solidFill>
                <a:effectLst/>
                <a:latin typeface="Bahnschrift SemiBold Condensed" panose="020B0502040204020203" pitchFamily="34" charset="0"/>
                <a:ea typeface="Calibri" panose="020F0502020204030204" pitchFamily="34" charset="0"/>
                <a:cs typeface="Times New Roman" panose="02020603050405020304" pitchFamily="18" charset="0"/>
              </a:rPr>
              <a:t>sem</a:t>
            </a:r>
            <a:br>
              <a:rPr lang="en-IN" sz="3200" b="1" dirty="0">
                <a:solidFill>
                  <a:schemeClr val="accent3">
                    <a:lumMod val="60000"/>
                    <a:lumOff val="40000"/>
                  </a:schemeClr>
                </a:solidFill>
                <a:effectLst/>
                <a:latin typeface="Bahnschrift SemiBold Condensed" panose="020B0502040204020203" pitchFamily="34" charset="0"/>
                <a:ea typeface="Calibri" panose="020F0502020204030204" pitchFamily="34" charset="0"/>
                <a:cs typeface="Times New Roman" panose="02020603050405020304" pitchFamily="18" charset="0"/>
              </a:rPr>
            </a:br>
            <a:r>
              <a:rPr lang="en-IN" sz="3200" b="1" dirty="0">
                <a:solidFill>
                  <a:schemeClr val="accent3">
                    <a:lumMod val="60000"/>
                    <a:lumOff val="40000"/>
                  </a:schemeClr>
                </a:solidFill>
                <a:effectLst/>
                <a:latin typeface="Bahnschrift SemiBold Condensed" panose="020B0502040204020203" pitchFamily="34" charset="0"/>
                <a:ea typeface="Calibri" panose="020F0502020204030204" pitchFamily="34" charset="0"/>
                <a:cs typeface="Times New Roman" panose="02020603050405020304" pitchFamily="18" charset="0"/>
              </a:rPr>
              <a:t>                                                        section b(46)</a:t>
            </a:r>
            <a:br>
              <a:rPr lang="en-IN" sz="3200" b="1" u="sng" dirty="0">
                <a:solidFill>
                  <a:schemeClr val="accent3">
                    <a:lumMod val="60000"/>
                    <a:lumOff val="40000"/>
                  </a:schemeClr>
                </a:solidFill>
                <a:effectLst/>
                <a:latin typeface="Bahnschrift SemiBold Condensed" panose="020B0502040204020203" pitchFamily="34" charset="0"/>
                <a:ea typeface="Calibri" panose="020F0502020204030204" pitchFamily="34" charset="0"/>
                <a:cs typeface="Times New Roman" panose="02020603050405020304" pitchFamily="18" charset="0"/>
              </a:rPr>
            </a:br>
            <a:endParaRPr lang="en-IN" sz="7200" dirty="0">
              <a:solidFill>
                <a:schemeClr val="accent3">
                  <a:lumMod val="60000"/>
                  <a:lumOff val="40000"/>
                </a:schemeClr>
              </a:solidFill>
              <a:latin typeface="Bahnschrift SemiBold Condensed" panose="020B0502040204020203" pitchFamily="34" charset="0"/>
            </a:endParaRPr>
          </a:p>
        </p:txBody>
      </p:sp>
    </p:spTree>
    <p:extLst>
      <p:ext uri="{BB962C8B-B14F-4D97-AF65-F5344CB8AC3E}">
        <p14:creationId xmlns:p14="http://schemas.microsoft.com/office/powerpoint/2010/main" val="587132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C9A0B-80E1-73AC-592C-49FA8566B633}"/>
              </a:ext>
            </a:extLst>
          </p:cNvPr>
          <p:cNvSpPr>
            <a:spLocks noGrp="1"/>
          </p:cNvSpPr>
          <p:nvPr>
            <p:ph type="title"/>
          </p:nvPr>
        </p:nvSpPr>
        <p:spPr/>
        <p:txBody>
          <a:bodyPr/>
          <a:lstStyle/>
          <a:p>
            <a:r>
              <a:rPr lang="en-IN" dirty="0"/>
              <a:t>REFERENCES</a:t>
            </a:r>
            <a:br>
              <a:rPr lang="en-IN" dirty="0"/>
            </a:br>
            <a:endParaRPr lang="en-IN" dirty="0"/>
          </a:p>
        </p:txBody>
      </p:sp>
      <p:sp>
        <p:nvSpPr>
          <p:cNvPr id="3" name="Content Placeholder 2">
            <a:extLst>
              <a:ext uri="{FF2B5EF4-FFF2-40B4-BE49-F238E27FC236}">
                <a16:creationId xmlns:a16="http://schemas.microsoft.com/office/drawing/2014/main" id="{0BE60755-9D81-C05B-5234-C100716DEFC2}"/>
              </a:ext>
            </a:extLst>
          </p:cNvPr>
          <p:cNvSpPr>
            <a:spLocks noGrp="1"/>
          </p:cNvSpPr>
          <p:nvPr>
            <p:ph idx="1"/>
          </p:nvPr>
        </p:nvSpPr>
        <p:spPr/>
        <p:txBody>
          <a:bodyPr/>
          <a:lstStyle/>
          <a:p>
            <a:r>
              <a:rPr lang="en-IN" dirty="0"/>
              <a:t>https://www.google.com/</a:t>
            </a:r>
          </a:p>
          <a:p>
            <a:r>
              <a:rPr lang="en-IN" dirty="0"/>
              <a:t>https://www.fritz.ai/emotion detection/</a:t>
            </a:r>
          </a:p>
          <a:p>
            <a:r>
              <a:rPr lang="en-IN" dirty="0"/>
              <a:t>https://www.clarifai.com/blog</a:t>
            </a:r>
          </a:p>
          <a:p>
            <a:r>
              <a:rPr lang="en-IN" dirty="0"/>
              <a:t>https://facial.comet.ml/</a:t>
            </a:r>
          </a:p>
          <a:p>
            <a:r>
              <a:rPr lang="en-IN"/>
              <a:t>https://medium.com/</a:t>
            </a:r>
          </a:p>
          <a:p>
            <a:endParaRPr lang="en-IN"/>
          </a:p>
        </p:txBody>
      </p:sp>
    </p:spTree>
    <p:extLst>
      <p:ext uri="{BB962C8B-B14F-4D97-AF65-F5344CB8AC3E}">
        <p14:creationId xmlns:p14="http://schemas.microsoft.com/office/powerpoint/2010/main" val="196903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6F9A3-066D-63C2-6339-7A7E7FEAB8A8}"/>
              </a:ext>
            </a:extLst>
          </p:cNvPr>
          <p:cNvSpPr>
            <a:spLocks noGrp="1"/>
          </p:cNvSpPr>
          <p:nvPr>
            <p:ph type="title"/>
          </p:nvPr>
        </p:nvSpPr>
        <p:spPr/>
        <p:txBody>
          <a:bodyPr>
            <a:normAutofit/>
          </a:bodyPr>
          <a:lstStyle/>
          <a:p>
            <a:r>
              <a:rPr lang="en-US" sz="5400" dirty="0">
                <a:latin typeface="Algerian"/>
              </a:rPr>
              <a:t>CONTENT</a:t>
            </a:r>
            <a:endParaRPr lang="en-IN" sz="4800" dirty="0"/>
          </a:p>
        </p:txBody>
      </p:sp>
      <p:sp>
        <p:nvSpPr>
          <p:cNvPr id="3" name="Content Placeholder 2">
            <a:extLst>
              <a:ext uri="{FF2B5EF4-FFF2-40B4-BE49-F238E27FC236}">
                <a16:creationId xmlns:a16="http://schemas.microsoft.com/office/drawing/2014/main" id="{08972D88-83AD-BE3F-2ECA-587B6CE842AF}"/>
              </a:ext>
            </a:extLst>
          </p:cNvPr>
          <p:cNvSpPr>
            <a:spLocks noGrp="1"/>
          </p:cNvSpPr>
          <p:nvPr>
            <p:ph idx="1"/>
          </p:nvPr>
        </p:nvSpPr>
        <p:spPr/>
        <p:txBody>
          <a:bodyPr>
            <a:normAutofit lnSpcReduction="10000"/>
          </a:bodyPr>
          <a:lstStyle/>
          <a:p>
            <a:pPr marL="285750" indent="-285750">
              <a:buFont typeface="Wingdings" panose="05000000000000000000"/>
              <a:buChar char="v"/>
              <a:defRPr/>
            </a:pPr>
            <a:r>
              <a:rPr lang="en-US" sz="2800" dirty="0"/>
              <a:t>Purpose</a:t>
            </a:r>
          </a:p>
          <a:p>
            <a:pPr marL="285750" indent="-285750">
              <a:buFont typeface="Wingdings" panose="05000000000000000000"/>
              <a:buChar char="v"/>
              <a:defRPr/>
            </a:pPr>
            <a:r>
              <a:rPr lang="en-US" sz="2800" dirty="0"/>
              <a:t>Introduction</a:t>
            </a:r>
          </a:p>
          <a:p>
            <a:pPr marL="285750" indent="-285750">
              <a:buFont typeface="Wingdings" panose="05000000000000000000"/>
              <a:buChar char="v"/>
              <a:defRPr/>
            </a:pPr>
            <a:r>
              <a:rPr lang="en-US" sz="2800" dirty="0"/>
              <a:t>Key Features</a:t>
            </a:r>
          </a:p>
          <a:p>
            <a:pPr marL="285750" indent="-285750">
              <a:buFont typeface="Wingdings" panose="05000000000000000000"/>
              <a:buChar char="v"/>
              <a:defRPr/>
            </a:pPr>
            <a:r>
              <a:rPr lang="en-IN" sz="2800" dirty="0"/>
              <a:t>Software And Libraries Used</a:t>
            </a:r>
          </a:p>
          <a:p>
            <a:pPr marL="285750" indent="-285750">
              <a:buFont typeface="Wingdings" panose="05000000000000000000"/>
              <a:buChar char="v"/>
              <a:defRPr/>
            </a:pPr>
            <a:r>
              <a:rPr lang="en-IN" sz="2800" dirty="0"/>
              <a:t>Deliverables</a:t>
            </a:r>
          </a:p>
          <a:p>
            <a:pPr marL="285750" indent="-285750">
              <a:buFont typeface="Wingdings" panose="05000000000000000000"/>
              <a:buChar char="v"/>
              <a:defRPr/>
            </a:pPr>
            <a:r>
              <a:rPr lang="en-IN" sz="2800" dirty="0"/>
              <a:t>References</a:t>
            </a:r>
          </a:p>
        </p:txBody>
      </p:sp>
    </p:spTree>
    <p:extLst>
      <p:ext uri="{BB962C8B-B14F-4D97-AF65-F5344CB8AC3E}">
        <p14:creationId xmlns:p14="http://schemas.microsoft.com/office/powerpoint/2010/main" val="1172636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C7617-BD0D-6DE8-CC27-B7197F0BC8E7}"/>
              </a:ext>
            </a:extLst>
          </p:cNvPr>
          <p:cNvSpPr>
            <a:spLocks noGrp="1"/>
          </p:cNvSpPr>
          <p:nvPr>
            <p:ph type="title"/>
          </p:nvPr>
        </p:nvSpPr>
        <p:spPr/>
        <p:txBody>
          <a:bodyPr/>
          <a:lstStyle/>
          <a:p>
            <a:r>
              <a:rPr lang="en-IN" dirty="0"/>
              <a:t>purpose</a:t>
            </a:r>
          </a:p>
        </p:txBody>
      </p:sp>
      <p:pic>
        <p:nvPicPr>
          <p:cNvPr id="4" name="Content Placeholder 3">
            <a:extLst>
              <a:ext uri="{FF2B5EF4-FFF2-40B4-BE49-F238E27FC236}">
                <a16:creationId xmlns:a16="http://schemas.microsoft.com/office/drawing/2014/main" id="{88118A17-6A52-01C2-47A3-91479BE21529}"/>
              </a:ext>
            </a:extLst>
          </p:cNvPr>
          <p:cNvPicPr>
            <a:picLocks noGrp="1" noChangeAspect="1"/>
          </p:cNvPicPr>
          <p:nvPr>
            <p:ph idx="1"/>
          </p:nvPr>
        </p:nvPicPr>
        <p:blipFill>
          <a:blip r:embed="rId2"/>
          <a:stretch>
            <a:fillRect/>
          </a:stretch>
        </p:blipFill>
        <p:spPr>
          <a:xfrm>
            <a:off x="1648497" y="1605145"/>
            <a:ext cx="8950816" cy="4836438"/>
          </a:xfrm>
          <a:prstGeom prst="rect">
            <a:avLst/>
          </a:prstGeom>
        </p:spPr>
      </p:pic>
    </p:spTree>
    <p:extLst>
      <p:ext uri="{BB962C8B-B14F-4D97-AF65-F5344CB8AC3E}">
        <p14:creationId xmlns:p14="http://schemas.microsoft.com/office/powerpoint/2010/main" val="3783970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71A0F-F6E0-5CA3-4BD2-F99F17E5E99E}"/>
              </a:ext>
            </a:extLst>
          </p:cNvPr>
          <p:cNvSpPr>
            <a:spLocks noGrp="1"/>
          </p:cNvSpPr>
          <p:nvPr>
            <p:ph type="title"/>
          </p:nvPr>
        </p:nvSpPr>
        <p:spPr>
          <a:xfrm>
            <a:off x="4605470" y="726583"/>
            <a:ext cx="6829511" cy="5404834"/>
          </a:xfrm>
        </p:spPr>
        <p:txBody>
          <a:bodyPr>
            <a:noAutofit/>
          </a:bodyPr>
          <a:lstStyle/>
          <a:p>
            <a:pPr algn="l"/>
            <a:r>
              <a:rPr lang="en-US" sz="2400" u="sng" dirty="0">
                <a:latin typeface="Arial" panose="020B0604020202020204" pitchFamily="34" charset="0"/>
                <a:cs typeface="Arial" panose="020B0604020202020204" pitchFamily="34" charset="0"/>
              </a:rPr>
              <a:t>INTRODUCTION </a:t>
            </a:r>
            <a:br>
              <a:rPr lang="en-US" sz="2400" b="0" dirty="0">
                <a:latin typeface="Arial" panose="020B0604020202020204" pitchFamily="34" charset="0"/>
                <a:cs typeface="Arial" panose="020B0604020202020204" pitchFamily="34" charset="0"/>
              </a:rPr>
            </a:br>
            <a:r>
              <a:rPr lang="en-US" sz="2400" b="0" dirty="0">
                <a:latin typeface="Arial" panose="020B0604020202020204" pitchFamily="34" charset="0"/>
                <a:cs typeface="Arial" panose="020B0604020202020204" pitchFamily="34" charset="0"/>
              </a:rPr>
              <a:t>Generally human beings can convey intentions and emotions through nonverbal ways such as gestures, facial expressions and involuntary languages. This system can </a:t>
            </a:r>
            <a:r>
              <a:rPr lang="en-US" sz="2400" b="0" dirty="0" err="1">
                <a:latin typeface="Arial" panose="020B0604020202020204" pitchFamily="34" charset="0"/>
                <a:cs typeface="Arial" panose="020B0604020202020204" pitchFamily="34" charset="0"/>
              </a:rPr>
              <a:t>besignificantly</a:t>
            </a:r>
            <a:r>
              <a:rPr lang="en-US" sz="2400" b="0" dirty="0">
                <a:latin typeface="Arial" panose="020B0604020202020204" pitchFamily="34" charset="0"/>
                <a:cs typeface="Arial" panose="020B0604020202020204" pitchFamily="34" charset="0"/>
              </a:rPr>
              <a:t> useful, nonverbal way for people to communicate with each other. The important thing is how fluently the system detects or extracts the facial expression from image. The system is growing attention because this could be widely used in many fields like lie detection, medical assessment and human computer interface</a:t>
            </a:r>
            <a:r>
              <a:rPr lang="en-US" sz="2400" dirty="0"/>
              <a:t>. </a:t>
            </a:r>
            <a:endParaRPr lang="en-IN" sz="2400" dirty="0"/>
          </a:p>
        </p:txBody>
      </p:sp>
      <p:pic>
        <p:nvPicPr>
          <p:cNvPr id="4" name="Content Placeholder 3">
            <a:extLst>
              <a:ext uri="{FF2B5EF4-FFF2-40B4-BE49-F238E27FC236}">
                <a16:creationId xmlns:a16="http://schemas.microsoft.com/office/drawing/2014/main" id="{3C787EDF-DCF3-88F2-1ADD-D7C71B36099C}"/>
              </a:ext>
            </a:extLst>
          </p:cNvPr>
          <p:cNvPicPr>
            <a:picLocks noGrp="1" noChangeAspect="1"/>
          </p:cNvPicPr>
          <p:nvPr>
            <p:ph idx="1"/>
          </p:nvPr>
        </p:nvPicPr>
        <p:blipFill>
          <a:blip r:embed="rId2"/>
          <a:stretch>
            <a:fillRect/>
          </a:stretch>
        </p:blipFill>
        <p:spPr>
          <a:xfrm>
            <a:off x="913795" y="2073968"/>
            <a:ext cx="3524250" cy="3609975"/>
          </a:xfrm>
          <a:prstGeom prst="rect">
            <a:avLst/>
          </a:prstGeom>
        </p:spPr>
      </p:pic>
    </p:spTree>
    <p:extLst>
      <p:ext uri="{BB962C8B-B14F-4D97-AF65-F5344CB8AC3E}">
        <p14:creationId xmlns:p14="http://schemas.microsoft.com/office/powerpoint/2010/main" val="3079769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4B48B-A687-ABA6-FD03-3E17F5D40C33}"/>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9F418FEF-BDD8-4D84-4B82-112B6C3D8643}"/>
              </a:ext>
            </a:extLst>
          </p:cNvPr>
          <p:cNvPicPr>
            <a:picLocks noGrp="1" noChangeAspect="1"/>
          </p:cNvPicPr>
          <p:nvPr>
            <p:ph idx="1"/>
          </p:nvPr>
        </p:nvPicPr>
        <p:blipFill>
          <a:blip r:embed="rId2"/>
          <a:stretch>
            <a:fillRect/>
          </a:stretch>
        </p:blipFill>
        <p:spPr>
          <a:xfrm>
            <a:off x="1644342" y="606194"/>
            <a:ext cx="8877697" cy="5877767"/>
          </a:xfrm>
          <a:prstGeom prst="rect">
            <a:avLst/>
          </a:prstGeom>
        </p:spPr>
      </p:pic>
    </p:spTree>
    <p:extLst>
      <p:ext uri="{BB962C8B-B14F-4D97-AF65-F5344CB8AC3E}">
        <p14:creationId xmlns:p14="http://schemas.microsoft.com/office/powerpoint/2010/main" val="810708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EFB48-701A-BE35-833A-A74A1694364C}"/>
              </a:ext>
            </a:extLst>
          </p:cNvPr>
          <p:cNvSpPr>
            <a:spLocks noGrp="1"/>
          </p:cNvSpPr>
          <p:nvPr>
            <p:ph type="title"/>
          </p:nvPr>
        </p:nvSpPr>
        <p:spPr/>
        <p:txBody>
          <a:bodyPr/>
          <a:lstStyle/>
          <a:p>
            <a:r>
              <a:rPr lang="en-IN" dirty="0"/>
              <a:t>features</a:t>
            </a:r>
          </a:p>
        </p:txBody>
      </p:sp>
      <p:sp>
        <p:nvSpPr>
          <p:cNvPr id="3" name="Content Placeholder 2">
            <a:extLst>
              <a:ext uri="{FF2B5EF4-FFF2-40B4-BE49-F238E27FC236}">
                <a16:creationId xmlns:a16="http://schemas.microsoft.com/office/drawing/2014/main" id="{0F40C6A8-96CD-1BC7-3AB2-82F3E3734E7B}"/>
              </a:ext>
            </a:extLst>
          </p:cNvPr>
          <p:cNvSpPr>
            <a:spLocks noGrp="1"/>
          </p:cNvSpPr>
          <p:nvPr>
            <p:ph idx="1"/>
          </p:nvPr>
        </p:nvSpPr>
        <p:spPr/>
        <p:txBody>
          <a:bodyPr/>
          <a:lstStyle/>
          <a:p>
            <a:r>
              <a:rPr lang="en-US" dirty="0"/>
              <a:t>Overall, observers were mostly relying on the eye and mouth regions when successfully recognizing an emotion. </a:t>
            </a:r>
          </a:p>
          <a:p>
            <a:r>
              <a:rPr lang="en-US" dirty="0"/>
              <a:t>Furthermore, the difference in the importance of eyes and mouth allowed to group the expressions in a continuous space, ranging from sadness and fear (reliance on the eyes) to disgust and happiness (mouth)</a:t>
            </a:r>
            <a:endParaRPr lang="en-IN" dirty="0"/>
          </a:p>
        </p:txBody>
      </p:sp>
    </p:spTree>
    <p:extLst>
      <p:ext uri="{BB962C8B-B14F-4D97-AF65-F5344CB8AC3E}">
        <p14:creationId xmlns:p14="http://schemas.microsoft.com/office/powerpoint/2010/main" val="4186966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36450-BE2D-3805-5E16-0376AD167846}"/>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3E9522DE-8548-9D00-5932-BC0356492A10}"/>
              </a:ext>
            </a:extLst>
          </p:cNvPr>
          <p:cNvPicPr>
            <a:picLocks noGrp="1" noChangeAspect="1"/>
          </p:cNvPicPr>
          <p:nvPr>
            <p:ph idx="1"/>
          </p:nvPr>
        </p:nvPicPr>
        <p:blipFill>
          <a:blip r:embed="rId2"/>
          <a:stretch>
            <a:fillRect/>
          </a:stretch>
        </p:blipFill>
        <p:spPr>
          <a:xfrm>
            <a:off x="2395469" y="99368"/>
            <a:ext cx="7212169" cy="6659264"/>
          </a:xfrm>
          <a:prstGeom prst="rect">
            <a:avLst/>
          </a:prstGeom>
        </p:spPr>
      </p:pic>
    </p:spTree>
    <p:extLst>
      <p:ext uri="{BB962C8B-B14F-4D97-AF65-F5344CB8AC3E}">
        <p14:creationId xmlns:p14="http://schemas.microsoft.com/office/powerpoint/2010/main" val="1616417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39400-057C-9D92-AF5C-3EBC5CF58307}"/>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DBA4E4C2-2DC6-B944-A1EC-47515619662C}"/>
              </a:ext>
            </a:extLst>
          </p:cNvPr>
          <p:cNvPicPr>
            <a:picLocks noGrp="1" noChangeAspect="1"/>
          </p:cNvPicPr>
          <p:nvPr>
            <p:ph idx="1"/>
          </p:nvPr>
        </p:nvPicPr>
        <p:blipFill>
          <a:blip r:embed="rId2"/>
          <a:stretch>
            <a:fillRect/>
          </a:stretch>
        </p:blipFill>
        <p:spPr>
          <a:xfrm>
            <a:off x="1012468" y="458574"/>
            <a:ext cx="10156413" cy="5940851"/>
          </a:xfrm>
          <a:prstGeom prst="rect">
            <a:avLst/>
          </a:prstGeom>
        </p:spPr>
      </p:pic>
    </p:spTree>
    <p:extLst>
      <p:ext uri="{BB962C8B-B14F-4D97-AF65-F5344CB8AC3E}">
        <p14:creationId xmlns:p14="http://schemas.microsoft.com/office/powerpoint/2010/main" val="1253581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C0A10-0F08-5E10-00D1-523D4C6E8B4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FD014C0-F76C-2D89-EDE7-01F98F91A1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0139" y="312388"/>
            <a:ext cx="9255065" cy="6204321"/>
          </a:xfrm>
        </p:spPr>
      </p:pic>
    </p:spTree>
    <p:extLst>
      <p:ext uri="{BB962C8B-B14F-4D97-AF65-F5344CB8AC3E}">
        <p14:creationId xmlns:p14="http://schemas.microsoft.com/office/powerpoint/2010/main" val="38845857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78</TotalTime>
  <Words>228</Words>
  <Application>Microsoft Office PowerPoint</Application>
  <PresentationFormat>Widescreen</PresentationFormat>
  <Paragraphs>19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Bahnschrift SemiBold Condensed</vt:lpstr>
      <vt:lpstr>Bookman Old Style</vt:lpstr>
      <vt:lpstr>Rockwell</vt:lpstr>
      <vt:lpstr>Wingdings</vt:lpstr>
      <vt:lpstr>Damask</vt:lpstr>
      <vt:lpstr> BCA  Facial expression recognition system                                                          submitted by:                                                           vasu kamboj                                                   20151052                                                5th sem                                                         section b(46) </vt:lpstr>
      <vt:lpstr>CONTENT</vt:lpstr>
      <vt:lpstr>purpose</vt:lpstr>
      <vt:lpstr>INTRODUCTION  Generally human beings can convey intentions and emotions through nonverbal ways such as gestures, facial expressions and involuntary languages. This system can besignificantly useful, nonverbal way for people to communicate with each other. The important thing is how fluently the system detects or extracts the facial expression from image. The system is growing attention because this could be widely used in many fields like lie detection, medical assessment and human computer interface. </vt:lpstr>
      <vt:lpstr>PowerPoint Presentation</vt:lpstr>
      <vt:lpstr>features</vt:lpstr>
      <vt:lpstr>PowerPoint Presentation</vt:lpstr>
      <vt:lpstr>PowerPoint Presentation</vt:lpstr>
      <vt:lpstr>PowerPoint Presentation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BCA  Facial expression recognition system                                                          submitted by:                                                           vasu kamboj                                                   20151052                                                5th sem                                                         section b(46) </dc:title>
  <dc:creator>vasu kamboj</dc:creator>
  <cp:lastModifiedBy>vasu kamboj</cp:lastModifiedBy>
  <cp:revision>1</cp:revision>
  <dcterms:created xsi:type="dcterms:W3CDTF">2022-12-31T03:53:16Z</dcterms:created>
  <dcterms:modified xsi:type="dcterms:W3CDTF">2022-12-31T05:12:15Z</dcterms:modified>
</cp:coreProperties>
</file>