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74" r:id="rId4"/>
    <p:sldId id="260" r:id="rId5"/>
    <p:sldId id="270" r:id="rId6"/>
    <p:sldId id="272" r:id="rId7"/>
    <p:sldId id="271" r:id="rId8"/>
    <p:sldId id="261" r:id="rId9"/>
    <p:sldId id="262" r:id="rId10"/>
    <p:sldId id="275" r:id="rId11"/>
    <p:sldId id="276" r:id="rId12"/>
    <p:sldId id="278" r:id="rId13"/>
    <p:sldId id="277" r:id="rId14"/>
    <p:sldId id="259" r:id="rId15"/>
    <p:sldId id="27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C03A6-5724-C1E0-81AF-5423C873CBA2}" v="861" dt="2023-05-15T12:53:27.320"/>
    <p1510:client id="{4C2D0D21-2E88-E6B5-E5D3-81265B6933B0}" v="29" dt="2023-05-15T14:51:01.684"/>
    <p1510:client id="{B79AA664-A970-904C-40C7-68FB583E37E8}" v="265" dt="2023-04-13T13:32:28.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9C72-A376-4CFB-821B-09B524773FE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9A67F35-4038-4E55-901F-DF89F332D6FE}">
      <dgm:prSet/>
      <dgm:spPr/>
      <dgm:t>
        <a:bodyPr/>
        <a:lstStyle/>
        <a:p>
          <a:r>
            <a:rPr lang="en-US" i="1"/>
            <a:t>Driver drowsiness and fatigue are significant causes of road accidents. </a:t>
          </a:r>
          <a:endParaRPr lang="en-US"/>
        </a:p>
      </dgm:t>
    </dgm:pt>
    <dgm:pt modelId="{665CC411-D48E-4428-9892-20CA8FFFDBCE}" type="parTrans" cxnId="{1C5AD82B-347D-4180-86CB-0FF6915C7719}">
      <dgm:prSet/>
      <dgm:spPr/>
      <dgm:t>
        <a:bodyPr/>
        <a:lstStyle/>
        <a:p>
          <a:endParaRPr lang="en-US"/>
        </a:p>
      </dgm:t>
    </dgm:pt>
    <dgm:pt modelId="{232CD089-FE7A-45B9-A8A0-E2EF00A1E3D6}" type="sibTrans" cxnId="{1C5AD82B-347D-4180-86CB-0FF6915C7719}">
      <dgm:prSet/>
      <dgm:spPr/>
      <dgm:t>
        <a:bodyPr/>
        <a:lstStyle/>
        <a:p>
          <a:endParaRPr lang="en-US"/>
        </a:p>
      </dgm:t>
    </dgm:pt>
    <dgm:pt modelId="{CF9C23CD-7A4F-4196-B53F-6473821660B8}">
      <dgm:prSet/>
      <dgm:spPr/>
      <dgm:t>
        <a:bodyPr/>
        <a:lstStyle/>
        <a:p>
          <a:r>
            <a:rPr lang="en-US" i="1"/>
            <a:t>Every year, they increase the number of deaths and fatalities worldwide. </a:t>
          </a:r>
          <a:endParaRPr lang="en-US"/>
        </a:p>
      </dgm:t>
    </dgm:pt>
    <dgm:pt modelId="{269C5CD3-C643-47BC-A7F8-7A759FA02F84}" type="parTrans" cxnId="{2A197832-C26C-4A1F-8FF5-AE031B4F884D}">
      <dgm:prSet/>
      <dgm:spPr/>
      <dgm:t>
        <a:bodyPr/>
        <a:lstStyle/>
        <a:p>
          <a:endParaRPr lang="en-US"/>
        </a:p>
      </dgm:t>
    </dgm:pt>
    <dgm:pt modelId="{01AB37E9-DACB-4BB4-BF7E-4BD6673F6C0E}" type="sibTrans" cxnId="{2A197832-C26C-4A1F-8FF5-AE031B4F884D}">
      <dgm:prSet/>
      <dgm:spPr/>
      <dgm:t>
        <a:bodyPr/>
        <a:lstStyle/>
        <a:p>
          <a:endParaRPr lang="en-US"/>
        </a:p>
      </dgm:t>
    </dgm:pt>
    <dgm:pt modelId="{62200905-EE37-4B33-9539-B4D7EBC0209E}">
      <dgm:prSet/>
      <dgm:spPr/>
      <dgm:t>
        <a:bodyPr/>
        <a:lstStyle/>
        <a:p>
          <a:r>
            <a:rPr lang="en-US" i="1"/>
            <a:t>A module for an advanced driver assistance system is presented in this system to reduce the number of accidents caused by driver fatigue and thus increase transportation safety.</a:t>
          </a:r>
          <a:endParaRPr lang="en-US"/>
        </a:p>
      </dgm:t>
    </dgm:pt>
    <dgm:pt modelId="{BAEC0F6C-C867-451B-B774-7DD365111B01}" type="parTrans" cxnId="{224692EE-2816-49F4-825A-759E54B6BC09}">
      <dgm:prSet/>
      <dgm:spPr/>
      <dgm:t>
        <a:bodyPr/>
        <a:lstStyle/>
        <a:p>
          <a:endParaRPr lang="en-US"/>
        </a:p>
      </dgm:t>
    </dgm:pt>
    <dgm:pt modelId="{3E57B74A-5055-419E-AE54-45F433D10143}" type="sibTrans" cxnId="{224692EE-2816-49F4-825A-759E54B6BC09}">
      <dgm:prSet/>
      <dgm:spPr/>
      <dgm:t>
        <a:bodyPr/>
        <a:lstStyle/>
        <a:p>
          <a:endParaRPr lang="en-US"/>
        </a:p>
      </dgm:t>
    </dgm:pt>
    <dgm:pt modelId="{4CC56B47-3218-445A-B3F4-1A9E324E6888}">
      <dgm:prSet/>
      <dgm:spPr/>
      <dgm:t>
        <a:bodyPr/>
        <a:lstStyle/>
        <a:p>
          <a:r>
            <a:rPr lang="en-US" i="1"/>
            <a:t>This system deals with automatic driver drowsiness detection based on visual information and Artificial Intelligence.</a:t>
          </a:r>
          <a:endParaRPr lang="en-US"/>
        </a:p>
      </dgm:t>
    </dgm:pt>
    <dgm:pt modelId="{CAA0B0AD-96F6-426F-BD7B-4FF8920B122A}" type="parTrans" cxnId="{18009468-21BB-4E75-AB87-D3428F459634}">
      <dgm:prSet/>
      <dgm:spPr/>
      <dgm:t>
        <a:bodyPr/>
        <a:lstStyle/>
        <a:p>
          <a:endParaRPr lang="en-US"/>
        </a:p>
      </dgm:t>
    </dgm:pt>
    <dgm:pt modelId="{A0AA26CA-DA2E-46C1-94AA-A49030591218}" type="sibTrans" cxnId="{18009468-21BB-4E75-AB87-D3428F459634}">
      <dgm:prSet/>
      <dgm:spPr/>
      <dgm:t>
        <a:bodyPr/>
        <a:lstStyle/>
        <a:p>
          <a:endParaRPr lang="en-US"/>
        </a:p>
      </dgm:t>
    </dgm:pt>
    <dgm:pt modelId="{9EAFE08D-784D-4A7E-8B5F-14A62B3092C2}">
      <dgm:prSet/>
      <dgm:spPr/>
      <dgm:t>
        <a:bodyPr/>
        <a:lstStyle/>
        <a:p>
          <a:r>
            <a:rPr lang="en-US" b="0" i="1"/>
            <a:t>The proposed OpenCV algorithms effectively find and help to normalize human faces helping in detecting whether the person is feeling drowsy.</a:t>
          </a:r>
          <a:endParaRPr lang="en-US"/>
        </a:p>
      </dgm:t>
    </dgm:pt>
    <dgm:pt modelId="{08C81F2A-95F0-4EAA-AFD8-93EBCCF18EDF}" type="parTrans" cxnId="{D78FC819-533A-4C3C-836E-C45ECD045D8B}">
      <dgm:prSet/>
      <dgm:spPr/>
      <dgm:t>
        <a:bodyPr/>
        <a:lstStyle/>
        <a:p>
          <a:endParaRPr lang="en-US"/>
        </a:p>
      </dgm:t>
    </dgm:pt>
    <dgm:pt modelId="{5A490C89-3AEA-4A33-AC9E-C7E770087A57}" type="sibTrans" cxnId="{D78FC819-533A-4C3C-836E-C45ECD045D8B}">
      <dgm:prSet/>
      <dgm:spPr/>
      <dgm:t>
        <a:bodyPr/>
        <a:lstStyle/>
        <a:p>
          <a:endParaRPr lang="en-US"/>
        </a:p>
      </dgm:t>
    </dgm:pt>
    <dgm:pt modelId="{D74AC326-BF03-41F2-8C6F-9C9724ED4478}">
      <dgm:prSet/>
      <dgm:spPr/>
      <dgm:t>
        <a:bodyPr/>
        <a:lstStyle/>
        <a:p>
          <a:r>
            <a:rPr lang="en-US" b="0" i="1"/>
            <a:t>Several faces and body gestures, including tiredness in the eyes and yawning, are regarded as signs of drowsiness and fatigue in drivers. These characteristics indicate that the driver’s condition is poor.</a:t>
          </a:r>
          <a:endParaRPr lang="en-US"/>
        </a:p>
      </dgm:t>
    </dgm:pt>
    <dgm:pt modelId="{ABB53F63-5571-403A-8A0A-67900084ED57}" type="parTrans" cxnId="{ACD87700-00C9-49D2-A460-B291BC4A1B71}">
      <dgm:prSet/>
      <dgm:spPr/>
      <dgm:t>
        <a:bodyPr/>
        <a:lstStyle/>
        <a:p>
          <a:endParaRPr lang="en-US"/>
        </a:p>
      </dgm:t>
    </dgm:pt>
    <dgm:pt modelId="{E2D9FA22-600F-44BD-BD17-581EEF394028}" type="sibTrans" cxnId="{ACD87700-00C9-49D2-A460-B291BC4A1B71}">
      <dgm:prSet/>
      <dgm:spPr/>
      <dgm:t>
        <a:bodyPr/>
        <a:lstStyle/>
        <a:p>
          <a:endParaRPr lang="en-US"/>
        </a:p>
      </dgm:t>
    </dgm:pt>
    <dgm:pt modelId="{D12C6FB3-9549-4B6A-9FFA-BF55AF513FF6}" type="pres">
      <dgm:prSet presAssocID="{5B8E9C72-A376-4CFB-821B-09B524773FE8}" presName="diagram" presStyleCnt="0">
        <dgm:presLayoutVars>
          <dgm:dir/>
          <dgm:resizeHandles val="exact"/>
        </dgm:presLayoutVars>
      </dgm:prSet>
      <dgm:spPr/>
    </dgm:pt>
    <dgm:pt modelId="{6D8CB6DA-0150-4552-A15D-15610673B892}" type="pres">
      <dgm:prSet presAssocID="{39A67F35-4038-4E55-901F-DF89F332D6FE}" presName="node" presStyleLbl="node1" presStyleIdx="0" presStyleCnt="6">
        <dgm:presLayoutVars>
          <dgm:bulletEnabled val="1"/>
        </dgm:presLayoutVars>
      </dgm:prSet>
      <dgm:spPr/>
    </dgm:pt>
    <dgm:pt modelId="{CDD2EFB1-3761-4704-A43C-3524900B3567}" type="pres">
      <dgm:prSet presAssocID="{232CD089-FE7A-45B9-A8A0-E2EF00A1E3D6}" presName="sibTrans" presStyleCnt="0"/>
      <dgm:spPr/>
    </dgm:pt>
    <dgm:pt modelId="{F8655B68-2B39-4F0B-9CB9-E8E1334E2BA3}" type="pres">
      <dgm:prSet presAssocID="{CF9C23CD-7A4F-4196-B53F-6473821660B8}" presName="node" presStyleLbl="node1" presStyleIdx="1" presStyleCnt="6">
        <dgm:presLayoutVars>
          <dgm:bulletEnabled val="1"/>
        </dgm:presLayoutVars>
      </dgm:prSet>
      <dgm:spPr/>
    </dgm:pt>
    <dgm:pt modelId="{9F370F9B-C2D0-41D4-8CBB-400F9A8D22DB}" type="pres">
      <dgm:prSet presAssocID="{01AB37E9-DACB-4BB4-BF7E-4BD6673F6C0E}" presName="sibTrans" presStyleCnt="0"/>
      <dgm:spPr/>
    </dgm:pt>
    <dgm:pt modelId="{B42748D3-F2AB-49EF-A36E-073F68C4B169}" type="pres">
      <dgm:prSet presAssocID="{62200905-EE37-4B33-9539-B4D7EBC0209E}" presName="node" presStyleLbl="node1" presStyleIdx="2" presStyleCnt="6">
        <dgm:presLayoutVars>
          <dgm:bulletEnabled val="1"/>
        </dgm:presLayoutVars>
      </dgm:prSet>
      <dgm:spPr/>
    </dgm:pt>
    <dgm:pt modelId="{D0754E66-7811-46C5-BA07-A143FCD9F065}" type="pres">
      <dgm:prSet presAssocID="{3E57B74A-5055-419E-AE54-45F433D10143}" presName="sibTrans" presStyleCnt="0"/>
      <dgm:spPr/>
    </dgm:pt>
    <dgm:pt modelId="{73CF858E-8766-4D94-ACF2-F398E91142BF}" type="pres">
      <dgm:prSet presAssocID="{4CC56B47-3218-445A-B3F4-1A9E324E6888}" presName="node" presStyleLbl="node1" presStyleIdx="3" presStyleCnt="6">
        <dgm:presLayoutVars>
          <dgm:bulletEnabled val="1"/>
        </dgm:presLayoutVars>
      </dgm:prSet>
      <dgm:spPr/>
    </dgm:pt>
    <dgm:pt modelId="{CD2901E2-9A60-4718-A65E-6AD269A695EC}" type="pres">
      <dgm:prSet presAssocID="{A0AA26CA-DA2E-46C1-94AA-A49030591218}" presName="sibTrans" presStyleCnt="0"/>
      <dgm:spPr/>
    </dgm:pt>
    <dgm:pt modelId="{413504EC-8970-413C-84EA-BF237FFF26CB}" type="pres">
      <dgm:prSet presAssocID="{9EAFE08D-784D-4A7E-8B5F-14A62B3092C2}" presName="node" presStyleLbl="node1" presStyleIdx="4" presStyleCnt="6">
        <dgm:presLayoutVars>
          <dgm:bulletEnabled val="1"/>
        </dgm:presLayoutVars>
      </dgm:prSet>
      <dgm:spPr/>
    </dgm:pt>
    <dgm:pt modelId="{2C506B98-6452-429F-9F53-AE33F7797E46}" type="pres">
      <dgm:prSet presAssocID="{5A490C89-3AEA-4A33-AC9E-C7E770087A57}" presName="sibTrans" presStyleCnt="0"/>
      <dgm:spPr/>
    </dgm:pt>
    <dgm:pt modelId="{EF2A9E71-74AE-4416-B30D-9B88CC4785BF}" type="pres">
      <dgm:prSet presAssocID="{D74AC326-BF03-41F2-8C6F-9C9724ED4478}" presName="node" presStyleLbl="node1" presStyleIdx="5" presStyleCnt="6">
        <dgm:presLayoutVars>
          <dgm:bulletEnabled val="1"/>
        </dgm:presLayoutVars>
      </dgm:prSet>
      <dgm:spPr/>
    </dgm:pt>
  </dgm:ptLst>
  <dgm:cxnLst>
    <dgm:cxn modelId="{ACD87700-00C9-49D2-A460-B291BC4A1B71}" srcId="{5B8E9C72-A376-4CFB-821B-09B524773FE8}" destId="{D74AC326-BF03-41F2-8C6F-9C9724ED4478}" srcOrd="5" destOrd="0" parTransId="{ABB53F63-5571-403A-8A0A-67900084ED57}" sibTransId="{E2D9FA22-600F-44BD-BD17-581EEF394028}"/>
    <dgm:cxn modelId="{D78FC819-533A-4C3C-836E-C45ECD045D8B}" srcId="{5B8E9C72-A376-4CFB-821B-09B524773FE8}" destId="{9EAFE08D-784D-4A7E-8B5F-14A62B3092C2}" srcOrd="4" destOrd="0" parTransId="{08C81F2A-95F0-4EAA-AFD8-93EBCCF18EDF}" sibTransId="{5A490C89-3AEA-4A33-AC9E-C7E770087A57}"/>
    <dgm:cxn modelId="{6E8CEE1D-D156-416D-B7D9-120F97AFC464}" type="presOf" srcId="{5B8E9C72-A376-4CFB-821B-09B524773FE8}" destId="{D12C6FB3-9549-4B6A-9FFA-BF55AF513FF6}" srcOrd="0" destOrd="0" presId="urn:microsoft.com/office/officeart/2005/8/layout/default"/>
    <dgm:cxn modelId="{1C5AD82B-347D-4180-86CB-0FF6915C7719}" srcId="{5B8E9C72-A376-4CFB-821B-09B524773FE8}" destId="{39A67F35-4038-4E55-901F-DF89F332D6FE}" srcOrd="0" destOrd="0" parTransId="{665CC411-D48E-4428-9892-20CA8FFFDBCE}" sibTransId="{232CD089-FE7A-45B9-A8A0-E2EF00A1E3D6}"/>
    <dgm:cxn modelId="{2A197832-C26C-4A1F-8FF5-AE031B4F884D}" srcId="{5B8E9C72-A376-4CFB-821B-09B524773FE8}" destId="{CF9C23CD-7A4F-4196-B53F-6473821660B8}" srcOrd="1" destOrd="0" parTransId="{269C5CD3-C643-47BC-A7F8-7A759FA02F84}" sibTransId="{01AB37E9-DACB-4BB4-BF7E-4BD6673F6C0E}"/>
    <dgm:cxn modelId="{8F250633-07E9-4FD3-BFE9-8B984F598FE2}" type="presOf" srcId="{9EAFE08D-784D-4A7E-8B5F-14A62B3092C2}" destId="{413504EC-8970-413C-84EA-BF237FFF26CB}" srcOrd="0" destOrd="0" presId="urn:microsoft.com/office/officeart/2005/8/layout/default"/>
    <dgm:cxn modelId="{7639EB40-0136-41D1-992E-C6BE46C376FF}" type="presOf" srcId="{39A67F35-4038-4E55-901F-DF89F332D6FE}" destId="{6D8CB6DA-0150-4552-A15D-15610673B892}" srcOrd="0" destOrd="0" presId="urn:microsoft.com/office/officeart/2005/8/layout/default"/>
    <dgm:cxn modelId="{18009468-21BB-4E75-AB87-D3428F459634}" srcId="{5B8E9C72-A376-4CFB-821B-09B524773FE8}" destId="{4CC56B47-3218-445A-B3F4-1A9E324E6888}" srcOrd="3" destOrd="0" parTransId="{CAA0B0AD-96F6-426F-BD7B-4FF8920B122A}" sibTransId="{A0AA26CA-DA2E-46C1-94AA-A49030591218}"/>
    <dgm:cxn modelId="{517A804A-EC85-4591-ADF5-733E8970F61A}" type="presOf" srcId="{D74AC326-BF03-41F2-8C6F-9C9724ED4478}" destId="{EF2A9E71-74AE-4416-B30D-9B88CC4785BF}" srcOrd="0" destOrd="0" presId="urn:microsoft.com/office/officeart/2005/8/layout/default"/>
    <dgm:cxn modelId="{42EE1C80-4A1D-4BAD-BA83-34084FDC6890}" type="presOf" srcId="{CF9C23CD-7A4F-4196-B53F-6473821660B8}" destId="{F8655B68-2B39-4F0B-9CB9-E8E1334E2BA3}" srcOrd="0" destOrd="0" presId="urn:microsoft.com/office/officeart/2005/8/layout/default"/>
    <dgm:cxn modelId="{5D9B5489-0598-4993-AC41-260C6EA3F547}" type="presOf" srcId="{62200905-EE37-4B33-9539-B4D7EBC0209E}" destId="{B42748D3-F2AB-49EF-A36E-073F68C4B169}" srcOrd="0" destOrd="0" presId="urn:microsoft.com/office/officeart/2005/8/layout/default"/>
    <dgm:cxn modelId="{9E205EBE-30E1-4D1A-AD66-F2D4AB42BB0D}" type="presOf" srcId="{4CC56B47-3218-445A-B3F4-1A9E324E6888}" destId="{73CF858E-8766-4D94-ACF2-F398E91142BF}" srcOrd="0" destOrd="0" presId="urn:microsoft.com/office/officeart/2005/8/layout/default"/>
    <dgm:cxn modelId="{224692EE-2816-49F4-825A-759E54B6BC09}" srcId="{5B8E9C72-A376-4CFB-821B-09B524773FE8}" destId="{62200905-EE37-4B33-9539-B4D7EBC0209E}" srcOrd="2" destOrd="0" parTransId="{BAEC0F6C-C867-451B-B774-7DD365111B01}" sibTransId="{3E57B74A-5055-419E-AE54-45F433D10143}"/>
    <dgm:cxn modelId="{FA0AFD2D-B945-4DFC-9E92-37E18C39D9BB}" type="presParOf" srcId="{D12C6FB3-9549-4B6A-9FFA-BF55AF513FF6}" destId="{6D8CB6DA-0150-4552-A15D-15610673B892}" srcOrd="0" destOrd="0" presId="urn:microsoft.com/office/officeart/2005/8/layout/default"/>
    <dgm:cxn modelId="{438A6B0A-FB3A-4AC3-B833-E750C8F9FA64}" type="presParOf" srcId="{D12C6FB3-9549-4B6A-9FFA-BF55AF513FF6}" destId="{CDD2EFB1-3761-4704-A43C-3524900B3567}" srcOrd="1" destOrd="0" presId="urn:microsoft.com/office/officeart/2005/8/layout/default"/>
    <dgm:cxn modelId="{E394EE2D-D320-4B27-B947-85F6E1851AB9}" type="presParOf" srcId="{D12C6FB3-9549-4B6A-9FFA-BF55AF513FF6}" destId="{F8655B68-2B39-4F0B-9CB9-E8E1334E2BA3}" srcOrd="2" destOrd="0" presId="urn:microsoft.com/office/officeart/2005/8/layout/default"/>
    <dgm:cxn modelId="{27A3B35A-2924-490B-8939-63558A23DE56}" type="presParOf" srcId="{D12C6FB3-9549-4B6A-9FFA-BF55AF513FF6}" destId="{9F370F9B-C2D0-41D4-8CBB-400F9A8D22DB}" srcOrd="3" destOrd="0" presId="urn:microsoft.com/office/officeart/2005/8/layout/default"/>
    <dgm:cxn modelId="{7EF8C50C-271B-4842-B04C-FDCDA9A54F19}" type="presParOf" srcId="{D12C6FB3-9549-4B6A-9FFA-BF55AF513FF6}" destId="{B42748D3-F2AB-49EF-A36E-073F68C4B169}" srcOrd="4" destOrd="0" presId="urn:microsoft.com/office/officeart/2005/8/layout/default"/>
    <dgm:cxn modelId="{7732C6E8-6097-4E91-8C69-A2A51DAA59C6}" type="presParOf" srcId="{D12C6FB3-9549-4B6A-9FFA-BF55AF513FF6}" destId="{D0754E66-7811-46C5-BA07-A143FCD9F065}" srcOrd="5" destOrd="0" presId="urn:microsoft.com/office/officeart/2005/8/layout/default"/>
    <dgm:cxn modelId="{054BE8D8-54E7-43EB-B005-FAC23C350228}" type="presParOf" srcId="{D12C6FB3-9549-4B6A-9FFA-BF55AF513FF6}" destId="{73CF858E-8766-4D94-ACF2-F398E91142BF}" srcOrd="6" destOrd="0" presId="urn:microsoft.com/office/officeart/2005/8/layout/default"/>
    <dgm:cxn modelId="{893B0410-82DE-4EF3-B991-3CC6EB6688A2}" type="presParOf" srcId="{D12C6FB3-9549-4B6A-9FFA-BF55AF513FF6}" destId="{CD2901E2-9A60-4718-A65E-6AD269A695EC}" srcOrd="7" destOrd="0" presId="urn:microsoft.com/office/officeart/2005/8/layout/default"/>
    <dgm:cxn modelId="{026E25D5-FE84-452A-8C91-CE0BFA22ADF8}" type="presParOf" srcId="{D12C6FB3-9549-4B6A-9FFA-BF55AF513FF6}" destId="{413504EC-8970-413C-84EA-BF237FFF26CB}" srcOrd="8" destOrd="0" presId="urn:microsoft.com/office/officeart/2005/8/layout/default"/>
    <dgm:cxn modelId="{C6BBB694-7E94-4872-B415-4BBDD362796C}" type="presParOf" srcId="{D12C6FB3-9549-4B6A-9FFA-BF55AF513FF6}" destId="{2C506B98-6452-429F-9F53-AE33F7797E46}" srcOrd="9" destOrd="0" presId="urn:microsoft.com/office/officeart/2005/8/layout/default"/>
    <dgm:cxn modelId="{B24AC24C-7B1B-42F9-9EC6-E577E6D7B2CE}" type="presParOf" srcId="{D12C6FB3-9549-4B6A-9FFA-BF55AF513FF6}" destId="{EF2A9E71-74AE-4416-B30D-9B88CC4785B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51E83-869D-4668-A2F3-DB204A4703B9}"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6E8B05D-AF72-4BCB-B0FE-83F46CE36616}">
      <dgm:prSet/>
      <dgm:spPr/>
      <dgm:t>
        <a:bodyPr/>
        <a:lstStyle/>
        <a:p>
          <a:pPr>
            <a:lnSpc>
              <a:spcPct val="100000"/>
            </a:lnSpc>
            <a:defRPr cap="all"/>
          </a:pPr>
          <a:r>
            <a:rPr lang="en-US" i="1"/>
            <a:t>Using the vision-based approach the project is able to: </a:t>
          </a:r>
          <a:endParaRPr lang="en-US"/>
        </a:p>
      </dgm:t>
    </dgm:pt>
    <dgm:pt modelId="{9C8AA0BE-EE4E-4A92-B04C-C55DC756964E}" type="parTrans" cxnId="{837183F4-CD37-4CFB-866A-72AE6F1ABA2F}">
      <dgm:prSet/>
      <dgm:spPr/>
      <dgm:t>
        <a:bodyPr/>
        <a:lstStyle/>
        <a:p>
          <a:endParaRPr lang="en-US"/>
        </a:p>
      </dgm:t>
    </dgm:pt>
    <dgm:pt modelId="{03B54625-380C-4819-BCDA-7668BD38B7FD}" type="sibTrans" cxnId="{837183F4-CD37-4CFB-866A-72AE6F1ABA2F}">
      <dgm:prSet/>
      <dgm:spPr/>
      <dgm:t>
        <a:bodyPr/>
        <a:lstStyle/>
        <a:p>
          <a:endParaRPr lang="en-US"/>
        </a:p>
      </dgm:t>
    </dgm:pt>
    <dgm:pt modelId="{7193C628-A56C-4727-8C0A-9CC5C05494F6}">
      <dgm:prSet/>
      <dgm:spPr/>
      <dgm:t>
        <a:bodyPr/>
        <a:lstStyle/>
        <a:p>
          <a:pPr>
            <a:lnSpc>
              <a:spcPct val="100000"/>
            </a:lnSpc>
            <a:defRPr cap="all"/>
          </a:pPr>
          <a:r>
            <a:rPr lang="en-US" i="1"/>
            <a:t>Detect the person’s drowsiness by the movement of his head and eyes.</a:t>
          </a:r>
          <a:endParaRPr lang="en-US"/>
        </a:p>
      </dgm:t>
    </dgm:pt>
    <dgm:pt modelId="{79E3D687-7FF8-41E0-A859-F507B6C991C8}" type="parTrans" cxnId="{AA9D0C7A-B840-40E1-AF93-DCCF3A118892}">
      <dgm:prSet/>
      <dgm:spPr/>
      <dgm:t>
        <a:bodyPr/>
        <a:lstStyle/>
        <a:p>
          <a:endParaRPr lang="en-US"/>
        </a:p>
      </dgm:t>
    </dgm:pt>
    <dgm:pt modelId="{2990A16F-2160-48E1-8F9F-5A1865296B06}" type="sibTrans" cxnId="{AA9D0C7A-B840-40E1-AF93-DCCF3A118892}">
      <dgm:prSet/>
      <dgm:spPr/>
      <dgm:t>
        <a:bodyPr/>
        <a:lstStyle/>
        <a:p>
          <a:endParaRPr lang="en-US"/>
        </a:p>
      </dgm:t>
    </dgm:pt>
    <dgm:pt modelId="{A9C8A719-DE82-4C10-8B69-96D9D38A163A}">
      <dgm:prSet/>
      <dgm:spPr/>
      <dgm:t>
        <a:bodyPr/>
        <a:lstStyle/>
        <a:p>
          <a:pPr>
            <a:lnSpc>
              <a:spcPct val="100000"/>
            </a:lnSpc>
            <a:defRPr cap="all"/>
          </a:pPr>
          <a:r>
            <a:rPr lang="en-US" i="1"/>
            <a:t>Distinguish between normal eye blinks and drowsy eye blinks.</a:t>
          </a:r>
          <a:endParaRPr lang="en-US"/>
        </a:p>
      </dgm:t>
    </dgm:pt>
    <dgm:pt modelId="{C6D5E422-0D7D-49B5-9CF1-66E154F916F8}" type="parTrans" cxnId="{1020E6DB-1D8A-4545-9514-75B6BB0A8D4F}">
      <dgm:prSet/>
      <dgm:spPr/>
      <dgm:t>
        <a:bodyPr/>
        <a:lstStyle/>
        <a:p>
          <a:endParaRPr lang="en-US"/>
        </a:p>
      </dgm:t>
    </dgm:pt>
    <dgm:pt modelId="{B416373E-1BDC-4201-BED8-857BB801C29A}" type="sibTrans" cxnId="{1020E6DB-1D8A-4545-9514-75B6BB0A8D4F}">
      <dgm:prSet/>
      <dgm:spPr/>
      <dgm:t>
        <a:bodyPr/>
        <a:lstStyle/>
        <a:p>
          <a:endParaRPr lang="en-US"/>
        </a:p>
      </dgm:t>
    </dgm:pt>
    <dgm:pt modelId="{DB726A68-0FEE-46C5-BC3C-55F0C488D118}">
      <dgm:prSet/>
      <dgm:spPr/>
      <dgm:t>
        <a:bodyPr/>
        <a:lstStyle/>
        <a:p>
          <a:pPr>
            <a:lnSpc>
              <a:spcPct val="100000"/>
            </a:lnSpc>
            <a:defRPr cap="all"/>
          </a:pPr>
          <a:r>
            <a:rPr lang="en-US" i="1"/>
            <a:t>Detect whether the person is distracted using phone.</a:t>
          </a:r>
          <a:endParaRPr lang="en-US"/>
        </a:p>
      </dgm:t>
    </dgm:pt>
    <dgm:pt modelId="{3E705C0A-9C9A-4CED-8729-A22C84F1BA2B}" type="parTrans" cxnId="{05E30730-86D8-4387-BD80-56C934EFA5E4}">
      <dgm:prSet/>
      <dgm:spPr/>
      <dgm:t>
        <a:bodyPr/>
        <a:lstStyle/>
        <a:p>
          <a:endParaRPr lang="en-US"/>
        </a:p>
      </dgm:t>
    </dgm:pt>
    <dgm:pt modelId="{2B344EA8-C3A2-42BA-AC74-F8EDFDFD6348}" type="sibTrans" cxnId="{05E30730-86D8-4387-BD80-56C934EFA5E4}">
      <dgm:prSet/>
      <dgm:spPr/>
      <dgm:t>
        <a:bodyPr/>
        <a:lstStyle/>
        <a:p>
          <a:endParaRPr lang="en-US"/>
        </a:p>
      </dgm:t>
    </dgm:pt>
    <dgm:pt modelId="{A6F7CA3E-EB52-4FED-B03E-6B5921C61FCB}" type="pres">
      <dgm:prSet presAssocID="{15651E83-869D-4668-A2F3-DB204A4703B9}" presName="root" presStyleCnt="0">
        <dgm:presLayoutVars>
          <dgm:dir/>
          <dgm:resizeHandles val="exact"/>
        </dgm:presLayoutVars>
      </dgm:prSet>
      <dgm:spPr/>
    </dgm:pt>
    <dgm:pt modelId="{CE6D0EA5-498B-4031-9BDA-EDA96142E142}" type="pres">
      <dgm:prSet presAssocID="{E6E8B05D-AF72-4BCB-B0FE-83F46CE36616}" presName="compNode" presStyleCnt="0"/>
      <dgm:spPr/>
    </dgm:pt>
    <dgm:pt modelId="{229EA1FB-9453-457E-A077-0B8DA67861B8}" type="pres">
      <dgm:prSet presAssocID="{E6E8B05D-AF72-4BCB-B0FE-83F46CE36616}" presName="iconBgRect" presStyleLbl="bgShp" presStyleIdx="0" presStyleCnt="4"/>
      <dgm:spPr/>
    </dgm:pt>
    <dgm:pt modelId="{7BDC1A26-22AA-4644-89C2-BD062B5FA487}" type="pres">
      <dgm:prSet presAssocID="{E6E8B05D-AF72-4BCB-B0FE-83F46CE366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F7440C4F-864C-49A8-960E-47792DA8D983}" type="pres">
      <dgm:prSet presAssocID="{E6E8B05D-AF72-4BCB-B0FE-83F46CE36616}" presName="spaceRect" presStyleCnt="0"/>
      <dgm:spPr/>
    </dgm:pt>
    <dgm:pt modelId="{E6DBA0D0-DB48-486D-AFB1-6DC6BCAF0D59}" type="pres">
      <dgm:prSet presAssocID="{E6E8B05D-AF72-4BCB-B0FE-83F46CE36616}" presName="textRect" presStyleLbl="revTx" presStyleIdx="0" presStyleCnt="4">
        <dgm:presLayoutVars>
          <dgm:chMax val="1"/>
          <dgm:chPref val="1"/>
        </dgm:presLayoutVars>
      </dgm:prSet>
      <dgm:spPr/>
    </dgm:pt>
    <dgm:pt modelId="{747C85A9-2202-4246-8973-06D8CE8A2476}" type="pres">
      <dgm:prSet presAssocID="{03B54625-380C-4819-BCDA-7668BD38B7FD}" presName="sibTrans" presStyleCnt="0"/>
      <dgm:spPr/>
    </dgm:pt>
    <dgm:pt modelId="{3805AAD5-5DEE-4119-ACDC-D38B81AF7EA7}" type="pres">
      <dgm:prSet presAssocID="{7193C628-A56C-4727-8C0A-9CC5C05494F6}" presName="compNode" presStyleCnt="0"/>
      <dgm:spPr/>
    </dgm:pt>
    <dgm:pt modelId="{9420482A-F833-4F15-B82B-6921ADD3CEA6}" type="pres">
      <dgm:prSet presAssocID="{7193C628-A56C-4727-8C0A-9CC5C05494F6}" presName="iconBgRect" presStyleLbl="bgShp" presStyleIdx="1" presStyleCnt="4"/>
      <dgm:spPr/>
    </dgm:pt>
    <dgm:pt modelId="{1AE419D3-4096-4C9A-894D-5D5D0FB272AC}" type="pres">
      <dgm:prSet presAssocID="{7193C628-A56C-4727-8C0A-9CC5C05494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fused Person"/>
        </a:ext>
      </dgm:extLst>
    </dgm:pt>
    <dgm:pt modelId="{3D3E8033-2500-4364-9BFC-716F0603837B}" type="pres">
      <dgm:prSet presAssocID="{7193C628-A56C-4727-8C0A-9CC5C05494F6}" presName="spaceRect" presStyleCnt="0"/>
      <dgm:spPr/>
    </dgm:pt>
    <dgm:pt modelId="{CF9966F1-1408-4BF0-8443-C57EF5FF79FF}" type="pres">
      <dgm:prSet presAssocID="{7193C628-A56C-4727-8C0A-9CC5C05494F6}" presName="textRect" presStyleLbl="revTx" presStyleIdx="1" presStyleCnt="4">
        <dgm:presLayoutVars>
          <dgm:chMax val="1"/>
          <dgm:chPref val="1"/>
        </dgm:presLayoutVars>
      </dgm:prSet>
      <dgm:spPr/>
    </dgm:pt>
    <dgm:pt modelId="{85F586DE-0F5E-4897-B6EE-2F92158047B8}" type="pres">
      <dgm:prSet presAssocID="{2990A16F-2160-48E1-8F9F-5A1865296B06}" presName="sibTrans" presStyleCnt="0"/>
      <dgm:spPr/>
    </dgm:pt>
    <dgm:pt modelId="{AE81D726-0889-4838-9889-C6B0272E694A}" type="pres">
      <dgm:prSet presAssocID="{A9C8A719-DE82-4C10-8B69-96D9D38A163A}" presName="compNode" presStyleCnt="0"/>
      <dgm:spPr/>
    </dgm:pt>
    <dgm:pt modelId="{44E63D4B-DA6C-4843-86B2-B01D1FBC2AE4}" type="pres">
      <dgm:prSet presAssocID="{A9C8A719-DE82-4C10-8B69-96D9D38A163A}" presName="iconBgRect" presStyleLbl="bgShp" presStyleIdx="2" presStyleCnt="4"/>
      <dgm:spPr/>
    </dgm:pt>
    <dgm:pt modelId="{CF9FB946-E494-46AD-A6DA-39E98E8AA19B}" type="pres">
      <dgm:prSet presAssocID="{A9C8A719-DE82-4C10-8B69-96D9D38A16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945B2055-0E1D-45D3-8E88-5B604AD46CC0}" type="pres">
      <dgm:prSet presAssocID="{A9C8A719-DE82-4C10-8B69-96D9D38A163A}" presName="spaceRect" presStyleCnt="0"/>
      <dgm:spPr/>
    </dgm:pt>
    <dgm:pt modelId="{EB41D5EF-AB95-4D84-8DD8-F011DEA876BE}" type="pres">
      <dgm:prSet presAssocID="{A9C8A719-DE82-4C10-8B69-96D9D38A163A}" presName="textRect" presStyleLbl="revTx" presStyleIdx="2" presStyleCnt="4">
        <dgm:presLayoutVars>
          <dgm:chMax val="1"/>
          <dgm:chPref val="1"/>
        </dgm:presLayoutVars>
      </dgm:prSet>
      <dgm:spPr/>
    </dgm:pt>
    <dgm:pt modelId="{DF4B325C-45BF-44C4-BAA8-7C103B8D85F8}" type="pres">
      <dgm:prSet presAssocID="{B416373E-1BDC-4201-BED8-857BB801C29A}" presName="sibTrans" presStyleCnt="0"/>
      <dgm:spPr/>
    </dgm:pt>
    <dgm:pt modelId="{183B4030-673B-4313-BB0A-21B65F0799B3}" type="pres">
      <dgm:prSet presAssocID="{DB726A68-0FEE-46C5-BC3C-55F0C488D118}" presName="compNode" presStyleCnt="0"/>
      <dgm:spPr/>
    </dgm:pt>
    <dgm:pt modelId="{F639C787-C984-4B32-B005-E0B62B73D73C}" type="pres">
      <dgm:prSet presAssocID="{DB726A68-0FEE-46C5-BC3C-55F0C488D118}" presName="iconBgRect" presStyleLbl="bgShp" presStyleIdx="3" presStyleCnt="4"/>
      <dgm:spPr/>
    </dgm:pt>
    <dgm:pt modelId="{8DC15D84-C56D-4473-8B24-180EB7DD0FBF}" type="pres">
      <dgm:prSet presAssocID="{DB726A68-0FEE-46C5-BC3C-55F0C488D1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CCD05E82-EA7D-462B-81D2-18E47C1F0F04}" type="pres">
      <dgm:prSet presAssocID="{DB726A68-0FEE-46C5-BC3C-55F0C488D118}" presName="spaceRect" presStyleCnt="0"/>
      <dgm:spPr/>
    </dgm:pt>
    <dgm:pt modelId="{25021C27-21F1-4671-A0F4-30295BDA4C1B}" type="pres">
      <dgm:prSet presAssocID="{DB726A68-0FEE-46C5-BC3C-55F0C488D118}" presName="textRect" presStyleLbl="revTx" presStyleIdx="3" presStyleCnt="4">
        <dgm:presLayoutVars>
          <dgm:chMax val="1"/>
          <dgm:chPref val="1"/>
        </dgm:presLayoutVars>
      </dgm:prSet>
      <dgm:spPr/>
    </dgm:pt>
  </dgm:ptLst>
  <dgm:cxnLst>
    <dgm:cxn modelId="{13FE1B29-1D9D-42DA-8949-CCB6263A0188}" type="presOf" srcId="{DB726A68-0FEE-46C5-BC3C-55F0C488D118}" destId="{25021C27-21F1-4671-A0F4-30295BDA4C1B}" srcOrd="0" destOrd="0" presId="urn:microsoft.com/office/officeart/2018/5/layout/IconCircleLabelList"/>
    <dgm:cxn modelId="{05E30730-86D8-4387-BD80-56C934EFA5E4}" srcId="{15651E83-869D-4668-A2F3-DB204A4703B9}" destId="{DB726A68-0FEE-46C5-BC3C-55F0C488D118}" srcOrd="3" destOrd="0" parTransId="{3E705C0A-9C9A-4CED-8729-A22C84F1BA2B}" sibTransId="{2B344EA8-C3A2-42BA-AC74-F8EDFDFD6348}"/>
    <dgm:cxn modelId="{AA9D0C7A-B840-40E1-AF93-DCCF3A118892}" srcId="{15651E83-869D-4668-A2F3-DB204A4703B9}" destId="{7193C628-A56C-4727-8C0A-9CC5C05494F6}" srcOrd="1" destOrd="0" parTransId="{79E3D687-7FF8-41E0-A859-F507B6C991C8}" sibTransId="{2990A16F-2160-48E1-8F9F-5A1865296B06}"/>
    <dgm:cxn modelId="{F340EE7B-AA04-4998-AD87-1B6F61D7E220}" type="presOf" srcId="{7193C628-A56C-4727-8C0A-9CC5C05494F6}" destId="{CF9966F1-1408-4BF0-8443-C57EF5FF79FF}" srcOrd="0" destOrd="0" presId="urn:microsoft.com/office/officeart/2018/5/layout/IconCircleLabelList"/>
    <dgm:cxn modelId="{BF5A2F91-2EC4-41C8-BF21-A0FBB5EDFDAC}" type="presOf" srcId="{15651E83-869D-4668-A2F3-DB204A4703B9}" destId="{A6F7CA3E-EB52-4FED-B03E-6B5921C61FCB}" srcOrd="0" destOrd="0" presId="urn:microsoft.com/office/officeart/2018/5/layout/IconCircleLabelList"/>
    <dgm:cxn modelId="{EF503B9C-FC7B-4BEF-A318-F365EC545C29}" type="presOf" srcId="{E6E8B05D-AF72-4BCB-B0FE-83F46CE36616}" destId="{E6DBA0D0-DB48-486D-AFB1-6DC6BCAF0D59}" srcOrd="0" destOrd="0" presId="urn:microsoft.com/office/officeart/2018/5/layout/IconCircleLabelList"/>
    <dgm:cxn modelId="{243B75D7-C3CB-4F31-80F1-39BCF3EACC67}" type="presOf" srcId="{A9C8A719-DE82-4C10-8B69-96D9D38A163A}" destId="{EB41D5EF-AB95-4D84-8DD8-F011DEA876BE}" srcOrd="0" destOrd="0" presId="urn:microsoft.com/office/officeart/2018/5/layout/IconCircleLabelList"/>
    <dgm:cxn modelId="{1020E6DB-1D8A-4545-9514-75B6BB0A8D4F}" srcId="{15651E83-869D-4668-A2F3-DB204A4703B9}" destId="{A9C8A719-DE82-4C10-8B69-96D9D38A163A}" srcOrd="2" destOrd="0" parTransId="{C6D5E422-0D7D-49B5-9CF1-66E154F916F8}" sibTransId="{B416373E-1BDC-4201-BED8-857BB801C29A}"/>
    <dgm:cxn modelId="{837183F4-CD37-4CFB-866A-72AE6F1ABA2F}" srcId="{15651E83-869D-4668-A2F3-DB204A4703B9}" destId="{E6E8B05D-AF72-4BCB-B0FE-83F46CE36616}" srcOrd="0" destOrd="0" parTransId="{9C8AA0BE-EE4E-4A92-B04C-C55DC756964E}" sibTransId="{03B54625-380C-4819-BCDA-7668BD38B7FD}"/>
    <dgm:cxn modelId="{A1BC959A-D56F-471A-9DFE-DF0BBEA93C92}" type="presParOf" srcId="{A6F7CA3E-EB52-4FED-B03E-6B5921C61FCB}" destId="{CE6D0EA5-498B-4031-9BDA-EDA96142E142}" srcOrd="0" destOrd="0" presId="urn:microsoft.com/office/officeart/2018/5/layout/IconCircleLabelList"/>
    <dgm:cxn modelId="{DDF93595-7073-4BD5-BF3C-6F3496865351}" type="presParOf" srcId="{CE6D0EA5-498B-4031-9BDA-EDA96142E142}" destId="{229EA1FB-9453-457E-A077-0B8DA67861B8}" srcOrd="0" destOrd="0" presId="urn:microsoft.com/office/officeart/2018/5/layout/IconCircleLabelList"/>
    <dgm:cxn modelId="{AC408EDE-2687-4D21-B820-ED6C6FBD5875}" type="presParOf" srcId="{CE6D0EA5-498B-4031-9BDA-EDA96142E142}" destId="{7BDC1A26-22AA-4644-89C2-BD062B5FA487}" srcOrd="1" destOrd="0" presId="urn:microsoft.com/office/officeart/2018/5/layout/IconCircleLabelList"/>
    <dgm:cxn modelId="{E36C9577-D8A6-42C1-99D0-3CAC23E30E60}" type="presParOf" srcId="{CE6D0EA5-498B-4031-9BDA-EDA96142E142}" destId="{F7440C4F-864C-49A8-960E-47792DA8D983}" srcOrd="2" destOrd="0" presId="urn:microsoft.com/office/officeart/2018/5/layout/IconCircleLabelList"/>
    <dgm:cxn modelId="{4C963B99-7883-4B69-B98E-91EEB82D2F15}" type="presParOf" srcId="{CE6D0EA5-498B-4031-9BDA-EDA96142E142}" destId="{E6DBA0D0-DB48-486D-AFB1-6DC6BCAF0D59}" srcOrd="3" destOrd="0" presId="urn:microsoft.com/office/officeart/2018/5/layout/IconCircleLabelList"/>
    <dgm:cxn modelId="{27028475-8501-47C1-8C88-F0B4DC852CE0}" type="presParOf" srcId="{A6F7CA3E-EB52-4FED-B03E-6B5921C61FCB}" destId="{747C85A9-2202-4246-8973-06D8CE8A2476}" srcOrd="1" destOrd="0" presId="urn:microsoft.com/office/officeart/2018/5/layout/IconCircleLabelList"/>
    <dgm:cxn modelId="{2A0338E5-9EE6-4883-BFE1-8142E779B4A1}" type="presParOf" srcId="{A6F7CA3E-EB52-4FED-B03E-6B5921C61FCB}" destId="{3805AAD5-5DEE-4119-ACDC-D38B81AF7EA7}" srcOrd="2" destOrd="0" presId="urn:microsoft.com/office/officeart/2018/5/layout/IconCircleLabelList"/>
    <dgm:cxn modelId="{7665D42C-E6C1-4F02-9159-9A223ED54F58}" type="presParOf" srcId="{3805AAD5-5DEE-4119-ACDC-D38B81AF7EA7}" destId="{9420482A-F833-4F15-B82B-6921ADD3CEA6}" srcOrd="0" destOrd="0" presId="urn:microsoft.com/office/officeart/2018/5/layout/IconCircleLabelList"/>
    <dgm:cxn modelId="{5A2795DE-2933-4347-B3FD-7F3CD80C0FD3}" type="presParOf" srcId="{3805AAD5-5DEE-4119-ACDC-D38B81AF7EA7}" destId="{1AE419D3-4096-4C9A-894D-5D5D0FB272AC}" srcOrd="1" destOrd="0" presId="urn:microsoft.com/office/officeart/2018/5/layout/IconCircleLabelList"/>
    <dgm:cxn modelId="{7665A36A-C3A3-4A10-B38C-7F35F999A2FB}" type="presParOf" srcId="{3805AAD5-5DEE-4119-ACDC-D38B81AF7EA7}" destId="{3D3E8033-2500-4364-9BFC-716F0603837B}" srcOrd="2" destOrd="0" presId="urn:microsoft.com/office/officeart/2018/5/layout/IconCircleLabelList"/>
    <dgm:cxn modelId="{C0C015D2-50F4-46D8-B3D3-9D389EA14A64}" type="presParOf" srcId="{3805AAD5-5DEE-4119-ACDC-D38B81AF7EA7}" destId="{CF9966F1-1408-4BF0-8443-C57EF5FF79FF}" srcOrd="3" destOrd="0" presId="urn:microsoft.com/office/officeart/2018/5/layout/IconCircleLabelList"/>
    <dgm:cxn modelId="{494775A7-7E88-4EFB-8385-2D59CF1BBAD1}" type="presParOf" srcId="{A6F7CA3E-EB52-4FED-B03E-6B5921C61FCB}" destId="{85F586DE-0F5E-4897-B6EE-2F92158047B8}" srcOrd="3" destOrd="0" presId="urn:microsoft.com/office/officeart/2018/5/layout/IconCircleLabelList"/>
    <dgm:cxn modelId="{113C78CC-AC95-42E4-84EA-6525C027489A}" type="presParOf" srcId="{A6F7CA3E-EB52-4FED-B03E-6B5921C61FCB}" destId="{AE81D726-0889-4838-9889-C6B0272E694A}" srcOrd="4" destOrd="0" presId="urn:microsoft.com/office/officeart/2018/5/layout/IconCircleLabelList"/>
    <dgm:cxn modelId="{D9EA37CE-B695-4058-A1AD-A3FD469D4779}" type="presParOf" srcId="{AE81D726-0889-4838-9889-C6B0272E694A}" destId="{44E63D4B-DA6C-4843-86B2-B01D1FBC2AE4}" srcOrd="0" destOrd="0" presId="urn:microsoft.com/office/officeart/2018/5/layout/IconCircleLabelList"/>
    <dgm:cxn modelId="{C7CF958B-F9AC-49B9-B940-9D973C99AC09}" type="presParOf" srcId="{AE81D726-0889-4838-9889-C6B0272E694A}" destId="{CF9FB946-E494-46AD-A6DA-39E98E8AA19B}" srcOrd="1" destOrd="0" presId="urn:microsoft.com/office/officeart/2018/5/layout/IconCircleLabelList"/>
    <dgm:cxn modelId="{81E03325-D0F4-4AE0-BBDB-97E6C7334E0C}" type="presParOf" srcId="{AE81D726-0889-4838-9889-C6B0272E694A}" destId="{945B2055-0E1D-45D3-8E88-5B604AD46CC0}" srcOrd="2" destOrd="0" presId="urn:microsoft.com/office/officeart/2018/5/layout/IconCircleLabelList"/>
    <dgm:cxn modelId="{1868021E-0D51-4A4D-A112-9C11B8FD34C1}" type="presParOf" srcId="{AE81D726-0889-4838-9889-C6B0272E694A}" destId="{EB41D5EF-AB95-4D84-8DD8-F011DEA876BE}" srcOrd="3" destOrd="0" presId="urn:microsoft.com/office/officeart/2018/5/layout/IconCircleLabelList"/>
    <dgm:cxn modelId="{B0719585-BA4B-4999-83F5-571BC056B770}" type="presParOf" srcId="{A6F7CA3E-EB52-4FED-B03E-6B5921C61FCB}" destId="{DF4B325C-45BF-44C4-BAA8-7C103B8D85F8}" srcOrd="5" destOrd="0" presId="urn:microsoft.com/office/officeart/2018/5/layout/IconCircleLabelList"/>
    <dgm:cxn modelId="{063EF013-12EE-4FFE-80AD-61C22379821B}" type="presParOf" srcId="{A6F7CA3E-EB52-4FED-B03E-6B5921C61FCB}" destId="{183B4030-673B-4313-BB0A-21B65F0799B3}" srcOrd="6" destOrd="0" presId="urn:microsoft.com/office/officeart/2018/5/layout/IconCircleLabelList"/>
    <dgm:cxn modelId="{5E89663C-7D8E-4547-894F-428E4A0973CB}" type="presParOf" srcId="{183B4030-673B-4313-BB0A-21B65F0799B3}" destId="{F639C787-C984-4B32-B005-E0B62B73D73C}" srcOrd="0" destOrd="0" presId="urn:microsoft.com/office/officeart/2018/5/layout/IconCircleLabelList"/>
    <dgm:cxn modelId="{EF98E8EC-A87C-49C6-8AB8-47B84AAB7C68}" type="presParOf" srcId="{183B4030-673B-4313-BB0A-21B65F0799B3}" destId="{8DC15D84-C56D-4473-8B24-180EB7DD0FBF}" srcOrd="1" destOrd="0" presId="urn:microsoft.com/office/officeart/2018/5/layout/IconCircleLabelList"/>
    <dgm:cxn modelId="{5C9EC77E-541C-4593-9F32-075B688ACA42}" type="presParOf" srcId="{183B4030-673B-4313-BB0A-21B65F0799B3}" destId="{CCD05E82-EA7D-462B-81D2-18E47C1F0F04}" srcOrd="2" destOrd="0" presId="urn:microsoft.com/office/officeart/2018/5/layout/IconCircleLabelList"/>
    <dgm:cxn modelId="{B9021BF1-45E8-4AB1-B648-33A80B8B7586}" type="presParOf" srcId="{183B4030-673B-4313-BB0A-21B65F0799B3}" destId="{25021C27-21F1-4671-A0F4-30295BDA4C1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CB6DA-0150-4552-A15D-15610673B892}">
      <dsp:nvSpPr>
        <dsp:cNvPr id="0" name=""/>
        <dsp:cNvSpPr/>
      </dsp:nvSpPr>
      <dsp:spPr>
        <a:xfrm>
          <a:off x="819983" y="2124"/>
          <a:ext cx="2868885" cy="17213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Driver drowsiness and fatigue are significant causes of road accidents. </a:t>
          </a:r>
          <a:endParaRPr lang="en-US" sz="1600" kern="1200"/>
        </a:p>
      </dsp:txBody>
      <dsp:txXfrm>
        <a:off x="819983" y="2124"/>
        <a:ext cx="2868885" cy="1721331"/>
      </dsp:txXfrm>
    </dsp:sp>
    <dsp:sp modelId="{F8655B68-2B39-4F0B-9CB9-E8E1334E2BA3}">
      <dsp:nvSpPr>
        <dsp:cNvPr id="0" name=""/>
        <dsp:cNvSpPr/>
      </dsp:nvSpPr>
      <dsp:spPr>
        <a:xfrm>
          <a:off x="3975757" y="2124"/>
          <a:ext cx="2868885" cy="1721331"/>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Every year, they increase the number of deaths and fatalities worldwide. </a:t>
          </a:r>
          <a:endParaRPr lang="en-US" sz="1600" kern="1200"/>
        </a:p>
      </dsp:txBody>
      <dsp:txXfrm>
        <a:off x="3975757" y="2124"/>
        <a:ext cx="2868885" cy="1721331"/>
      </dsp:txXfrm>
    </dsp:sp>
    <dsp:sp modelId="{B42748D3-F2AB-49EF-A36E-073F68C4B169}">
      <dsp:nvSpPr>
        <dsp:cNvPr id="0" name=""/>
        <dsp:cNvSpPr/>
      </dsp:nvSpPr>
      <dsp:spPr>
        <a:xfrm>
          <a:off x="7131531" y="2124"/>
          <a:ext cx="2868885" cy="1721331"/>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A module for an advanced driver assistance system is presented in this system to reduce the number of accidents caused by driver fatigue and thus increase transportation safety.</a:t>
          </a:r>
          <a:endParaRPr lang="en-US" sz="1600" kern="1200"/>
        </a:p>
      </dsp:txBody>
      <dsp:txXfrm>
        <a:off x="7131531" y="2124"/>
        <a:ext cx="2868885" cy="1721331"/>
      </dsp:txXfrm>
    </dsp:sp>
    <dsp:sp modelId="{73CF858E-8766-4D94-ACF2-F398E91142BF}">
      <dsp:nvSpPr>
        <dsp:cNvPr id="0" name=""/>
        <dsp:cNvSpPr/>
      </dsp:nvSpPr>
      <dsp:spPr>
        <a:xfrm>
          <a:off x="819983" y="2010343"/>
          <a:ext cx="2868885" cy="1721331"/>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This system deals with automatic driver drowsiness detection based on visual information and Artificial Intelligence.</a:t>
          </a:r>
          <a:endParaRPr lang="en-US" sz="1600" kern="1200"/>
        </a:p>
      </dsp:txBody>
      <dsp:txXfrm>
        <a:off x="819983" y="2010343"/>
        <a:ext cx="2868885" cy="1721331"/>
      </dsp:txXfrm>
    </dsp:sp>
    <dsp:sp modelId="{413504EC-8970-413C-84EA-BF237FFF26CB}">
      <dsp:nvSpPr>
        <dsp:cNvPr id="0" name=""/>
        <dsp:cNvSpPr/>
      </dsp:nvSpPr>
      <dsp:spPr>
        <a:xfrm>
          <a:off x="3975757" y="2010343"/>
          <a:ext cx="2868885" cy="1721331"/>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1" kern="1200"/>
            <a:t>The proposed OpenCV algorithms effectively find and help to normalize human faces helping in detecting whether the person is feeling drowsy.</a:t>
          </a:r>
          <a:endParaRPr lang="en-US" sz="1600" kern="1200"/>
        </a:p>
      </dsp:txBody>
      <dsp:txXfrm>
        <a:off x="3975757" y="2010343"/>
        <a:ext cx="2868885" cy="1721331"/>
      </dsp:txXfrm>
    </dsp:sp>
    <dsp:sp modelId="{EF2A9E71-74AE-4416-B30D-9B88CC4785BF}">
      <dsp:nvSpPr>
        <dsp:cNvPr id="0" name=""/>
        <dsp:cNvSpPr/>
      </dsp:nvSpPr>
      <dsp:spPr>
        <a:xfrm>
          <a:off x="7131531" y="2010343"/>
          <a:ext cx="2868885" cy="172133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1" kern="1200"/>
            <a:t>Several faces and body gestures, including tiredness in the eyes and yawning, are regarded as signs of drowsiness and fatigue in drivers. These characteristics indicate that the driver’s condition is poor.</a:t>
          </a:r>
          <a:endParaRPr lang="en-US" sz="1600" kern="1200"/>
        </a:p>
      </dsp:txBody>
      <dsp:txXfrm>
        <a:off x="7131531" y="2010343"/>
        <a:ext cx="2868885" cy="1721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EA1FB-9453-457E-A077-0B8DA67861B8}">
      <dsp:nvSpPr>
        <dsp:cNvPr id="0" name=""/>
        <dsp:cNvSpPr/>
      </dsp:nvSpPr>
      <dsp:spPr>
        <a:xfrm>
          <a:off x="245923" y="1396278"/>
          <a:ext cx="767742" cy="7677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C1A26-22AA-4644-89C2-BD062B5FA487}">
      <dsp:nvSpPr>
        <dsp:cNvPr id="0" name=""/>
        <dsp:cNvSpPr/>
      </dsp:nvSpPr>
      <dsp:spPr>
        <a:xfrm>
          <a:off x="409540" y="1559895"/>
          <a:ext cx="440507" cy="440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DBA0D0-DB48-486D-AFB1-6DC6BCAF0D59}">
      <dsp:nvSpPr>
        <dsp:cNvPr id="0" name=""/>
        <dsp:cNvSpPr/>
      </dsp:nvSpPr>
      <dsp:spPr>
        <a:xfrm>
          <a:off x="497" y="2403153"/>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i="1" kern="1200"/>
            <a:t>Using the vision-based approach the project is able to: </a:t>
          </a:r>
          <a:endParaRPr lang="en-US" sz="1100" kern="1200"/>
        </a:p>
      </dsp:txBody>
      <dsp:txXfrm>
        <a:off x="497" y="2403153"/>
        <a:ext cx="1258593" cy="503437"/>
      </dsp:txXfrm>
    </dsp:sp>
    <dsp:sp modelId="{9420482A-F833-4F15-B82B-6921ADD3CEA6}">
      <dsp:nvSpPr>
        <dsp:cNvPr id="0" name=""/>
        <dsp:cNvSpPr/>
      </dsp:nvSpPr>
      <dsp:spPr>
        <a:xfrm>
          <a:off x="1724771" y="1396278"/>
          <a:ext cx="767742" cy="7677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419D3-4096-4C9A-894D-5D5D0FB272AC}">
      <dsp:nvSpPr>
        <dsp:cNvPr id="0" name=""/>
        <dsp:cNvSpPr/>
      </dsp:nvSpPr>
      <dsp:spPr>
        <a:xfrm>
          <a:off x="1888388" y="1559895"/>
          <a:ext cx="440507" cy="440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9966F1-1408-4BF0-8443-C57EF5FF79FF}">
      <dsp:nvSpPr>
        <dsp:cNvPr id="0" name=""/>
        <dsp:cNvSpPr/>
      </dsp:nvSpPr>
      <dsp:spPr>
        <a:xfrm>
          <a:off x="1479345" y="2403153"/>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i="1" kern="1200"/>
            <a:t>Detect the person’s drowsiness by the movement of his head and eyes.</a:t>
          </a:r>
          <a:endParaRPr lang="en-US" sz="1100" kern="1200"/>
        </a:p>
      </dsp:txBody>
      <dsp:txXfrm>
        <a:off x="1479345" y="2403153"/>
        <a:ext cx="1258593" cy="503437"/>
      </dsp:txXfrm>
    </dsp:sp>
    <dsp:sp modelId="{44E63D4B-DA6C-4843-86B2-B01D1FBC2AE4}">
      <dsp:nvSpPr>
        <dsp:cNvPr id="0" name=""/>
        <dsp:cNvSpPr/>
      </dsp:nvSpPr>
      <dsp:spPr>
        <a:xfrm>
          <a:off x="245923" y="3221239"/>
          <a:ext cx="767742" cy="7677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FB946-E494-46AD-A6DA-39E98E8AA19B}">
      <dsp:nvSpPr>
        <dsp:cNvPr id="0" name=""/>
        <dsp:cNvSpPr/>
      </dsp:nvSpPr>
      <dsp:spPr>
        <a:xfrm>
          <a:off x="409540" y="3384856"/>
          <a:ext cx="440507" cy="440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41D5EF-AB95-4D84-8DD8-F011DEA876BE}">
      <dsp:nvSpPr>
        <dsp:cNvPr id="0" name=""/>
        <dsp:cNvSpPr/>
      </dsp:nvSpPr>
      <dsp:spPr>
        <a:xfrm>
          <a:off x="497" y="4228114"/>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i="1" kern="1200"/>
            <a:t>Distinguish between normal eye blinks and drowsy eye blinks.</a:t>
          </a:r>
          <a:endParaRPr lang="en-US" sz="1100" kern="1200"/>
        </a:p>
      </dsp:txBody>
      <dsp:txXfrm>
        <a:off x="497" y="4228114"/>
        <a:ext cx="1258593" cy="503437"/>
      </dsp:txXfrm>
    </dsp:sp>
    <dsp:sp modelId="{F639C787-C984-4B32-B005-E0B62B73D73C}">
      <dsp:nvSpPr>
        <dsp:cNvPr id="0" name=""/>
        <dsp:cNvSpPr/>
      </dsp:nvSpPr>
      <dsp:spPr>
        <a:xfrm>
          <a:off x="1724771" y="3221239"/>
          <a:ext cx="767742" cy="7677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15D84-C56D-4473-8B24-180EB7DD0FBF}">
      <dsp:nvSpPr>
        <dsp:cNvPr id="0" name=""/>
        <dsp:cNvSpPr/>
      </dsp:nvSpPr>
      <dsp:spPr>
        <a:xfrm>
          <a:off x="1888388" y="3384856"/>
          <a:ext cx="440507" cy="440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021C27-21F1-4671-A0F4-30295BDA4C1B}">
      <dsp:nvSpPr>
        <dsp:cNvPr id="0" name=""/>
        <dsp:cNvSpPr/>
      </dsp:nvSpPr>
      <dsp:spPr>
        <a:xfrm>
          <a:off x="1479345" y="4228114"/>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i="1" kern="1200"/>
            <a:t>Detect whether the person is distracted using phone.</a:t>
          </a:r>
          <a:endParaRPr lang="en-US" sz="1100" kern="1200"/>
        </a:p>
      </dsp:txBody>
      <dsp:txXfrm>
        <a:off x="1479345" y="4228114"/>
        <a:ext cx="1258593" cy="503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CFAB-B5FD-2EB1-6850-810215005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A2DFA1-C5B2-14B9-ECDD-CADD1B5481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0E3C6D-0B33-9D45-92D7-173760643A1E}"/>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5" name="Footer Placeholder 4">
            <a:extLst>
              <a:ext uri="{FF2B5EF4-FFF2-40B4-BE49-F238E27FC236}">
                <a16:creationId xmlns:a16="http://schemas.microsoft.com/office/drawing/2014/main" id="{6679E953-CC3F-8F38-FB2A-BFA9D0F23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79F35-0421-23A8-F551-CC224F5241C0}"/>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148315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7E58-B546-340D-E677-85213A6E32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77B9E8-1BFF-235E-EB37-D648FB58C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D32F21-672E-8371-A506-2464391E91A0}"/>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5" name="Footer Placeholder 4">
            <a:extLst>
              <a:ext uri="{FF2B5EF4-FFF2-40B4-BE49-F238E27FC236}">
                <a16:creationId xmlns:a16="http://schemas.microsoft.com/office/drawing/2014/main" id="{C06A5486-4EEB-ADB9-74E2-37E0D5FDD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F4F8D-548E-F979-AD21-3EB1BAEC6DB9}"/>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303520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05844-7315-6968-48C9-2D75BD1DEF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B84853-6F4A-B270-30C3-8DF9C5454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3BABB7-FDA6-B839-6F7C-FD6F20073F84}"/>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5" name="Footer Placeholder 4">
            <a:extLst>
              <a:ext uri="{FF2B5EF4-FFF2-40B4-BE49-F238E27FC236}">
                <a16:creationId xmlns:a16="http://schemas.microsoft.com/office/drawing/2014/main" id="{3819A72B-FC64-1E8C-42AC-3D7FD0D74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B839A-D928-F44E-224B-308D2E75A26C}"/>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23162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3FE8-CE4E-FB0D-3C53-2D50CBB2AC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D24C5-FA77-BB0A-94CC-5523F7258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4FEDD-AF38-4B3C-7ACF-BFAF0BC4C6EF}"/>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5" name="Footer Placeholder 4">
            <a:extLst>
              <a:ext uri="{FF2B5EF4-FFF2-40B4-BE49-F238E27FC236}">
                <a16:creationId xmlns:a16="http://schemas.microsoft.com/office/drawing/2014/main" id="{A371F62C-6D20-C2AE-EA12-33169D06C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A02ED-C913-88AD-2F8E-D33E2F79575C}"/>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18148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8F53-CCAB-4299-8ACE-A04A3462D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FF5A58-B717-4909-2B53-F7C1B96CB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7A18F-62DC-A97F-3265-24360BC1EA17}"/>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5" name="Footer Placeholder 4">
            <a:extLst>
              <a:ext uri="{FF2B5EF4-FFF2-40B4-BE49-F238E27FC236}">
                <a16:creationId xmlns:a16="http://schemas.microsoft.com/office/drawing/2014/main" id="{21733B78-97A3-6866-E0DB-4F67217BE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D43CD-8259-4715-90C0-71C456D05445}"/>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7514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8536-0FDD-10CA-C290-9FE70164A5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42F78-1DB1-9D0B-CD81-B6CB5E781F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A7EDCA-F628-A146-0FEC-A11374587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DFE486-6F30-9595-8466-9DB755295BD2}"/>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6" name="Footer Placeholder 5">
            <a:extLst>
              <a:ext uri="{FF2B5EF4-FFF2-40B4-BE49-F238E27FC236}">
                <a16:creationId xmlns:a16="http://schemas.microsoft.com/office/drawing/2014/main" id="{BCD954A4-9731-625F-177F-A6CA90563D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DEC8F-507D-2F36-E3E8-CE5187415079}"/>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264252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8650-CC20-4B93-1BE3-213AAD0A99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0EA8B4-9832-499F-57DB-3B01D01B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E4AE8-4CDA-6CC4-867D-93A12CF756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347CD7-1A6A-0321-05E9-910CB306B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6A042-DB9D-4FEA-C2D4-0F455BE1C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127C82-9BB8-5105-E91D-0C026385B1B6}"/>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8" name="Footer Placeholder 7">
            <a:extLst>
              <a:ext uri="{FF2B5EF4-FFF2-40B4-BE49-F238E27FC236}">
                <a16:creationId xmlns:a16="http://schemas.microsoft.com/office/drawing/2014/main" id="{D4F269BD-1105-9A8A-A782-4D308E0411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9383E0-6D1E-D641-FFCC-45763B45B3F6}"/>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262368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D367-B5F7-23AC-9996-F7018D7991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72EC98-AC0B-CB2F-9F2A-BEFF10DEBDDB}"/>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4" name="Footer Placeholder 3">
            <a:extLst>
              <a:ext uri="{FF2B5EF4-FFF2-40B4-BE49-F238E27FC236}">
                <a16:creationId xmlns:a16="http://schemas.microsoft.com/office/drawing/2014/main" id="{A92439D5-950D-106D-72A4-AF4D6F40B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9AB8D9-CD85-9D57-1814-C9301DC33E03}"/>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266949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D556D-725D-2FD6-B89D-675CB83F87E1}"/>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3" name="Footer Placeholder 2">
            <a:extLst>
              <a:ext uri="{FF2B5EF4-FFF2-40B4-BE49-F238E27FC236}">
                <a16:creationId xmlns:a16="http://schemas.microsoft.com/office/drawing/2014/main" id="{3EDBCF88-714C-6EEB-3A35-F080222AF7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38CE9E-7A11-3895-F07F-D141C68C0771}"/>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250352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89DC-F24C-D203-A649-717661F2B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DC0C70-F15D-2625-CC74-307E92697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BC88DC-1428-4199-1DFA-9211863F5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8FB46-1A98-11BE-7273-775B553FAA14}"/>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6" name="Footer Placeholder 5">
            <a:extLst>
              <a:ext uri="{FF2B5EF4-FFF2-40B4-BE49-F238E27FC236}">
                <a16:creationId xmlns:a16="http://schemas.microsoft.com/office/drawing/2014/main" id="{F472EDD8-668D-1481-EDDF-0324C3062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4C370-80F4-0999-D625-EDBAD427EE52}"/>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191704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9594-4D00-95D7-9992-FD274D7B7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000E6B-1CAC-74C2-B502-201FE57D43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2DDBA0-228D-18BF-8F71-3A7638FF7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B1C00-97B3-13AA-4162-9891718598A6}"/>
              </a:ext>
            </a:extLst>
          </p:cNvPr>
          <p:cNvSpPr>
            <a:spLocks noGrp="1"/>
          </p:cNvSpPr>
          <p:nvPr>
            <p:ph type="dt" sz="half" idx="10"/>
          </p:nvPr>
        </p:nvSpPr>
        <p:spPr/>
        <p:txBody>
          <a:bodyPr/>
          <a:lstStyle/>
          <a:p>
            <a:fld id="{7810177C-876B-456A-B4FA-84FE0BB70334}" type="datetimeFigureOut">
              <a:rPr lang="en-IN" smtClean="0"/>
              <a:t>15-05-2023</a:t>
            </a:fld>
            <a:endParaRPr lang="en-IN"/>
          </a:p>
        </p:txBody>
      </p:sp>
      <p:sp>
        <p:nvSpPr>
          <p:cNvPr id="6" name="Footer Placeholder 5">
            <a:extLst>
              <a:ext uri="{FF2B5EF4-FFF2-40B4-BE49-F238E27FC236}">
                <a16:creationId xmlns:a16="http://schemas.microsoft.com/office/drawing/2014/main" id="{61942A98-85B7-E05A-395D-186F80E72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33B0C-52A1-4B4B-0407-5F53B6655070}"/>
              </a:ext>
            </a:extLst>
          </p:cNvPr>
          <p:cNvSpPr>
            <a:spLocks noGrp="1"/>
          </p:cNvSpPr>
          <p:nvPr>
            <p:ph type="sldNum" sz="quarter" idx="12"/>
          </p:nvPr>
        </p:nvSpPr>
        <p:spPr/>
        <p:txBody>
          <a:bodyPr/>
          <a:lstStyle/>
          <a:p>
            <a:fld id="{0C14B202-1E8F-43CE-BB1C-FCED92DF2685}" type="slidenum">
              <a:rPr lang="en-IN" smtClean="0"/>
              <a:t>‹#›</a:t>
            </a:fld>
            <a:endParaRPr lang="en-IN"/>
          </a:p>
        </p:txBody>
      </p:sp>
    </p:spTree>
    <p:extLst>
      <p:ext uri="{BB962C8B-B14F-4D97-AF65-F5344CB8AC3E}">
        <p14:creationId xmlns:p14="http://schemas.microsoft.com/office/powerpoint/2010/main" val="361218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A6477-4EFC-417C-DE92-E5284143E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DA7669-F46D-8948-83EF-CEE5086EB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8F040-D13F-B5D4-2A38-F91CE1123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0177C-876B-456A-B4FA-84FE0BB70334}" type="datetimeFigureOut">
              <a:rPr lang="en-IN" smtClean="0"/>
              <a:t>15-05-2023</a:t>
            </a:fld>
            <a:endParaRPr lang="en-IN"/>
          </a:p>
        </p:txBody>
      </p:sp>
      <p:sp>
        <p:nvSpPr>
          <p:cNvPr id="5" name="Footer Placeholder 4">
            <a:extLst>
              <a:ext uri="{FF2B5EF4-FFF2-40B4-BE49-F238E27FC236}">
                <a16:creationId xmlns:a16="http://schemas.microsoft.com/office/drawing/2014/main" id="{780AFBD1-1782-0C29-AC4E-D7D8FD920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0C73C1-8718-2D82-57CA-62B43AA32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4B202-1E8F-43CE-BB1C-FCED92DF2685}" type="slidenum">
              <a:rPr lang="en-IN" smtClean="0"/>
              <a:t>‹#›</a:t>
            </a:fld>
            <a:endParaRPr lang="en-IN"/>
          </a:p>
        </p:txBody>
      </p:sp>
    </p:spTree>
    <p:extLst>
      <p:ext uri="{BB962C8B-B14F-4D97-AF65-F5344CB8AC3E}">
        <p14:creationId xmlns:p14="http://schemas.microsoft.com/office/powerpoint/2010/main" val="218782175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19464008_Driver_Drowsiness_Detection_Systems" TargetMode="External"/><Relationship Id="rId7" Type="http://schemas.openxmlformats.org/officeDocument/2006/relationships/hyperlink" Target="https://www.ncbi.nlm.nih.gov/pmc/articles/PMC3571819/" TargetMode="Externa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hyperlink" Target="http://www.iraj.in/journal/journal_file/journal_pdf/12-351-1496225771101-104.pdf" TargetMode="External"/><Relationship Id="rId5" Type="http://schemas.openxmlformats.org/officeDocument/2006/relationships/hyperlink" Target="https://ieeexplore.ieee.org/document/6602353" TargetMode="External"/><Relationship Id="rId4" Type="http://schemas.openxmlformats.org/officeDocument/2006/relationships/hyperlink" Target="https://www.ijert.org/drowsiness-detection-syste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mritauniv-my.sharepoint.com/:f:/g/personal/amenu4cse20115_am_students_amrita_edu/EhGXkBQve_dLlHERqwSbqOMBBTPSPukukrDBrSURYGU2mg?e=c50eEL"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9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C4EF7-4DCB-5CC2-470A-45A967F8197E}"/>
              </a:ext>
            </a:extLst>
          </p:cNvPr>
          <p:cNvSpPr>
            <a:spLocks noGrp="1"/>
          </p:cNvSpPr>
          <p:nvPr>
            <p:ph type="ctrTitle"/>
          </p:nvPr>
        </p:nvSpPr>
        <p:spPr>
          <a:xfrm>
            <a:off x="677215" y="1127125"/>
            <a:ext cx="5948921" cy="1807305"/>
          </a:xfrm>
        </p:spPr>
        <p:txBody>
          <a:bodyPr vert="horz" lIns="91440" tIns="45720" rIns="91440" bIns="45720" rtlCol="0" anchor="ctr">
            <a:normAutofit fontScale="90000"/>
          </a:bodyPr>
          <a:lstStyle/>
          <a:p>
            <a:pPr algn="l"/>
            <a:r>
              <a:rPr lang="en-US" sz="4400" b="1" dirty="0">
                <a:latin typeface="Times New Roman"/>
                <a:cs typeface="Times New Roman"/>
              </a:rPr>
              <a:t>DRIVER DROWSINESS DETECTION SYSTEM</a:t>
            </a:r>
            <a:endParaRPr lang="en-US" sz="4400" b="1">
              <a:latin typeface="Times New Roman"/>
              <a:cs typeface="Times New Roman"/>
            </a:endParaRPr>
          </a:p>
        </p:txBody>
      </p:sp>
      <p:sp>
        <p:nvSpPr>
          <p:cNvPr id="3" name="Subtitle 2">
            <a:extLst>
              <a:ext uri="{FF2B5EF4-FFF2-40B4-BE49-F238E27FC236}">
                <a16:creationId xmlns:a16="http://schemas.microsoft.com/office/drawing/2014/main" id="{58F8CB34-547A-7209-C6A9-4B2E270B3A5D}"/>
              </a:ext>
            </a:extLst>
          </p:cNvPr>
          <p:cNvSpPr>
            <a:spLocks noGrp="1"/>
          </p:cNvSpPr>
          <p:nvPr>
            <p:ph type="subTitle" idx="1"/>
          </p:nvPr>
        </p:nvSpPr>
        <p:spPr>
          <a:xfrm>
            <a:off x="494763" y="3374339"/>
            <a:ext cx="5767987" cy="2405526"/>
          </a:xfrm>
        </p:spPr>
        <p:txBody>
          <a:bodyPr vert="horz" lIns="91440" tIns="45720" rIns="91440" bIns="45720" rtlCol="0" anchor="t">
            <a:noAutofit/>
          </a:bodyPr>
          <a:lstStyle/>
          <a:p>
            <a:r>
              <a:rPr lang="en-US" b="1" dirty="0">
                <a:latin typeface="Times New Roman"/>
                <a:cs typeface="Times New Roman"/>
              </a:rPr>
              <a:t>Team 11</a:t>
            </a:r>
            <a:endParaRPr lang="en-US">
              <a:latin typeface="Times New Roman"/>
              <a:cs typeface="Times New Roman"/>
            </a:endParaRPr>
          </a:p>
          <a:p>
            <a:r>
              <a:rPr lang="en-US" b="1" dirty="0">
                <a:latin typeface="Times New Roman"/>
                <a:cs typeface="Times New Roman"/>
              </a:rPr>
              <a:t>Nihaas Reddy R – AM.EN.U4CSE20157</a:t>
            </a:r>
            <a:endParaRPr lang="en-US" dirty="0"/>
          </a:p>
          <a:p>
            <a:r>
              <a:rPr lang="en-US" b="1" dirty="0">
                <a:latin typeface="Times New Roman"/>
                <a:cs typeface="Times New Roman"/>
              </a:rPr>
              <a:t>Dheeraj Reddy B – AM.EN.U4CSE20115</a:t>
            </a:r>
          </a:p>
          <a:p>
            <a:r>
              <a:rPr lang="en-US" b="1" dirty="0">
                <a:latin typeface="Times New Roman"/>
                <a:cs typeface="Times New Roman"/>
              </a:rPr>
              <a:t>Karthik P M – AM.EN.U4CSE20138</a:t>
            </a:r>
            <a:endParaRPr lang="en-US" b="1">
              <a:latin typeface="Times New Roman"/>
              <a:cs typeface="Times New Roman"/>
            </a:endParaRPr>
          </a:p>
          <a:p>
            <a:r>
              <a:rPr lang="en-US" b="1" dirty="0">
                <a:latin typeface="Times New Roman"/>
                <a:cs typeface="Times New Roman"/>
              </a:rPr>
              <a:t>Vamsi Narayanan – AM.EN.U4CSE20146</a:t>
            </a:r>
            <a:endParaRPr lang="en-US" b="1">
              <a:latin typeface="Times New Roman"/>
              <a:cs typeface="Times New Roman"/>
            </a:endParaRPr>
          </a:p>
          <a:p>
            <a:endParaRPr lang="en-US" b="1">
              <a:latin typeface="Times New Roman"/>
              <a:cs typeface="Times New Roman"/>
            </a:endParaRPr>
          </a:p>
        </p:txBody>
      </p:sp>
      <p:pic>
        <p:nvPicPr>
          <p:cNvPr id="69" name="Picture 4" descr="A dashboard of a car">
            <a:extLst>
              <a:ext uri="{FF2B5EF4-FFF2-40B4-BE49-F238E27FC236}">
                <a16:creationId xmlns:a16="http://schemas.microsoft.com/office/drawing/2014/main" id="{DB0A607E-100E-DFFD-A2FB-E62ACDBAD499}"/>
              </a:ext>
            </a:extLst>
          </p:cNvPr>
          <p:cNvPicPr>
            <a:picLocks noChangeAspect="1"/>
          </p:cNvPicPr>
          <p:nvPr/>
        </p:nvPicPr>
        <p:blipFill rotWithShape="1">
          <a:blip r:embed="rId2"/>
          <a:srcRect l="16792" r="2517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19670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34EAFF6-2B6B-BBB3-F255-B33F2721CD0A}"/>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RESULTS</a:t>
            </a:r>
          </a:p>
        </p:txBody>
      </p:sp>
      <p:pic>
        <p:nvPicPr>
          <p:cNvPr id="5" name="Picture 5" descr="Graphical user interface&#10;&#10;Description automatically generated">
            <a:extLst>
              <a:ext uri="{FF2B5EF4-FFF2-40B4-BE49-F238E27FC236}">
                <a16:creationId xmlns:a16="http://schemas.microsoft.com/office/drawing/2014/main" id="{6255A8D1-DFD9-9093-A81A-2BC169272389}"/>
              </a:ext>
            </a:extLst>
          </p:cNvPr>
          <p:cNvPicPr>
            <a:picLocks noChangeAspect="1"/>
          </p:cNvPicPr>
          <p:nvPr/>
        </p:nvPicPr>
        <p:blipFill>
          <a:blip r:embed="rId2"/>
          <a:stretch>
            <a:fillRect/>
          </a:stretch>
        </p:blipFill>
        <p:spPr>
          <a:xfrm>
            <a:off x="1629127" y="2337520"/>
            <a:ext cx="4273256" cy="3365190"/>
          </a:xfrm>
          <a:prstGeom prst="rect">
            <a:avLst/>
          </a:prstGeom>
        </p:spPr>
      </p:pic>
      <p:pic>
        <p:nvPicPr>
          <p:cNvPr id="3" name="Picture 3" descr="Graphical user interface&#10;&#10;Description automatically generated">
            <a:extLst>
              <a:ext uri="{FF2B5EF4-FFF2-40B4-BE49-F238E27FC236}">
                <a16:creationId xmlns:a16="http://schemas.microsoft.com/office/drawing/2014/main" id="{EEDD4D1F-B607-63F5-67F0-0AD02E57B9A2}"/>
              </a:ext>
            </a:extLst>
          </p:cNvPr>
          <p:cNvPicPr>
            <a:picLocks noChangeAspect="1"/>
          </p:cNvPicPr>
          <p:nvPr/>
        </p:nvPicPr>
        <p:blipFill>
          <a:blip r:embed="rId3"/>
          <a:stretch>
            <a:fillRect/>
          </a:stretch>
        </p:blipFill>
        <p:spPr>
          <a:xfrm>
            <a:off x="6288738" y="2337520"/>
            <a:ext cx="4314346" cy="3365190"/>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45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person, indoor, wall&#10;&#10;Description automatically generated">
            <a:extLst>
              <a:ext uri="{FF2B5EF4-FFF2-40B4-BE49-F238E27FC236}">
                <a16:creationId xmlns:a16="http://schemas.microsoft.com/office/drawing/2014/main" id="{B38C5EE5-C240-5CCC-DC62-D399C55100CC}"/>
              </a:ext>
            </a:extLst>
          </p:cNvPr>
          <p:cNvPicPr>
            <a:picLocks noChangeAspect="1"/>
          </p:cNvPicPr>
          <p:nvPr/>
        </p:nvPicPr>
        <p:blipFill rotWithShape="1">
          <a:blip r:embed="rId2"/>
          <a:srcRect l="18070" r="12818" b="-2"/>
          <a:stretch/>
        </p:blipFill>
        <p:spPr>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p:spPr>
      </p:pic>
      <p:sp>
        <p:nvSpPr>
          <p:cNvPr id="2" name="Title 1">
            <a:extLst>
              <a:ext uri="{FF2B5EF4-FFF2-40B4-BE49-F238E27FC236}">
                <a16:creationId xmlns:a16="http://schemas.microsoft.com/office/drawing/2014/main" id="{CCCABB78-9198-3CF3-FA07-113FD4AC9EAE}"/>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kern="1200">
                <a:solidFill>
                  <a:schemeClr val="tx1">
                    <a:lumMod val="85000"/>
                    <a:lumOff val="15000"/>
                  </a:schemeClr>
                </a:solidFill>
                <a:latin typeface="+mj-lt"/>
                <a:ea typeface="+mj-ea"/>
                <a:cs typeface="+mj-cs"/>
              </a:rPr>
              <a:t>RESULTS</a:t>
            </a:r>
          </a:p>
        </p:txBody>
      </p:sp>
      <p:pic>
        <p:nvPicPr>
          <p:cNvPr id="4" name="Picture 4" descr="A picture containing text, person, person, indoor&#10;&#10;Description automatically generated">
            <a:extLst>
              <a:ext uri="{FF2B5EF4-FFF2-40B4-BE49-F238E27FC236}">
                <a16:creationId xmlns:a16="http://schemas.microsoft.com/office/drawing/2014/main" id="{D23CDB66-0598-94D4-9092-26AC3EC1E6AC}"/>
              </a:ext>
            </a:extLst>
          </p:cNvPr>
          <p:cNvPicPr>
            <a:picLocks noChangeAspect="1"/>
          </p:cNvPicPr>
          <p:nvPr/>
        </p:nvPicPr>
        <p:blipFill rotWithShape="1">
          <a:blip r:embed="rId3"/>
          <a:srcRect l="6121" r="-3" b="-3"/>
          <a:stretch/>
        </p:blipFill>
        <p:spPr>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Tree>
    <p:extLst>
      <p:ext uri="{BB962C8B-B14F-4D97-AF65-F5344CB8AC3E}">
        <p14:creationId xmlns:p14="http://schemas.microsoft.com/office/powerpoint/2010/main" val="350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4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chart, pie chart&#10;&#10;Description automatically generated">
            <a:extLst>
              <a:ext uri="{FF2B5EF4-FFF2-40B4-BE49-F238E27FC236}">
                <a16:creationId xmlns:a16="http://schemas.microsoft.com/office/drawing/2014/main" id="{AB91F9B1-EADC-EDDC-7F85-44DDAB91325F}"/>
              </a:ext>
            </a:extLst>
          </p:cNvPr>
          <p:cNvPicPr>
            <a:picLocks noChangeAspect="1"/>
          </p:cNvPicPr>
          <p:nvPr/>
        </p:nvPicPr>
        <p:blipFill>
          <a:blip r:embed="rId2"/>
          <a:stretch>
            <a:fillRect/>
          </a:stretch>
        </p:blipFill>
        <p:spPr>
          <a:xfrm>
            <a:off x="2547550" y="643467"/>
            <a:ext cx="7096900" cy="5571066"/>
          </a:xfrm>
          <a:prstGeom prst="rect">
            <a:avLst/>
          </a:prstGeom>
        </p:spPr>
      </p:pic>
    </p:spTree>
    <p:extLst>
      <p:ext uri="{BB962C8B-B14F-4D97-AF65-F5344CB8AC3E}">
        <p14:creationId xmlns:p14="http://schemas.microsoft.com/office/powerpoint/2010/main" val="342920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A picture containing text, person, indoor&#10;&#10;Description automatically generated">
            <a:extLst>
              <a:ext uri="{FF2B5EF4-FFF2-40B4-BE49-F238E27FC236}">
                <a16:creationId xmlns:a16="http://schemas.microsoft.com/office/drawing/2014/main" id="{3E682E6B-3D7C-7377-2C1D-0F0E4C2103D1}"/>
              </a:ext>
            </a:extLst>
          </p:cNvPr>
          <p:cNvPicPr>
            <a:picLocks noChangeAspect="1"/>
          </p:cNvPicPr>
          <p:nvPr/>
        </p:nvPicPr>
        <p:blipFill>
          <a:blip r:embed="rId2"/>
          <a:stretch>
            <a:fillRect/>
          </a:stretch>
        </p:blipFill>
        <p:spPr>
          <a:xfrm>
            <a:off x="746545" y="796082"/>
            <a:ext cx="6844445" cy="4979334"/>
          </a:xfrm>
          <a:prstGeom prst="rect">
            <a:avLst/>
          </a:prstGeom>
        </p:spPr>
      </p:pic>
      <p:graphicFrame>
        <p:nvGraphicFramePr>
          <p:cNvPr id="20" name="TextBox 3">
            <a:extLst>
              <a:ext uri="{FF2B5EF4-FFF2-40B4-BE49-F238E27FC236}">
                <a16:creationId xmlns:a16="http://schemas.microsoft.com/office/drawing/2014/main" id="{F9C26A4B-1E0D-A0FB-F780-DBF386C38096}"/>
              </a:ext>
            </a:extLst>
          </p:cNvPr>
          <p:cNvGraphicFramePr/>
          <p:nvPr>
            <p:extLst>
              <p:ext uri="{D42A27DB-BD31-4B8C-83A1-F6EECF244321}">
                <p14:modId xmlns:p14="http://schemas.microsoft.com/office/powerpoint/2010/main" val="3362531193"/>
              </p:ext>
            </p:extLst>
          </p:nvPr>
        </p:nvGraphicFramePr>
        <p:xfrm>
          <a:off x="8150677" y="-360589"/>
          <a:ext cx="2738437" cy="6127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779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2" name="Picture 4" descr="Person in a tunnel">
            <a:extLst>
              <a:ext uri="{FF2B5EF4-FFF2-40B4-BE49-F238E27FC236}">
                <a16:creationId xmlns:a16="http://schemas.microsoft.com/office/drawing/2014/main" id="{9DC414A0-72DB-5E16-E606-EEBC5787111E}"/>
              </a:ext>
            </a:extLst>
          </p:cNvPr>
          <p:cNvPicPr>
            <a:picLocks noChangeAspect="1"/>
          </p:cNvPicPr>
          <p:nvPr/>
        </p:nvPicPr>
        <p:blipFill rotWithShape="1">
          <a:blip r:embed="rId2">
            <a:alphaModFix amt="60000"/>
          </a:blip>
          <a:srcRect t="13296" r="-2" b="2491"/>
          <a:stretch/>
        </p:blipFill>
        <p:spPr>
          <a:xfrm>
            <a:off x="-1" y="10"/>
            <a:ext cx="12192001" cy="6857990"/>
          </a:xfrm>
          <a:prstGeom prst="rect">
            <a:avLst/>
          </a:prstGeom>
        </p:spPr>
      </p:pic>
      <p:sp>
        <p:nvSpPr>
          <p:cNvPr id="2" name="Title 1">
            <a:extLst>
              <a:ext uri="{FF2B5EF4-FFF2-40B4-BE49-F238E27FC236}">
                <a16:creationId xmlns:a16="http://schemas.microsoft.com/office/drawing/2014/main" id="{321CE505-0A81-491A-905B-14583B16A7E3}"/>
              </a:ext>
            </a:extLst>
          </p:cNvPr>
          <p:cNvSpPr>
            <a:spLocks noGrp="1"/>
          </p:cNvSpPr>
          <p:nvPr>
            <p:ph type="title"/>
          </p:nvPr>
        </p:nvSpPr>
        <p:spPr>
          <a:xfrm>
            <a:off x="343394" y="454349"/>
            <a:ext cx="2780197" cy="707369"/>
          </a:xfrm>
        </p:spPr>
        <p:txBody>
          <a:bodyPr anchor="t">
            <a:normAutofit/>
          </a:bodyPr>
          <a:lstStyle/>
          <a:p>
            <a:r>
              <a:rPr lang="en-US" dirty="0">
                <a:solidFill>
                  <a:srgbClr val="FFFFFF"/>
                </a:solidFill>
                <a:latin typeface="Times New Roman"/>
                <a:cs typeface="Times New Roman"/>
              </a:rPr>
              <a:t>Conclusion</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9C6A1409-1E4A-5C68-8A20-66137E0201DD}"/>
              </a:ext>
            </a:extLst>
          </p:cNvPr>
          <p:cNvSpPr>
            <a:spLocks noGrp="1"/>
          </p:cNvSpPr>
          <p:nvPr>
            <p:ph idx="1"/>
          </p:nvPr>
        </p:nvSpPr>
        <p:spPr>
          <a:xfrm>
            <a:off x="122185" y="1046997"/>
            <a:ext cx="11803478" cy="4696612"/>
          </a:xfrm>
        </p:spPr>
        <p:txBody>
          <a:bodyPr vert="horz" lIns="91440" tIns="45720" rIns="91440" bIns="45720" rtlCol="0" anchor="t">
            <a:noAutofit/>
          </a:bodyPr>
          <a:lstStyle/>
          <a:p>
            <a:r>
              <a:rPr lang="en-US" i="1">
                <a:solidFill>
                  <a:schemeClr val="bg1"/>
                </a:solidFill>
                <a:latin typeface="Times New Roman"/>
                <a:cs typeface="Times New Roman"/>
              </a:rPr>
              <a:t>In order to, reduce the number of road accidents resulting from a driver fatigue, it is of great importance to introduce to the automotive industry a system that would effectively detect the first signs of a fatigue and notify the driver.</a:t>
            </a:r>
            <a:endParaRPr lang="en-US" i="1" dirty="0">
              <a:solidFill>
                <a:schemeClr val="bg1"/>
              </a:solidFill>
              <a:latin typeface="Times New Roman"/>
              <a:cs typeface="Times New Roman"/>
            </a:endParaRPr>
          </a:p>
          <a:p>
            <a:r>
              <a:rPr lang="en-US" i="1">
                <a:solidFill>
                  <a:schemeClr val="bg1"/>
                </a:solidFill>
                <a:latin typeface="Times New Roman"/>
                <a:cs typeface="Times New Roman"/>
              </a:rPr>
              <a:t>Along with the car safety system detecting drowsiness with the help of how the car is being driven like rapid steering , irregular and rapid braking or acceleration. This vision-based system with the right hardware can be more helpful in detecting the driver's drowsiness. </a:t>
            </a:r>
            <a:endParaRPr lang="en-US" i="1" dirty="0">
              <a:solidFill>
                <a:schemeClr val="bg1"/>
              </a:solidFill>
              <a:latin typeface="Times New Roman"/>
              <a:cs typeface="Times New Roman"/>
            </a:endParaRPr>
          </a:p>
          <a:p>
            <a:r>
              <a:rPr lang="en-US" i="1">
                <a:solidFill>
                  <a:schemeClr val="bg1"/>
                </a:solidFill>
                <a:latin typeface="Times New Roman"/>
                <a:ea typeface="+mn-lt"/>
                <a:cs typeface="+mn-lt"/>
              </a:rPr>
              <a:t>A system based on real-time face analysis can be one of the most effective approaches for detecting fatigue symptoms. </a:t>
            </a:r>
          </a:p>
          <a:p>
            <a:r>
              <a:rPr lang="en-US" i="1">
                <a:solidFill>
                  <a:schemeClr val="bg1"/>
                </a:solidFill>
                <a:latin typeface="Times New Roman"/>
                <a:ea typeface="+mn-lt"/>
                <a:cs typeface="+mn-lt"/>
              </a:rPr>
              <a:t>There are many problems associated with its design such as uneven illumination of a driver’s face or the selection of effective real-time data processing algorithms. Current technological advances in video recording and processing help reduce and even eliminate such problems</a:t>
            </a:r>
            <a:endParaRPr lang="en-US" i="1">
              <a:solidFill>
                <a:schemeClr val="bg1"/>
              </a:solidFill>
              <a:latin typeface="Times New Roman"/>
              <a:cs typeface="Calibri"/>
            </a:endParaRPr>
          </a:p>
          <a:p>
            <a:endParaRPr lang="en-US" i="1" dirty="0">
              <a:solidFill>
                <a:schemeClr val="bg1"/>
              </a:solidFill>
              <a:latin typeface="Times New Roman"/>
              <a:cs typeface="Times New Roman"/>
            </a:endParaRPr>
          </a:p>
        </p:txBody>
      </p:sp>
    </p:spTree>
    <p:extLst>
      <p:ext uri="{BB962C8B-B14F-4D97-AF65-F5344CB8AC3E}">
        <p14:creationId xmlns:p14="http://schemas.microsoft.com/office/powerpoint/2010/main" val="53086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4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9" name="Picture 35" descr="Glasses on top of a book">
            <a:extLst>
              <a:ext uri="{FF2B5EF4-FFF2-40B4-BE49-F238E27FC236}">
                <a16:creationId xmlns:a16="http://schemas.microsoft.com/office/drawing/2014/main" id="{E2ADFA5E-2A61-DF08-EB02-4AD935031E30}"/>
              </a:ext>
            </a:extLst>
          </p:cNvPr>
          <p:cNvPicPr>
            <a:picLocks noChangeAspect="1"/>
          </p:cNvPicPr>
          <p:nvPr/>
        </p:nvPicPr>
        <p:blipFill rotWithShape="1">
          <a:blip r:embed="rId2">
            <a:alphaModFix amt="60000"/>
          </a:blip>
          <a:srcRect t="9175" r="-2" b="5867"/>
          <a:stretch/>
        </p:blipFill>
        <p:spPr>
          <a:xfrm>
            <a:off x="-1" y="10"/>
            <a:ext cx="12192001" cy="6857990"/>
          </a:xfrm>
          <a:prstGeom prst="rect">
            <a:avLst/>
          </a:prstGeom>
        </p:spPr>
      </p:pic>
      <p:sp>
        <p:nvSpPr>
          <p:cNvPr id="2" name="Title 1">
            <a:extLst>
              <a:ext uri="{FF2B5EF4-FFF2-40B4-BE49-F238E27FC236}">
                <a16:creationId xmlns:a16="http://schemas.microsoft.com/office/drawing/2014/main" id="{601E1151-D9EB-A299-0B1B-BDC930D27584}"/>
              </a:ext>
            </a:extLst>
          </p:cNvPr>
          <p:cNvSpPr>
            <a:spLocks noGrp="1"/>
          </p:cNvSpPr>
          <p:nvPr>
            <p:ph type="title"/>
          </p:nvPr>
        </p:nvSpPr>
        <p:spPr>
          <a:xfrm>
            <a:off x="1089324" y="362750"/>
            <a:ext cx="9604446" cy="1186180"/>
          </a:xfrm>
        </p:spPr>
        <p:txBody>
          <a:bodyPr>
            <a:normAutofit/>
          </a:bodyPr>
          <a:lstStyle/>
          <a:p>
            <a:r>
              <a:rPr lang="en-GB">
                <a:solidFill>
                  <a:srgbClr val="FFFFFF"/>
                </a:solidFill>
                <a:cs typeface="Calibri Light"/>
              </a:rPr>
              <a:t>References </a:t>
            </a:r>
            <a:endParaRPr lang="en-GB">
              <a:solidFill>
                <a:srgbClr val="FFFFFF"/>
              </a:solidFill>
            </a:endParaRPr>
          </a:p>
        </p:txBody>
      </p:sp>
      <p:sp>
        <p:nvSpPr>
          <p:cNvPr id="34" name="Content Placeholder 2">
            <a:extLst>
              <a:ext uri="{FF2B5EF4-FFF2-40B4-BE49-F238E27FC236}">
                <a16:creationId xmlns:a16="http://schemas.microsoft.com/office/drawing/2014/main" id="{29E54ECF-1EC4-E169-00CB-93291CB5D737}"/>
              </a:ext>
            </a:extLst>
          </p:cNvPr>
          <p:cNvSpPr>
            <a:spLocks noGrp="1"/>
          </p:cNvSpPr>
          <p:nvPr>
            <p:ph idx="1"/>
          </p:nvPr>
        </p:nvSpPr>
        <p:spPr>
          <a:xfrm>
            <a:off x="1039843" y="1908678"/>
            <a:ext cx="9792471" cy="3171423"/>
          </a:xfrm>
        </p:spPr>
        <p:txBody>
          <a:bodyPr vert="horz" lIns="91440" tIns="45720" rIns="91440" bIns="45720" rtlCol="0" anchor="t">
            <a:noAutofit/>
          </a:bodyPr>
          <a:lstStyle/>
          <a:p>
            <a:r>
              <a:rPr lang="en-GB" dirty="0">
                <a:solidFill>
                  <a:schemeClr val="bg1"/>
                </a:solidFill>
                <a:ea typeface="+mn-lt"/>
                <a:cs typeface="+mn-lt"/>
                <a:hlinkClick r:id="rId3">
                  <a:extLst>
                    <a:ext uri="{A12FA001-AC4F-418D-AE19-62706E023703}">
                      <ahyp:hlinkClr xmlns:ahyp="http://schemas.microsoft.com/office/drawing/2018/hyperlinkcolor" val="tx"/>
                    </a:ext>
                  </a:extLst>
                </a:hlinkClick>
              </a:rPr>
              <a:t>https://www.researchgate.net/publication/319464008_Driver_Drowsiness_Detection_Systems</a:t>
            </a:r>
            <a:endParaRPr lang="en-US">
              <a:solidFill>
                <a:schemeClr val="bg1"/>
              </a:solidFill>
              <a:ea typeface="+mn-lt"/>
              <a:cs typeface="+mn-lt"/>
            </a:endParaRPr>
          </a:p>
          <a:p>
            <a:r>
              <a:rPr lang="en-GB" dirty="0">
                <a:solidFill>
                  <a:schemeClr val="bg1"/>
                </a:solidFill>
                <a:ea typeface="+mn-lt"/>
                <a:cs typeface="+mn-lt"/>
                <a:hlinkClick r:id="rId4">
                  <a:extLst>
                    <a:ext uri="{A12FA001-AC4F-418D-AE19-62706E023703}">
                      <ahyp:hlinkClr xmlns:ahyp="http://schemas.microsoft.com/office/drawing/2018/hyperlinkcolor" val="tx"/>
                    </a:ext>
                  </a:extLst>
                </a:hlinkClick>
              </a:rPr>
              <a:t>https://www.ijert.org/drowsiness-detection-system</a:t>
            </a:r>
            <a:endParaRPr lang="en-GB" dirty="0">
              <a:solidFill>
                <a:schemeClr val="bg1"/>
              </a:solidFill>
              <a:ea typeface="+mn-lt"/>
              <a:cs typeface="+mn-lt"/>
            </a:endParaRPr>
          </a:p>
          <a:p>
            <a:r>
              <a:rPr lang="en-GB" dirty="0">
                <a:solidFill>
                  <a:schemeClr val="bg1"/>
                </a:solidFill>
                <a:ea typeface="+mn-lt"/>
                <a:cs typeface="+mn-lt"/>
                <a:hlinkClick r:id="rId5">
                  <a:extLst>
                    <a:ext uri="{A12FA001-AC4F-418D-AE19-62706E023703}">
                      <ahyp:hlinkClr xmlns:ahyp="http://schemas.microsoft.com/office/drawing/2018/hyperlinkcolor" val="tx"/>
                    </a:ext>
                  </a:extLst>
                </a:hlinkClick>
              </a:rPr>
              <a:t>https://ieeexplore.ieee.org/document/6602353</a:t>
            </a:r>
            <a:endParaRPr lang="en-GB" dirty="0">
              <a:solidFill>
                <a:schemeClr val="bg1"/>
              </a:solidFill>
              <a:ea typeface="+mn-lt"/>
              <a:cs typeface="+mn-lt"/>
            </a:endParaRPr>
          </a:p>
          <a:p>
            <a:r>
              <a:rPr lang="en-GB" dirty="0">
                <a:solidFill>
                  <a:schemeClr val="bg1"/>
                </a:solidFill>
                <a:ea typeface="+mn-lt"/>
                <a:cs typeface="+mn-lt"/>
                <a:hlinkClick r:id="rId6">
                  <a:extLst>
                    <a:ext uri="{A12FA001-AC4F-418D-AE19-62706E023703}">
                      <ahyp:hlinkClr xmlns:ahyp="http://schemas.microsoft.com/office/drawing/2018/hyperlinkcolor" val="tx"/>
                    </a:ext>
                  </a:extLst>
                </a:hlinkClick>
              </a:rPr>
              <a:t>http://www.iraj.in/journal/journal_file/journal_pdf/12-351-1496225771101-104.pdf</a:t>
            </a:r>
            <a:endParaRPr lang="en-GB" dirty="0">
              <a:solidFill>
                <a:schemeClr val="bg1"/>
              </a:solidFill>
              <a:ea typeface="+mn-lt"/>
              <a:cs typeface="+mn-lt"/>
            </a:endParaRPr>
          </a:p>
          <a:p>
            <a:r>
              <a:rPr lang="en-GB" dirty="0">
                <a:solidFill>
                  <a:schemeClr val="bg1"/>
                </a:solidFill>
                <a:ea typeface="+mn-lt"/>
                <a:cs typeface="+mn-lt"/>
                <a:hlinkClick r:id="rId7">
                  <a:extLst>
                    <a:ext uri="{A12FA001-AC4F-418D-AE19-62706E023703}">
                      <ahyp:hlinkClr xmlns:ahyp="http://schemas.microsoft.com/office/drawing/2018/hyperlinkcolor" val="tx"/>
                    </a:ext>
                  </a:extLst>
                </a:hlinkClick>
              </a:rPr>
              <a:t>https://www.ncbi.nlm.nih.gov/pmc/articles/PMC3571819/</a:t>
            </a:r>
            <a:endParaRPr lang="en-GB" dirty="0">
              <a:solidFill>
                <a:schemeClr val="bg1"/>
              </a:solidFill>
              <a:ea typeface="+mn-lt"/>
              <a:cs typeface="+mn-lt"/>
            </a:endParaRPr>
          </a:p>
          <a:p>
            <a:endParaRPr lang="en-GB" dirty="0">
              <a:solidFill>
                <a:schemeClr val="bg1"/>
              </a:solidFill>
              <a:ea typeface="+mn-lt"/>
              <a:cs typeface="+mn-lt"/>
            </a:endParaRPr>
          </a:p>
          <a:p>
            <a:endParaRPr lang="en-GB" dirty="0">
              <a:solidFill>
                <a:schemeClr val="bg1"/>
              </a:solidFill>
              <a:ea typeface="+mn-lt"/>
              <a:cs typeface="+mn-lt"/>
            </a:endParaRPr>
          </a:p>
        </p:txBody>
      </p:sp>
    </p:spTree>
    <p:extLst>
      <p:ext uri="{BB962C8B-B14F-4D97-AF65-F5344CB8AC3E}">
        <p14:creationId xmlns:p14="http://schemas.microsoft.com/office/powerpoint/2010/main" val="190412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5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A picture containing text, outdoor&#10;&#10;Description automatically generated">
            <a:extLst>
              <a:ext uri="{FF2B5EF4-FFF2-40B4-BE49-F238E27FC236}">
                <a16:creationId xmlns:a16="http://schemas.microsoft.com/office/drawing/2014/main" id="{5EF5E294-B898-5B7B-FBF5-10DE00AB0F50}"/>
              </a:ext>
            </a:extLst>
          </p:cNvPr>
          <p:cNvPicPr>
            <a:picLocks noChangeAspect="1"/>
          </p:cNvPicPr>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191926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6"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F8B8A36-2C97-032E-8CF6-51C65DABCC9D}"/>
              </a:ext>
            </a:extLst>
          </p:cNvPr>
          <p:cNvSpPr>
            <a:spLocks noGrp="1"/>
          </p:cNvSpPr>
          <p:nvPr>
            <p:ph type="title"/>
          </p:nvPr>
        </p:nvSpPr>
        <p:spPr>
          <a:xfrm>
            <a:off x="1143000" y="990599"/>
            <a:ext cx="9906000" cy="685800"/>
          </a:xfrm>
        </p:spPr>
        <p:txBody>
          <a:bodyPr anchor="t">
            <a:normAutofit/>
          </a:bodyPr>
          <a:lstStyle/>
          <a:p>
            <a:r>
              <a:rPr lang="en-US" sz="4000">
                <a:latin typeface="Times New Roman" panose="02020603050405020304" pitchFamily="18" charset="0"/>
                <a:cs typeface="Times New Roman" panose="02020603050405020304" pitchFamily="18" charset="0"/>
              </a:rPr>
              <a:t>Problem Statement</a:t>
            </a:r>
            <a:endParaRPr lang="en-IN" sz="4000">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1E5F9A3D-D266-415C-8B44-FB062794C1B4}"/>
              </a:ext>
            </a:extLst>
          </p:cNvPr>
          <p:cNvGraphicFramePr>
            <a:graphicFrameLocks noGrp="1"/>
          </p:cNvGraphicFramePr>
          <p:nvPr>
            <p:ph idx="1"/>
            <p:extLst>
              <p:ext uri="{D42A27DB-BD31-4B8C-83A1-F6EECF244321}">
                <p14:modId xmlns:p14="http://schemas.microsoft.com/office/powerpoint/2010/main" val="937847613"/>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614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5BA3-1BAE-A0EB-7DE3-A053340591FA}"/>
              </a:ext>
            </a:extLst>
          </p:cNvPr>
          <p:cNvSpPr>
            <a:spLocks noGrp="1"/>
          </p:cNvSpPr>
          <p:nvPr>
            <p:ph type="title"/>
          </p:nvPr>
        </p:nvSpPr>
        <p:spPr/>
        <p:txBody>
          <a:bodyPr/>
          <a:lstStyle/>
          <a:p>
            <a:r>
              <a:rPr lang="en-GB" dirty="0">
                <a:cs typeface="Calibri Light"/>
              </a:rPr>
              <a:t>Currently used driver fatigue detection systems</a:t>
            </a:r>
            <a:endParaRPr lang="en-GB" dirty="0"/>
          </a:p>
        </p:txBody>
      </p:sp>
      <p:sp>
        <p:nvSpPr>
          <p:cNvPr id="3" name="Content Placeholder 2">
            <a:extLst>
              <a:ext uri="{FF2B5EF4-FFF2-40B4-BE49-F238E27FC236}">
                <a16:creationId xmlns:a16="http://schemas.microsoft.com/office/drawing/2014/main" id="{89F33802-03E5-B7B3-98A6-CCC4789521E5}"/>
              </a:ext>
            </a:extLst>
          </p:cNvPr>
          <p:cNvSpPr>
            <a:spLocks noGrp="1"/>
          </p:cNvSpPr>
          <p:nvPr>
            <p:ph idx="1"/>
          </p:nvPr>
        </p:nvSpPr>
        <p:spPr/>
        <p:txBody>
          <a:bodyPr vert="horz" lIns="91440" tIns="45720" rIns="91440" bIns="45720" rtlCol="0" anchor="t">
            <a:normAutofit fontScale="77500" lnSpcReduction="20000"/>
          </a:bodyPr>
          <a:lstStyle/>
          <a:p>
            <a:r>
              <a:rPr lang="en-GB" sz="3000" dirty="0">
                <a:ea typeface="+mn-lt"/>
                <a:cs typeface="+mn-lt"/>
              </a:rPr>
              <a:t>One of the examples of a system detecting a driver’s fatigue is the system </a:t>
            </a:r>
            <a:endParaRPr lang="en-GB" dirty="0">
              <a:cs typeface="Calibri" panose="020F0502020204030204"/>
            </a:endParaRPr>
          </a:p>
          <a:p>
            <a:r>
              <a:rPr lang="en-GB" sz="3000" dirty="0">
                <a:ea typeface="+mn-lt"/>
                <a:cs typeface="+mn-lt"/>
              </a:rPr>
              <a:t>implemented into the Driver Assistant in Ford </a:t>
            </a:r>
            <a:r>
              <a:rPr lang="en-GB" sz="3000">
                <a:ea typeface="+mn-lt"/>
                <a:cs typeface="+mn-lt"/>
              </a:rPr>
              <a:t>cars. It analyses</a:t>
            </a:r>
            <a:r>
              <a:rPr lang="en-GB" sz="3000" dirty="0">
                <a:ea typeface="+mn-lt"/>
                <a:cs typeface="+mn-lt"/>
              </a:rPr>
              <a:t> rapid steering movements, driving onto lines separating lanes, irregular and rapid braking or acceleration.</a:t>
            </a:r>
            <a:endParaRPr lang="en-GB" dirty="0">
              <a:ea typeface="+mn-lt"/>
              <a:cs typeface="+mn-lt"/>
            </a:endParaRPr>
          </a:p>
          <a:p>
            <a:r>
              <a:rPr lang="en-GB" sz="3000" dirty="0">
                <a:ea typeface="+mn-lt"/>
                <a:cs typeface="+mn-lt"/>
              </a:rPr>
              <a:t>Skoda cars use a similar system. It </a:t>
            </a:r>
            <a:r>
              <a:rPr lang="en-GB" sz="3000">
                <a:ea typeface="+mn-lt"/>
                <a:cs typeface="+mn-lt"/>
              </a:rPr>
              <a:t>analyses</a:t>
            </a:r>
            <a:r>
              <a:rPr lang="en-GB" sz="3000" dirty="0">
                <a:ea typeface="+mn-lt"/>
                <a:cs typeface="+mn-lt"/>
              </a:rPr>
              <a:t> the steering </a:t>
            </a:r>
            <a:endParaRPr lang="en-GB" dirty="0">
              <a:cs typeface="Calibri"/>
            </a:endParaRPr>
          </a:p>
          <a:p>
            <a:r>
              <a:rPr lang="en-GB" sz="3000" dirty="0">
                <a:ea typeface="+mn-lt"/>
                <a:cs typeface="+mn-lt"/>
              </a:rPr>
              <a:t>movements and compares them to the movements in normal driving.</a:t>
            </a:r>
            <a:endParaRPr lang="en-GB" dirty="0"/>
          </a:p>
          <a:p>
            <a:r>
              <a:rPr lang="en-GB" sz="3000" dirty="0">
                <a:ea typeface="+mn-lt"/>
                <a:cs typeface="+mn-lt"/>
              </a:rPr>
              <a:t>Volkswagen uses the Bosch Driver Drowsiness Detection </a:t>
            </a:r>
            <a:endParaRPr lang="en-GB" dirty="0">
              <a:cs typeface="Calibri"/>
            </a:endParaRPr>
          </a:p>
          <a:p>
            <a:r>
              <a:rPr lang="en-GB" sz="3000" dirty="0">
                <a:ea typeface="+mn-lt"/>
                <a:cs typeface="+mn-lt"/>
              </a:rPr>
              <a:t>It also analyses how a car behaves on the road. Based on the information </a:t>
            </a:r>
            <a:endParaRPr lang="en-GB"/>
          </a:p>
          <a:p>
            <a:r>
              <a:rPr lang="en-GB" sz="3000" dirty="0">
                <a:ea typeface="+mn-lt"/>
                <a:cs typeface="+mn-lt"/>
              </a:rPr>
              <a:t>from the power assisted steering sensor and the steering angle sensor, the system detects sudden changes in the trajectory of the vehicle, which translates into driver’s </a:t>
            </a:r>
            <a:r>
              <a:rPr lang="en-GB" sz="3000">
                <a:ea typeface="+mn-lt"/>
                <a:cs typeface="+mn-lt"/>
              </a:rPr>
              <a:t>fatigue.</a:t>
            </a:r>
            <a:endParaRPr lang="en-GB">
              <a:cs typeface="Calibri"/>
            </a:endParaRPr>
          </a:p>
          <a:p>
            <a:r>
              <a:rPr lang="en-GB" sz="3500" dirty="0">
                <a:ea typeface="+mn-lt"/>
                <a:cs typeface="+mn-lt"/>
              </a:rPr>
              <a:t>Such a solution allows detecting a fatigue at the operator of the vehicle. </a:t>
            </a:r>
            <a:endParaRPr lang="en-GB" sz="3000"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23504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CPU with binary numbers and blueprint">
            <a:extLst>
              <a:ext uri="{FF2B5EF4-FFF2-40B4-BE49-F238E27FC236}">
                <a16:creationId xmlns:a16="http://schemas.microsoft.com/office/drawing/2014/main" id="{4990FD25-B0BB-450E-B993-EBE50C903C52}"/>
              </a:ext>
            </a:extLst>
          </p:cNvPr>
          <p:cNvPicPr>
            <a:picLocks noChangeAspect="1"/>
          </p:cNvPicPr>
          <p:nvPr/>
        </p:nvPicPr>
        <p:blipFill rotWithShape="1">
          <a:blip r:embed="rId2"/>
          <a:srcRect l="6819" t="6484" r="26690" b="-1"/>
          <a:stretch/>
        </p:blipFill>
        <p:spPr>
          <a:xfrm>
            <a:off x="3523488" y="10"/>
            <a:ext cx="8668512" cy="6857990"/>
          </a:xfrm>
          <a:prstGeom prst="rect">
            <a:avLst/>
          </a:prstGeom>
        </p:spPr>
      </p:pic>
      <p:sp>
        <p:nvSpPr>
          <p:cNvPr id="28" name="Rectangle 3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98C249-1589-B91B-34EF-47F0260CEBCC}"/>
              </a:ext>
            </a:extLst>
          </p:cNvPr>
          <p:cNvSpPr>
            <a:spLocks noGrp="1"/>
          </p:cNvSpPr>
          <p:nvPr>
            <p:ph type="title"/>
          </p:nvPr>
        </p:nvSpPr>
        <p:spPr>
          <a:xfrm>
            <a:off x="424756" y="1236415"/>
            <a:ext cx="3438144" cy="1124712"/>
          </a:xfrm>
        </p:spPr>
        <p:txBody>
          <a:bodyPr anchor="b">
            <a:normAutofit/>
          </a:bodyPr>
          <a:lstStyle/>
          <a:p>
            <a:r>
              <a:rPr lang="en-US" sz="4800" dirty="0">
                <a:latin typeface="Times New Roman"/>
                <a:cs typeface="Times New Roman"/>
              </a:rPr>
              <a:t>Innovation</a:t>
            </a:r>
            <a:endParaRPr lang="en-IN" sz="4800">
              <a:latin typeface="Times New Roman"/>
              <a:cs typeface="Times New Roman"/>
            </a:endParaRPr>
          </a:p>
        </p:txBody>
      </p:sp>
      <p:sp>
        <p:nvSpPr>
          <p:cNvPr id="30" name="Rectangle 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3F2F7BA-4BD6-8723-0863-E6F8720FCCAD}"/>
              </a:ext>
            </a:extLst>
          </p:cNvPr>
          <p:cNvSpPr>
            <a:spLocks noGrp="1"/>
          </p:cNvSpPr>
          <p:nvPr>
            <p:ph idx="1"/>
          </p:nvPr>
        </p:nvSpPr>
        <p:spPr>
          <a:xfrm>
            <a:off x="199376" y="2567800"/>
            <a:ext cx="5209751" cy="3207258"/>
          </a:xfrm>
        </p:spPr>
        <p:txBody>
          <a:bodyPr vert="horz" lIns="91440" tIns="45720" rIns="91440" bIns="45720" rtlCol="0" anchor="t">
            <a:noAutofit/>
          </a:bodyPr>
          <a:lstStyle/>
          <a:p>
            <a:pPr marL="342900" indent="-342900" algn="just"/>
            <a:r>
              <a:rPr lang="en-US" sz="2000" i="1">
                <a:effectLst/>
                <a:latin typeface="Times New Roman"/>
                <a:cs typeface="Times New Roman"/>
              </a:rPr>
              <a:t>However, these sensors had limitations and </a:t>
            </a:r>
            <a:r>
              <a:rPr lang="en-US" sz="2000" i="1" dirty="0">
                <a:effectLst/>
                <a:latin typeface="Times New Roman"/>
                <a:cs typeface="Times New Roman"/>
              </a:rPr>
              <a:t>were not always accurate.</a:t>
            </a:r>
            <a:endParaRPr lang="en-US" sz="2000" i="1" dirty="0">
              <a:effectLst/>
              <a:latin typeface="Times New Roman" panose="02020603050405020304" pitchFamily="18" charset="0"/>
              <a:cs typeface="Times New Roman" panose="02020603050405020304" pitchFamily="18" charset="0"/>
            </a:endParaRPr>
          </a:p>
          <a:p>
            <a:r>
              <a:rPr lang="en-IN" sz="2000" i="1">
                <a:latin typeface="Times New Roman"/>
                <a:cs typeface="Times New Roman"/>
              </a:rPr>
              <a:t>We are trying to do a vision-based system with machine learning algorithms which can detect the drooping eyelids, head movements etc.</a:t>
            </a:r>
          </a:p>
          <a:p>
            <a:r>
              <a:rPr lang="en-IN" sz="2000" i="1">
                <a:latin typeface="Times New Roman"/>
                <a:cs typeface="Times New Roman"/>
              </a:rPr>
              <a:t>With an alert sound upon detection.</a:t>
            </a:r>
          </a:p>
          <a:p>
            <a:r>
              <a:rPr lang="en-IN" sz="2000" i="1">
                <a:latin typeface="Times New Roman"/>
                <a:cs typeface="Times New Roman"/>
              </a:rPr>
              <a:t>System also detects whether the driver is using phone while driving.</a:t>
            </a:r>
            <a:endParaRPr lang="en-IN" sz="2000" i="1" dirty="0">
              <a:latin typeface="Times New Roman"/>
              <a:cs typeface="Times New Roman"/>
            </a:endParaRPr>
          </a:p>
        </p:txBody>
      </p:sp>
    </p:spTree>
    <p:extLst>
      <p:ext uri="{BB962C8B-B14F-4D97-AF65-F5344CB8AC3E}">
        <p14:creationId xmlns:p14="http://schemas.microsoft.com/office/powerpoint/2010/main" val="2980135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050A3484-C634-43B5-8D84-B2FE1A3BFD6D}"/>
              </a:ext>
            </a:extLst>
          </p:cNvPr>
          <p:cNvPicPr>
            <a:picLocks noChangeAspect="1"/>
          </p:cNvPicPr>
          <p:nvPr/>
        </p:nvPicPr>
        <p:blipFill rotWithShape="1">
          <a:blip r:embed="rId2"/>
          <a:srcRect t="7697" r="16117" b="1394"/>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CB70D4-4A0E-AF11-84A2-16EE2B2818B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Methodology </a:t>
            </a:r>
          </a:p>
          <a:p>
            <a:r>
              <a:rPr lang="en-US" sz="4800" dirty="0"/>
              <a:t>Diagram</a:t>
            </a:r>
            <a:endParaRPr lang="en-US" sz="4800" dirty="0">
              <a:cs typeface="Calibri Light"/>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4400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EE7B536-2FD0-588A-9339-D55C97CFA6CF}"/>
              </a:ext>
            </a:extLst>
          </p:cNvPr>
          <p:cNvPicPr>
            <a:picLocks noChangeAspect="1"/>
          </p:cNvPicPr>
          <p:nvPr/>
        </p:nvPicPr>
        <p:blipFill>
          <a:blip r:embed="rId2"/>
          <a:stretch>
            <a:fillRect/>
          </a:stretch>
        </p:blipFill>
        <p:spPr>
          <a:xfrm>
            <a:off x="647688" y="638307"/>
            <a:ext cx="4440144" cy="5559983"/>
          </a:xfrm>
          <a:prstGeom prst="rect">
            <a:avLst/>
          </a:prstGeom>
        </p:spPr>
      </p:pic>
      <p:pic>
        <p:nvPicPr>
          <p:cNvPr id="3" name="Picture 3" descr="Diagram&#10;&#10;Description automatically generated">
            <a:extLst>
              <a:ext uri="{FF2B5EF4-FFF2-40B4-BE49-F238E27FC236}">
                <a16:creationId xmlns:a16="http://schemas.microsoft.com/office/drawing/2014/main" id="{5BC1E947-3823-FF74-EF35-E0DD0CFEBFBC}"/>
              </a:ext>
            </a:extLst>
          </p:cNvPr>
          <p:cNvPicPr>
            <a:picLocks noChangeAspect="1"/>
          </p:cNvPicPr>
          <p:nvPr/>
        </p:nvPicPr>
        <p:blipFill>
          <a:blip r:embed="rId3"/>
          <a:stretch>
            <a:fillRect/>
          </a:stretch>
        </p:blipFill>
        <p:spPr>
          <a:xfrm>
            <a:off x="5087033" y="644679"/>
            <a:ext cx="6413780" cy="5573228"/>
          </a:xfrm>
          <a:prstGeom prst="rect">
            <a:avLst/>
          </a:prstGeom>
        </p:spPr>
      </p:pic>
    </p:spTree>
    <p:extLst>
      <p:ext uri="{BB962C8B-B14F-4D97-AF65-F5344CB8AC3E}">
        <p14:creationId xmlns:p14="http://schemas.microsoft.com/office/powerpoint/2010/main" val="145596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a:extLst>
              <a:ext uri="{FF2B5EF4-FFF2-40B4-BE49-F238E27FC236}">
                <a16:creationId xmlns:a16="http://schemas.microsoft.com/office/drawing/2014/main" id="{E49BA80D-1E81-2736-DAE1-92153D41BC64}"/>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7" name="Rectangle 3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6165BF-F00E-FC23-E0AB-26C8EDDEFFD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200" dirty="0"/>
              <a:t>Dataset (images):</a:t>
            </a:r>
            <a:br>
              <a:rPr lang="en-US" sz="3200" dirty="0"/>
            </a:br>
            <a:r>
              <a:rPr lang="en-US" sz="3200" dirty="0">
                <a:hlinkClick r:id="rId3"/>
              </a:rPr>
              <a:t>DRIVER_DROWSINESS_DETECTION_DATASET</a:t>
            </a:r>
            <a:endParaRPr lang="en-US" sz="3200">
              <a:cs typeface="Calibri Light"/>
            </a:endParaRP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163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06D02-AF22-6655-80D7-D2F5872FA66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 Diagram</a:t>
            </a:r>
          </a:p>
        </p:txBody>
      </p:sp>
      <p:pic>
        <p:nvPicPr>
          <p:cNvPr id="7" name="Picture 6">
            <a:extLst>
              <a:ext uri="{FF2B5EF4-FFF2-40B4-BE49-F238E27FC236}">
                <a16:creationId xmlns:a16="http://schemas.microsoft.com/office/drawing/2014/main" id="{D844066C-B1D6-ADA8-CAE1-855E53F48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339" y="-477"/>
            <a:ext cx="7925386" cy="6856625"/>
          </a:xfrm>
          <a:prstGeom prst="rect">
            <a:avLst/>
          </a:prstGeom>
        </p:spPr>
      </p:pic>
    </p:spTree>
    <p:extLst>
      <p:ext uri="{BB962C8B-B14F-4D97-AF65-F5344CB8AC3E}">
        <p14:creationId xmlns:p14="http://schemas.microsoft.com/office/powerpoint/2010/main" val="3082752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5E07235-2EAE-1701-13A9-A0F1F67312C8}"/>
              </a:ext>
            </a:extLst>
          </p:cNvPr>
          <p:cNvPicPr>
            <a:picLocks noChangeAspect="1"/>
          </p:cNvPicPr>
          <p:nvPr/>
        </p:nvPicPr>
        <p:blipFill>
          <a:blip r:embed="rId2"/>
          <a:stretch>
            <a:fillRect/>
          </a:stretch>
        </p:blipFill>
        <p:spPr>
          <a:xfrm>
            <a:off x="2152948" y="135868"/>
            <a:ext cx="5179453" cy="6653640"/>
          </a:xfrm>
          <a:prstGeom prst="rect">
            <a:avLst/>
          </a:prstGeom>
        </p:spPr>
      </p:pic>
      <p:pic>
        <p:nvPicPr>
          <p:cNvPr id="5" name="Picture 5" descr="Diagram&#10;&#10;Description automatically generated">
            <a:extLst>
              <a:ext uri="{FF2B5EF4-FFF2-40B4-BE49-F238E27FC236}">
                <a16:creationId xmlns:a16="http://schemas.microsoft.com/office/drawing/2014/main" id="{C34C5862-5D53-F717-CC7A-9EA8B8442FBE}"/>
              </a:ext>
            </a:extLst>
          </p:cNvPr>
          <p:cNvPicPr>
            <a:picLocks noChangeAspect="1"/>
          </p:cNvPicPr>
          <p:nvPr/>
        </p:nvPicPr>
        <p:blipFill>
          <a:blip r:embed="rId3"/>
          <a:stretch>
            <a:fillRect/>
          </a:stretch>
        </p:blipFill>
        <p:spPr>
          <a:xfrm>
            <a:off x="7193167" y="-2147"/>
            <a:ext cx="4610002" cy="6948152"/>
          </a:xfrm>
          <a:prstGeom prst="rect">
            <a:avLst/>
          </a:prstGeom>
        </p:spPr>
      </p:pic>
      <p:sp>
        <p:nvSpPr>
          <p:cNvPr id="7" name="Call-out: Right Arrow 6">
            <a:extLst>
              <a:ext uri="{FF2B5EF4-FFF2-40B4-BE49-F238E27FC236}">
                <a16:creationId xmlns:a16="http://schemas.microsoft.com/office/drawing/2014/main" id="{AF6A8FAC-06CB-0186-BF30-FBEC06B70EB5}"/>
              </a:ext>
            </a:extLst>
          </p:cNvPr>
          <p:cNvSpPr/>
          <p:nvPr/>
        </p:nvSpPr>
        <p:spPr>
          <a:xfrm>
            <a:off x="53662" y="1596444"/>
            <a:ext cx="3595352" cy="3176788"/>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03E985A-6D9C-F8B8-D0FC-6F57B986BEB9}"/>
              </a:ext>
            </a:extLst>
          </p:cNvPr>
          <p:cNvSpPr txBox="1"/>
          <p:nvPr/>
        </p:nvSpPr>
        <p:spPr>
          <a:xfrm>
            <a:off x="268309" y="2253802"/>
            <a:ext cx="200159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latin typeface="Times New Roman"/>
                <a:cs typeface="Calibri"/>
              </a:rPr>
              <a:t>Activity Diagram</a:t>
            </a:r>
          </a:p>
        </p:txBody>
      </p:sp>
    </p:spTree>
    <p:extLst>
      <p:ext uri="{BB962C8B-B14F-4D97-AF65-F5344CB8AC3E}">
        <p14:creationId xmlns:p14="http://schemas.microsoft.com/office/powerpoint/2010/main" val="93048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1074</Words>
  <Application>Microsoft Office PowerPoint</Application>
  <PresentationFormat>Widescreen</PresentationFormat>
  <Paragraphs>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DRIVER DROWSINESS DETECTION SYSTEM</vt:lpstr>
      <vt:lpstr>Problem Statement</vt:lpstr>
      <vt:lpstr>Currently used driver fatigue detection systems</vt:lpstr>
      <vt:lpstr>Innovation</vt:lpstr>
      <vt:lpstr>Methodology  Diagram</vt:lpstr>
      <vt:lpstr>PowerPoint Presentation</vt:lpstr>
      <vt:lpstr>Dataset (images): DRIVER_DROWSINESS_DETECTION_DATASET</vt:lpstr>
      <vt:lpstr>Use case Diagram</vt:lpstr>
      <vt:lpstr>PowerPoint Presentation</vt:lpstr>
      <vt:lpstr>RESULTS</vt:lpstr>
      <vt:lpstr>RESULTS</vt:lpstr>
      <vt:lpstr>PowerPoint Presentation</vt:lpstr>
      <vt:lpstr>PowerPoint Presentation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RAVULA NIHAAS REDDY</dc:creator>
  <cp:lastModifiedBy>RAVULA NIHAAS REDDY</cp:lastModifiedBy>
  <cp:revision>394</cp:revision>
  <dcterms:created xsi:type="dcterms:W3CDTF">2023-04-13T10:59:18Z</dcterms:created>
  <dcterms:modified xsi:type="dcterms:W3CDTF">2023-05-15T14:51:13Z</dcterms:modified>
</cp:coreProperties>
</file>