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nton" pitchFamily="2" charset="0"/>
      <p:regular r:id="rId10"/>
    </p:embeddedFont>
    <p:embeddedFont>
      <p:font typeface="Arimo Bold" panose="020B0604020202020204" charset="0"/>
      <p:regular r:id="rId11"/>
    </p:embeddedFont>
    <p:embeddedFont>
      <p:font typeface="Holiday" panose="020B0604020202020204" charset="0"/>
      <p:regular r:id="rId12"/>
    </p:embeddedFont>
    <p:embeddedFont>
      <p:font typeface="Raleway" pitchFamily="2" charset="0"/>
      <p:regular r:id="rId13"/>
    </p:embeddedFont>
    <p:embeddedFont>
      <p:font typeface="Raleway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565805" cy="565805"/>
          </a:xfrm>
          <a:custGeom>
            <a:avLst/>
            <a:gdLst/>
            <a:ahLst/>
            <a:cxnLst/>
            <a:rect l="l" t="t" r="r" b="b"/>
            <a:pathLst>
              <a:path w="565805" h="565805">
                <a:moveTo>
                  <a:pt x="0" y="0"/>
                </a:moveTo>
                <a:lnTo>
                  <a:pt x="565805" y="0"/>
                </a:lnTo>
                <a:lnTo>
                  <a:pt x="565805" y="565805"/>
                </a:lnTo>
                <a:lnTo>
                  <a:pt x="0" y="5658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39554" y="1028700"/>
            <a:ext cx="1419746" cy="409952"/>
          </a:xfrm>
          <a:custGeom>
            <a:avLst/>
            <a:gdLst/>
            <a:ahLst/>
            <a:cxnLst/>
            <a:rect l="l" t="t" r="r" b="b"/>
            <a:pathLst>
              <a:path w="1419746" h="409952">
                <a:moveTo>
                  <a:pt x="0" y="0"/>
                </a:moveTo>
                <a:lnTo>
                  <a:pt x="1419746" y="0"/>
                </a:lnTo>
                <a:lnTo>
                  <a:pt x="1419746" y="409952"/>
                </a:lnTo>
                <a:lnTo>
                  <a:pt x="0" y="4099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028700" y="8601377"/>
            <a:ext cx="16230600" cy="946847"/>
            <a:chOff x="0" y="0"/>
            <a:chExt cx="4274726" cy="249375"/>
          </a:xfrm>
        </p:grpSpPr>
        <p:sp>
          <p:nvSpPr>
            <p:cNvPr id="5" name="Freeform 5"/>
            <p:cNvSpPr/>
            <p:nvPr/>
          </p:nvSpPr>
          <p:spPr>
            <a:xfrm>
              <a:off x="0" y="0"/>
              <a:ext cx="4274726" cy="249375"/>
            </a:xfrm>
            <a:custGeom>
              <a:avLst/>
              <a:gdLst/>
              <a:ahLst/>
              <a:cxnLst/>
              <a:rect l="l" t="t" r="r" b="b"/>
              <a:pathLst>
                <a:path w="4274726" h="249375">
                  <a:moveTo>
                    <a:pt x="11925" y="0"/>
                  </a:moveTo>
                  <a:lnTo>
                    <a:pt x="4262801" y="0"/>
                  </a:lnTo>
                  <a:cubicBezTo>
                    <a:pt x="4269387" y="0"/>
                    <a:pt x="4274726" y="5339"/>
                    <a:pt x="4274726" y="11925"/>
                  </a:cubicBezTo>
                  <a:lnTo>
                    <a:pt x="4274726" y="237450"/>
                  </a:lnTo>
                  <a:cubicBezTo>
                    <a:pt x="4274726" y="244036"/>
                    <a:pt x="4269387" y="249375"/>
                    <a:pt x="4262801" y="249375"/>
                  </a:cubicBezTo>
                  <a:lnTo>
                    <a:pt x="11925" y="249375"/>
                  </a:lnTo>
                  <a:cubicBezTo>
                    <a:pt x="5339" y="249375"/>
                    <a:pt x="0" y="244036"/>
                    <a:pt x="0" y="237450"/>
                  </a:cubicBezTo>
                  <a:lnTo>
                    <a:pt x="0" y="11925"/>
                  </a:lnTo>
                  <a:cubicBezTo>
                    <a:pt x="0" y="5339"/>
                    <a:pt x="5339" y="0"/>
                    <a:pt x="11925" y="0"/>
                  </a:cubicBezTo>
                  <a:close/>
                </a:path>
              </a:pathLst>
            </a:custGeom>
            <a:solidFill>
              <a:srgbClr val="AF2929"/>
            </a:solidFill>
          </p:spPr>
        </p:sp>
        <p:sp>
          <p:nvSpPr>
            <p:cNvPr id="6" name="TextBox 6"/>
            <p:cNvSpPr txBox="1"/>
            <p:nvPr/>
          </p:nvSpPr>
          <p:spPr>
            <a:xfrm>
              <a:off x="0" y="-57150"/>
              <a:ext cx="4274726" cy="306525"/>
            </a:xfrm>
            <a:prstGeom prst="rect">
              <a:avLst/>
            </a:prstGeom>
          </p:spPr>
          <p:txBody>
            <a:bodyPr lIns="50800" tIns="50800" rIns="50800" bIns="50800" rtlCol="0" anchor="ctr"/>
            <a:lstStyle/>
            <a:p>
              <a:pPr algn="ctr">
                <a:lnSpc>
                  <a:spcPts val="3396"/>
                </a:lnSpc>
              </a:pPr>
              <a:endParaRPr/>
            </a:p>
          </p:txBody>
        </p:sp>
      </p:grpSp>
      <p:sp>
        <p:nvSpPr>
          <p:cNvPr id="7" name="TextBox 7"/>
          <p:cNvSpPr txBox="1"/>
          <p:nvPr/>
        </p:nvSpPr>
        <p:spPr>
          <a:xfrm>
            <a:off x="2155836" y="2558158"/>
            <a:ext cx="13976328" cy="4139089"/>
          </a:xfrm>
          <a:prstGeom prst="rect">
            <a:avLst/>
          </a:prstGeom>
        </p:spPr>
        <p:txBody>
          <a:bodyPr lIns="0" tIns="0" rIns="0" bIns="0" rtlCol="0" anchor="t">
            <a:spAutoFit/>
          </a:bodyPr>
          <a:lstStyle/>
          <a:p>
            <a:pPr algn="ctr">
              <a:lnSpc>
                <a:spcPts val="16094"/>
              </a:lnSpc>
            </a:pPr>
            <a:r>
              <a:rPr lang="en-US" sz="15041" spc="1082">
                <a:solidFill>
                  <a:srgbClr val="202020"/>
                </a:solidFill>
                <a:latin typeface="Anton"/>
                <a:ea typeface="Anton"/>
                <a:cs typeface="Anton"/>
                <a:sym typeface="Anton"/>
              </a:rPr>
              <a:t>FOREIGN DIRECT INVESTMENT </a:t>
            </a:r>
          </a:p>
        </p:txBody>
      </p:sp>
      <p:sp>
        <p:nvSpPr>
          <p:cNvPr id="8" name="TextBox 8"/>
          <p:cNvSpPr txBox="1"/>
          <p:nvPr/>
        </p:nvSpPr>
        <p:spPr>
          <a:xfrm>
            <a:off x="2926695" y="5408498"/>
            <a:ext cx="12434611" cy="2436564"/>
          </a:xfrm>
          <a:prstGeom prst="rect">
            <a:avLst/>
          </a:prstGeom>
        </p:spPr>
        <p:txBody>
          <a:bodyPr lIns="0" tIns="0" rIns="0" bIns="0" rtlCol="0" anchor="t">
            <a:spAutoFit/>
          </a:bodyPr>
          <a:lstStyle/>
          <a:p>
            <a:pPr algn="ctr">
              <a:lnSpc>
                <a:spcPts val="18998"/>
              </a:lnSpc>
            </a:pPr>
            <a:r>
              <a:rPr lang="en-US" sz="13570" dirty="0">
                <a:solidFill>
                  <a:srgbClr val="AF2929"/>
                </a:solidFill>
                <a:latin typeface="Holiday"/>
                <a:ea typeface="Holiday"/>
                <a:cs typeface="Holiday"/>
                <a:sym typeface="Holiday"/>
              </a:rPr>
              <a:t>Analysis</a:t>
            </a:r>
          </a:p>
        </p:txBody>
      </p:sp>
      <p:sp>
        <p:nvSpPr>
          <p:cNvPr id="9" name="TextBox 9"/>
          <p:cNvSpPr txBox="1"/>
          <p:nvPr/>
        </p:nvSpPr>
        <p:spPr>
          <a:xfrm>
            <a:off x="1461272" y="8831381"/>
            <a:ext cx="5656051" cy="424148"/>
          </a:xfrm>
          <a:prstGeom prst="rect">
            <a:avLst/>
          </a:prstGeom>
        </p:spPr>
        <p:txBody>
          <a:bodyPr lIns="0" tIns="0" rIns="0" bIns="0" rtlCol="0" anchor="t">
            <a:spAutoFit/>
          </a:bodyPr>
          <a:lstStyle/>
          <a:p>
            <a:pPr algn="l">
              <a:lnSpc>
                <a:spcPts val="3396"/>
              </a:lnSpc>
            </a:pPr>
            <a:r>
              <a:rPr lang="en-US" sz="2426">
                <a:solidFill>
                  <a:srgbClr val="FFF6F0"/>
                </a:solidFill>
                <a:latin typeface="Raleway Bold"/>
                <a:ea typeface="Raleway Bold"/>
                <a:cs typeface="Raleway Bold"/>
                <a:sym typeface="Raleway Bold"/>
              </a:rPr>
              <a:t> By Nihal P | 2024</a:t>
            </a:r>
          </a:p>
        </p:txBody>
      </p:sp>
      <p:sp>
        <p:nvSpPr>
          <p:cNvPr id="10" name="AutoShape 10"/>
          <p:cNvSpPr/>
          <p:nvPr/>
        </p:nvSpPr>
        <p:spPr>
          <a:xfrm>
            <a:off x="15688428" y="9074801"/>
            <a:ext cx="1129016" cy="0"/>
          </a:xfrm>
          <a:prstGeom prst="line">
            <a:avLst/>
          </a:prstGeom>
          <a:ln w="38100" cap="flat">
            <a:solidFill>
              <a:srgbClr val="FFF6F0"/>
            </a:solidFill>
            <a:prstDash val="solid"/>
            <a:headEnd type="none" w="sm" len="sm"/>
            <a:tailEnd type="arrow" w="med"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F2929"/>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1419746" cy="409952"/>
          </a:xfrm>
          <a:custGeom>
            <a:avLst/>
            <a:gdLst/>
            <a:ahLst/>
            <a:cxnLst/>
            <a:rect l="l" t="t" r="r" b="b"/>
            <a:pathLst>
              <a:path w="1419746" h="409952">
                <a:moveTo>
                  <a:pt x="0" y="0"/>
                </a:moveTo>
                <a:lnTo>
                  <a:pt x="1419746" y="0"/>
                </a:lnTo>
                <a:lnTo>
                  <a:pt x="1419746" y="409952"/>
                </a:lnTo>
                <a:lnTo>
                  <a:pt x="0" y="4099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362828" y="-162446"/>
            <a:ext cx="1896472" cy="10611892"/>
            <a:chOff x="0" y="0"/>
            <a:chExt cx="499482" cy="2794902"/>
          </a:xfrm>
        </p:grpSpPr>
        <p:sp>
          <p:nvSpPr>
            <p:cNvPr id="4" name="Freeform 4"/>
            <p:cNvSpPr/>
            <p:nvPr/>
          </p:nvSpPr>
          <p:spPr>
            <a:xfrm>
              <a:off x="0" y="0"/>
              <a:ext cx="499482" cy="2794901"/>
            </a:xfrm>
            <a:custGeom>
              <a:avLst/>
              <a:gdLst/>
              <a:ahLst/>
              <a:cxnLst/>
              <a:rect l="l" t="t" r="r" b="b"/>
              <a:pathLst>
                <a:path w="499482" h="2794901">
                  <a:moveTo>
                    <a:pt x="0" y="0"/>
                  </a:moveTo>
                  <a:lnTo>
                    <a:pt x="499482" y="0"/>
                  </a:lnTo>
                  <a:lnTo>
                    <a:pt x="499482" y="2794901"/>
                  </a:lnTo>
                  <a:lnTo>
                    <a:pt x="0" y="2794901"/>
                  </a:lnTo>
                  <a:close/>
                </a:path>
              </a:pathLst>
            </a:custGeom>
            <a:solidFill>
              <a:srgbClr val="202020"/>
            </a:solidFill>
          </p:spPr>
        </p:sp>
        <p:sp>
          <p:nvSpPr>
            <p:cNvPr id="5" name="TextBox 5"/>
            <p:cNvSpPr txBox="1"/>
            <p:nvPr/>
          </p:nvSpPr>
          <p:spPr>
            <a:xfrm>
              <a:off x="0" y="-57150"/>
              <a:ext cx="499482" cy="2852052"/>
            </a:xfrm>
            <a:prstGeom prst="rect">
              <a:avLst/>
            </a:prstGeom>
          </p:spPr>
          <p:txBody>
            <a:bodyPr lIns="50800" tIns="50800" rIns="50800" bIns="50800" rtlCol="0" anchor="ctr"/>
            <a:lstStyle/>
            <a:p>
              <a:pPr algn="ctr">
                <a:lnSpc>
                  <a:spcPts val="3396"/>
                </a:lnSpc>
              </a:pPr>
              <a:endParaRPr/>
            </a:p>
          </p:txBody>
        </p:sp>
      </p:grpSp>
      <p:sp>
        <p:nvSpPr>
          <p:cNvPr id="6" name="Freeform 6"/>
          <p:cNvSpPr/>
          <p:nvPr/>
        </p:nvSpPr>
        <p:spPr>
          <a:xfrm>
            <a:off x="6630668" y="-1915059"/>
            <a:ext cx="5406890" cy="5406890"/>
          </a:xfrm>
          <a:custGeom>
            <a:avLst/>
            <a:gdLst/>
            <a:ahLst/>
            <a:cxnLst/>
            <a:rect l="l" t="t" r="r" b="b"/>
            <a:pathLst>
              <a:path w="5406890" h="5406890">
                <a:moveTo>
                  <a:pt x="0" y="0"/>
                </a:moveTo>
                <a:lnTo>
                  <a:pt x="5406891" y="0"/>
                </a:lnTo>
                <a:lnTo>
                  <a:pt x="5406891" y="5406891"/>
                </a:lnTo>
                <a:lnTo>
                  <a:pt x="0" y="5406891"/>
                </a:lnTo>
                <a:lnTo>
                  <a:pt x="0" y="0"/>
                </a:lnTo>
                <a:close/>
              </a:path>
            </a:pathLst>
          </a:custGeom>
          <a:blipFill>
            <a:blip r:embed="rId4">
              <a:alphaModFix amt="19999"/>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9334113" y="1233676"/>
            <a:ext cx="6976951" cy="7819648"/>
            <a:chOff x="0" y="0"/>
            <a:chExt cx="1837551" cy="2059496"/>
          </a:xfrm>
        </p:grpSpPr>
        <p:sp>
          <p:nvSpPr>
            <p:cNvPr id="8" name="Freeform 8"/>
            <p:cNvSpPr/>
            <p:nvPr/>
          </p:nvSpPr>
          <p:spPr>
            <a:xfrm>
              <a:off x="0" y="0"/>
              <a:ext cx="1837551" cy="2059496"/>
            </a:xfrm>
            <a:custGeom>
              <a:avLst/>
              <a:gdLst/>
              <a:ahLst/>
              <a:cxnLst/>
              <a:rect l="l" t="t" r="r" b="b"/>
              <a:pathLst>
                <a:path w="1837551" h="2059496">
                  <a:moveTo>
                    <a:pt x="16645" y="0"/>
                  </a:moveTo>
                  <a:lnTo>
                    <a:pt x="1820906" y="0"/>
                  </a:lnTo>
                  <a:cubicBezTo>
                    <a:pt x="1825321" y="0"/>
                    <a:pt x="1829554" y="1754"/>
                    <a:pt x="1832676" y="4875"/>
                  </a:cubicBezTo>
                  <a:cubicBezTo>
                    <a:pt x="1835797" y="7997"/>
                    <a:pt x="1837551" y="12230"/>
                    <a:pt x="1837551" y="16645"/>
                  </a:cubicBezTo>
                  <a:lnTo>
                    <a:pt x="1837551" y="2042851"/>
                  </a:lnTo>
                  <a:cubicBezTo>
                    <a:pt x="1837551" y="2052044"/>
                    <a:pt x="1830099" y="2059496"/>
                    <a:pt x="1820906" y="2059496"/>
                  </a:cubicBezTo>
                  <a:lnTo>
                    <a:pt x="16645" y="2059496"/>
                  </a:lnTo>
                  <a:cubicBezTo>
                    <a:pt x="12230" y="2059496"/>
                    <a:pt x="7997" y="2057742"/>
                    <a:pt x="4875" y="2054621"/>
                  </a:cubicBezTo>
                  <a:cubicBezTo>
                    <a:pt x="1754" y="2051499"/>
                    <a:pt x="0" y="2047266"/>
                    <a:pt x="0" y="2042851"/>
                  </a:cubicBezTo>
                  <a:lnTo>
                    <a:pt x="0" y="16645"/>
                  </a:lnTo>
                  <a:cubicBezTo>
                    <a:pt x="0" y="12230"/>
                    <a:pt x="1754" y="7997"/>
                    <a:pt x="4875" y="4875"/>
                  </a:cubicBezTo>
                  <a:cubicBezTo>
                    <a:pt x="7997" y="1754"/>
                    <a:pt x="12230" y="0"/>
                    <a:pt x="16645" y="0"/>
                  </a:cubicBezTo>
                  <a:close/>
                </a:path>
              </a:pathLst>
            </a:custGeom>
            <a:solidFill>
              <a:srgbClr val="FFF6F0"/>
            </a:solidFill>
            <a:ln w="38100" cap="sq">
              <a:solidFill>
                <a:srgbClr val="202020"/>
              </a:solidFill>
              <a:prstDash val="solid"/>
              <a:miter/>
            </a:ln>
          </p:spPr>
        </p:sp>
        <p:sp>
          <p:nvSpPr>
            <p:cNvPr id="9" name="TextBox 9"/>
            <p:cNvSpPr txBox="1"/>
            <p:nvPr/>
          </p:nvSpPr>
          <p:spPr>
            <a:xfrm>
              <a:off x="0" y="-57150"/>
              <a:ext cx="1837551" cy="2116646"/>
            </a:xfrm>
            <a:prstGeom prst="rect">
              <a:avLst/>
            </a:prstGeom>
          </p:spPr>
          <p:txBody>
            <a:bodyPr lIns="50800" tIns="50800" rIns="50800" bIns="50800" rtlCol="0" anchor="ctr"/>
            <a:lstStyle/>
            <a:p>
              <a:pPr algn="ctr">
                <a:lnSpc>
                  <a:spcPts val="3396"/>
                </a:lnSpc>
              </a:pPr>
              <a:endParaRPr/>
            </a:p>
          </p:txBody>
        </p:sp>
      </p:grpSp>
      <p:sp>
        <p:nvSpPr>
          <p:cNvPr id="10" name="Freeform 10"/>
          <p:cNvSpPr/>
          <p:nvPr/>
        </p:nvSpPr>
        <p:spPr>
          <a:xfrm>
            <a:off x="9652177" y="1551740"/>
            <a:ext cx="6340823" cy="7183521"/>
          </a:xfrm>
          <a:custGeom>
            <a:avLst/>
            <a:gdLst/>
            <a:ahLst/>
            <a:cxnLst/>
            <a:rect l="l" t="t" r="r" b="b"/>
            <a:pathLst>
              <a:path w="6340823" h="7183521">
                <a:moveTo>
                  <a:pt x="0" y="0"/>
                </a:moveTo>
                <a:lnTo>
                  <a:pt x="6340823" y="0"/>
                </a:lnTo>
                <a:lnTo>
                  <a:pt x="6340823" y="7183520"/>
                </a:lnTo>
                <a:lnTo>
                  <a:pt x="0" y="7183520"/>
                </a:lnTo>
                <a:lnTo>
                  <a:pt x="0" y="0"/>
                </a:lnTo>
                <a:close/>
              </a:path>
            </a:pathLst>
          </a:custGeom>
          <a:blipFill>
            <a:blip r:embed="rId6"/>
            <a:stretch>
              <a:fillRect t="-16243" b="-16243"/>
            </a:stretch>
          </a:blipFill>
        </p:spPr>
      </p:sp>
      <p:sp>
        <p:nvSpPr>
          <p:cNvPr id="11" name="TextBox 11"/>
          <p:cNvSpPr txBox="1"/>
          <p:nvPr/>
        </p:nvSpPr>
        <p:spPr>
          <a:xfrm>
            <a:off x="1007496" y="2499730"/>
            <a:ext cx="5909987" cy="1335384"/>
          </a:xfrm>
          <a:prstGeom prst="rect">
            <a:avLst/>
          </a:prstGeom>
        </p:spPr>
        <p:txBody>
          <a:bodyPr lIns="0" tIns="0" rIns="0" bIns="0" rtlCol="0" anchor="t">
            <a:spAutoFit/>
          </a:bodyPr>
          <a:lstStyle/>
          <a:p>
            <a:pPr algn="l">
              <a:lnSpc>
                <a:spcPts val="10921"/>
              </a:lnSpc>
            </a:pPr>
            <a:r>
              <a:rPr lang="en-US" sz="7800">
                <a:solidFill>
                  <a:srgbClr val="FFF6F0"/>
                </a:solidFill>
                <a:latin typeface="Anton"/>
                <a:ea typeface="Anton"/>
                <a:cs typeface="Anton"/>
                <a:sym typeface="Anton"/>
              </a:rPr>
              <a:t>Introduction</a:t>
            </a:r>
          </a:p>
        </p:txBody>
      </p:sp>
      <p:grpSp>
        <p:nvGrpSpPr>
          <p:cNvPr id="12" name="Group 12"/>
          <p:cNvGrpSpPr/>
          <p:nvPr/>
        </p:nvGrpSpPr>
        <p:grpSpPr>
          <a:xfrm>
            <a:off x="-392279" y="4063714"/>
            <a:ext cx="8618570" cy="4067954"/>
            <a:chOff x="0" y="0"/>
            <a:chExt cx="2269911" cy="1071395"/>
          </a:xfrm>
        </p:grpSpPr>
        <p:sp>
          <p:nvSpPr>
            <p:cNvPr id="13" name="Freeform 13"/>
            <p:cNvSpPr/>
            <p:nvPr/>
          </p:nvSpPr>
          <p:spPr>
            <a:xfrm>
              <a:off x="0" y="0"/>
              <a:ext cx="2269911" cy="1071395"/>
            </a:xfrm>
            <a:custGeom>
              <a:avLst/>
              <a:gdLst/>
              <a:ahLst/>
              <a:cxnLst/>
              <a:rect l="l" t="t" r="r" b="b"/>
              <a:pathLst>
                <a:path w="2269911" h="1071395">
                  <a:moveTo>
                    <a:pt x="0" y="0"/>
                  </a:moveTo>
                  <a:lnTo>
                    <a:pt x="2269911" y="0"/>
                  </a:lnTo>
                  <a:lnTo>
                    <a:pt x="2269911" y="1071395"/>
                  </a:lnTo>
                  <a:lnTo>
                    <a:pt x="0" y="1071395"/>
                  </a:lnTo>
                  <a:close/>
                </a:path>
              </a:pathLst>
            </a:custGeom>
            <a:solidFill>
              <a:srgbClr val="FFF6F0">
                <a:alpha val="4706"/>
              </a:srgbClr>
            </a:solidFill>
          </p:spPr>
        </p:sp>
        <p:sp>
          <p:nvSpPr>
            <p:cNvPr id="14" name="TextBox 14"/>
            <p:cNvSpPr txBox="1"/>
            <p:nvPr/>
          </p:nvSpPr>
          <p:spPr>
            <a:xfrm>
              <a:off x="0" y="-57150"/>
              <a:ext cx="2269911" cy="1128545"/>
            </a:xfrm>
            <a:prstGeom prst="rect">
              <a:avLst/>
            </a:prstGeom>
          </p:spPr>
          <p:txBody>
            <a:bodyPr lIns="50800" tIns="50800" rIns="50800" bIns="50800" rtlCol="0" anchor="ctr"/>
            <a:lstStyle/>
            <a:p>
              <a:pPr algn="ctr">
                <a:lnSpc>
                  <a:spcPts val="3396"/>
                </a:lnSpc>
              </a:pPr>
              <a:endParaRPr/>
            </a:p>
          </p:txBody>
        </p:sp>
      </p:grpSp>
      <p:sp>
        <p:nvSpPr>
          <p:cNvPr id="15" name="TextBox 15"/>
          <p:cNvSpPr txBox="1"/>
          <p:nvPr/>
        </p:nvSpPr>
        <p:spPr>
          <a:xfrm>
            <a:off x="1007496" y="4214916"/>
            <a:ext cx="7218795" cy="2995909"/>
          </a:xfrm>
          <a:prstGeom prst="rect">
            <a:avLst/>
          </a:prstGeom>
        </p:spPr>
        <p:txBody>
          <a:bodyPr lIns="0" tIns="0" rIns="0" bIns="0" rtlCol="0" anchor="t">
            <a:spAutoFit/>
          </a:bodyPr>
          <a:lstStyle/>
          <a:p>
            <a:pPr algn="l">
              <a:lnSpc>
                <a:spcPts val="3396"/>
              </a:lnSpc>
              <a:spcBef>
                <a:spcPct val="0"/>
              </a:spcBef>
            </a:pPr>
            <a:r>
              <a:rPr lang="en-US" sz="2425" spc="160">
                <a:solidFill>
                  <a:srgbClr val="FFF6F0"/>
                </a:solidFill>
                <a:latin typeface="Raleway"/>
                <a:ea typeface="Raleway"/>
                <a:cs typeface="Raleway"/>
                <a:sym typeface="Raleway"/>
              </a:rPr>
              <a:t>This report presents a comprehensive analysis of Foreign Direct Investment (FDI) in India across various sectors from the fiscal year 2000-01 to 2016-17. The analysis aims to identify key trends, top sectors attracting FDI, and correlations between different sectors' FDI inflows.</a:t>
            </a:r>
          </a:p>
        </p:txBody>
      </p:sp>
      <p:sp>
        <p:nvSpPr>
          <p:cNvPr id="16" name="TextBox 16"/>
          <p:cNvSpPr txBox="1"/>
          <p:nvPr/>
        </p:nvSpPr>
        <p:spPr>
          <a:xfrm>
            <a:off x="1028700" y="8942070"/>
            <a:ext cx="5149844" cy="316230"/>
          </a:xfrm>
          <a:prstGeom prst="rect">
            <a:avLst/>
          </a:prstGeom>
        </p:spPr>
        <p:txBody>
          <a:bodyPr lIns="0" tIns="0" rIns="0" bIns="0" rtlCol="0" anchor="t">
            <a:spAutoFit/>
          </a:bodyPr>
          <a:lstStyle/>
          <a:p>
            <a:pPr algn="l">
              <a:lnSpc>
                <a:spcPts val="2520"/>
              </a:lnSpc>
            </a:pPr>
            <a:r>
              <a:rPr lang="en-US" sz="1800">
                <a:solidFill>
                  <a:srgbClr val="FFF6F0"/>
                </a:solidFill>
                <a:latin typeface="Raleway"/>
                <a:ea typeface="Raleway"/>
                <a:cs typeface="Raleway"/>
                <a:sym typeface="Raleway"/>
              </a:rPr>
              <a:t>Foreign Direct Investment Analysis | Report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
        <p:cNvGrpSpPr/>
        <p:nvPr/>
      </p:nvGrpSpPr>
      <p:grpSpPr>
        <a:xfrm>
          <a:off x="0" y="0"/>
          <a:ext cx="0" cy="0"/>
          <a:chOff x="0" y="0"/>
          <a:chExt cx="0" cy="0"/>
        </a:xfrm>
      </p:grpSpPr>
      <p:sp>
        <p:nvSpPr>
          <p:cNvPr id="2" name="TextBox 2"/>
          <p:cNvSpPr txBox="1"/>
          <p:nvPr/>
        </p:nvSpPr>
        <p:spPr>
          <a:xfrm>
            <a:off x="11585236" y="6488863"/>
            <a:ext cx="5031021" cy="2463800"/>
          </a:xfrm>
          <a:prstGeom prst="rect">
            <a:avLst/>
          </a:prstGeom>
        </p:spPr>
        <p:txBody>
          <a:bodyPr lIns="0" tIns="0" rIns="0" bIns="0" rtlCol="0" anchor="t">
            <a:spAutoFit/>
          </a:bodyPr>
          <a:lstStyle/>
          <a:p>
            <a:pPr algn="l">
              <a:lnSpc>
                <a:spcPts val="2799"/>
              </a:lnSpc>
              <a:spcBef>
                <a:spcPct val="0"/>
              </a:spcBef>
            </a:pPr>
            <a:r>
              <a:rPr lang="en-US" sz="1999" spc="131">
                <a:solidFill>
                  <a:srgbClr val="202020"/>
                </a:solidFill>
                <a:latin typeface="Raleway"/>
                <a:ea typeface="Raleway"/>
                <a:cs typeface="Raleway"/>
                <a:sym typeface="Raleway"/>
              </a:rPr>
              <a:t>Lorem ipsum dolor sit amet, consectetur adipiscing elit. Vivamus sed vestibulum nunc, eget aliquam felis. Sed nunc purus, accumsan sit amet dictum in, ornare in dui. Ut imperdiet ante eros, sed porta ex eleifend ac.</a:t>
            </a:r>
          </a:p>
        </p:txBody>
      </p:sp>
      <p:sp>
        <p:nvSpPr>
          <p:cNvPr id="3" name="AutoShape 3"/>
          <p:cNvSpPr/>
          <p:nvPr/>
        </p:nvSpPr>
        <p:spPr>
          <a:xfrm rot="5400000">
            <a:off x="13144500" y="5124450"/>
            <a:ext cx="8229600" cy="0"/>
          </a:xfrm>
          <a:prstGeom prst="line">
            <a:avLst/>
          </a:prstGeom>
          <a:ln w="38100" cap="flat">
            <a:solidFill>
              <a:srgbClr val="202020"/>
            </a:solidFill>
            <a:prstDash val="solid"/>
            <a:headEnd type="none" w="sm" len="sm"/>
            <a:tailEnd type="none" w="sm" len="sm"/>
          </a:ln>
        </p:spPr>
      </p:sp>
      <p:grpSp>
        <p:nvGrpSpPr>
          <p:cNvPr id="4" name="Group 4"/>
          <p:cNvGrpSpPr/>
          <p:nvPr/>
        </p:nvGrpSpPr>
        <p:grpSpPr>
          <a:xfrm>
            <a:off x="1280103" y="2934045"/>
            <a:ext cx="15246641" cy="6715475"/>
            <a:chOff x="0" y="0"/>
            <a:chExt cx="4015576" cy="1768685"/>
          </a:xfrm>
        </p:grpSpPr>
        <p:sp>
          <p:nvSpPr>
            <p:cNvPr id="5" name="Freeform 5"/>
            <p:cNvSpPr/>
            <p:nvPr/>
          </p:nvSpPr>
          <p:spPr>
            <a:xfrm>
              <a:off x="0" y="0"/>
              <a:ext cx="4015576" cy="1768685"/>
            </a:xfrm>
            <a:custGeom>
              <a:avLst/>
              <a:gdLst/>
              <a:ahLst/>
              <a:cxnLst/>
              <a:rect l="l" t="t" r="r" b="b"/>
              <a:pathLst>
                <a:path w="4015576" h="1768685">
                  <a:moveTo>
                    <a:pt x="0" y="0"/>
                  </a:moveTo>
                  <a:lnTo>
                    <a:pt x="4015576" y="0"/>
                  </a:lnTo>
                  <a:lnTo>
                    <a:pt x="4015576" y="1768685"/>
                  </a:lnTo>
                  <a:lnTo>
                    <a:pt x="0" y="1768685"/>
                  </a:lnTo>
                  <a:close/>
                </a:path>
              </a:pathLst>
            </a:custGeom>
            <a:solidFill>
              <a:srgbClr val="AF2929">
                <a:alpha val="4706"/>
              </a:srgbClr>
            </a:solidFill>
          </p:spPr>
        </p:sp>
        <p:sp>
          <p:nvSpPr>
            <p:cNvPr id="6" name="TextBox 6"/>
            <p:cNvSpPr txBox="1"/>
            <p:nvPr/>
          </p:nvSpPr>
          <p:spPr>
            <a:xfrm>
              <a:off x="0" y="-57150"/>
              <a:ext cx="4015576" cy="1825835"/>
            </a:xfrm>
            <a:prstGeom prst="rect">
              <a:avLst/>
            </a:prstGeom>
          </p:spPr>
          <p:txBody>
            <a:bodyPr lIns="50800" tIns="50800" rIns="50800" bIns="50800" rtlCol="0" anchor="ctr"/>
            <a:lstStyle/>
            <a:p>
              <a:pPr algn="ctr">
                <a:lnSpc>
                  <a:spcPts val="3396"/>
                </a:lnSpc>
              </a:pPr>
              <a:endParaRPr/>
            </a:p>
          </p:txBody>
        </p:sp>
      </p:grpSp>
      <p:sp>
        <p:nvSpPr>
          <p:cNvPr id="7" name="Freeform 7"/>
          <p:cNvSpPr/>
          <p:nvPr/>
        </p:nvSpPr>
        <p:spPr>
          <a:xfrm>
            <a:off x="944145" y="5883481"/>
            <a:ext cx="15918559" cy="3722189"/>
          </a:xfrm>
          <a:custGeom>
            <a:avLst/>
            <a:gdLst/>
            <a:ahLst/>
            <a:cxnLst/>
            <a:rect l="l" t="t" r="r" b="b"/>
            <a:pathLst>
              <a:path w="15918559" h="3722189">
                <a:moveTo>
                  <a:pt x="0" y="0"/>
                </a:moveTo>
                <a:lnTo>
                  <a:pt x="15918559" y="0"/>
                </a:lnTo>
                <a:lnTo>
                  <a:pt x="15918559" y="3722189"/>
                </a:lnTo>
                <a:lnTo>
                  <a:pt x="0" y="3722189"/>
                </a:lnTo>
                <a:lnTo>
                  <a:pt x="0" y="0"/>
                </a:lnTo>
                <a:close/>
              </a:path>
            </a:pathLst>
          </a:custGeom>
          <a:blipFill>
            <a:blip r:embed="rId2"/>
            <a:stretch>
              <a:fillRect t="-135" b="-135"/>
            </a:stretch>
          </a:blipFill>
        </p:spPr>
      </p:sp>
      <p:sp>
        <p:nvSpPr>
          <p:cNvPr id="8" name="TextBox 8"/>
          <p:cNvSpPr txBox="1"/>
          <p:nvPr/>
        </p:nvSpPr>
        <p:spPr>
          <a:xfrm>
            <a:off x="1028700" y="1300427"/>
            <a:ext cx="7181888" cy="1335384"/>
          </a:xfrm>
          <a:prstGeom prst="rect">
            <a:avLst/>
          </a:prstGeom>
        </p:spPr>
        <p:txBody>
          <a:bodyPr lIns="0" tIns="0" rIns="0" bIns="0" rtlCol="0" anchor="t">
            <a:spAutoFit/>
          </a:bodyPr>
          <a:lstStyle/>
          <a:p>
            <a:pPr algn="l">
              <a:lnSpc>
                <a:spcPts val="10921"/>
              </a:lnSpc>
            </a:pPr>
            <a:r>
              <a:rPr lang="en-US" sz="7800">
                <a:solidFill>
                  <a:srgbClr val="202020"/>
                </a:solidFill>
                <a:latin typeface="Anton"/>
                <a:ea typeface="Anton"/>
                <a:cs typeface="Anton"/>
                <a:sym typeface="Anton"/>
              </a:rPr>
              <a:t>Dataset Overview</a:t>
            </a:r>
          </a:p>
        </p:txBody>
      </p:sp>
      <p:sp>
        <p:nvSpPr>
          <p:cNvPr id="9" name="TextBox 9"/>
          <p:cNvSpPr txBox="1"/>
          <p:nvPr/>
        </p:nvSpPr>
        <p:spPr>
          <a:xfrm>
            <a:off x="1028700" y="981075"/>
            <a:ext cx="5149844" cy="630555"/>
          </a:xfrm>
          <a:prstGeom prst="rect">
            <a:avLst/>
          </a:prstGeom>
        </p:spPr>
        <p:txBody>
          <a:bodyPr lIns="0" tIns="0" rIns="0" bIns="0" rtlCol="0" anchor="t">
            <a:spAutoFit/>
          </a:bodyPr>
          <a:lstStyle/>
          <a:p>
            <a:pPr algn="l">
              <a:lnSpc>
                <a:spcPts val="2520"/>
              </a:lnSpc>
            </a:pPr>
            <a:r>
              <a:rPr lang="en-US" sz="1800">
                <a:solidFill>
                  <a:srgbClr val="202020"/>
                </a:solidFill>
                <a:latin typeface="Raleway"/>
                <a:ea typeface="Raleway"/>
                <a:cs typeface="Raleway"/>
                <a:sym typeface="Raleway"/>
              </a:rPr>
              <a:t>Foreign Direct Investment Analysis | Report</a:t>
            </a:r>
          </a:p>
          <a:p>
            <a:pPr algn="l">
              <a:lnSpc>
                <a:spcPts val="2520"/>
              </a:lnSpc>
            </a:pPr>
            <a:endParaRPr lang="en-US" sz="1800">
              <a:solidFill>
                <a:srgbClr val="202020"/>
              </a:solidFill>
              <a:latin typeface="Raleway"/>
              <a:ea typeface="Raleway"/>
              <a:cs typeface="Raleway"/>
              <a:sym typeface="Raleway"/>
            </a:endParaRPr>
          </a:p>
        </p:txBody>
      </p:sp>
      <p:sp>
        <p:nvSpPr>
          <p:cNvPr id="10" name="TextBox 10"/>
          <p:cNvSpPr txBox="1"/>
          <p:nvPr/>
        </p:nvSpPr>
        <p:spPr>
          <a:xfrm>
            <a:off x="1573466" y="3096208"/>
            <a:ext cx="2663918" cy="441307"/>
          </a:xfrm>
          <a:prstGeom prst="rect">
            <a:avLst/>
          </a:prstGeom>
        </p:spPr>
        <p:txBody>
          <a:bodyPr lIns="0" tIns="0" rIns="0" bIns="0" rtlCol="0" anchor="t">
            <a:spAutoFit/>
          </a:bodyPr>
          <a:lstStyle/>
          <a:p>
            <a:pPr marL="0" lvl="0" indent="0" algn="l">
              <a:lnSpc>
                <a:spcPts val="3501"/>
              </a:lnSpc>
              <a:spcBef>
                <a:spcPct val="0"/>
              </a:spcBef>
            </a:pPr>
            <a:r>
              <a:rPr lang="en-US" sz="2500" u="none" strike="noStrike">
                <a:solidFill>
                  <a:srgbClr val="AF2929"/>
                </a:solidFill>
                <a:latin typeface="Raleway Bold"/>
                <a:ea typeface="Raleway Bold"/>
                <a:cs typeface="Raleway Bold"/>
                <a:sym typeface="Raleway Bold"/>
              </a:rPr>
              <a:t>Key Statistics:</a:t>
            </a:r>
          </a:p>
        </p:txBody>
      </p:sp>
      <p:sp>
        <p:nvSpPr>
          <p:cNvPr id="11" name="TextBox 11"/>
          <p:cNvSpPr txBox="1"/>
          <p:nvPr/>
        </p:nvSpPr>
        <p:spPr>
          <a:xfrm>
            <a:off x="1573466" y="3648658"/>
            <a:ext cx="7570534" cy="1724661"/>
          </a:xfrm>
          <a:prstGeom prst="rect">
            <a:avLst/>
          </a:prstGeom>
        </p:spPr>
        <p:txBody>
          <a:bodyPr lIns="0" tIns="0" rIns="0" bIns="0" rtlCol="0" anchor="t">
            <a:spAutoFit/>
          </a:bodyPr>
          <a:lstStyle/>
          <a:p>
            <a:pPr marL="431797" lvl="1" indent="-215899" algn="l">
              <a:lnSpc>
                <a:spcPts val="3519"/>
              </a:lnSpc>
              <a:buFont typeface="Arial"/>
              <a:buChar char="•"/>
            </a:pPr>
            <a:r>
              <a:rPr lang="en-US" sz="1999">
                <a:solidFill>
                  <a:srgbClr val="AF2929"/>
                </a:solidFill>
                <a:latin typeface="Arimo Bold"/>
                <a:ea typeface="Arimo Bold"/>
                <a:cs typeface="Arimo Bold"/>
                <a:sym typeface="Arimo Bold"/>
              </a:rPr>
              <a:t>Total Number of Sectors: 63</a:t>
            </a:r>
          </a:p>
          <a:p>
            <a:pPr marL="431797" lvl="1" indent="-215899" algn="l">
              <a:lnSpc>
                <a:spcPts val="3519"/>
              </a:lnSpc>
              <a:buFont typeface="Arial"/>
              <a:buChar char="•"/>
            </a:pPr>
            <a:r>
              <a:rPr lang="en-US" sz="1999">
                <a:solidFill>
                  <a:srgbClr val="AF2929"/>
                </a:solidFill>
                <a:latin typeface="Arimo Bold"/>
                <a:ea typeface="Arimo Bold"/>
                <a:cs typeface="Arimo Bold"/>
                <a:sym typeface="Arimo Bold"/>
              </a:rPr>
              <a:t>Mean FDI (2000-01 to 2016-17): 198.28 million USD</a:t>
            </a:r>
          </a:p>
          <a:p>
            <a:pPr marL="431797" lvl="1" indent="-215899" algn="l">
              <a:lnSpc>
                <a:spcPts val="3519"/>
              </a:lnSpc>
              <a:buFont typeface="Arial"/>
              <a:buChar char="•"/>
            </a:pPr>
            <a:r>
              <a:rPr lang="en-US" sz="1999">
                <a:solidFill>
                  <a:srgbClr val="AF2929"/>
                </a:solidFill>
                <a:latin typeface="Arimo Bold"/>
                <a:ea typeface="Arimo Bold"/>
                <a:cs typeface="Arimo Bold"/>
                <a:sym typeface="Arimo Bold"/>
              </a:rPr>
              <a:t>Standard Deviation of FDI: 686.78 million USD</a:t>
            </a:r>
          </a:p>
          <a:p>
            <a:pPr algn="l">
              <a:lnSpc>
                <a:spcPts val="3519"/>
              </a:lnSpc>
            </a:pPr>
            <a:endParaRPr lang="en-US" sz="1999">
              <a:solidFill>
                <a:srgbClr val="AF2929"/>
              </a:solidFill>
              <a:latin typeface="Arimo Bold"/>
              <a:ea typeface="Arimo Bold"/>
              <a:cs typeface="Arimo Bold"/>
              <a:sym typeface="Arimo Bold"/>
            </a:endParaRPr>
          </a:p>
        </p:txBody>
      </p:sp>
      <p:sp>
        <p:nvSpPr>
          <p:cNvPr id="12" name="TextBox 12"/>
          <p:cNvSpPr txBox="1"/>
          <p:nvPr/>
        </p:nvSpPr>
        <p:spPr>
          <a:xfrm>
            <a:off x="8541274" y="3413689"/>
            <a:ext cx="7504644" cy="2162811"/>
          </a:xfrm>
          <a:prstGeom prst="rect">
            <a:avLst/>
          </a:prstGeom>
        </p:spPr>
        <p:txBody>
          <a:bodyPr lIns="0" tIns="0" rIns="0" bIns="0" rtlCol="0" anchor="t">
            <a:spAutoFit/>
          </a:bodyPr>
          <a:lstStyle/>
          <a:p>
            <a:pPr marL="431797" lvl="1" indent="-215899" algn="l">
              <a:lnSpc>
                <a:spcPts val="3519"/>
              </a:lnSpc>
              <a:spcBef>
                <a:spcPct val="0"/>
              </a:spcBef>
              <a:buFont typeface="Arial"/>
              <a:buChar char="•"/>
            </a:pPr>
            <a:r>
              <a:rPr lang="en-US" sz="1999" u="none" strike="noStrike">
                <a:solidFill>
                  <a:srgbClr val="AF2929"/>
                </a:solidFill>
                <a:latin typeface="Arimo Bold"/>
                <a:ea typeface="Arimo Bold"/>
                <a:cs typeface="Arimo Bold"/>
                <a:sym typeface="Arimo Bold"/>
              </a:rPr>
              <a:t>Total FDI (all sectors and years): 3,574,268.48 million USD</a:t>
            </a:r>
          </a:p>
          <a:p>
            <a:pPr marL="431797" lvl="1" indent="-215899" algn="l">
              <a:lnSpc>
                <a:spcPts val="3519"/>
              </a:lnSpc>
              <a:spcBef>
                <a:spcPct val="0"/>
              </a:spcBef>
              <a:buFont typeface="Arial"/>
              <a:buChar char="•"/>
            </a:pPr>
            <a:r>
              <a:rPr lang="en-US" sz="1999" u="none" strike="noStrike">
                <a:solidFill>
                  <a:srgbClr val="AF2929"/>
                </a:solidFill>
                <a:latin typeface="Arimo Bold"/>
                <a:ea typeface="Arimo Bold"/>
                <a:cs typeface="Arimo Bold"/>
                <a:sym typeface="Arimo Bold"/>
              </a:rPr>
              <a:t>Minimum FDI: 0 million USD (in sectors with no recorded FDI in certain years)</a:t>
            </a:r>
          </a:p>
          <a:p>
            <a:pPr marL="431797" lvl="1" indent="-215899" algn="l">
              <a:lnSpc>
                <a:spcPts val="3519"/>
              </a:lnSpc>
              <a:spcBef>
                <a:spcPct val="0"/>
              </a:spcBef>
              <a:buFont typeface="Arial"/>
              <a:buChar char="•"/>
            </a:pPr>
            <a:r>
              <a:rPr lang="en-US" sz="1999" u="none" strike="noStrike">
                <a:solidFill>
                  <a:srgbClr val="AF2929"/>
                </a:solidFill>
                <a:latin typeface="Arimo Bold"/>
                <a:ea typeface="Arimo Bold"/>
                <a:cs typeface="Arimo Bold"/>
                <a:sym typeface="Arimo Bold"/>
              </a:rPr>
              <a:t>Maximum FDI: 10,500 million USD (in sectors with the highest FDI in certain years)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F2929"/>
        </a:solidFill>
        <a:effectLst/>
      </p:bgPr>
    </p:bg>
    <p:spTree>
      <p:nvGrpSpPr>
        <p:cNvPr id="1" name=""/>
        <p:cNvGrpSpPr/>
        <p:nvPr/>
      </p:nvGrpSpPr>
      <p:grpSpPr>
        <a:xfrm>
          <a:off x="0" y="0"/>
          <a:ext cx="0" cy="0"/>
          <a:chOff x="0" y="0"/>
          <a:chExt cx="0" cy="0"/>
        </a:xfrm>
      </p:grpSpPr>
      <p:sp>
        <p:nvSpPr>
          <p:cNvPr id="2" name="TextBox 2"/>
          <p:cNvSpPr txBox="1"/>
          <p:nvPr/>
        </p:nvSpPr>
        <p:spPr>
          <a:xfrm>
            <a:off x="11585236" y="6488863"/>
            <a:ext cx="5031021" cy="2463800"/>
          </a:xfrm>
          <a:prstGeom prst="rect">
            <a:avLst/>
          </a:prstGeom>
        </p:spPr>
        <p:txBody>
          <a:bodyPr lIns="0" tIns="0" rIns="0" bIns="0" rtlCol="0" anchor="t">
            <a:spAutoFit/>
          </a:bodyPr>
          <a:lstStyle/>
          <a:p>
            <a:pPr algn="l">
              <a:lnSpc>
                <a:spcPts val="2799"/>
              </a:lnSpc>
              <a:spcBef>
                <a:spcPct val="0"/>
              </a:spcBef>
            </a:pPr>
            <a:r>
              <a:rPr lang="en-US" sz="1999" spc="131">
                <a:solidFill>
                  <a:srgbClr val="202020"/>
                </a:solidFill>
                <a:latin typeface="Raleway"/>
                <a:ea typeface="Raleway"/>
                <a:cs typeface="Raleway"/>
                <a:sym typeface="Raleway"/>
              </a:rPr>
              <a:t>Lorem ipsum dolor sit amet, consectetur adipiscing elit. Vivamus sed vestibulum nunc, eget aliquam felis. Sed nunc purus, accumsan sit amet dictum in, ornare in dui. Ut imperdiet ante eros, sed porta ex eleifend ac.</a:t>
            </a:r>
          </a:p>
        </p:txBody>
      </p:sp>
      <p:sp>
        <p:nvSpPr>
          <p:cNvPr id="3" name="AutoShape 3"/>
          <p:cNvSpPr/>
          <p:nvPr/>
        </p:nvSpPr>
        <p:spPr>
          <a:xfrm>
            <a:off x="17897675" y="1028700"/>
            <a:ext cx="0" cy="8229600"/>
          </a:xfrm>
          <a:prstGeom prst="line">
            <a:avLst/>
          </a:prstGeom>
          <a:ln w="38100" cap="flat">
            <a:solidFill>
              <a:srgbClr val="FFF6F0"/>
            </a:solidFill>
            <a:prstDash val="solid"/>
            <a:headEnd type="none" w="sm" len="sm"/>
            <a:tailEnd type="none" w="sm" len="sm"/>
          </a:ln>
        </p:spPr>
      </p:sp>
      <p:grpSp>
        <p:nvGrpSpPr>
          <p:cNvPr id="4" name="Group 4"/>
          <p:cNvGrpSpPr/>
          <p:nvPr/>
        </p:nvGrpSpPr>
        <p:grpSpPr>
          <a:xfrm>
            <a:off x="561457" y="1455971"/>
            <a:ext cx="16862961" cy="6715475"/>
            <a:chOff x="0" y="0"/>
            <a:chExt cx="4441274" cy="1768685"/>
          </a:xfrm>
        </p:grpSpPr>
        <p:sp>
          <p:nvSpPr>
            <p:cNvPr id="5" name="Freeform 5"/>
            <p:cNvSpPr/>
            <p:nvPr/>
          </p:nvSpPr>
          <p:spPr>
            <a:xfrm>
              <a:off x="0" y="0"/>
              <a:ext cx="4441274" cy="1768685"/>
            </a:xfrm>
            <a:custGeom>
              <a:avLst/>
              <a:gdLst/>
              <a:ahLst/>
              <a:cxnLst/>
              <a:rect l="l" t="t" r="r" b="b"/>
              <a:pathLst>
                <a:path w="4441274" h="1768685">
                  <a:moveTo>
                    <a:pt x="0" y="0"/>
                  </a:moveTo>
                  <a:lnTo>
                    <a:pt x="4441274" y="0"/>
                  </a:lnTo>
                  <a:lnTo>
                    <a:pt x="4441274" y="1768685"/>
                  </a:lnTo>
                  <a:lnTo>
                    <a:pt x="0" y="1768685"/>
                  </a:lnTo>
                  <a:close/>
                </a:path>
              </a:pathLst>
            </a:custGeom>
            <a:solidFill>
              <a:srgbClr val="FFF6F0">
                <a:alpha val="78824"/>
              </a:srgbClr>
            </a:solidFill>
          </p:spPr>
        </p:sp>
        <p:sp>
          <p:nvSpPr>
            <p:cNvPr id="6" name="TextBox 6"/>
            <p:cNvSpPr txBox="1"/>
            <p:nvPr/>
          </p:nvSpPr>
          <p:spPr>
            <a:xfrm>
              <a:off x="0" y="-57150"/>
              <a:ext cx="4441274" cy="1825835"/>
            </a:xfrm>
            <a:prstGeom prst="rect">
              <a:avLst/>
            </a:prstGeom>
          </p:spPr>
          <p:txBody>
            <a:bodyPr lIns="50800" tIns="50800" rIns="50800" bIns="50800" rtlCol="0" anchor="ctr"/>
            <a:lstStyle/>
            <a:p>
              <a:pPr algn="ctr">
                <a:lnSpc>
                  <a:spcPts val="3396"/>
                </a:lnSpc>
              </a:pPr>
              <a:endParaRPr/>
            </a:p>
          </p:txBody>
        </p:sp>
      </p:grpSp>
      <p:sp>
        <p:nvSpPr>
          <p:cNvPr id="7" name="Freeform 7"/>
          <p:cNvSpPr/>
          <p:nvPr/>
        </p:nvSpPr>
        <p:spPr>
          <a:xfrm>
            <a:off x="561457" y="3173757"/>
            <a:ext cx="16862961" cy="6084543"/>
          </a:xfrm>
          <a:custGeom>
            <a:avLst/>
            <a:gdLst/>
            <a:ahLst/>
            <a:cxnLst/>
            <a:rect l="l" t="t" r="r" b="b"/>
            <a:pathLst>
              <a:path w="16862961" h="6084543">
                <a:moveTo>
                  <a:pt x="0" y="0"/>
                </a:moveTo>
                <a:lnTo>
                  <a:pt x="16862961" y="0"/>
                </a:lnTo>
                <a:lnTo>
                  <a:pt x="16862961" y="6084543"/>
                </a:lnTo>
                <a:lnTo>
                  <a:pt x="0" y="6084543"/>
                </a:lnTo>
                <a:lnTo>
                  <a:pt x="0" y="0"/>
                </a:lnTo>
                <a:close/>
              </a:path>
            </a:pathLst>
          </a:custGeom>
          <a:blipFill>
            <a:blip r:embed="rId2"/>
            <a:stretch>
              <a:fillRect b="-1902"/>
            </a:stretch>
          </a:blipFill>
        </p:spPr>
      </p:sp>
      <p:sp>
        <p:nvSpPr>
          <p:cNvPr id="8" name="TextBox 8"/>
          <p:cNvSpPr txBox="1"/>
          <p:nvPr/>
        </p:nvSpPr>
        <p:spPr>
          <a:xfrm>
            <a:off x="6186817" y="242327"/>
            <a:ext cx="6767181" cy="953111"/>
          </a:xfrm>
          <a:prstGeom prst="rect">
            <a:avLst/>
          </a:prstGeom>
        </p:spPr>
        <p:txBody>
          <a:bodyPr wrap="square" lIns="0" tIns="0" rIns="0" bIns="0" rtlCol="0" anchor="t">
            <a:spAutoFit/>
          </a:bodyPr>
          <a:lstStyle/>
          <a:p>
            <a:pPr algn="l">
              <a:lnSpc>
                <a:spcPts val="7841"/>
              </a:lnSpc>
            </a:pPr>
            <a:r>
              <a:rPr lang="en-US" sz="5600" dirty="0">
                <a:solidFill>
                  <a:srgbClr val="FFF6F0"/>
                </a:solidFill>
                <a:latin typeface="Anton"/>
                <a:ea typeface="Anton"/>
                <a:cs typeface="Anton"/>
                <a:sym typeface="Anton"/>
              </a:rPr>
              <a:t>Year-wise FDI Trends</a:t>
            </a:r>
          </a:p>
        </p:txBody>
      </p:sp>
      <p:sp>
        <p:nvSpPr>
          <p:cNvPr id="9" name="TextBox 9"/>
          <p:cNvSpPr txBox="1"/>
          <p:nvPr/>
        </p:nvSpPr>
        <p:spPr>
          <a:xfrm>
            <a:off x="561457" y="9658350"/>
            <a:ext cx="5149844" cy="549910"/>
          </a:xfrm>
          <a:prstGeom prst="rect">
            <a:avLst/>
          </a:prstGeom>
        </p:spPr>
        <p:txBody>
          <a:bodyPr lIns="0" tIns="0" rIns="0" bIns="0" rtlCol="0" anchor="t">
            <a:spAutoFit/>
          </a:bodyPr>
          <a:lstStyle/>
          <a:p>
            <a:pPr algn="l">
              <a:lnSpc>
                <a:spcPts val="2240"/>
              </a:lnSpc>
            </a:pPr>
            <a:r>
              <a:rPr lang="en-US" sz="1600" dirty="0">
                <a:solidFill>
                  <a:srgbClr val="FFF6F0"/>
                </a:solidFill>
                <a:latin typeface="Raleway"/>
                <a:ea typeface="Raleway"/>
                <a:cs typeface="Raleway"/>
                <a:sym typeface="Raleway"/>
              </a:rPr>
              <a:t>Foreign Direct Investment Analysis | Report</a:t>
            </a:r>
          </a:p>
          <a:p>
            <a:pPr algn="l">
              <a:lnSpc>
                <a:spcPts val="2240"/>
              </a:lnSpc>
            </a:pPr>
            <a:endParaRPr lang="en-US" sz="1600" dirty="0">
              <a:solidFill>
                <a:srgbClr val="FFF6F0"/>
              </a:solidFill>
              <a:latin typeface="Raleway"/>
              <a:ea typeface="Raleway"/>
              <a:cs typeface="Raleway"/>
              <a:sym typeface="Raleway"/>
            </a:endParaRPr>
          </a:p>
        </p:txBody>
      </p:sp>
      <p:sp>
        <p:nvSpPr>
          <p:cNvPr id="10" name="TextBox 10"/>
          <p:cNvSpPr txBox="1"/>
          <p:nvPr/>
        </p:nvSpPr>
        <p:spPr>
          <a:xfrm>
            <a:off x="1165907" y="1858388"/>
            <a:ext cx="15450351" cy="879457"/>
          </a:xfrm>
          <a:prstGeom prst="rect">
            <a:avLst/>
          </a:prstGeom>
        </p:spPr>
        <p:txBody>
          <a:bodyPr lIns="0" tIns="0" rIns="0" bIns="0" rtlCol="0" anchor="t">
            <a:spAutoFit/>
          </a:bodyPr>
          <a:lstStyle/>
          <a:p>
            <a:pPr marL="0" lvl="0" indent="0" algn="l">
              <a:lnSpc>
                <a:spcPts val="3501"/>
              </a:lnSpc>
              <a:spcBef>
                <a:spcPct val="0"/>
              </a:spcBef>
            </a:pPr>
            <a:r>
              <a:rPr lang="en-US" sz="2500">
                <a:solidFill>
                  <a:srgbClr val="AF2929"/>
                </a:solidFill>
                <a:latin typeface="Raleway Bold"/>
                <a:ea typeface="Raleway Bold"/>
                <a:cs typeface="Raleway Bold"/>
                <a:sym typeface="Raleway Bold"/>
              </a:rPr>
              <a:t>The total FDI inflows for each year from 2000-01 to 2016-17 are visualized, showing significant fluctuations over the years. The highest inflows were observed in the fiscal year 2008-09.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6F0"/>
        </a:solidFill>
        <a:effectLst/>
      </p:bgPr>
    </p:bg>
    <p:spTree>
      <p:nvGrpSpPr>
        <p:cNvPr id="1" name=""/>
        <p:cNvGrpSpPr/>
        <p:nvPr/>
      </p:nvGrpSpPr>
      <p:grpSpPr>
        <a:xfrm>
          <a:off x="0" y="0"/>
          <a:ext cx="0" cy="0"/>
          <a:chOff x="0" y="0"/>
          <a:chExt cx="0" cy="0"/>
        </a:xfrm>
      </p:grpSpPr>
      <p:grpSp>
        <p:nvGrpSpPr>
          <p:cNvPr id="2" name="Group 2"/>
          <p:cNvGrpSpPr/>
          <p:nvPr/>
        </p:nvGrpSpPr>
        <p:grpSpPr>
          <a:xfrm>
            <a:off x="0" y="-162446"/>
            <a:ext cx="1896472" cy="10611892"/>
            <a:chOff x="0" y="0"/>
            <a:chExt cx="499482" cy="2794902"/>
          </a:xfrm>
        </p:grpSpPr>
        <p:sp>
          <p:nvSpPr>
            <p:cNvPr id="3" name="Freeform 3"/>
            <p:cNvSpPr/>
            <p:nvPr/>
          </p:nvSpPr>
          <p:spPr>
            <a:xfrm>
              <a:off x="0" y="0"/>
              <a:ext cx="499482" cy="2794901"/>
            </a:xfrm>
            <a:custGeom>
              <a:avLst/>
              <a:gdLst/>
              <a:ahLst/>
              <a:cxnLst/>
              <a:rect l="l" t="t" r="r" b="b"/>
              <a:pathLst>
                <a:path w="499482" h="2794901">
                  <a:moveTo>
                    <a:pt x="0" y="0"/>
                  </a:moveTo>
                  <a:lnTo>
                    <a:pt x="499482" y="0"/>
                  </a:lnTo>
                  <a:lnTo>
                    <a:pt x="499482" y="2794901"/>
                  </a:lnTo>
                  <a:lnTo>
                    <a:pt x="0" y="2794901"/>
                  </a:lnTo>
                  <a:close/>
                </a:path>
              </a:pathLst>
            </a:custGeom>
            <a:solidFill>
              <a:srgbClr val="AF2929"/>
            </a:solidFill>
          </p:spPr>
        </p:sp>
        <p:sp>
          <p:nvSpPr>
            <p:cNvPr id="4" name="TextBox 4"/>
            <p:cNvSpPr txBox="1"/>
            <p:nvPr/>
          </p:nvSpPr>
          <p:spPr>
            <a:xfrm>
              <a:off x="0" y="-57150"/>
              <a:ext cx="499482" cy="2852052"/>
            </a:xfrm>
            <a:prstGeom prst="rect">
              <a:avLst/>
            </a:prstGeom>
          </p:spPr>
          <p:txBody>
            <a:bodyPr lIns="50800" tIns="50800" rIns="50800" bIns="50800" rtlCol="0" anchor="ctr"/>
            <a:lstStyle/>
            <a:p>
              <a:pPr algn="ctr">
                <a:lnSpc>
                  <a:spcPts val="3396"/>
                </a:lnSpc>
              </a:pPr>
              <a:endParaRPr/>
            </a:p>
          </p:txBody>
        </p:sp>
      </p:grpSp>
      <p:grpSp>
        <p:nvGrpSpPr>
          <p:cNvPr id="5" name="Group 5"/>
          <p:cNvGrpSpPr/>
          <p:nvPr/>
        </p:nvGrpSpPr>
        <p:grpSpPr>
          <a:xfrm>
            <a:off x="681193" y="617485"/>
            <a:ext cx="16925613" cy="9052030"/>
            <a:chOff x="0" y="0"/>
            <a:chExt cx="4457775" cy="2384074"/>
          </a:xfrm>
        </p:grpSpPr>
        <p:sp>
          <p:nvSpPr>
            <p:cNvPr id="6" name="Freeform 6"/>
            <p:cNvSpPr/>
            <p:nvPr/>
          </p:nvSpPr>
          <p:spPr>
            <a:xfrm>
              <a:off x="0" y="0"/>
              <a:ext cx="4457775" cy="2384074"/>
            </a:xfrm>
            <a:custGeom>
              <a:avLst/>
              <a:gdLst/>
              <a:ahLst/>
              <a:cxnLst/>
              <a:rect l="l" t="t" r="r" b="b"/>
              <a:pathLst>
                <a:path w="4457775" h="2384074">
                  <a:moveTo>
                    <a:pt x="6861" y="0"/>
                  </a:moveTo>
                  <a:lnTo>
                    <a:pt x="4450914" y="0"/>
                  </a:lnTo>
                  <a:cubicBezTo>
                    <a:pt x="4454703" y="0"/>
                    <a:pt x="4457775" y="3072"/>
                    <a:pt x="4457775" y="6861"/>
                  </a:cubicBezTo>
                  <a:lnTo>
                    <a:pt x="4457775" y="2377212"/>
                  </a:lnTo>
                  <a:cubicBezTo>
                    <a:pt x="4457775" y="2379032"/>
                    <a:pt x="4457052" y="2380777"/>
                    <a:pt x="4455765" y="2382064"/>
                  </a:cubicBezTo>
                  <a:cubicBezTo>
                    <a:pt x="4454478" y="2383351"/>
                    <a:pt x="4452733" y="2384074"/>
                    <a:pt x="4450914" y="2384074"/>
                  </a:cubicBezTo>
                  <a:lnTo>
                    <a:pt x="6861" y="2384074"/>
                  </a:lnTo>
                  <a:cubicBezTo>
                    <a:pt x="5041" y="2384074"/>
                    <a:pt x="3296" y="2383351"/>
                    <a:pt x="2010" y="2382064"/>
                  </a:cubicBezTo>
                  <a:cubicBezTo>
                    <a:pt x="723" y="2380777"/>
                    <a:pt x="0" y="2379032"/>
                    <a:pt x="0" y="2377212"/>
                  </a:cubicBezTo>
                  <a:lnTo>
                    <a:pt x="0" y="6861"/>
                  </a:lnTo>
                  <a:cubicBezTo>
                    <a:pt x="0" y="5041"/>
                    <a:pt x="723" y="3296"/>
                    <a:pt x="2010" y="2010"/>
                  </a:cubicBezTo>
                  <a:cubicBezTo>
                    <a:pt x="3296" y="723"/>
                    <a:pt x="5041" y="0"/>
                    <a:pt x="6861" y="0"/>
                  </a:cubicBezTo>
                  <a:close/>
                </a:path>
              </a:pathLst>
            </a:custGeom>
            <a:solidFill>
              <a:srgbClr val="FFF6F0"/>
            </a:solidFill>
            <a:ln w="38100" cap="sq">
              <a:solidFill>
                <a:srgbClr val="202020"/>
              </a:solidFill>
              <a:prstDash val="solid"/>
              <a:miter/>
            </a:ln>
          </p:spPr>
        </p:sp>
        <p:sp>
          <p:nvSpPr>
            <p:cNvPr id="7" name="TextBox 7"/>
            <p:cNvSpPr txBox="1"/>
            <p:nvPr/>
          </p:nvSpPr>
          <p:spPr>
            <a:xfrm>
              <a:off x="0" y="-57150"/>
              <a:ext cx="4457775" cy="2441224"/>
            </a:xfrm>
            <a:prstGeom prst="rect">
              <a:avLst/>
            </a:prstGeom>
          </p:spPr>
          <p:txBody>
            <a:bodyPr lIns="50800" tIns="50800" rIns="50800" bIns="50800" rtlCol="0" anchor="ctr"/>
            <a:lstStyle/>
            <a:p>
              <a:pPr algn="ctr">
                <a:lnSpc>
                  <a:spcPts val="3396"/>
                </a:lnSpc>
              </a:pPr>
              <a:endParaRPr/>
            </a:p>
          </p:txBody>
        </p:sp>
      </p:grpSp>
      <p:grpSp>
        <p:nvGrpSpPr>
          <p:cNvPr id="8" name="Group 8"/>
          <p:cNvGrpSpPr/>
          <p:nvPr/>
        </p:nvGrpSpPr>
        <p:grpSpPr>
          <a:xfrm>
            <a:off x="1472547" y="1743894"/>
            <a:ext cx="15174795" cy="1125849"/>
            <a:chOff x="0" y="0"/>
            <a:chExt cx="3996654" cy="296520"/>
          </a:xfrm>
        </p:grpSpPr>
        <p:sp>
          <p:nvSpPr>
            <p:cNvPr id="9" name="Freeform 9"/>
            <p:cNvSpPr/>
            <p:nvPr/>
          </p:nvSpPr>
          <p:spPr>
            <a:xfrm>
              <a:off x="0" y="0"/>
              <a:ext cx="3996654" cy="296520"/>
            </a:xfrm>
            <a:custGeom>
              <a:avLst/>
              <a:gdLst/>
              <a:ahLst/>
              <a:cxnLst/>
              <a:rect l="l" t="t" r="r" b="b"/>
              <a:pathLst>
                <a:path w="3996654" h="296520">
                  <a:moveTo>
                    <a:pt x="0" y="0"/>
                  </a:moveTo>
                  <a:lnTo>
                    <a:pt x="3996654" y="0"/>
                  </a:lnTo>
                  <a:lnTo>
                    <a:pt x="3996654" y="296520"/>
                  </a:lnTo>
                  <a:lnTo>
                    <a:pt x="0" y="296520"/>
                  </a:lnTo>
                  <a:close/>
                </a:path>
              </a:pathLst>
            </a:custGeom>
            <a:solidFill>
              <a:srgbClr val="AF2929">
                <a:alpha val="4706"/>
              </a:srgbClr>
            </a:solidFill>
          </p:spPr>
        </p:sp>
        <p:sp>
          <p:nvSpPr>
            <p:cNvPr id="10" name="TextBox 10"/>
            <p:cNvSpPr txBox="1"/>
            <p:nvPr/>
          </p:nvSpPr>
          <p:spPr>
            <a:xfrm>
              <a:off x="0" y="-57150"/>
              <a:ext cx="3996654" cy="353670"/>
            </a:xfrm>
            <a:prstGeom prst="rect">
              <a:avLst/>
            </a:prstGeom>
          </p:spPr>
          <p:txBody>
            <a:bodyPr lIns="50800" tIns="50800" rIns="50800" bIns="50800" rtlCol="0" anchor="ctr"/>
            <a:lstStyle/>
            <a:p>
              <a:pPr algn="ctr">
                <a:lnSpc>
                  <a:spcPts val="3396"/>
                </a:lnSpc>
              </a:pPr>
              <a:endParaRPr/>
            </a:p>
          </p:txBody>
        </p:sp>
      </p:grpSp>
      <p:sp>
        <p:nvSpPr>
          <p:cNvPr id="11" name="AutoShape 11"/>
          <p:cNvSpPr/>
          <p:nvPr/>
        </p:nvSpPr>
        <p:spPr>
          <a:xfrm>
            <a:off x="6876166" y="9239250"/>
            <a:ext cx="10383134" cy="0"/>
          </a:xfrm>
          <a:prstGeom prst="line">
            <a:avLst/>
          </a:prstGeom>
          <a:ln w="38100" cap="flat">
            <a:solidFill>
              <a:srgbClr val="202020"/>
            </a:solidFill>
            <a:prstDash val="solid"/>
            <a:headEnd type="none" w="sm" len="sm"/>
            <a:tailEnd type="none" w="sm" len="sm"/>
          </a:ln>
        </p:spPr>
      </p:sp>
      <p:sp>
        <p:nvSpPr>
          <p:cNvPr id="12" name="Freeform 12"/>
          <p:cNvSpPr/>
          <p:nvPr/>
        </p:nvSpPr>
        <p:spPr>
          <a:xfrm>
            <a:off x="1472547" y="3753239"/>
            <a:ext cx="15132767" cy="4602516"/>
          </a:xfrm>
          <a:custGeom>
            <a:avLst/>
            <a:gdLst/>
            <a:ahLst/>
            <a:cxnLst/>
            <a:rect l="l" t="t" r="r" b="b"/>
            <a:pathLst>
              <a:path w="15132767" h="4602516">
                <a:moveTo>
                  <a:pt x="0" y="0"/>
                </a:moveTo>
                <a:lnTo>
                  <a:pt x="15132767" y="0"/>
                </a:lnTo>
                <a:lnTo>
                  <a:pt x="15132767" y="4602516"/>
                </a:lnTo>
                <a:lnTo>
                  <a:pt x="0" y="4602516"/>
                </a:lnTo>
                <a:lnTo>
                  <a:pt x="0" y="0"/>
                </a:lnTo>
                <a:close/>
              </a:path>
            </a:pathLst>
          </a:custGeom>
          <a:blipFill>
            <a:blip r:embed="rId2"/>
            <a:stretch>
              <a:fillRect t="-139" b="-139"/>
            </a:stretch>
          </a:blipFill>
          <a:ln w="38100" cap="sq">
            <a:solidFill>
              <a:srgbClr val="000000"/>
            </a:solidFill>
            <a:prstDash val="solid"/>
            <a:miter/>
          </a:ln>
        </p:spPr>
      </p:sp>
      <p:sp>
        <p:nvSpPr>
          <p:cNvPr id="13" name="TextBox 13"/>
          <p:cNvSpPr txBox="1"/>
          <p:nvPr/>
        </p:nvSpPr>
        <p:spPr>
          <a:xfrm>
            <a:off x="4071140" y="899188"/>
            <a:ext cx="10145721" cy="687433"/>
          </a:xfrm>
          <a:prstGeom prst="rect">
            <a:avLst/>
          </a:prstGeom>
        </p:spPr>
        <p:txBody>
          <a:bodyPr lIns="0" tIns="0" rIns="0" bIns="0" rtlCol="0" anchor="t">
            <a:spAutoFit/>
          </a:bodyPr>
          <a:lstStyle/>
          <a:p>
            <a:pPr algn="l">
              <a:lnSpc>
                <a:spcPts val="5208"/>
              </a:lnSpc>
            </a:pPr>
            <a:r>
              <a:rPr lang="en-US" sz="4913">
                <a:solidFill>
                  <a:srgbClr val="202020"/>
                </a:solidFill>
                <a:latin typeface="Anton"/>
                <a:ea typeface="Anton"/>
                <a:cs typeface="Anton"/>
                <a:sym typeface="Anton"/>
              </a:rPr>
              <a:t>Sector-wise FDI Analysis - Top 5 Sectors</a:t>
            </a:r>
          </a:p>
        </p:txBody>
      </p:sp>
      <p:sp>
        <p:nvSpPr>
          <p:cNvPr id="15" name="TextBox 15"/>
          <p:cNvSpPr txBox="1"/>
          <p:nvPr/>
        </p:nvSpPr>
        <p:spPr>
          <a:xfrm>
            <a:off x="1556603" y="1843765"/>
            <a:ext cx="15006684" cy="868957"/>
          </a:xfrm>
          <a:prstGeom prst="rect">
            <a:avLst/>
          </a:prstGeom>
        </p:spPr>
        <p:txBody>
          <a:bodyPr lIns="0" tIns="0" rIns="0" bIns="0" rtlCol="0" anchor="t">
            <a:spAutoFit/>
          </a:bodyPr>
          <a:lstStyle/>
          <a:p>
            <a:pPr algn="l">
              <a:lnSpc>
                <a:spcPts val="3449"/>
              </a:lnSpc>
            </a:pPr>
            <a:r>
              <a:rPr lang="en-US" sz="2463">
                <a:solidFill>
                  <a:srgbClr val="AF2929"/>
                </a:solidFill>
                <a:latin typeface="Raleway Bold"/>
                <a:ea typeface="Raleway Bold"/>
                <a:cs typeface="Raleway Bold"/>
                <a:sym typeface="Raleway Bold"/>
              </a:rPr>
              <a:t>The top 5 sectors by total FDI are visualized, showcasing their significant contribution to FDI inflows in India.</a:t>
            </a:r>
          </a:p>
        </p:txBody>
      </p:sp>
      <p:sp>
        <p:nvSpPr>
          <p:cNvPr id="16" name="TextBox 14">
            <a:extLst>
              <a:ext uri="{FF2B5EF4-FFF2-40B4-BE49-F238E27FC236}">
                <a16:creationId xmlns:a16="http://schemas.microsoft.com/office/drawing/2014/main" id="{B71170E7-999D-A40B-AA47-D7F0E05154E8}"/>
              </a:ext>
            </a:extLst>
          </p:cNvPr>
          <p:cNvSpPr txBox="1"/>
          <p:nvPr/>
        </p:nvSpPr>
        <p:spPr>
          <a:xfrm>
            <a:off x="2209800" y="9826788"/>
            <a:ext cx="5149844" cy="630555"/>
          </a:xfrm>
          <a:prstGeom prst="rect">
            <a:avLst/>
          </a:prstGeom>
        </p:spPr>
        <p:txBody>
          <a:bodyPr lIns="0" tIns="0" rIns="0" bIns="0" rtlCol="0" anchor="t">
            <a:spAutoFit/>
          </a:bodyPr>
          <a:lstStyle/>
          <a:p>
            <a:pPr algn="l">
              <a:lnSpc>
                <a:spcPts val="2520"/>
              </a:lnSpc>
            </a:pPr>
            <a:r>
              <a:rPr lang="en-US" sz="1800" dirty="0">
                <a:latin typeface="Raleway"/>
                <a:ea typeface="Raleway"/>
                <a:cs typeface="Raleway"/>
                <a:sym typeface="Raleway"/>
              </a:rPr>
              <a:t>Foreign Direct Investment Analysis | Report</a:t>
            </a:r>
          </a:p>
          <a:p>
            <a:pPr algn="l">
              <a:lnSpc>
                <a:spcPts val="2520"/>
              </a:lnSpc>
            </a:pPr>
            <a:endParaRPr lang="en-US" sz="1800" dirty="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F2929"/>
        </a:solidFill>
        <a:effectLst/>
      </p:bgPr>
    </p:bg>
    <p:spTree>
      <p:nvGrpSpPr>
        <p:cNvPr id="1" name=""/>
        <p:cNvGrpSpPr/>
        <p:nvPr/>
      </p:nvGrpSpPr>
      <p:grpSpPr>
        <a:xfrm>
          <a:off x="0" y="0"/>
          <a:ext cx="0" cy="0"/>
          <a:chOff x="0" y="0"/>
          <a:chExt cx="0" cy="0"/>
        </a:xfrm>
      </p:grpSpPr>
      <p:grpSp>
        <p:nvGrpSpPr>
          <p:cNvPr id="2" name="Group 2"/>
          <p:cNvGrpSpPr/>
          <p:nvPr/>
        </p:nvGrpSpPr>
        <p:grpSpPr>
          <a:xfrm>
            <a:off x="0" y="-162446"/>
            <a:ext cx="1896472" cy="10611892"/>
            <a:chOff x="0" y="0"/>
            <a:chExt cx="499482" cy="2794902"/>
          </a:xfrm>
        </p:grpSpPr>
        <p:sp>
          <p:nvSpPr>
            <p:cNvPr id="3" name="Freeform 3"/>
            <p:cNvSpPr/>
            <p:nvPr/>
          </p:nvSpPr>
          <p:spPr>
            <a:xfrm>
              <a:off x="0" y="0"/>
              <a:ext cx="499482" cy="2794901"/>
            </a:xfrm>
            <a:custGeom>
              <a:avLst/>
              <a:gdLst/>
              <a:ahLst/>
              <a:cxnLst/>
              <a:rect l="l" t="t" r="r" b="b"/>
              <a:pathLst>
                <a:path w="499482" h="2794901">
                  <a:moveTo>
                    <a:pt x="0" y="0"/>
                  </a:moveTo>
                  <a:lnTo>
                    <a:pt x="499482" y="0"/>
                  </a:lnTo>
                  <a:lnTo>
                    <a:pt x="499482" y="2794901"/>
                  </a:lnTo>
                  <a:lnTo>
                    <a:pt x="0" y="2794901"/>
                  </a:lnTo>
                  <a:close/>
                </a:path>
              </a:pathLst>
            </a:custGeom>
            <a:solidFill>
              <a:srgbClr val="FFF6F0"/>
            </a:solidFill>
          </p:spPr>
        </p:sp>
        <p:sp>
          <p:nvSpPr>
            <p:cNvPr id="4" name="TextBox 4"/>
            <p:cNvSpPr txBox="1"/>
            <p:nvPr/>
          </p:nvSpPr>
          <p:spPr>
            <a:xfrm>
              <a:off x="0" y="-57150"/>
              <a:ext cx="499482" cy="2852052"/>
            </a:xfrm>
            <a:prstGeom prst="rect">
              <a:avLst/>
            </a:prstGeom>
          </p:spPr>
          <p:txBody>
            <a:bodyPr lIns="50800" tIns="50800" rIns="50800" bIns="50800" rtlCol="0" anchor="ctr"/>
            <a:lstStyle/>
            <a:p>
              <a:pPr algn="ctr">
                <a:lnSpc>
                  <a:spcPts val="3396"/>
                </a:lnSpc>
              </a:pPr>
              <a:endParaRPr/>
            </a:p>
          </p:txBody>
        </p:sp>
      </p:grpSp>
      <p:grpSp>
        <p:nvGrpSpPr>
          <p:cNvPr id="5" name="Group 5"/>
          <p:cNvGrpSpPr/>
          <p:nvPr/>
        </p:nvGrpSpPr>
        <p:grpSpPr>
          <a:xfrm>
            <a:off x="681193" y="617485"/>
            <a:ext cx="16925613" cy="9052030"/>
            <a:chOff x="0" y="0"/>
            <a:chExt cx="4457775" cy="2384074"/>
          </a:xfrm>
        </p:grpSpPr>
        <p:sp>
          <p:nvSpPr>
            <p:cNvPr id="6" name="Freeform 6"/>
            <p:cNvSpPr/>
            <p:nvPr/>
          </p:nvSpPr>
          <p:spPr>
            <a:xfrm>
              <a:off x="0" y="0"/>
              <a:ext cx="4457775" cy="2384074"/>
            </a:xfrm>
            <a:custGeom>
              <a:avLst/>
              <a:gdLst/>
              <a:ahLst/>
              <a:cxnLst/>
              <a:rect l="l" t="t" r="r" b="b"/>
              <a:pathLst>
                <a:path w="4457775" h="2384074">
                  <a:moveTo>
                    <a:pt x="6861" y="0"/>
                  </a:moveTo>
                  <a:lnTo>
                    <a:pt x="4450914" y="0"/>
                  </a:lnTo>
                  <a:cubicBezTo>
                    <a:pt x="4454703" y="0"/>
                    <a:pt x="4457775" y="3072"/>
                    <a:pt x="4457775" y="6861"/>
                  </a:cubicBezTo>
                  <a:lnTo>
                    <a:pt x="4457775" y="2377212"/>
                  </a:lnTo>
                  <a:cubicBezTo>
                    <a:pt x="4457775" y="2379032"/>
                    <a:pt x="4457052" y="2380777"/>
                    <a:pt x="4455765" y="2382064"/>
                  </a:cubicBezTo>
                  <a:cubicBezTo>
                    <a:pt x="4454478" y="2383351"/>
                    <a:pt x="4452733" y="2384074"/>
                    <a:pt x="4450914" y="2384074"/>
                  </a:cubicBezTo>
                  <a:lnTo>
                    <a:pt x="6861" y="2384074"/>
                  </a:lnTo>
                  <a:cubicBezTo>
                    <a:pt x="5041" y="2384074"/>
                    <a:pt x="3296" y="2383351"/>
                    <a:pt x="2010" y="2382064"/>
                  </a:cubicBezTo>
                  <a:cubicBezTo>
                    <a:pt x="723" y="2380777"/>
                    <a:pt x="0" y="2379032"/>
                    <a:pt x="0" y="2377212"/>
                  </a:cubicBezTo>
                  <a:lnTo>
                    <a:pt x="0" y="6861"/>
                  </a:lnTo>
                  <a:cubicBezTo>
                    <a:pt x="0" y="5041"/>
                    <a:pt x="723" y="3296"/>
                    <a:pt x="2010" y="2010"/>
                  </a:cubicBezTo>
                  <a:cubicBezTo>
                    <a:pt x="3296" y="723"/>
                    <a:pt x="5041" y="0"/>
                    <a:pt x="6861" y="0"/>
                  </a:cubicBezTo>
                  <a:close/>
                </a:path>
              </a:pathLst>
            </a:custGeom>
            <a:solidFill>
              <a:srgbClr val="AF2929"/>
            </a:solidFill>
            <a:ln w="38100" cap="sq">
              <a:solidFill>
                <a:srgbClr val="FFF6F0"/>
              </a:solidFill>
              <a:prstDash val="solid"/>
              <a:miter/>
            </a:ln>
          </p:spPr>
        </p:sp>
        <p:sp>
          <p:nvSpPr>
            <p:cNvPr id="7" name="TextBox 7"/>
            <p:cNvSpPr txBox="1"/>
            <p:nvPr/>
          </p:nvSpPr>
          <p:spPr>
            <a:xfrm>
              <a:off x="0" y="-57150"/>
              <a:ext cx="4457775" cy="2441224"/>
            </a:xfrm>
            <a:prstGeom prst="rect">
              <a:avLst/>
            </a:prstGeom>
          </p:spPr>
          <p:txBody>
            <a:bodyPr lIns="50800" tIns="50800" rIns="50800" bIns="50800" rtlCol="0" anchor="ctr"/>
            <a:lstStyle/>
            <a:p>
              <a:pPr algn="ctr">
                <a:lnSpc>
                  <a:spcPts val="3396"/>
                </a:lnSpc>
              </a:pPr>
              <a:endParaRPr/>
            </a:p>
          </p:txBody>
        </p:sp>
      </p:grpSp>
      <p:grpSp>
        <p:nvGrpSpPr>
          <p:cNvPr id="8" name="Group 8"/>
          <p:cNvGrpSpPr/>
          <p:nvPr/>
        </p:nvGrpSpPr>
        <p:grpSpPr>
          <a:xfrm>
            <a:off x="1472547" y="1743894"/>
            <a:ext cx="15174795" cy="1125849"/>
            <a:chOff x="0" y="0"/>
            <a:chExt cx="3996654" cy="296520"/>
          </a:xfrm>
        </p:grpSpPr>
        <p:sp>
          <p:nvSpPr>
            <p:cNvPr id="9" name="Freeform 9"/>
            <p:cNvSpPr/>
            <p:nvPr/>
          </p:nvSpPr>
          <p:spPr>
            <a:xfrm>
              <a:off x="0" y="0"/>
              <a:ext cx="3996654" cy="296520"/>
            </a:xfrm>
            <a:custGeom>
              <a:avLst/>
              <a:gdLst/>
              <a:ahLst/>
              <a:cxnLst/>
              <a:rect l="l" t="t" r="r" b="b"/>
              <a:pathLst>
                <a:path w="3996654" h="296520">
                  <a:moveTo>
                    <a:pt x="0" y="0"/>
                  </a:moveTo>
                  <a:lnTo>
                    <a:pt x="3996654" y="0"/>
                  </a:lnTo>
                  <a:lnTo>
                    <a:pt x="3996654" y="296520"/>
                  </a:lnTo>
                  <a:lnTo>
                    <a:pt x="0" y="296520"/>
                  </a:lnTo>
                  <a:close/>
                </a:path>
              </a:pathLst>
            </a:custGeom>
            <a:solidFill>
              <a:srgbClr val="FFF6F0">
                <a:alpha val="96863"/>
              </a:srgbClr>
            </a:solidFill>
          </p:spPr>
        </p:sp>
        <p:sp>
          <p:nvSpPr>
            <p:cNvPr id="10" name="TextBox 10"/>
            <p:cNvSpPr txBox="1"/>
            <p:nvPr/>
          </p:nvSpPr>
          <p:spPr>
            <a:xfrm>
              <a:off x="0" y="-57150"/>
              <a:ext cx="3996654" cy="353670"/>
            </a:xfrm>
            <a:prstGeom prst="rect">
              <a:avLst/>
            </a:prstGeom>
          </p:spPr>
          <p:txBody>
            <a:bodyPr lIns="50800" tIns="50800" rIns="50800" bIns="50800" rtlCol="0" anchor="ctr"/>
            <a:lstStyle/>
            <a:p>
              <a:pPr algn="ctr">
                <a:lnSpc>
                  <a:spcPts val="3396"/>
                </a:lnSpc>
              </a:pPr>
              <a:endParaRPr/>
            </a:p>
          </p:txBody>
        </p:sp>
      </p:grpSp>
      <p:sp>
        <p:nvSpPr>
          <p:cNvPr id="11" name="AutoShape 11"/>
          <p:cNvSpPr/>
          <p:nvPr/>
        </p:nvSpPr>
        <p:spPr>
          <a:xfrm>
            <a:off x="6876166" y="9239250"/>
            <a:ext cx="10383134" cy="0"/>
          </a:xfrm>
          <a:prstGeom prst="line">
            <a:avLst/>
          </a:prstGeom>
          <a:ln w="38100" cap="flat">
            <a:solidFill>
              <a:srgbClr val="FFF6F0"/>
            </a:solidFill>
            <a:prstDash val="solid"/>
            <a:headEnd type="none" w="sm" len="sm"/>
            <a:tailEnd type="none" w="sm" len="sm"/>
          </a:ln>
        </p:spPr>
      </p:sp>
      <p:sp>
        <p:nvSpPr>
          <p:cNvPr id="12" name="Freeform 12"/>
          <p:cNvSpPr/>
          <p:nvPr/>
        </p:nvSpPr>
        <p:spPr>
          <a:xfrm>
            <a:off x="1493561" y="3031669"/>
            <a:ext cx="15132767" cy="5888022"/>
          </a:xfrm>
          <a:custGeom>
            <a:avLst/>
            <a:gdLst/>
            <a:ahLst/>
            <a:cxnLst/>
            <a:rect l="l" t="t" r="r" b="b"/>
            <a:pathLst>
              <a:path w="15132767" h="5888022">
                <a:moveTo>
                  <a:pt x="0" y="0"/>
                </a:moveTo>
                <a:lnTo>
                  <a:pt x="15132767" y="0"/>
                </a:lnTo>
                <a:lnTo>
                  <a:pt x="15132767" y="5888022"/>
                </a:lnTo>
                <a:lnTo>
                  <a:pt x="0" y="5888022"/>
                </a:lnTo>
                <a:lnTo>
                  <a:pt x="0" y="0"/>
                </a:lnTo>
                <a:close/>
              </a:path>
            </a:pathLst>
          </a:custGeom>
          <a:blipFill>
            <a:blip r:embed="rId2"/>
            <a:stretch>
              <a:fillRect/>
            </a:stretch>
          </a:blipFill>
          <a:ln w="66675" cap="sq">
            <a:solidFill>
              <a:srgbClr val="FFF6F0"/>
            </a:solidFill>
            <a:prstDash val="solid"/>
            <a:miter/>
          </a:ln>
        </p:spPr>
      </p:sp>
      <p:sp>
        <p:nvSpPr>
          <p:cNvPr id="13" name="TextBox 13"/>
          <p:cNvSpPr txBox="1"/>
          <p:nvPr/>
        </p:nvSpPr>
        <p:spPr>
          <a:xfrm>
            <a:off x="4071140" y="899188"/>
            <a:ext cx="10145721" cy="687433"/>
          </a:xfrm>
          <a:prstGeom prst="rect">
            <a:avLst/>
          </a:prstGeom>
        </p:spPr>
        <p:txBody>
          <a:bodyPr lIns="0" tIns="0" rIns="0" bIns="0" rtlCol="0" anchor="t">
            <a:spAutoFit/>
          </a:bodyPr>
          <a:lstStyle/>
          <a:p>
            <a:pPr algn="l">
              <a:lnSpc>
                <a:spcPts val="5208"/>
              </a:lnSpc>
            </a:pPr>
            <a:r>
              <a:rPr lang="en-US" sz="4913">
                <a:solidFill>
                  <a:srgbClr val="FFF6F0"/>
                </a:solidFill>
                <a:latin typeface="Anton"/>
                <a:ea typeface="Anton"/>
                <a:cs typeface="Anton"/>
                <a:sym typeface="Anton"/>
              </a:rPr>
              <a:t>Sector-wise FDI Analysis - Top 5 Sectors</a:t>
            </a:r>
          </a:p>
        </p:txBody>
      </p:sp>
      <p:sp>
        <p:nvSpPr>
          <p:cNvPr id="14" name="TextBox 14"/>
          <p:cNvSpPr txBox="1"/>
          <p:nvPr/>
        </p:nvSpPr>
        <p:spPr>
          <a:xfrm>
            <a:off x="7390088" y="179967"/>
            <a:ext cx="5149844" cy="630555"/>
          </a:xfrm>
          <a:prstGeom prst="rect">
            <a:avLst/>
          </a:prstGeom>
        </p:spPr>
        <p:txBody>
          <a:bodyPr lIns="0" tIns="0" rIns="0" bIns="0" rtlCol="0" anchor="t">
            <a:spAutoFit/>
          </a:bodyPr>
          <a:lstStyle/>
          <a:p>
            <a:pPr algn="l">
              <a:lnSpc>
                <a:spcPts val="2520"/>
              </a:lnSpc>
            </a:pPr>
            <a:r>
              <a:rPr lang="en-US" sz="1800" dirty="0">
                <a:latin typeface="Raleway"/>
                <a:ea typeface="Raleway"/>
                <a:cs typeface="Raleway"/>
                <a:sym typeface="Raleway"/>
              </a:rPr>
              <a:t>Foreign Direct Investment Analysis | Report</a:t>
            </a:r>
          </a:p>
          <a:p>
            <a:pPr algn="l">
              <a:lnSpc>
                <a:spcPts val="2520"/>
              </a:lnSpc>
            </a:pPr>
            <a:endParaRPr lang="en-US" sz="1800" dirty="0">
              <a:latin typeface="Raleway"/>
              <a:ea typeface="Raleway"/>
              <a:cs typeface="Raleway"/>
              <a:sym typeface="Raleway"/>
            </a:endParaRPr>
          </a:p>
        </p:txBody>
      </p:sp>
      <p:sp>
        <p:nvSpPr>
          <p:cNvPr id="15" name="TextBox 15"/>
          <p:cNvSpPr txBox="1"/>
          <p:nvPr/>
        </p:nvSpPr>
        <p:spPr>
          <a:xfrm>
            <a:off x="1556603" y="1843765"/>
            <a:ext cx="15006684" cy="868957"/>
          </a:xfrm>
          <a:prstGeom prst="rect">
            <a:avLst/>
          </a:prstGeom>
        </p:spPr>
        <p:txBody>
          <a:bodyPr lIns="0" tIns="0" rIns="0" bIns="0" rtlCol="0" anchor="t">
            <a:spAutoFit/>
          </a:bodyPr>
          <a:lstStyle/>
          <a:p>
            <a:pPr algn="l">
              <a:lnSpc>
                <a:spcPts val="3449"/>
              </a:lnSpc>
            </a:pPr>
            <a:r>
              <a:rPr lang="en-US" sz="2463">
                <a:solidFill>
                  <a:srgbClr val="AF2929"/>
                </a:solidFill>
                <a:latin typeface="Raleway Bold"/>
                <a:ea typeface="Raleway Bold"/>
                <a:cs typeface="Raleway Bold"/>
                <a:sym typeface="Raleway Bold"/>
              </a:rPr>
              <a:t>The bottom 5 sectors by total FDI are visualized, indicating sectors with minimal FDI inflows during the same period.</a:t>
            </a:r>
          </a:p>
        </p:txBody>
      </p:sp>
      <p:sp>
        <p:nvSpPr>
          <p:cNvPr id="16" name="TextBox 14">
            <a:extLst>
              <a:ext uri="{FF2B5EF4-FFF2-40B4-BE49-F238E27FC236}">
                <a16:creationId xmlns:a16="http://schemas.microsoft.com/office/drawing/2014/main" id="{BEE9C569-7838-1715-271B-0D5C316B6957}"/>
              </a:ext>
            </a:extLst>
          </p:cNvPr>
          <p:cNvSpPr txBox="1"/>
          <p:nvPr/>
        </p:nvSpPr>
        <p:spPr>
          <a:xfrm>
            <a:off x="2179940" y="272680"/>
            <a:ext cx="5149844" cy="630555"/>
          </a:xfrm>
          <a:prstGeom prst="rect">
            <a:avLst/>
          </a:prstGeom>
        </p:spPr>
        <p:txBody>
          <a:bodyPr lIns="0" tIns="0" rIns="0" bIns="0" rtlCol="0" anchor="t">
            <a:spAutoFit/>
          </a:bodyPr>
          <a:lstStyle/>
          <a:p>
            <a:pPr algn="l">
              <a:lnSpc>
                <a:spcPts val="2520"/>
              </a:lnSpc>
            </a:pPr>
            <a:r>
              <a:rPr lang="en-US" sz="1800" dirty="0">
                <a:solidFill>
                  <a:srgbClr val="FFF6F0"/>
                </a:solidFill>
                <a:latin typeface="Raleway"/>
                <a:ea typeface="Raleway"/>
                <a:cs typeface="Raleway"/>
                <a:sym typeface="Raleway"/>
              </a:rPr>
              <a:t>Foreign Direct Investment Analysis | Report</a:t>
            </a:r>
          </a:p>
          <a:p>
            <a:pPr algn="l">
              <a:lnSpc>
                <a:spcPts val="2520"/>
              </a:lnSpc>
            </a:pPr>
            <a:endParaRPr lang="en-US" sz="1800" dirty="0">
              <a:solidFill>
                <a:srgbClr val="FFF6F0"/>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grpSp>
        <p:nvGrpSpPr>
          <p:cNvPr id="2" name="Group 2"/>
          <p:cNvGrpSpPr/>
          <p:nvPr/>
        </p:nvGrpSpPr>
        <p:grpSpPr>
          <a:xfrm>
            <a:off x="-137828" y="3471554"/>
            <a:ext cx="18563655" cy="2066342"/>
            <a:chOff x="0" y="0"/>
            <a:chExt cx="4889193" cy="544222"/>
          </a:xfrm>
        </p:grpSpPr>
        <p:sp>
          <p:nvSpPr>
            <p:cNvPr id="3" name="Freeform 3"/>
            <p:cNvSpPr/>
            <p:nvPr/>
          </p:nvSpPr>
          <p:spPr>
            <a:xfrm>
              <a:off x="0" y="0"/>
              <a:ext cx="4889193" cy="544222"/>
            </a:xfrm>
            <a:custGeom>
              <a:avLst/>
              <a:gdLst/>
              <a:ahLst/>
              <a:cxnLst/>
              <a:rect l="l" t="t" r="r" b="b"/>
              <a:pathLst>
                <a:path w="4889193" h="544222">
                  <a:moveTo>
                    <a:pt x="0" y="0"/>
                  </a:moveTo>
                  <a:lnTo>
                    <a:pt x="4889193" y="0"/>
                  </a:lnTo>
                  <a:lnTo>
                    <a:pt x="4889193" y="544222"/>
                  </a:lnTo>
                  <a:lnTo>
                    <a:pt x="0" y="544222"/>
                  </a:lnTo>
                  <a:close/>
                </a:path>
              </a:pathLst>
            </a:custGeom>
            <a:solidFill>
              <a:srgbClr val="AF2929">
                <a:alpha val="9804"/>
              </a:srgbClr>
            </a:solidFill>
          </p:spPr>
        </p:sp>
        <p:sp>
          <p:nvSpPr>
            <p:cNvPr id="4" name="TextBox 4"/>
            <p:cNvSpPr txBox="1"/>
            <p:nvPr/>
          </p:nvSpPr>
          <p:spPr>
            <a:xfrm>
              <a:off x="0" y="-57150"/>
              <a:ext cx="4889193" cy="601372"/>
            </a:xfrm>
            <a:prstGeom prst="rect">
              <a:avLst/>
            </a:prstGeom>
          </p:spPr>
          <p:txBody>
            <a:bodyPr lIns="50800" tIns="50800" rIns="50800" bIns="50800" rtlCol="0" anchor="ctr"/>
            <a:lstStyle/>
            <a:p>
              <a:pPr algn="ctr">
                <a:lnSpc>
                  <a:spcPts val="3396"/>
                </a:lnSpc>
              </a:pPr>
              <a:endParaRPr/>
            </a:p>
          </p:txBody>
        </p:sp>
      </p:grpSp>
      <p:grpSp>
        <p:nvGrpSpPr>
          <p:cNvPr id="5" name="Group 5"/>
          <p:cNvGrpSpPr/>
          <p:nvPr/>
        </p:nvGrpSpPr>
        <p:grpSpPr>
          <a:xfrm>
            <a:off x="-137828" y="5542554"/>
            <a:ext cx="18563655" cy="2066342"/>
            <a:chOff x="0" y="0"/>
            <a:chExt cx="4889193" cy="544222"/>
          </a:xfrm>
        </p:grpSpPr>
        <p:sp>
          <p:nvSpPr>
            <p:cNvPr id="6" name="Freeform 6"/>
            <p:cNvSpPr/>
            <p:nvPr/>
          </p:nvSpPr>
          <p:spPr>
            <a:xfrm>
              <a:off x="0" y="0"/>
              <a:ext cx="4889193" cy="544222"/>
            </a:xfrm>
            <a:custGeom>
              <a:avLst/>
              <a:gdLst/>
              <a:ahLst/>
              <a:cxnLst/>
              <a:rect l="l" t="t" r="r" b="b"/>
              <a:pathLst>
                <a:path w="4889193" h="544222">
                  <a:moveTo>
                    <a:pt x="0" y="0"/>
                  </a:moveTo>
                  <a:lnTo>
                    <a:pt x="4889193" y="0"/>
                  </a:lnTo>
                  <a:lnTo>
                    <a:pt x="4889193" y="544222"/>
                  </a:lnTo>
                  <a:lnTo>
                    <a:pt x="0" y="544222"/>
                  </a:lnTo>
                  <a:close/>
                </a:path>
              </a:pathLst>
            </a:custGeom>
            <a:solidFill>
              <a:srgbClr val="FFF6F0">
                <a:alpha val="9804"/>
              </a:srgbClr>
            </a:solidFill>
          </p:spPr>
        </p:sp>
        <p:sp>
          <p:nvSpPr>
            <p:cNvPr id="7" name="TextBox 7"/>
            <p:cNvSpPr txBox="1"/>
            <p:nvPr/>
          </p:nvSpPr>
          <p:spPr>
            <a:xfrm>
              <a:off x="0" y="-57150"/>
              <a:ext cx="4889193" cy="601372"/>
            </a:xfrm>
            <a:prstGeom prst="rect">
              <a:avLst/>
            </a:prstGeom>
          </p:spPr>
          <p:txBody>
            <a:bodyPr lIns="50800" tIns="50800" rIns="50800" bIns="50800" rtlCol="0" anchor="ctr"/>
            <a:lstStyle/>
            <a:p>
              <a:pPr algn="ctr">
                <a:lnSpc>
                  <a:spcPts val="3396"/>
                </a:lnSpc>
              </a:pPr>
              <a:endParaRPr/>
            </a:p>
          </p:txBody>
        </p:sp>
      </p:grpSp>
      <p:sp>
        <p:nvSpPr>
          <p:cNvPr id="8" name="Freeform 8"/>
          <p:cNvSpPr/>
          <p:nvPr/>
        </p:nvSpPr>
        <p:spPr>
          <a:xfrm>
            <a:off x="6969234" y="-2506837"/>
            <a:ext cx="5406890" cy="5406890"/>
          </a:xfrm>
          <a:custGeom>
            <a:avLst/>
            <a:gdLst/>
            <a:ahLst/>
            <a:cxnLst/>
            <a:rect l="l" t="t" r="r" b="b"/>
            <a:pathLst>
              <a:path w="5406890" h="5406890">
                <a:moveTo>
                  <a:pt x="0" y="0"/>
                </a:moveTo>
                <a:lnTo>
                  <a:pt x="5406890" y="0"/>
                </a:lnTo>
                <a:lnTo>
                  <a:pt x="5406890" y="5406891"/>
                </a:lnTo>
                <a:lnTo>
                  <a:pt x="0" y="540689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9" name="AutoShape 9"/>
          <p:cNvSpPr/>
          <p:nvPr/>
        </p:nvSpPr>
        <p:spPr>
          <a:xfrm>
            <a:off x="5666915" y="1028700"/>
            <a:ext cx="0" cy="8229600"/>
          </a:xfrm>
          <a:prstGeom prst="line">
            <a:avLst/>
          </a:prstGeom>
          <a:ln w="38100" cap="flat">
            <a:solidFill>
              <a:srgbClr val="FFF6F0"/>
            </a:solidFill>
            <a:prstDash val="solid"/>
            <a:headEnd type="none" w="sm" len="sm"/>
            <a:tailEnd type="none" w="sm" len="sm"/>
          </a:ln>
        </p:spPr>
      </p:sp>
      <p:sp>
        <p:nvSpPr>
          <p:cNvPr id="10" name="Freeform 10"/>
          <p:cNvSpPr/>
          <p:nvPr/>
        </p:nvSpPr>
        <p:spPr>
          <a:xfrm>
            <a:off x="6051723" y="1028700"/>
            <a:ext cx="11824592" cy="8229600"/>
          </a:xfrm>
          <a:custGeom>
            <a:avLst/>
            <a:gdLst/>
            <a:ahLst/>
            <a:cxnLst/>
            <a:rect l="l" t="t" r="r" b="b"/>
            <a:pathLst>
              <a:path w="11824592" h="8229600">
                <a:moveTo>
                  <a:pt x="0" y="0"/>
                </a:moveTo>
                <a:lnTo>
                  <a:pt x="11824592" y="0"/>
                </a:lnTo>
                <a:lnTo>
                  <a:pt x="11824592" y="8229600"/>
                </a:lnTo>
                <a:lnTo>
                  <a:pt x="0" y="8229600"/>
                </a:lnTo>
                <a:lnTo>
                  <a:pt x="0" y="0"/>
                </a:lnTo>
                <a:close/>
              </a:path>
            </a:pathLst>
          </a:custGeom>
          <a:blipFill>
            <a:blip r:embed="rId4"/>
            <a:stretch>
              <a:fillRect r="-3425" b="-3129"/>
            </a:stretch>
          </a:blipFill>
        </p:spPr>
      </p:sp>
      <p:sp>
        <p:nvSpPr>
          <p:cNvPr id="11" name="TextBox 11"/>
          <p:cNvSpPr txBox="1"/>
          <p:nvPr/>
        </p:nvSpPr>
        <p:spPr>
          <a:xfrm>
            <a:off x="373948" y="263283"/>
            <a:ext cx="12899881" cy="581467"/>
          </a:xfrm>
          <a:prstGeom prst="rect">
            <a:avLst/>
          </a:prstGeom>
        </p:spPr>
        <p:txBody>
          <a:bodyPr lIns="0" tIns="0" rIns="0" bIns="0" rtlCol="0" anchor="t">
            <a:spAutoFit/>
          </a:bodyPr>
          <a:lstStyle/>
          <a:p>
            <a:pPr algn="l">
              <a:lnSpc>
                <a:spcPts val="4569"/>
              </a:lnSpc>
            </a:pPr>
            <a:r>
              <a:rPr lang="en-US" sz="4310">
                <a:solidFill>
                  <a:srgbClr val="FFF6F0"/>
                </a:solidFill>
                <a:latin typeface="Anton"/>
                <a:ea typeface="Anton"/>
                <a:cs typeface="Anton"/>
                <a:sym typeface="Anton"/>
              </a:rPr>
              <a:t>Correlation Analysis</a:t>
            </a:r>
          </a:p>
        </p:txBody>
      </p:sp>
      <p:sp>
        <p:nvSpPr>
          <p:cNvPr id="12" name="TextBox 12"/>
          <p:cNvSpPr txBox="1"/>
          <p:nvPr/>
        </p:nvSpPr>
        <p:spPr>
          <a:xfrm>
            <a:off x="373948" y="1200467"/>
            <a:ext cx="5014171" cy="7800340"/>
          </a:xfrm>
          <a:prstGeom prst="rect">
            <a:avLst/>
          </a:prstGeom>
        </p:spPr>
        <p:txBody>
          <a:bodyPr lIns="0" tIns="0" rIns="0" bIns="0" rtlCol="0" anchor="t">
            <a:spAutoFit/>
          </a:bodyPr>
          <a:lstStyle/>
          <a:p>
            <a:pPr algn="l">
              <a:lnSpc>
                <a:spcPts val="4759"/>
              </a:lnSpc>
            </a:pPr>
            <a:r>
              <a:rPr lang="en-US" sz="3399">
                <a:solidFill>
                  <a:srgbClr val="FFF6F0"/>
                </a:solidFill>
                <a:latin typeface="Raleway"/>
                <a:ea typeface="Raleway"/>
                <a:cs typeface="Raleway"/>
                <a:sym typeface="Raleway"/>
              </a:rPr>
              <a:t>A correlation matrix of FDI inflows between sectors is plotted to understand the relationship between different sectors' FDI inflows. The correlation analysis reveals significant correlations between certain sectors, indicating that FDI inflows in some sectors tend to move together.</a:t>
            </a:r>
          </a:p>
        </p:txBody>
      </p:sp>
      <p:sp>
        <p:nvSpPr>
          <p:cNvPr id="13" name="TextBox 13"/>
          <p:cNvSpPr txBox="1"/>
          <p:nvPr/>
        </p:nvSpPr>
        <p:spPr>
          <a:xfrm>
            <a:off x="373948" y="9685020"/>
            <a:ext cx="5149844" cy="630555"/>
          </a:xfrm>
          <a:prstGeom prst="rect">
            <a:avLst/>
          </a:prstGeom>
        </p:spPr>
        <p:txBody>
          <a:bodyPr lIns="0" tIns="0" rIns="0" bIns="0" rtlCol="0" anchor="t">
            <a:spAutoFit/>
          </a:bodyPr>
          <a:lstStyle/>
          <a:p>
            <a:pPr algn="l">
              <a:lnSpc>
                <a:spcPts val="2520"/>
              </a:lnSpc>
            </a:pPr>
            <a:r>
              <a:rPr lang="en-US" sz="1800">
                <a:solidFill>
                  <a:srgbClr val="FFF6F0"/>
                </a:solidFill>
                <a:latin typeface="Raleway"/>
                <a:ea typeface="Raleway"/>
                <a:cs typeface="Raleway"/>
                <a:sym typeface="Raleway"/>
              </a:rPr>
              <a:t>Foreign Direct Investment Analysis | Report</a:t>
            </a:r>
          </a:p>
          <a:p>
            <a:pPr algn="l">
              <a:lnSpc>
                <a:spcPts val="2520"/>
              </a:lnSpc>
            </a:pPr>
            <a:endParaRPr lang="en-US" sz="1800">
              <a:solidFill>
                <a:srgbClr val="FFF6F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F2929"/>
        </a:solidFill>
        <a:effectLst/>
      </p:bgPr>
    </p:bg>
    <p:spTree>
      <p:nvGrpSpPr>
        <p:cNvPr id="1" name=""/>
        <p:cNvGrpSpPr/>
        <p:nvPr/>
      </p:nvGrpSpPr>
      <p:grpSpPr>
        <a:xfrm>
          <a:off x="0" y="0"/>
          <a:ext cx="0" cy="0"/>
          <a:chOff x="0" y="0"/>
          <a:chExt cx="0" cy="0"/>
        </a:xfrm>
      </p:grpSpPr>
      <p:sp>
        <p:nvSpPr>
          <p:cNvPr id="2" name="Freeform 2"/>
          <p:cNvSpPr/>
          <p:nvPr/>
        </p:nvSpPr>
        <p:spPr>
          <a:xfrm>
            <a:off x="15839554" y="1028700"/>
            <a:ext cx="1419746" cy="409952"/>
          </a:xfrm>
          <a:custGeom>
            <a:avLst/>
            <a:gdLst/>
            <a:ahLst/>
            <a:cxnLst/>
            <a:rect l="l" t="t" r="r" b="b"/>
            <a:pathLst>
              <a:path w="1419746" h="409952">
                <a:moveTo>
                  <a:pt x="0" y="0"/>
                </a:moveTo>
                <a:lnTo>
                  <a:pt x="1419746" y="0"/>
                </a:lnTo>
                <a:lnTo>
                  <a:pt x="1419746" y="409952"/>
                </a:lnTo>
                <a:lnTo>
                  <a:pt x="0" y="4099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8601377"/>
            <a:ext cx="16230600" cy="946847"/>
            <a:chOff x="0" y="0"/>
            <a:chExt cx="4274726" cy="249375"/>
          </a:xfrm>
        </p:grpSpPr>
        <p:sp>
          <p:nvSpPr>
            <p:cNvPr id="4" name="Freeform 4"/>
            <p:cNvSpPr/>
            <p:nvPr/>
          </p:nvSpPr>
          <p:spPr>
            <a:xfrm>
              <a:off x="0" y="0"/>
              <a:ext cx="4274726" cy="249375"/>
            </a:xfrm>
            <a:custGeom>
              <a:avLst/>
              <a:gdLst/>
              <a:ahLst/>
              <a:cxnLst/>
              <a:rect l="l" t="t" r="r" b="b"/>
              <a:pathLst>
                <a:path w="4274726" h="249375">
                  <a:moveTo>
                    <a:pt x="11925" y="0"/>
                  </a:moveTo>
                  <a:lnTo>
                    <a:pt x="4262801" y="0"/>
                  </a:lnTo>
                  <a:cubicBezTo>
                    <a:pt x="4269387" y="0"/>
                    <a:pt x="4274726" y="5339"/>
                    <a:pt x="4274726" y="11925"/>
                  </a:cubicBezTo>
                  <a:lnTo>
                    <a:pt x="4274726" y="237450"/>
                  </a:lnTo>
                  <a:cubicBezTo>
                    <a:pt x="4274726" y="244036"/>
                    <a:pt x="4269387" y="249375"/>
                    <a:pt x="4262801" y="249375"/>
                  </a:cubicBezTo>
                  <a:lnTo>
                    <a:pt x="11925" y="249375"/>
                  </a:lnTo>
                  <a:cubicBezTo>
                    <a:pt x="5339" y="249375"/>
                    <a:pt x="0" y="244036"/>
                    <a:pt x="0" y="237450"/>
                  </a:cubicBezTo>
                  <a:lnTo>
                    <a:pt x="0" y="11925"/>
                  </a:lnTo>
                  <a:cubicBezTo>
                    <a:pt x="0" y="5339"/>
                    <a:pt x="5339" y="0"/>
                    <a:pt x="11925" y="0"/>
                  </a:cubicBezTo>
                  <a:close/>
                </a:path>
              </a:pathLst>
            </a:custGeom>
            <a:solidFill>
              <a:srgbClr val="202020"/>
            </a:solidFill>
          </p:spPr>
        </p:sp>
        <p:sp>
          <p:nvSpPr>
            <p:cNvPr id="5" name="TextBox 5"/>
            <p:cNvSpPr txBox="1"/>
            <p:nvPr/>
          </p:nvSpPr>
          <p:spPr>
            <a:xfrm>
              <a:off x="0" y="-57150"/>
              <a:ext cx="4274726" cy="306525"/>
            </a:xfrm>
            <a:prstGeom prst="rect">
              <a:avLst/>
            </a:prstGeom>
          </p:spPr>
          <p:txBody>
            <a:bodyPr lIns="50800" tIns="50800" rIns="50800" bIns="50800" rtlCol="0" anchor="ctr"/>
            <a:lstStyle/>
            <a:p>
              <a:pPr algn="ctr">
                <a:lnSpc>
                  <a:spcPts val="3396"/>
                </a:lnSpc>
              </a:pPr>
              <a:endParaRPr/>
            </a:p>
          </p:txBody>
        </p:sp>
      </p:grpSp>
      <p:sp>
        <p:nvSpPr>
          <p:cNvPr id="6" name="TextBox 6"/>
          <p:cNvSpPr txBox="1"/>
          <p:nvPr/>
        </p:nvSpPr>
        <p:spPr>
          <a:xfrm>
            <a:off x="2155836" y="2515191"/>
            <a:ext cx="13976328" cy="4134536"/>
          </a:xfrm>
          <a:prstGeom prst="rect">
            <a:avLst/>
          </a:prstGeom>
        </p:spPr>
        <p:txBody>
          <a:bodyPr lIns="0" tIns="0" rIns="0" bIns="0" rtlCol="0" anchor="t">
            <a:spAutoFit/>
          </a:bodyPr>
          <a:lstStyle/>
          <a:p>
            <a:pPr algn="ctr">
              <a:lnSpc>
                <a:spcPts val="16094"/>
              </a:lnSpc>
            </a:pPr>
            <a:r>
              <a:rPr lang="en-US" sz="15041" spc="1082">
                <a:solidFill>
                  <a:srgbClr val="FFF6F0"/>
                </a:solidFill>
                <a:latin typeface="Anton"/>
                <a:ea typeface="Anton"/>
                <a:cs typeface="Anton"/>
                <a:sym typeface="Anton"/>
              </a:rPr>
              <a:t>THANK YOU</a:t>
            </a:r>
          </a:p>
          <a:p>
            <a:pPr algn="ctr">
              <a:lnSpc>
                <a:spcPts val="16094"/>
              </a:lnSpc>
            </a:pPr>
            <a:r>
              <a:rPr lang="en-US" sz="15041" spc="1082">
                <a:solidFill>
                  <a:srgbClr val="FFF6F0"/>
                </a:solidFill>
                <a:latin typeface="Anton"/>
                <a:ea typeface="Anton"/>
                <a:cs typeface="Anton"/>
                <a:sym typeface="Anton"/>
              </a:rPr>
              <a:t>SO MUCH!</a:t>
            </a:r>
          </a:p>
        </p:txBody>
      </p:sp>
      <p:sp>
        <p:nvSpPr>
          <p:cNvPr id="7" name="TextBox 7"/>
          <p:cNvSpPr txBox="1"/>
          <p:nvPr/>
        </p:nvSpPr>
        <p:spPr>
          <a:xfrm>
            <a:off x="1311603" y="8838565"/>
            <a:ext cx="6285721" cy="798830"/>
          </a:xfrm>
          <a:prstGeom prst="rect">
            <a:avLst/>
          </a:prstGeom>
        </p:spPr>
        <p:txBody>
          <a:bodyPr lIns="0" tIns="0" rIns="0" bIns="0" rtlCol="0" anchor="t">
            <a:spAutoFit/>
          </a:bodyPr>
          <a:lstStyle/>
          <a:p>
            <a:pPr algn="l">
              <a:lnSpc>
                <a:spcPts val="3219"/>
              </a:lnSpc>
            </a:pPr>
            <a:r>
              <a:rPr lang="en-US" sz="2299">
                <a:solidFill>
                  <a:srgbClr val="FFF6F0"/>
                </a:solidFill>
                <a:latin typeface="Raleway"/>
                <a:ea typeface="Raleway"/>
                <a:cs typeface="Raleway"/>
                <a:sym typeface="Raleway"/>
              </a:rPr>
              <a:t>Foreign Direct Investment Analysis | Report</a:t>
            </a:r>
          </a:p>
          <a:p>
            <a:pPr algn="l">
              <a:lnSpc>
                <a:spcPts val="3219"/>
              </a:lnSpc>
            </a:pPr>
            <a:endParaRPr lang="en-US" sz="2299">
              <a:solidFill>
                <a:srgbClr val="FFF6F0"/>
              </a:solidFill>
              <a:latin typeface="Raleway"/>
              <a:ea typeface="Raleway"/>
              <a:cs typeface="Raleway"/>
              <a:sym typeface="Raleway"/>
            </a:endParaRPr>
          </a:p>
        </p:txBody>
      </p:sp>
      <p:sp>
        <p:nvSpPr>
          <p:cNvPr id="8" name="Freeform 8"/>
          <p:cNvSpPr/>
          <p:nvPr/>
        </p:nvSpPr>
        <p:spPr>
          <a:xfrm>
            <a:off x="1028700" y="950773"/>
            <a:ext cx="565805" cy="565805"/>
          </a:xfrm>
          <a:custGeom>
            <a:avLst/>
            <a:gdLst/>
            <a:ahLst/>
            <a:cxnLst/>
            <a:rect l="l" t="t" r="r" b="b"/>
            <a:pathLst>
              <a:path w="565805" h="565805">
                <a:moveTo>
                  <a:pt x="0" y="0"/>
                </a:moveTo>
                <a:lnTo>
                  <a:pt x="565805" y="0"/>
                </a:lnTo>
                <a:lnTo>
                  <a:pt x="565805" y="565805"/>
                </a:lnTo>
                <a:lnTo>
                  <a:pt x="0" y="5658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409</Words>
  <Application>Microsoft Office PowerPoint</Application>
  <PresentationFormat>Custom</PresentationFormat>
  <Paragraphs>33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Holiday</vt:lpstr>
      <vt:lpstr>Calibri</vt:lpstr>
      <vt:lpstr>Arial</vt:lpstr>
      <vt:lpstr>Raleway</vt:lpstr>
      <vt:lpstr>Anton</vt:lpstr>
      <vt:lpstr>Raleway Bold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White Modern Training And Development Presentation</dc:title>
  <cp:lastModifiedBy>NIHAL P</cp:lastModifiedBy>
  <cp:revision>2</cp:revision>
  <dcterms:created xsi:type="dcterms:W3CDTF">2006-08-16T00:00:00Z</dcterms:created>
  <dcterms:modified xsi:type="dcterms:W3CDTF">2024-07-11T11:57:04Z</dcterms:modified>
  <dc:identifier>DAGKi07cr0w</dc:identifier>
</cp:coreProperties>
</file>