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68" r:id="rId4"/>
    <p:sldId id="258" r:id="rId5"/>
    <p:sldId id="266" r:id="rId6"/>
    <p:sldId id="259" r:id="rId7"/>
    <p:sldId id="261" r:id="rId8"/>
    <p:sldId id="262" r:id="rId9"/>
    <p:sldId id="263" r:id="rId10"/>
    <p:sldId id="260" r:id="rId11"/>
    <p:sldId id="282"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7" r:id="rId26"/>
    <p:sldId id="288" r:id="rId27"/>
    <p:sldId id="289" r:id="rId28"/>
    <p:sldId id="290" r:id="rId29"/>
    <p:sldId id="284" r:id="rId30"/>
    <p:sldId id="286" r:id="rId31"/>
    <p:sldId id="265" r:id="rId32"/>
    <p:sldId id="26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87633" autoAdjust="0"/>
  </p:normalViewPr>
  <p:slideViewPr>
    <p:cSldViewPr>
      <p:cViewPr>
        <p:scale>
          <a:sx n="64" d="100"/>
          <a:sy n="64" d="100"/>
        </p:scale>
        <p:origin x="-155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F8425C-CF22-4441-985F-4AC5A76AAE3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8425C-CF22-4441-985F-4AC5A76AAE3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8425C-CF22-4441-985F-4AC5A76AAE3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8425C-CF22-4441-985F-4AC5A76AAE3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F8425C-CF22-4441-985F-4AC5A76AAE32}"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F8425C-CF22-4441-985F-4AC5A76AAE32}"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F8425C-CF22-4441-985F-4AC5A76AAE32}"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F8425C-CF22-4441-985F-4AC5A76AAE32}" type="datetimeFigureOut">
              <a:rPr lang="en-US" smtClean="0"/>
              <a:pPr/>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8425C-CF22-4441-985F-4AC5A76AAE32}"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8425C-CF22-4441-985F-4AC5A76AAE32}"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8425C-CF22-4441-985F-4AC5A76AAE32}"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2EC73-1CB5-4227-B683-E0343525C8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8425C-CF22-4441-985F-4AC5A76AAE32}" type="datetimeFigureOut">
              <a:rPr lang="en-US" smtClean="0"/>
              <a:pPr/>
              <a:t>7/29/2021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2EC73-1CB5-4227-B683-E0343525C8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urkhan26/predicting" TargetMode="External"/><Relationship Id="rId2" Type="http://schemas.openxmlformats.org/officeDocument/2006/relationships/hyperlink" Target="http://www.jetir.org(issn-2349-5162)/" TargetMode="External"/><Relationship Id="rId1" Type="http://schemas.openxmlformats.org/officeDocument/2006/relationships/slideLayout" Target="../slideLayouts/slideLayout7.xml"/><Relationship Id="rId4" Type="http://schemas.openxmlformats.org/officeDocument/2006/relationships/hyperlink" Target="http://www.researchgate.ne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81200" y="838200"/>
            <a:ext cx="6705600" cy="954107"/>
          </a:xfrm>
          <a:prstGeom prst="rect">
            <a:avLst/>
          </a:prstGeom>
          <a:noFill/>
        </p:spPr>
        <p:txBody>
          <a:bodyPr wrap="square" lIns="91440" tIns="45720" rIns="91440" bIns="45720">
            <a:spAutoFit/>
          </a:bodyPr>
          <a:lstStyle/>
          <a:p>
            <a:pPr algn="ctr"/>
            <a:r>
              <a:rPr lang="en-US" sz="2800" b="1" dirty="0" smtClean="0">
                <a:ln w="17780" cmpd="sng">
                  <a:solidFill>
                    <a:srgbClr val="FFFFFF"/>
                  </a:solidFill>
                  <a:prstDash val="solid"/>
                  <a:miter lim="800000"/>
                </a:ln>
                <a:effectLst>
                  <a:outerShdw blurRad="50800" algn="tl" rotWithShape="0">
                    <a:srgbClr val="000000"/>
                  </a:outerShdw>
                </a:effectLst>
              </a:rPr>
              <a:t>   UNIVERSITY INSTITUTE OF TECHNOLOGY   BARKATULLAH UNIVERSITY BHOPAL</a:t>
            </a:r>
            <a:endParaRPr lang="en-US" sz="2800" b="1" cap="none" spc="0" dirty="0">
              <a:ln w="17780" cmpd="sng">
                <a:solidFill>
                  <a:srgbClr val="FFFFFF"/>
                </a:solidFill>
                <a:prstDash val="solid"/>
                <a:miter lim="800000"/>
              </a:ln>
              <a:effectLst>
                <a:outerShdw blurRad="50800" algn="tl" rotWithShape="0">
                  <a:srgbClr val="000000"/>
                </a:outerShdw>
              </a:effectLst>
            </a:endParaRPr>
          </a:p>
        </p:txBody>
      </p:sp>
      <p:sp>
        <p:nvSpPr>
          <p:cNvPr id="9" name="TextBox 8"/>
          <p:cNvSpPr txBox="1"/>
          <p:nvPr/>
        </p:nvSpPr>
        <p:spPr>
          <a:xfrm>
            <a:off x="381000" y="5105401"/>
            <a:ext cx="8382000" cy="1107996"/>
          </a:xfrm>
          <a:prstGeom prst="rect">
            <a:avLst/>
          </a:prstGeom>
          <a:noFill/>
        </p:spPr>
        <p:txBody>
          <a:bodyPr wrap="square" rtlCol="0">
            <a:spAutoFit/>
          </a:bodyPr>
          <a:lstStyle/>
          <a:p>
            <a:endParaRPr lang="en-US" sz="1600" dirty="0" smtClean="0"/>
          </a:p>
          <a:p>
            <a:endParaRPr lang="en-US" sz="1600" dirty="0" smtClean="0"/>
          </a:p>
          <a:p>
            <a:endParaRPr lang="en-US" sz="1600" dirty="0" smtClean="0"/>
          </a:p>
          <a:p>
            <a:r>
              <a:rPr lang="en-US" sz="1600" dirty="0" smtClean="0"/>
              <a:t>                                                                         </a:t>
            </a:r>
            <a:endParaRPr lang="en-US" sz="1600" dirty="0"/>
          </a:p>
        </p:txBody>
      </p:sp>
      <p:sp>
        <p:nvSpPr>
          <p:cNvPr id="7" name="Subtitle 6"/>
          <p:cNvSpPr>
            <a:spLocks noGrp="1"/>
          </p:cNvSpPr>
          <p:nvPr>
            <p:ph type="subTitle" idx="1"/>
          </p:nvPr>
        </p:nvSpPr>
        <p:spPr>
          <a:xfrm>
            <a:off x="2133600" y="4572000"/>
            <a:ext cx="6324600" cy="1295400"/>
          </a:xfrm>
        </p:spPr>
        <p:txBody>
          <a:bodyPr>
            <a:normAutofit/>
          </a:bodyPr>
          <a:lstStyle/>
          <a:p>
            <a:pPr algn="l"/>
            <a:r>
              <a:rPr lang="en-US" sz="2000" dirty="0" smtClean="0">
                <a:solidFill>
                  <a:srgbClr val="7030A0"/>
                </a:solidFill>
              </a:rPr>
              <a:t>Submitted by                                                   Submitted  to</a:t>
            </a:r>
          </a:p>
          <a:p>
            <a:pPr algn="l"/>
            <a:r>
              <a:rPr lang="en-US" sz="1800" dirty="0" err="1" smtClean="0">
                <a:solidFill>
                  <a:schemeClr val="tx1"/>
                </a:solidFill>
              </a:rPr>
              <a:t>Neha</a:t>
            </a:r>
            <a:r>
              <a:rPr lang="en-US" sz="1800" dirty="0" smtClean="0">
                <a:solidFill>
                  <a:schemeClr val="tx1"/>
                </a:solidFill>
              </a:rPr>
              <a:t> </a:t>
            </a:r>
            <a:r>
              <a:rPr lang="en-US" sz="1800" dirty="0" err="1" smtClean="0">
                <a:solidFill>
                  <a:schemeClr val="tx1"/>
                </a:solidFill>
              </a:rPr>
              <a:t>Ahirwar</a:t>
            </a:r>
            <a:r>
              <a:rPr lang="en-US" sz="1800" dirty="0" smtClean="0">
                <a:solidFill>
                  <a:schemeClr val="tx1"/>
                </a:solidFill>
              </a:rPr>
              <a:t>                                                       Ms. Jagriti </a:t>
            </a:r>
            <a:r>
              <a:rPr lang="en-US" sz="1800" dirty="0" err="1" smtClean="0">
                <a:solidFill>
                  <a:schemeClr val="tx1"/>
                </a:solidFill>
              </a:rPr>
              <a:t>Chand</a:t>
            </a:r>
            <a:endParaRPr lang="en-US" sz="1800" dirty="0" smtClean="0">
              <a:solidFill>
                <a:schemeClr val="tx1"/>
              </a:solidFill>
            </a:endParaRPr>
          </a:p>
          <a:p>
            <a:pPr algn="l"/>
            <a:r>
              <a:rPr lang="en-US" sz="1800" dirty="0" smtClean="0">
                <a:solidFill>
                  <a:schemeClr val="tx1"/>
                </a:solidFill>
              </a:rPr>
              <a:t>                                                                                    CSE BUIT </a:t>
            </a:r>
            <a:endParaRPr lang="en-US" sz="1800" dirty="0">
              <a:solidFill>
                <a:schemeClr val="tx1"/>
              </a:solidFill>
            </a:endParaRPr>
          </a:p>
        </p:txBody>
      </p:sp>
      <p:sp>
        <p:nvSpPr>
          <p:cNvPr id="10" name="Rectangle 9"/>
          <p:cNvSpPr/>
          <p:nvPr/>
        </p:nvSpPr>
        <p:spPr>
          <a:xfrm>
            <a:off x="609600" y="0"/>
            <a:ext cx="6858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0"/>
            <a:ext cx="1524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229600" y="5791200"/>
            <a:ext cx="609600" cy="6096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82000" y="6096000"/>
            <a:ext cx="762000" cy="76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0" y="304800"/>
            <a:ext cx="1066800" cy="990600"/>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85800" y="1371600"/>
            <a:ext cx="1066800" cy="9906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Home"/>
          <p:cNvPicPr>
            <a:picLocks noChangeAspect="1" noChangeArrowheads="1"/>
          </p:cNvPicPr>
          <p:nvPr/>
        </p:nvPicPr>
        <p:blipFill>
          <a:blip r:embed="rId2"/>
          <a:srcRect/>
          <a:stretch>
            <a:fillRect/>
          </a:stretch>
        </p:blipFill>
        <p:spPr bwMode="auto">
          <a:xfrm>
            <a:off x="4191000" y="1981200"/>
            <a:ext cx="1524000" cy="914400"/>
          </a:xfrm>
          <a:prstGeom prst="rect">
            <a:avLst/>
          </a:prstGeom>
          <a:noFill/>
        </p:spPr>
      </p:pic>
      <p:sp>
        <p:nvSpPr>
          <p:cNvPr id="26" name="TextBox 25"/>
          <p:cNvSpPr txBox="1"/>
          <p:nvPr/>
        </p:nvSpPr>
        <p:spPr>
          <a:xfrm>
            <a:off x="1981200" y="3200400"/>
            <a:ext cx="6019800" cy="1200329"/>
          </a:xfrm>
          <a:prstGeom prst="rect">
            <a:avLst/>
          </a:prstGeom>
          <a:noFill/>
        </p:spPr>
        <p:txBody>
          <a:bodyPr wrap="square" rtlCol="0">
            <a:spAutoFit/>
          </a:bodyPr>
          <a:lstStyle/>
          <a:p>
            <a:r>
              <a:rPr lang="en-US" b="1" dirty="0" smtClean="0"/>
              <a:t>                                        MAJOR   PROJECT</a:t>
            </a:r>
          </a:p>
          <a:p>
            <a:r>
              <a:rPr lang="en-US" b="1" dirty="0" smtClean="0"/>
              <a:t>                                                      ON </a:t>
            </a:r>
          </a:p>
          <a:p>
            <a:pPr algn="ctr"/>
            <a:r>
              <a:rPr lang="en-US" spc="150" dirty="0" smtClean="0">
                <a:ln w="11430"/>
                <a:effectLst>
                  <a:outerShdw blurRad="25400" algn="tl" rotWithShape="0">
                    <a:srgbClr val="000000">
                      <a:alpha val="43000"/>
                    </a:srgbClr>
                  </a:outerShdw>
                </a:effectLst>
                <a:latin typeface="Times New Roman" pitchFamily="18" charset="0"/>
                <a:cs typeface="Times New Roman" pitchFamily="18" charset="0"/>
              </a:rPr>
              <a:t>“Student  Performance Prediction  System Using Machine learning”</a:t>
            </a:r>
            <a:endParaRPr lang="en-US" dirty="0"/>
          </a:p>
        </p:txBody>
      </p:sp>
    </p:spTree>
  </p:cSld>
  <p:clrMapOvr>
    <a:masterClrMapping/>
  </p:clrMapOvr>
  <p:transition>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1371601"/>
            <a:ext cx="6477000" cy="4708981"/>
          </a:xfrm>
          <a:prstGeom prst="rect">
            <a:avLst/>
          </a:prstGeom>
          <a:noFill/>
        </p:spPr>
        <p:txBody>
          <a:bodyPr wrap="square" rtlCol="0">
            <a:spAutoFit/>
          </a:bodyPr>
          <a:lstStyle/>
          <a:p>
            <a:r>
              <a:rPr lang="en-US" sz="2000" dirty="0" smtClean="0">
                <a:latin typeface="Cambria" pitchFamily="18" charset="0"/>
                <a:ea typeface="Cambria" pitchFamily="18" charset="0"/>
              </a:rPr>
              <a:t>The</a:t>
            </a:r>
            <a:r>
              <a:rPr lang="en-US" sz="2000" dirty="0" smtClean="0">
                <a:latin typeface="Century Schoolbook" pitchFamily="18" charset="0"/>
              </a:rPr>
              <a:t> essential ideas utilized in the students  performance prediction  model are:</a:t>
            </a:r>
          </a:p>
          <a:p>
            <a:pPr marL="342900" indent="-342900">
              <a:buAutoNum type="arabicPeriod"/>
            </a:pPr>
            <a:r>
              <a:rPr lang="en-US" sz="2000" dirty="0" smtClean="0">
                <a:solidFill>
                  <a:schemeClr val="tx1">
                    <a:lumMod val="85000"/>
                    <a:lumOff val="15000"/>
                  </a:schemeClr>
                </a:solidFill>
                <a:latin typeface="Century Schoolbook" pitchFamily="18" charset="0"/>
              </a:rPr>
              <a:t>Python</a:t>
            </a:r>
            <a:r>
              <a:rPr lang="en-US" sz="2000" dirty="0" smtClean="0">
                <a:latin typeface="Century Schoolbook" pitchFamily="18" charset="0"/>
              </a:rPr>
              <a:t> as a programming  language</a:t>
            </a:r>
          </a:p>
          <a:p>
            <a:pPr marL="342900" indent="-342900">
              <a:buAutoNum type="arabicPeriod"/>
            </a:pPr>
            <a:r>
              <a:rPr lang="en-US" sz="2000" dirty="0" smtClean="0">
                <a:latin typeface="Century Schoolbook" pitchFamily="18" charset="0"/>
              </a:rPr>
              <a:t>Machine learning</a:t>
            </a:r>
          </a:p>
          <a:p>
            <a:pPr marL="342900" indent="-342900">
              <a:buAutoNum type="arabicPeriod"/>
            </a:pPr>
            <a:r>
              <a:rPr lang="en-US" sz="2000" dirty="0" smtClean="0">
                <a:latin typeface="Century Schoolbook" pitchFamily="18" charset="0"/>
              </a:rPr>
              <a:t>Database</a:t>
            </a:r>
          </a:p>
          <a:p>
            <a:pPr marL="342900" indent="-342900">
              <a:buAutoNum type="arabicPeriod"/>
            </a:pPr>
            <a:r>
              <a:rPr lang="en-US" sz="2000" dirty="0" smtClean="0">
                <a:latin typeface="Century Schoolbook" pitchFamily="18" charset="0"/>
              </a:rPr>
              <a:t>This project involves  a different  strategy  which comprises</a:t>
            </a:r>
          </a:p>
          <a:p>
            <a:pPr marL="342900" indent="-342900">
              <a:buFont typeface="Wingdings" pitchFamily="2" charset="2"/>
              <a:buChar char="ü"/>
            </a:pPr>
            <a:r>
              <a:rPr lang="en-US" sz="2000" dirty="0" smtClean="0">
                <a:latin typeface="Century Schoolbook" pitchFamily="18" charset="0"/>
              </a:rPr>
              <a:t>Data collection </a:t>
            </a:r>
          </a:p>
          <a:p>
            <a:pPr marL="342900" indent="-342900">
              <a:buFont typeface="Wingdings" pitchFamily="2" charset="2"/>
              <a:buChar char="ü"/>
            </a:pPr>
            <a:r>
              <a:rPr lang="en-US" sz="2000" dirty="0" smtClean="0">
                <a:latin typeface="Century Schoolbook" pitchFamily="18" charset="0"/>
              </a:rPr>
              <a:t>Data preprocessing</a:t>
            </a:r>
          </a:p>
          <a:p>
            <a:pPr marL="342900" indent="-342900">
              <a:buFont typeface="Wingdings" pitchFamily="2" charset="2"/>
              <a:buChar char="ü"/>
            </a:pPr>
            <a:r>
              <a:rPr lang="en-US" sz="2000" dirty="0" smtClean="0">
                <a:latin typeface="Century Schoolbook" pitchFamily="18" charset="0"/>
              </a:rPr>
              <a:t>Generating  training  and testing dataset</a:t>
            </a:r>
          </a:p>
          <a:p>
            <a:pPr marL="342900" indent="-342900">
              <a:buFont typeface="Wingdings" pitchFamily="2" charset="2"/>
              <a:buChar char="ü"/>
            </a:pPr>
            <a:r>
              <a:rPr lang="en-US" sz="2000" dirty="0" smtClean="0">
                <a:latin typeface="Century Schoolbook" pitchFamily="18" charset="0"/>
              </a:rPr>
              <a:t>Model generation </a:t>
            </a:r>
          </a:p>
          <a:p>
            <a:pPr marL="342900" indent="-342900">
              <a:buFont typeface="Wingdings" pitchFamily="2" charset="2"/>
              <a:buChar char="ü"/>
            </a:pPr>
            <a:r>
              <a:rPr lang="en-US" sz="2000" dirty="0" smtClean="0">
                <a:latin typeface="Century Schoolbook" pitchFamily="18" charset="0"/>
              </a:rPr>
              <a:t>Prediction  &amp;  Result  </a:t>
            </a:r>
          </a:p>
          <a:p>
            <a:pPr marL="342900" indent="-342900"/>
            <a:r>
              <a:rPr lang="en-US" sz="2000" dirty="0" smtClean="0">
                <a:latin typeface="Century Schoolbook" pitchFamily="18" charset="0"/>
              </a:rPr>
              <a:t>Deploy ml model on local system</a:t>
            </a:r>
          </a:p>
          <a:p>
            <a:pPr marL="342900" indent="-342900">
              <a:buFont typeface="Wingdings" pitchFamily="2" charset="2"/>
              <a:buChar char="ü"/>
            </a:pPr>
            <a:r>
              <a:rPr lang="en-US" sz="2000" dirty="0" smtClean="0">
                <a:latin typeface="Century Schoolbook" pitchFamily="18" charset="0"/>
              </a:rPr>
              <a:t>Flask server</a:t>
            </a:r>
          </a:p>
          <a:p>
            <a:pPr marL="342900" indent="-342900">
              <a:buFont typeface="Wingdings" pitchFamily="2" charset="2"/>
              <a:buChar char="ü"/>
            </a:pPr>
            <a:r>
              <a:rPr lang="en-US" sz="2000" dirty="0" smtClean="0">
                <a:latin typeface="Century Schoolbook" pitchFamily="18" charset="0"/>
              </a:rPr>
              <a:t>Website create</a:t>
            </a:r>
            <a:endParaRPr lang="en-US" sz="2000" dirty="0">
              <a:latin typeface="Century Schoolbook" pitchFamily="18" charset="0"/>
            </a:endParaRPr>
          </a:p>
        </p:txBody>
      </p:sp>
      <p:sp>
        <p:nvSpPr>
          <p:cNvPr id="5" name="Rectangle 4"/>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533400"/>
            <a:ext cx="5867400" cy="53340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Project description</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905001"/>
            <a:ext cx="7086600" cy="1538883"/>
          </a:xfrm>
          <a:prstGeom prst="rect">
            <a:avLst/>
          </a:prstGeom>
          <a:noFill/>
        </p:spPr>
        <p:txBody>
          <a:bodyPr wrap="square" rtlCol="0">
            <a:spAutoFit/>
          </a:bodyPr>
          <a:lstStyle/>
          <a:p>
            <a:pPr marL="457200" indent="-457200">
              <a:buFont typeface="+mj-lt"/>
              <a:buAutoNum type="arabicPeriod"/>
            </a:pPr>
            <a:r>
              <a:rPr lang="en-US" sz="2000" dirty="0" smtClean="0">
                <a:latin typeface="Times New Roman" pitchFamily="18" charset="0"/>
                <a:cs typeface="Times New Roman" pitchFamily="18" charset="0"/>
              </a:rPr>
              <a:t>  What is supervised machine learning  ?</a:t>
            </a:r>
          </a:p>
          <a:p>
            <a:pPr marL="457200" indent="-457200">
              <a:buFont typeface="+mj-lt"/>
              <a:buAutoNum type="arabicPeriod"/>
            </a:pPr>
            <a:r>
              <a:rPr lang="en-US" sz="2000" dirty="0" smtClean="0">
                <a:latin typeface="Times New Roman" pitchFamily="18" charset="0"/>
                <a:cs typeface="Times New Roman" pitchFamily="18" charset="0"/>
              </a:rPr>
              <a:t>  Supervised learning algorithms?</a:t>
            </a:r>
          </a:p>
          <a:p>
            <a:endParaRPr lang="en-US" dirty="0" smtClean="0"/>
          </a:p>
          <a:p>
            <a:endParaRPr lang="en-US" dirty="0" smtClean="0"/>
          </a:p>
          <a:p>
            <a:endParaRPr lang="en-US" dirty="0"/>
          </a:p>
        </p:txBody>
      </p:sp>
      <p:sp>
        <p:nvSpPr>
          <p:cNvPr id="6" name="Rectangle 5"/>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81200" y="914400"/>
            <a:ext cx="51816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Supervised machine learning </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s1.png"/>
          <p:cNvPicPr>
            <a:picLocks noChangeAspect="1" noChangeArrowheads="1"/>
          </p:cNvPicPr>
          <p:nvPr/>
        </p:nvPicPr>
        <p:blipFill>
          <a:blip r:embed="rId2"/>
          <a:srcRect/>
          <a:stretch>
            <a:fillRect/>
          </a:stretch>
        </p:blipFill>
        <p:spPr bwMode="auto">
          <a:xfrm>
            <a:off x="1295400" y="948612"/>
            <a:ext cx="7315201" cy="5299788"/>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47800" y="228600"/>
            <a:ext cx="5867400" cy="523220"/>
          </a:xfrm>
          <a:prstGeom prst="rect">
            <a:avLst/>
          </a:prstGeom>
          <a:noFill/>
        </p:spPr>
        <p:txBody>
          <a:bodyPr wrap="square" rtlCol="0">
            <a:spAutoFit/>
          </a:bodyPr>
          <a:lstStyle/>
          <a:p>
            <a:r>
              <a:rPr lang="en-US" sz="2800" b="1" dirty="0" smtClean="0">
                <a:solidFill>
                  <a:srgbClr val="0070C0"/>
                </a:solidFill>
              </a:rPr>
              <a:t>                                 </a:t>
            </a:r>
            <a:r>
              <a:rPr lang="en-US" sz="2800" b="1" dirty="0" smtClean="0">
                <a:solidFill>
                  <a:srgbClr val="002060"/>
                </a:solidFill>
              </a:rPr>
              <a:t>Coding</a:t>
            </a:r>
            <a:r>
              <a:rPr lang="en-US" dirty="0" smtClean="0">
                <a:solidFill>
                  <a:srgbClr val="0070C0"/>
                </a:solidFill>
              </a:rPr>
              <a:t>   </a:t>
            </a:r>
            <a:endParaRPr lang="en-US" dirty="0">
              <a:solidFill>
                <a:srgbClr val="0070C0"/>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esktop\s2.png"/>
          <p:cNvPicPr>
            <a:picLocks noChangeAspect="1" noChangeArrowheads="1"/>
          </p:cNvPicPr>
          <p:nvPr/>
        </p:nvPicPr>
        <p:blipFill>
          <a:blip r:embed="rId2"/>
          <a:srcRect/>
          <a:stretch>
            <a:fillRect/>
          </a:stretch>
        </p:blipFill>
        <p:spPr bwMode="auto">
          <a:xfrm>
            <a:off x="1371600" y="1066800"/>
            <a:ext cx="7315202" cy="4495800"/>
          </a:xfrm>
          <a:prstGeom prst="rect">
            <a:avLst/>
          </a:prstGeom>
          <a:noFill/>
        </p:spPr>
      </p:pic>
      <p:sp>
        <p:nvSpPr>
          <p:cNvPr id="3" name="Oval 2"/>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esktop\s3.png"/>
          <p:cNvPicPr>
            <a:picLocks noChangeAspect="1" noChangeArrowheads="1"/>
          </p:cNvPicPr>
          <p:nvPr/>
        </p:nvPicPr>
        <p:blipFill>
          <a:blip r:embed="rId2"/>
          <a:srcRect/>
          <a:stretch>
            <a:fillRect/>
          </a:stretch>
        </p:blipFill>
        <p:spPr bwMode="auto">
          <a:xfrm>
            <a:off x="1524000" y="762000"/>
            <a:ext cx="6858000" cy="5257800"/>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esktop\s4.png"/>
          <p:cNvPicPr>
            <a:picLocks noChangeAspect="1" noChangeArrowheads="1"/>
          </p:cNvPicPr>
          <p:nvPr/>
        </p:nvPicPr>
        <p:blipFill>
          <a:blip r:embed="rId2"/>
          <a:srcRect/>
          <a:stretch>
            <a:fillRect/>
          </a:stretch>
        </p:blipFill>
        <p:spPr bwMode="auto">
          <a:xfrm>
            <a:off x="1371600" y="609600"/>
            <a:ext cx="7315200" cy="5105400"/>
          </a:xfrm>
          <a:prstGeom prst="rect">
            <a:avLst/>
          </a:prstGeom>
          <a:noFill/>
        </p:spPr>
      </p:pic>
      <p:sp>
        <p:nvSpPr>
          <p:cNvPr id="3" name="Rectangle 2"/>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esktop\s5.png"/>
          <p:cNvPicPr>
            <a:picLocks noChangeAspect="1" noChangeArrowheads="1"/>
          </p:cNvPicPr>
          <p:nvPr/>
        </p:nvPicPr>
        <p:blipFill>
          <a:blip r:embed="rId2"/>
          <a:srcRect/>
          <a:stretch>
            <a:fillRect/>
          </a:stretch>
        </p:blipFill>
        <p:spPr bwMode="auto">
          <a:xfrm>
            <a:off x="1295400" y="762000"/>
            <a:ext cx="7272340" cy="5334000"/>
          </a:xfrm>
          <a:prstGeom prst="rect">
            <a:avLst/>
          </a:prstGeom>
          <a:noFill/>
        </p:spPr>
      </p:pic>
      <p:sp>
        <p:nvSpPr>
          <p:cNvPr id="3" name="Rectangle 2"/>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s6.png"/>
          <p:cNvPicPr>
            <a:picLocks noChangeAspect="1" noChangeArrowheads="1"/>
          </p:cNvPicPr>
          <p:nvPr/>
        </p:nvPicPr>
        <p:blipFill>
          <a:blip r:embed="rId2"/>
          <a:srcRect/>
          <a:stretch>
            <a:fillRect/>
          </a:stretch>
        </p:blipFill>
        <p:spPr bwMode="auto">
          <a:xfrm>
            <a:off x="1143000" y="533400"/>
            <a:ext cx="7391400" cy="5562600"/>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esktop\s7.png"/>
          <p:cNvPicPr>
            <a:picLocks noChangeAspect="1" noChangeArrowheads="1"/>
          </p:cNvPicPr>
          <p:nvPr/>
        </p:nvPicPr>
        <p:blipFill>
          <a:blip r:embed="rId2"/>
          <a:srcRect/>
          <a:stretch>
            <a:fillRect/>
          </a:stretch>
        </p:blipFill>
        <p:spPr bwMode="auto">
          <a:xfrm>
            <a:off x="1371600" y="1143000"/>
            <a:ext cx="7239000" cy="3505200"/>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esktop\s8.png"/>
          <p:cNvPicPr>
            <a:picLocks noChangeAspect="1" noChangeArrowheads="1"/>
          </p:cNvPicPr>
          <p:nvPr/>
        </p:nvPicPr>
        <p:blipFill>
          <a:blip r:embed="rId2"/>
          <a:srcRect/>
          <a:stretch>
            <a:fillRect/>
          </a:stretch>
        </p:blipFill>
        <p:spPr bwMode="auto">
          <a:xfrm>
            <a:off x="1371600" y="609600"/>
            <a:ext cx="7086600" cy="5410200"/>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2" y="1066801"/>
            <a:ext cx="6781799" cy="3170099"/>
          </a:xfrm>
          <a:prstGeom prst="rect">
            <a:avLst/>
          </a:prstGeom>
          <a:noFill/>
        </p:spPr>
        <p:txBody>
          <a:bodyPr wrap="square" lIns="91440" tIns="45720" rIns="91440" bIns="45720">
            <a:spAutoFit/>
          </a:bodyPr>
          <a:lstStyle/>
          <a:p>
            <a:pPr algn="ctr"/>
            <a:endParaRPr lang="en-US" sz="4400" spc="300" dirty="0" smtClean="0">
              <a:ln w="11430" cmpd="sng">
                <a:solidFill>
                  <a:schemeClr val="accent1">
                    <a:tint val="10000"/>
                  </a:schemeClr>
                </a:solidFill>
                <a:prstDash val="solid"/>
                <a:miter lim="800000"/>
              </a:ln>
              <a:solidFill>
                <a:srgbClr val="002060"/>
              </a:solidFill>
              <a:effectLst>
                <a:glow rad="45500">
                  <a:schemeClr val="accent1">
                    <a:satMod val="220000"/>
                    <a:alpha val="35000"/>
                  </a:schemeClr>
                </a:glow>
              </a:effectLst>
              <a:latin typeface="Times New Roman" pitchFamily="18" charset="0"/>
              <a:cs typeface="Times New Roman" pitchFamily="18" charset="0"/>
            </a:endParaRPr>
          </a:p>
          <a:p>
            <a:pPr algn="ctr"/>
            <a:endParaRPr lang="en-US" sz="2800" dirty="0" smtClean="0">
              <a:latin typeface="Calibri" pitchFamily="34" charset="0"/>
              <a:cs typeface="Calibri" pitchFamily="34" charset="0"/>
            </a:endParaRPr>
          </a:p>
          <a:p>
            <a:endParaRPr lang="en-US" sz="2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endParaRPr lang="en-US" sz="4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endParaRPr lang="en-US" sz="28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endParaRPr lang="en-US" sz="28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534400" y="6248400"/>
            <a:ext cx="609600" cy="6096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2286000"/>
            <a:ext cx="6629400" cy="1077218"/>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200" i="1" cap="none" spc="150" dirty="0" smtClean="0">
                <a:ln w="11430"/>
                <a:effectLst>
                  <a:outerShdw blurRad="25400" algn="tl" rotWithShape="0">
                    <a:srgbClr val="000000">
                      <a:alpha val="43000"/>
                    </a:srgbClr>
                  </a:outerShdw>
                </a:effectLst>
                <a:latin typeface="Times New Roman" pitchFamily="18" charset="0"/>
                <a:cs typeface="Times New Roman" pitchFamily="18" charset="0"/>
              </a:rPr>
              <a:t>  </a:t>
            </a:r>
            <a:r>
              <a:rPr lang="en-US" sz="3200" i="1" cap="none" spc="150" dirty="0" smtClean="0">
                <a:ln w="11430"/>
                <a:solidFill>
                  <a:srgbClr val="7030A0"/>
                </a:solidFill>
                <a:effectLst>
                  <a:outerShdw blurRad="25400" algn="tl" rotWithShape="0">
                    <a:srgbClr val="000000">
                      <a:alpha val="43000"/>
                    </a:srgbClr>
                  </a:outerShdw>
                </a:effectLst>
                <a:latin typeface="Times New Roman" pitchFamily="18" charset="0"/>
                <a:cs typeface="Times New Roman" pitchFamily="18" charset="0"/>
              </a:rPr>
              <a:t>“Student  Performance Prediction  System Using Machine learning</a:t>
            </a:r>
            <a:r>
              <a:rPr lang="en-US" sz="3200" i="1" cap="none" spc="150" dirty="0" smtClean="0">
                <a:ln w="11430"/>
                <a:effectLst>
                  <a:outerShdw blurRad="25400" algn="tl" rotWithShape="0">
                    <a:srgbClr val="000000">
                      <a:alpha val="43000"/>
                    </a:srgbClr>
                  </a:outerShdw>
                </a:effectLst>
                <a:latin typeface="Times New Roman" pitchFamily="18" charset="0"/>
                <a:cs typeface="Times New Roman" pitchFamily="18" charset="0"/>
              </a:rPr>
              <a:t>”</a:t>
            </a:r>
            <a:endParaRPr lang="en-US" sz="3200" i="1" cap="none" spc="150" dirty="0">
              <a:ln w="11430"/>
              <a:effectLst>
                <a:outerShdw blurRad="25400" algn="tl" rotWithShape="0">
                  <a:srgbClr val="000000">
                    <a:alpha val="43000"/>
                  </a:srgbClr>
                </a:outerShdw>
              </a:effectLst>
              <a:latin typeface="Times New Roman" pitchFamily="18" charset="0"/>
              <a:cs typeface="Times New Roman" pitchFamily="18" charset="0"/>
            </a:endParaRPr>
          </a:p>
        </p:txBody>
      </p:sp>
      <p:sp>
        <p:nvSpPr>
          <p:cNvPr id="7" name="TextBox 6"/>
          <p:cNvSpPr txBox="1"/>
          <p:nvPr/>
        </p:nvSpPr>
        <p:spPr>
          <a:xfrm>
            <a:off x="2667000" y="1219200"/>
            <a:ext cx="51816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Project  Title </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HP\Desktop\s9.png"/>
          <p:cNvPicPr>
            <a:picLocks noChangeAspect="1" noChangeArrowheads="1"/>
          </p:cNvPicPr>
          <p:nvPr/>
        </p:nvPicPr>
        <p:blipFill>
          <a:blip r:embed="rId2"/>
          <a:srcRect/>
          <a:stretch>
            <a:fillRect/>
          </a:stretch>
        </p:blipFill>
        <p:spPr bwMode="auto">
          <a:xfrm>
            <a:off x="1295400" y="762001"/>
            <a:ext cx="7391402" cy="4891088"/>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esktop\s10.png"/>
          <p:cNvPicPr>
            <a:picLocks noChangeAspect="1" noChangeArrowheads="1"/>
          </p:cNvPicPr>
          <p:nvPr/>
        </p:nvPicPr>
        <p:blipFill>
          <a:blip r:embed="rId2"/>
          <a:srcRect/>
          <a:stretch>
            <a:fillRect/>
          </a:stretch>
        </p:blipFill>
        <p:spPr bwMode="auto">
          <a:xfrm>
            <a:off x="1219200" y="685801"/>
            <a:ext cx="7315200" cy="5410199"/>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HP\Desktop\s12.png"/>
          <p:cNvPicPr>
            <a:picLocks noChangeAspect="1" noChangeArrowheads="1"/>
          </p:cNvPicPr>
          <p:nvPr/>
        </p:nvPicPr>
        <p:blipFill>
          <a:blip r:embed="rId2"/>
          <a:srcRect/>
          <a:stretch>
            <a:fillRect/>
          </a:stretch>
        </p:blipFill>
        <p:spPr bwMode="auto">
          <a:xfrm>
            <a:off x="1371600" y="609601"/>
            <a:ext cx="6967540" cy="5257799"/>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P\Desktop\s13.png"/>
          <p:cNvPicPr>
            <a:picLocks noChangeAspect="1" noChangeArrowheads="1"/>
          </p:cNvPicPr>
          <p:nvPr/>
        </p:nvPicPr>
        <p:blipFill>
          <a:blip r:embed="rId2"/>
          <a:srcRect/>
          <a:stretch>
            <a:fillRect/>
          </a:stretch>
        </p:blipFill>
        <p:spPr bwMode="auto">
          <a:xfrm>
            <a:off x="1371600" y="838201"/>
            <a:ext cx="7162800" cy="5019675"/>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P\Desktop\s14.png"/>
          <p:cNvPicPr>
            <a:picLocks noChangeAspect="1" noChangeArrowheads="1"/>
          </p:cNvPicPr>
          <p:nvPr/>
        </p:nvPicPr>
        <p:blipFill>
          <a:blip r:embed="rId2"/>
          <a:srcRect/>
          <a:stretch>
            <a:fillRect/>
          </a:stretch>
        </p:blipFill>
        <p:spPr bwMode="auto">
          <a:xfrm>
            <a:off x="1371600" y="762000"/>
            <a:ext cx="7086600" cy="5257800"/>
          </a:xfrm>
          <a:prstGeom prst="rect">
            <a:avLst/>
          </a:prstGeom>
          <a:noFill/>
        </p:spPr>
      </p:pic>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HP\Desktop\ss1.jpg"/>
          <p:cNvPicPr>
            <a:picLocks noChangeAspect="1" noChangeArrowheads="1"/>
          </p:cNvPicPr>
          <p:nvPr/>
        </p:nvPicPr>
        <p:blipFill>
          <a:blip r:embed="rId2"/>
          <a:srcRect/>
          <a:stretch>
            <a:fillRect/>
          </a:stretch>
        </p:blipFill>
        <p:spPr bwMode="auto">
          <a:xfrm>
            <a:off x="1371600" y="1524000"/>
            <a:ext cx="7238999" cy="4991847"/>
          </a:xfrm>
          <a:prstGeom prst="rect">
            <a:avLst/>
          </a:prstGeom>
          <a:noFill/>
        </p:spPr>
      </p:pic>
      <p:sp>
        <p:nvSpPr>
          <p:cNvPr id="6" name="TextBox 5"/>
          <p:cNvSpPr txBox="1"/>
          <p:nvPr/>
        </p:nvSpPr>
        <p:spPr>
          <a:xfrm>
            <a:off x="1981200" y="762000"/>
            <a:ext cx="6096000" cy="400110"/>
          </a:xfrm>
          <a:prstGeom prst="rect">
            <a:avLst/>
          </a:prstGeom>
          <a:noFill/>
        </p:spPr>
        <p:txBody>
          <a:bodyPr wrap="square" rtlCol="0">
            <a:spAutoFit/>
          </a:bodyPr>
          <a:lstStyle/>
          <a:p>
            <a:r>
              <a:rPr lang="en-US" sz="2000" b="1" u="sng" dirty="0" smtClean="0"/>
              <a:t>DEPLOY ML MODEL  ON LOCAL MACHINE</a:t>
            </a:r>
            <a:endParaRPr lang="en-US" sz="2000" b="1" u="sng"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HP\Desktop\ss2.jpg"/>
          <p:cNvPicPr>
            <a:picLocks noChangeAspect="1" noChangeArrowheads="1"/>
          </p:cNvPicPr>
          <p:nvPr/>
        </p:nvPicPr>
        <p:blipFill>
          <a:blip r:embed="rId2"/>
          <a:srcRect/>
          <a:stretch>
            <a:fillRect/>
          </a:stretch>
        </p:blipFill>
        <p:spPr bwMode="auto">
          <a:xfrm>
            <a:off x="1066800" y="381000"/>
            <a:ext cx="7772400" cy="5943600"/>
          </a:xfrm>
          <a:prstGeom prst="rect">
            <a:avLst/>
          </a:prstGeom>
          <a:noFill/>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HP\Desktop\ss3.jpg"/>
          <p:cNvPicPr>
            <a:picLocks noChangeAspect="1" noChangeArrowheads="1"/>
          </p:cNvPicPr>
          <p:nvPr/>
        </p:nvPicPr>
        <p:blipFill>
          <a:blip r:embed="rId2"/>
          <a:srcRect/>
          <a:stretch>
            <a:fillRect/>
          </a:stretch>
        </p:blipFill>
        <p:spPr bwMode="auto">
          <a:xfrm>
            <a:off x="1143000" y="666750"/>
            <a:ext cx="7620000" cy="5524500"/>
          </a:xfrm>
          <a:prstGeom prst="rect">
            <a:avLst/>
          </a:prstGeom>
          <a:noFill/>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Users\HP\Desktop\ss4.jpg"/>
          <p:cNvPicPr>
            <a:picLocks noChangeAspect="1" noChangeArrowheads="1"/>
          </p:cNvPicPr>
          <p:nvPr/>
        </p:nvPicPr>
        <p:blipFill>
          <a:blip r:embed="rId2"/>
          <a:srcRect/>
          <a:stretch>
            <a:fillRect/>
          </a:stretch>
        </p:blipFill>
        <p:spPr bwMode="auto">
          <a:xfrm>
            <a:off x="1295400" y="396875"/>
            <a:ext cx="7391400" cy="5851525"/>
          </a:xfrm>
          <a:prstGeom prst="rect">
            <a:avLst/>
          </a:prstGeom>
          <a:noFill/>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676400"/>
            <a:ext cx="6400800" cy="1323439"/>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  Data preparation and pre-processing is  always a challenge.</a:t>
            </a:r>
          </a:p>
          <a:p>
            <a:pPr>
              <a:buFont typeface="Wingdings" pitchFamily="2" charset="2"/>
              <a:buChar char="Ø"/>
            </a:pPr>
            <a:r>
              <a:rPr lang="en-US" sz="2000" dirty="0" smtClean="0">
                <a:latin typeface="Times New Roman" pitchFamily="18" charset="0"/>
                <a:cs typeface="Times New Roman" pitchFamily="18" charset="0"/>
              </a:rPr>
              <a:t>  Accuracy suffers  when impossible, unlikely, and incomplete values have been inputted as  training data.</a:t>
            </a:r>
          </a:p>
        </p:txBody>
      </p:sp>
      <p:sp>
        <p:nvSpPr>
          <p:cNvPr id="4" name="Rectangle 3"/>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7800" y="609600"/>
            <a:ext cx="69342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Challenges  in supervised machine learning </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838200"/>
            <a:ext cx="5334000" cy="3046988"/>
          </a:xfrm>
          <a:prstGeom prst="rect">
            <a:avLst/>
          </a:prstGeom>
        </p:spPr>
        <p:txBody>
          <a:bodyPr wrap="square">
            <a:spAutoFit/>
          </a:bodyPr>
          <a:lstStyle/>
          <a:p>
            <a:pPr marL="342900" indent="-342900"/>
            <a:r>
              <a:rPr lang="en-US" sz="2800" b="1" u="sng" dirty="0" smtClean="0">
                <a:solidFill>
                  <a:srgbClr val="002060"/>
                </a:solidFill>
                <a:latin typeface="Times New Roman" pitchFamily="18" charset="0"/>
                <a:cs typeface="Times New Roman" pitchFamily="18" charset="0"/>
              </a:rPr>
              <a:t>Outline:</a:t>
            </a:r>
          </a:p>
          <a:p>
            <a:pPr marL="342900" indent="-342900"/>
            <a:endParaRPr lang="en-US" sz="2400" u="sng" dirty="0" smtClean="0">
              <a:solidFill>
                <a:srgbClr val="002060"/>
              </a:solidFill>
              <a:latin typeface="Times New Roman" pitchFamily="18" charset="0"/>
              <a:cs typeface="Times New Roman" pitchFamily="18" charset="0"/>
            </a:endParaRPr>
          </a:p>
          <a:p>
            <a:pPr marL="342900" indent="-342900">
              <a:buFont typeface="+mj-lt"/>
              <a:buAutoNum type="arabicParenR"/>
            </a:pPr>
            <a:r>
              <a:rPr lang="en-US" sz="2000" dirty="0" smtClean="0">
                <a:latin typeface="Times New Roman" pitchFamily="18" charset="0"/>
                <a:cs typeface="Times New Roman" pitchFamily="18" charset="0"/>
              </a:rPr>
              <a:t>Introduction  and motivation</a:t>
            </a:r>
          </a:p>
          <a:p>
            <a:pPr marL="342900" indent="-342900">
              <a:buFont typeface="+mj-lt"/>
              <a:buAutoNum type="arabicParenR"/>
            </a:pPr>
            <a:r>
              <a:rPr lang="en-US" sz="2000" dirty="0" smtClean="0">
                <a:latin typeface="Times New Roman" pitchFamily="18" charset="0"/>
                <a:cs typeface="Times New Roman" pitchFamily="18" charset="0"/>
              </a:rPr>
              <a:t>Hardware and software requirements</a:t>
            </a:r>
          </a:p>
          <a:p>
            <a:pPr marL="342900" indent="-342900">
              <a:buFont typeface="+mj-lt"/>
              <a:buAutoNum type="arabicParenR"/>
            </a:pPr>
            <a:r>
              <a:rPr lang="en-US" sz="2000" dirty="0" smtClean="0">
                <a:latin typeface="Times New Roman" pitchFamily="18" charset="0"/>
                <a:cs typeface="Times New Roman" pitchFamily="18" charset="0"/>
              </a:rPr>
              <a:t>Aims and objectives</a:t>
            </a:r>
          </a:p>
          <a:p>
            <a:pPr marL="342900" indent="-342900">
              <a:buFont typeface="+mj-lt"/>
              <a:buAutoNum type="arabicParenR"/>
            </a:pPr>
            <a:r>
              <a:rPr lang="en-US" sz="2000" dirty="0" smtClean="0">
                <a:latin typeface="Times New Roman" pitchFamily="18" charset="0"/>
                <a:cs typeface="Times New Roman" pitchFamily="18" charset="0"/>
              </a:rPr>
              <a:t>Literature survey</a:t>
            </a:r>
          </a:p>
          <a:p>
            <a:pPr marL="342900" indent="-342900">
              <a:buFont typeface="+mj-lt"/>
              <a:buAutoNum type="arabicParenR"/>
            </a:pPr>
            <a:r>
              <a:rPr lang="en-US" sz="2000" dirty="0" smtClean="0">
                <a:latin typeface="Times New Roman" pitchFamily="18" charset="0"/>
                <a:cs typeface="Times New Roman" pitchFamily="18" charset="0"/>
              </a:rPr>
              <a:t>Project Description</a:t>
            </a:r>
          </a:p>
          <a:p>
            <a:pPr marL="342900" indent="-342900">
              <a:buFont typeface="+mj-lt"/>
              <a:buAutoNum type="arabicParenR"/>
            </a:pPr>
            <a:r>
              <a:rPr lang="en-US" sz="2000" dirty="0" smtClean="0">
                <a:latin typeface="Times New Roman" pitchFamily="18" charset="0"/>
                <a:cs typeface="Times New Roman" pitchFamily="18" charset="0"/>
              </a:rPr>
              <a:t>Expected outcomes </a:t>
            </a:r>
          </a:p>
          <a:p>
            <a:pPr marL="342900" indent="-342900">
              <a:buFont typeface="+mj-lt"/>
              <a:buAutoNum type="arabicParenR"/>
            </a:pPr>
            <a:r>
              <a:rPr lang="en-US" sz="2000" dirty="0" smtClean="0">
                <a:latin typeface="Times New Roman" pitchFamily="18" charset="0"/>
                <a:cs typeface="Times New Roman" pitchFamily="18" charset="0"/>
              </a:rPr>
              <a:t>References </a:t>
            </a:r>
          </a:p>
        </p:txBody>
      </p:sp>
      <p:sp>
        <p:nvSpPr>
          <p:cNvPr id="7" name="Rectangle 6"/>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534400" y="6248400"/>
            <a:ext cx="6096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600201"/>
            <a:ext cx="6477000" cy="2246769"/>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This system aims to predict students marks using linear regression. Through this project  we can solve the business problem like</a:t>
            </a:r>
          </a:p>
          <a:p>
            <a:pPr algn="just"/>
            <a:r>
              <a:rPr lang="en-US" sz="2000" dirty="0" smtClean="0">
                <a:latin typeface="Times New Roman" pitchFamily="18" charset="0"/>
                <a:cs typeface="Times New Roman" pitchFamily="18" charset="0"/>
              </a:rPr>
              <a:t>How  many hours need to do the study to get 99% marks?</a:t>
            </a:r>
          </a:p>
          <a:p>
            <a:pPr algn="just"/>
            <a:r>
              <a:rPr lang="en-US" sz="2000" dirty="0" smtClean="0">
                <a:latin typeface="Times New Roman" pitchFamily="18" charset="0"/>
                <a:cs typeface="Times New Roman" pitchFamily="18" charset="0"/>
              </a:rPr>
              <a:t>How many hours need to do the study to pass  the exam?</a:t>
            </a:r>
          </a:p>
          <a:p>
            <a:pPr algn="just"/>
            <a:r>
              <a:rPr lang="en-US" sz="2000" dirty="0" smtClean="0">
                <a:latin typeface="Times New Roman" pitchFamily="18" charset="0"/>
                <a:cs typeface="Times New Roman" pitchFamily="18" charset="0"/>
              </a:rPr>
              <a:t>If I will do study X(4) hours per day so how many  marks I will get.</a:t>
            </a:r>
            <a:endParaRPr lang="en-US" sz="2000" dirty="0">
              <a:latin typeface="Times New Roman" pitchFamily="18" charset="0"/>
              <a:cs typeface="Times New Roman" pitchFamily="18" charset="0"/>
            </a:endParaRPr>
          </a:p>
        </p:txBody>
      </p:sp>
      <p:sp>
        <p:nvSpPr>
          <p:cNvPr id="4" name="Rectangle 3"/>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71800" y="609600"/>
            <a:ext cx="44196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Expected outcomes</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600201"/>
            <a:ext cx="5486400" cy="2138304"/>
          </a:xfrm>
          <a:prstGeom prst="rect">
            <a:avLst/>
          </a:prstGeom>
          <a:noFill/>
        </p:spPr>
        <p:txBody>
          <a:bodyPr wrap="square" rtlCol="0">
            <a:spAutoFit/>
          </a:bodyPr>
          <a:lstStyle/>
          <a:p>
            <a:pPr marL="457200" indent="-457200">
              <a:buFont typeface="+mj-lt"/>
              <a:buAutoNum type="arabicParenR"/>
            </a:pPr>
            <a:r>
              <a:rPr lang="en-US" sz="2000" dirty="0" smtClean="0">
                <a:solidFill>
                  <a:schemeClr val="accent4"/>
                </a:solidFill>
                <a:latin typeface="Calibri" pitchFamily="34" charset="0"/>
                <a:cs typeface="Calibri" pitchFamily="34" charset="0"/>
                <a:hlinkClick r:id="rId2"/>
              </a:rPr>
              <a:t>www.jetir.org(ISSN-2349-5162)</a:t>
            </a:r>
            <a:endParaRPr lang="en-US" sz="2000" dirty="0" smtClean="0">
              <a:solidFill>
                <a:schemeClr val="accent4"/>
              </a:solidFill>
              <a:latin typeface="Calibri" pitchFamily="34" charset="0"/>
              <a:cs typeface="Calibri" pitchFamily="34" charset="0"/>
            </a:endParaRPr>
          </a:p>
          <a:p>
            <a:pPr marL="457200" indent="-457200">
              <a:buFont typeface="+mj-lt"/>
              <a:buAutoNum type="arabicParenR"/>
            </a:pPr>
            <a:r>
              <a:rPr lang="en-US" sz="2000" dirty="0" smtClean="0">
                <a:solidFill>
                  <a:schemeClr val="accent4"/>
                </a:solidFill>
                <a:latin typeface="Calibri" pitchFamily="34" charset="0"/>
                <a:cs typeface="Calibri" pitchFamily="34" charset="0"/>
                <a:hlinkClick r:id="rId3"/>
              </a:rPr>
              <a:t>https://github.com/furkhan26/predicting</a:t>
            </a:r>
            <a:endParaRPr lang="en-US" sz="2000" dirty="0" smtClean="0">
              <a:solidFill>
                <a:schemeClr val="accent4"/>
              </a:solidFill>
              <a:latin typeface="Calibri" pitchFamily="34" charset="0"/>
              <a:cs typeface="Calibri" pitchFamily="34" charset="0"/>
            </a:endParaRPr>
          </a:p>
          <a:p>
            <a:pPr marL="457200" indent="-457200">
              <a:buFont typeface="+mj-lt"/>
              <a:buAutoNum type="arabicParenR"/>
            </a:pPr>
            <a:r>
              <a:rPr lang="en-US" sz="2000" dirty="0" smtClean="0">
                <a:solidFill>
                  <a:schemeClr val="accent4"/>
                </a:solidFill>
                <a:latin typeface="Calibri" pitchFamily="34" charset="0"/>
                <a:cs typeface="Calibri" pitchFamily="34" charset="0"/>
                <a:hlinkClick r:id="rId4"/>
              </a:rPr>
              <a:t>www.researchgate.net</a:t>
            </a:r>
            <a:endParaRPr lang="en-US" sz="2000" dirty="0" smtClean="0">
              <a:solidFill>
                <a:schemeClr val="accent4"/>
              </a:solidFill>
              <a:latin typeface="Calibri" pitchFamily="34" charset="0"/>
              <a:cs typeface="Calibri" pitchFamily="34" charset="0"/>
            </a:endParaRPr>
          </a:p>
          <a:p>
            <a:pPr marL="457200" indent="-457200">
              <a:buFont typeface="+mj-lt"/>
              <a:buAutoNum type="arabicParenR"/>
            </a:pPr>
            <a:r>
              <a:rPr lang="en-US" sz="2000" dirty="0" smtClean="0">
                <a:solidFill>
                  <a:schemeClr val="accent1"/>
                </a:solidFill>
                <a:latin typeface="Calibri" pitchFamily="34" charset="0"/>
                <a:cs typeface="Calibri" pitchFamily="34" charset="0"/>
              </a:rPr>
              <a:t>https://youtu.be/U_oJqcyc0eI</a:t>
            </a:r>
          </a:p>
          <a:p>
            <a:pPr marL="457200" indent="-457200"/>
            <a:endParaRPr lang="en-US" sz="2400" dirty="0" smtClean="0">
              <a:latin typeface="Calibri" pitchFamily="34" charset="0"/>
              <a:cs typeface="Calibri" pitchFamily="34" charset="0"/>
            </a:endParaRPr>
          </a:p>
          <a:p>
            <a:pPr marL="457200" indent="-457200">
              <a:buFont typeface="+mj-lt"/>
              <a:buAutoNum type="arabicParenR"/>
            </a:pPr>
            <a:endParaRPr lang="en-US" sz="2400" b="1" dirty="0">
              <a:latin typeface="Calibri" pitchFamily="34" charset="0"/>
              <a:cs typeface="Calibri" pitchFamily="34" charset="0"/>
            </a:endParaRPr>
          </a:p>
        </p:txBody>
      </p:sp>
      <p:sp>
        <p:nvSpPr>
          <p:cNvPr id="4" name="Rectangle 3"/>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895600" y="457200"/>
            <a:ext cx="32766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REFERENCE</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4717" y="2209800"/>
            <a:ext cx="5309483"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7030A0"/>
                </a:soli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solidFill>
                <a:srgbClr val="7030A0"/>
              </a:solidFill>
              <a:effectLst>
                <a:reflection blurRad="12700" stA="28000" endPos="45000" dist="1000" dir="5400000" sy="-100000" algn="bl" rotWithShape="0"/>
              </a:effectLst>
            </a:endParaRPr>
          </a:p>
        </p:txBody>
      </p:sp>
      <p:sp>
        <p:nvSpPr>
          <p:cNvPr id="3" name="Rectangle 2"/>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981200"/>
            <a:ext cx="3810000" cy="369332"/>
          </a:xfrm>
          <a:prstGeom prst="rect">
            <a:avLst/>
          </a:prstGeom>
          <a:noFill/>
        </p:spPr>
        <p:txBody>
          <a:bodyPr wrap="square" rtlCol="0">
            <a:spAutoFit/>
          </a:bodyPr>
          <a:lstStyle/>
          <a:p>
            <a:r>
              <a:rPr lang="en-US" dirty="0" smtClean="0"/>
              <a:t> </a:t>
            </a:r>
            <a:endParaRPr lang="en-US" dirty="0"/>
          </a:p>
        </p:txBody>
      </p:sp>
      <p:sp>
        <p:nvSpPr>
          <p:cNvPr id="7" name="TextBox 6"/>
          <p:cNvSpPr txBox="1"/>
          <p:nvPr/>
        </p:nvSpPr>
        <p:spPr>
          <a:xfrm>
            <a:off x="1752600" y="1295401"/>
            <a:ext cx="6477000" cy="4093428"/>
          </a:xfrm>
          <a:prstGeom prst="rect">
            <a:avLst/>
          </a:prstGeom>
          <a:noFill/>
        </p:spPr>
        <p:txBody>
          <a:bodyPr wrap="square" rtlCol="0">
            <a:spAutoFit/>
          </a:bodyPr>
          <a:lstStyle/>
          <a:p>
            <a:pPr algn="just"/>
            <a:r>
              <a:rPr lang="en-US" sz="2000" dirty="0" smtClean="0">
                <a:latin typeface="Century Schoolbook" pitchFamily="18" charset="0"/>
              </a:rPr>
              <a:t>Performance analysis  of   outcome based on learning is a system which will strive for excellence at different levels and diverse dimensions in the field of student’s interests.</a:t>
            </a:r>
          </a:p>
          <a:p>
            <a:pPr algn="just"/>
            <a:r>
              <a:rPr lang="en-US" sz="2000" dirty="0" smtClean="0">
                <a:latin typeface="Century Schoolbook" pitchFamily="18" charset="0"/>
              </a:rPr>
              <a:t>This system developed to analyze and predict the student’s performance only. </a:t>
            </a:r>
          </a:p>
          <a:p>
            <a:pPr algn="just"/>
            <a:r>
              <a:rPr lang="en-US" sz="2000" dirty="0" smtClean="0">
                <a:latin typeface="Century Schoolbook" pitchFamily="18" charset="0"/>
              </a:rPr>
              <a:t>Education is very important issue regarding  development of a country. The main objective of educational institutions is to provide high  quality education to its students.   One way to accomplish this is by predicting students performance  and there by taking early steps to improve students  performance  and teaching quality.</a:t>
            </a:r>
          </a:p>
        </p:txBody>
      </p:sp>
      <p:sp>
        <p:nvSpPr>
          <p:cNvPr id="9" name="Oval 8"/>
          <p:cNvSpPr/>
          <p:nvPr/>
        </p:nvSpPr>
        <p:spPr>
          <a:xfrm>
            <a:off x="8534400" y="6248400"/>
            <a:ext cx="6096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38400" y="457200"/>
            <a:ext cx="53340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Introduction &amp; motivation</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2057401"/>
            <a:ext cx="5334000" cy="2185214"/>
          </a:xfrm>
          <a:prstGeom prst="rect">
            <a:avLst/>
          </a:prstGeom>
          <a:noFill/>
        </p:spPr>
        <p:txBody>
          <a:bodyPr wrap="square" rtlCol="0">
            <a:spAutoFit/>
          </a:bodyPr>
          <a:lstStyle/>
          <a:p>
            <a:pPr algn="just"/>
            <a:r>
              <a:rPr lang="en-US" sz="2800" dirty="0" smtClean="0">
                <a:solidFill>
                  <a:srgbClr val="002060"/>
                </a:solidFill>
                <a:latin typeface="Calibri" pitchFamily="34" charset="0"/>
                <a:cs typeface="Calibri" pitchFamily="34" charset="0"/>
              </a:rPr>
              <a:t> Hardware : </a:t>
            </a:r>
          </a:p>
          <a:p>
            <a:pPr algn="just">
              <a:buFont typeface="Arial" pitchFamily="34" charset="0"/>
              <a:buChar char="•"/>
            </a:pPr>
            <a:r>
              <a:rPr lang="en-US" sz="2000" dirty="0" smtClean="0">
                <a:latin typeface="Calibri" pitchFamily="34" charset="0"/>
                <a:cs typeface="Calibri" pitchFamily="34" charset="0"/>
              </a:rPr>
              <a:t>  Windows  7,8 or 10(32 or 64 bit)</a:t>
            </a:r>
          </a:p>
          <a:p>
            <a:pPr algn="just">
              <a:buFont typeface="Arial" pitchFamily="34" charset="0"/>
              <a:buChar char="•"/>
            </a:pPr>
            <a:r>
              <a:rPr lang="en-US" sz="2000" dirty="0" smtClean="0">
                <a:latin typeface="Calibri" pitchFamily="34" charset="0"/>
                <a:cs typeface="Calibri" pitchFamily="34" charset="0"/>
              </a:rPr>
              <a:t>  RAM -  4GB</a:t>
            </a:r>
          </a:p>
          <a:p>
            <a:pPr algn="just"/>
            <a:r>
              <a:rPr lang="en-US" sz="2800" dirty="0" smtClean="0">
                <a:solidFill>
                  <a:srgbClr val="002060"/>
                </a:solidFill>
                <a:latin typeface="Calibri" pitchFamily="34" charset="0"/>
                <a:cs typeface="Calibri" pitchFamily="34" charset="0"/>
              </a:rPr>
              <a:t> Software : </a:t>
            </a:r>
          </a:p>
          <a:p>
            <a:pPr algn="just">
              <a:buFont typeface="Arial" pitchFamily="34" charset="0"/>
              <a:buChar char="•"/>
            </a:pPr>
            <a:r>
              <a:rPr lang="en-US" sz="2000" dirty="0" smtClean="0">
                <a:latin typeface="Calibri" pitchFamily="34" charset="0"/>
                <a:cs typeface="Calibri" pitchFamily="34" charset="0"/>
              </a:rPr>
              <a:t>  Python IDLE</a:t>
            </a:r>
          </a:p>
          <a:p>
            <a:pPr algn="just">
              <a:buFont typeface="Arial" pitchFamily="34" charset="0"/>
              <a:buChar char="•"/>
            </a:pPr>
            <a:r>
              <a:rPr lang="en-US" sz="2000" dirty="0" smtClean="0">
                <a:latin typeface="Calibri" pitchFamily="34" charset="0"/>
                <a:cs typeface="Calibri" pitchFamily="34" charset="0"/>
              </a:rPr>
              <a:t>  Anaconda Navigator</a:t>
            </a:r>
            <a:endParaRPr lang="en-US" sz="2000" dirty="0">
              <a:latin typeface="Calibri" pitchFamily="34" charset="0"/>
              <a:cs typeface="Calibri" pitchFamily="34" charset="0"/>
            </a:endParaRPr>
          </a:p>
        </p:txBody>
      </p:sp>
      <p:sp>
        <p:nvSpPr>
          <p:cNvPr id="6" name="Oval 5"/>
          <p:cNvSpPr/>
          <p:nvPr/>
        </p:nvSpPr>
        <p:spPr>
          <a:xfrm>
            <a:off x="8534400" y="6248400"/>
            <a:ext cx="6096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5000" y="914400"/>
            <a:ext cx="59436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Hardware and software requirements</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828800"/>
            <a:ext cx="6705600" cy="2862322"/>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This system aims to predict students marks using linear regression. The idea behind  this analysis is to predict the marks of students by their studying hours. Through this project we can determine :</a:t>
            </a:r>
          </a:p>
          <a:p>
            <a:pPr algn="just">
              <a:buFont typeface="Arial" pitchFamily="34" charset="0"/>
              <a:buChar char="•"/>
            </a:pPr>
            <a:r>
              <a:rPr lang="en-US" sz="2000" dirty="0" smtClean="0">
                <a:latin typeface="Times New Roman" pitchFamily="18" charset="0"/>
                <a:cs typeface="Times New Roman" pitchFamily="18" charset="0"/>
              </a:rPr>
              <a:t> How  many hours need to do the study to get 99% marks.</a:t>
            </a:r>
          </a:p>
          <a:p>
            <a:pPr algn="just">
              <a:buFont typeface="Arial" pitchFamily="34" charset="0"/>
              <a:buChar char="•"/>
            </a:pPr>
            <a:r>
              <a:rPr lang="en-US" sz="2000" dirty="0" smtClean="0">
                <a:latin typeface="Times New Roman" pitchFamily="18" charset="0"/>
                <a:cs typeface="Times New Roman" pitchFamily="18" charset="0"/>
              </a:rPr>
              <a:t> If I will do study x( )  hours per day so how many marks I will get.</a:t>
            </a:r>
          </a:p>
          <a:p>
            <a:pPr algn="just"/>
            <a:r>
              <a:rPr lang="en-US" sz="2000" dirty="0" smtClean="0">
                <a:latin typeface="Times New Roman" pitchFamily="18" charset="0"/>
                <a:cs typeface="Times New Roman" pitchFamily="18" charset="0"/>
              </a:rPr>
              <a:t>Through these points the school / institutes can  determine the performance of the student.</a:t>
            </a:r>
            <a:endParaRPr lang="en-US" sz="2000" dirty="0">
              <a:latin typeface="Times New Roman" pitchFamily="18" charset="0"/>
              <a:cs typeface="Times New Roman" pitchFamily="18" charset="0"/>
            </a:endParaRPr>
          </a:p>
        </p:txBody>
      </p:sp>
      <p:sp>
        <p:nvSpPr>
          <p:cNvPr id="6" name="Oval 5"/>
          <p:cNvSpPr/>
          <p:nvPr/>
        </p:nvSpPr>
        <p:spPr>
          <a:xfrm>
            <a:off x="8534400" y="6248400"/>
            <a:ext cx="6096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38400" y="762000"/>
            <a:ext cx="51054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Aims and Objective </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676400"/>
            <a:ext cx="6781800" cy="1631216"/>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 Many Machine learning and data mining techniques have been used to predict the students performance such as : Artificial neural network (ANN); k-Nearest Neighbor (KNN); Support Vector Machine(SVM); Linear Regression ; logistic regression etc.</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76400" y="3352800"/>
          <a:ext cx="6476999" cy="3108960"/>
        </p:xfrm>
        <a:graphic>
          <a:graphicData uri="http://schemas.openxmlformats.org/drawingml/2006/table">
            <a:tbl>
              <a:tblPr firstRow="1" bandRow="1">
                <a:tableStyleId>{5C22544A-7EE6-4342-B048-85BDC9FD1C3A}</a:tableStyleId>
              </a:tblPr>
              <a:tblGrid>
                <a:gridCol w="1079499"/>
                <a:gridCol w="1349375"/>
                <a:gridCol w="1349375"/>
                <a:gridCol w="1349375"/>
                <a:gridCol w="1349375"/>
              </a:tblGrid>
              <a:tr h="802789">
                <a:tc>
                  <a:txBody>
                    <a:bodyPr/>
                    <a:lstStyle/>
                    <a:p>
                      <a:r>
                        <a:rPr lang="en-US" sz="1800" dirty="0" smtClean="0"/>
                        <a:t>paper</a:t>
                      </a:r>
                      <a:endParaRPr lang="en-US" sz="1800" dirty="0"/>
                    </a:p>
                  </a:txBody>
                  <a:tcPr/>
                </a:tc>
                <a:tc>
                  <a:txBody>
                    <a:bodyPr/>
                    <a:lstStyle/>
                    <a:p>
                      <a:r>
                        <a:rPr lang="en-US" sz="1800" dirty="0" smtClean="0"/>
                        <a:t> features</a:t>
                      </a:r>
                      <a:endParaRPr lang="en-US" sz="1800" dirty="0"/>
                    </a:p>
                  </a:txBody>
                  <a:tcPr/>
                </a:tc>
                <a:tc>
                  <a:txBody>
                    <a:bodyPr/>
                    <a:lstStyle/>
                    <a:p>
                      <a:r>
                        <a:rPr lang="en-US" sz="1800" dirty="0" smtClean="0"/>
                        <a:t> dataset</a:t>
                      </a:r>
                      <a:endParaRPr lang="en-US" sz="1800" dirty="0"/>
                    </a:p>
                  </a:txBody>
                  <a:tcPr/>
                </a:tc>
                <a:tc>
                  <a:txBody>
                    <a:bodyPr/>
                    <a:lstStyle/>
                    <a:p>
                      <a:r>
                        <a:rPr lang="en-US" sz="1600" dirty="0" smtClean="0"/>
                        <a:t>Machine</a:t>
                      </a:r>
                      <a:r>
                        <a:rPr lang="en-US" sz="1600" baseline="0" dirty="0" smtClean="0"/>
                        <a:t> </a:t>
                      </a:r>
                    </a:p>
                    <a:p>
                      <a:r>
                        <a:rPr lang="en-US" sz="1600" baseline="0" dirty="0" smtClean="0"/>
                        <a:t>Learning </a:t>
                      </a:r>
                    </a:p>
                    <a:p>
                      <a:r>
                        <a:rPr lang="en-US" sz="1600" baseline="0" dirty="0" smtClean="0"/>
                        <a:t>Algorithms</a:t>
                      </a:r>
                      <a:endParaRPr lang="en-US" sz="1600" dirty="0"/>
                    </a:p>
                  </a:txBody>
                  <a:tcPr/>
                </a:tc>
                <a:tc>
                  <a:txBody>
                    <a:bodyPr/>
                    <a:lstStyle/>
                    <a:p>
                      <a:r>
                        <a:rPr lang="en-US" sz="1800" dirty="0" smtClean="0"/>
                        <a:t>Best Algorithm</a:t>
                      </a:r>
                      <a:endParaRPr lang="en-US" sz="1800" dirty="0"/>
                    </a:p>
                  </a:txBody>
                  <a:tcPr/>
                </a:tc>
              </a:tr>
              <a:tr h="2229971">
                <a:tc>
                  <a:txBody>
                    <a:bodyPr/>
                    <a:lstStyle/>
                    <a:p>
                      <a:r>
                        <a:rPr lang="en-US" sz="1600" dirty="0" smtClean="0"/>
                        <a:t>Meier</a:t>
                      </a:r>
                      <a:r>
                        <a:rPr lang="en-US" sz="1600" baseline="0" dirty="0" smtClean="0"/>
                        <a:t> et al,</a:t>
                      </a:r>
                    </a:p>
                    <a:p>
                      <a:r>
                        <a:rPr lang="en-US" sz="1600" baseline="0" dirty="0" smtClean="0"/>
                        <a:t>2015[4]</a:t>
                      </a:r>
                      <a:endParaRPr lang="en-US" sz="1600" dirty="0"/>
                    </a:p>
                  </a:txBody>
                  <a:tcPr/>
                </a:tc>
                <a:tc>
                  <a:txBody>
                    <a:bodyPr/>
                    <a:lstStyle/>
                    <a:p>
                      <a:r>
                        <a:rPr lang="en-US" sz="1600" dirty="0" smtClean="0"/>
                        <a:t> grades</a:t>
                      </a:r>
                      <a:endParaRPr lang="en-US" sz="1600" dirty="0"/>
                    </a:p>
                  </a:txBody>
                  <a:tcPr/>
                </a:tc>
                <a:tc>
                  <a:txBody>
                    <a:bodyPr/>
                    <a:lstStyle/>
                    <a:p>
                      <a:r>
                        <a:rPr lang="en-US" sz="1600" dirty="0" smtClean="0"/>
                        <a:t> 700</a:t>
                      </a:r>
                      <a:endParaRPr lang="en-US" sz="1600" dirty="0"/>
                    </a:p>
                  </a:txBody>
                  <a:tcPr/>
                </a:tc>
                <a:tc>
                  <a:txBody>
                    <a:bodyPr/>
                    <a:lstStyle/>
                    <a:p>
                      <a:r>
                        <a:rPr lang="en-US" sz="1600" dirty="0" smtClean="0"/>
                        <a:t>New algorithm </a:t>
                      </a:r>
                    </a:p>
                    <a:p>
                      <a:r>
                        <a:rPr lang="en-US" sz="1600" dirty="0" smtClean="0"/>
                        <a:t>Proposed , KNN </a:t>
                      </a:r>
                    </a:p>
                    <a:p>
                      <a:r>
                        <a:rPr lang="en-US" sz="1600" dirty="0" smtClean="0"/>
                        <a:t>Linear regression, logistic regression , SVM</a:t>
                      </a:r>
                      <a:endParaRPr lang="en-US" sz="1600" dirty="0"/>
                    </a:p>
                  </a:txBody>
                  <a:tcPr/>
                </a:tc>
                <a:tc>
                  <a:txBody>
                    <a:bodyPr/>
                    <a:lstStyle/>
                    <a:p>
                      <a:r>
                        <a:rPr lang="en-US" sz="1800" dirty="0" smtClean="0"/>
                        <a:t>New algorithm proposed </a:t>
                      </a:r>
                      <a:endParaRPr lang="en-US" sz="1800" dirty="0"/>
                    </a:p>
                  </a:txBody>
                  <a:tcPr/>
                </a:tc>
              </a:tr>
            </a:tbl>
          </a:graphicData>
        </a:graphic>
      </p:graphicFrame>
      <p:sp>
        <p:nvSpPr>
          <p:cNvPr id="7" name="Oval 6"/>
          <p:cNvSpPr/>
          <p:nvPr/>
        </p:nvSpPr>
        <p:spPr>
          <a:xfrm>
            <a:off x="8534400" y="6248400"/>
            <a:ext cx="6096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24200" y="533400"/>
            <a:ext cx="3962400" cy="523220"/>
          </a:xfrm>
          <a:prstGeom prst="rect">
            <a:avLst/>
          </a:prstGeom>
          <a:noFill/>
        </p:spPr>
        <p:txBody>
          <a:bodyPr wrap="square" rtlCol="0">
            <a:spAutoFit/>
          </a:bodyPr>
          <a:lstStyle/>
          <a:p>
            <a:r>
              <a:rPr lang="en-US" sz="2800" b="1" u="sng" dirty="0" smtClean="0">
                <a:solidFill>
                  <a:srgbClr val="002060"/>
                </a:solidFill>
                <a:latin typeface="Times New Roman" pitchFamily="18" charset="0"/>
                <a:cs typeface="Times New Roman" pitchFamily="18" charset="0"/>
              </a:rPr>
              <a:t>Literature Survey</a:t>
            </a:r>
            <a:endParaRPr lang="en-US" sz="2800" b="1" u="sng" dirty="0">
              <a:solidFill>
                <a:srgbClr val="002060"/>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4999" y="609600"/>
          <a:ext cx="6629401" cy="5714999"/>
        </p:xfrm>
        <a:graphic>
          <a:graphicData uri="http://schemas.openxmlformats.org/drawingml/2006/table">
            <a:tbl>
              <a:tblPr firstRow="1" bandRow="1">
                <a:tableStyleId>{5C22544A-7EE6-4342-B048-85BDC9FD1C3A}</a:tableStyleId>
              </a:tblPr>
              <a:tblGrid>
                <a:gridCol w="1227386"/>
                <a:gridCol w="1469832"/>
                <a:gridCol w="918646"/>
                <a:gridCol w="1408590"/>
                <a:gridCol w="1604947"/>
              </a:tblGrid>
              <a:tr h="12895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paper</a:t>
                      </a:r>
                    </a:p>
                    <a:p>
                      <a:endParaRPr lang="en-US" sz="1800" dirty="0"/>
                    </a:p>
                  </a:txBody>
                  <a:tcPr/>
                </a:tc>
                <a:tc>
                  <a:txBody>
                    <a:bodyPr/>
                    <a:lstStyle/>
                    <a:p>
                      <a:r>
                        <a:rPr lang="en-US" sz="1800" dirty="0" smtClean="0"/>
                        <a:t>features</a:t>
                      </a:r>
                      <a:endParaRPr lang="en-US" sz="1800" dirty="0"/>
                    </a:p>
                  </a:txBody>
                  <a:tcPr/>
                </a:tc>
                <a:tc>
                  <a:txBody>
                    <a:bodyPr/>
                    <a:lstStyle/>
                    <a:p>
                      <a:r>
                        <a:rPr lang="en-US" sz="1800" dirty="0" smtClean="0"/>
                        <a:t>dataset</a:t>
                      </a:r>
                      <a:endParaRPr lang="en-US" sz="1800" dirty="0"/>
                    </a:p>
                  </a:txBody>
                  <a:tcPr/>
                </a:tc>
                <a:tc>
                  <a:txBody>
                    <a:bodyPr/>
                    <a:lstStyle/>
                    <a:p>
                      <a:r>
                        <a:rPr lang="en-US" sz="1800" dirty="0" smtClean="0"/>
                        <a:t>Machine</a:t>
                      </a:r>
                      <a:r>
                        <a:rPr lang="en-US" sz="1800" baseline="0" dirty="0" smtClean="0"/>
                        <a:t> </a:t>
                      </a:r>
                    </a:p>
                    <a:p>
                      <a:r>
                        <a:rPr lang="en-US" sz="1800" baseline="0" dirty="0" smtClean="0"/>
                        <a:t>Learning </a:t>
                      </a:r>
                    </a:p>
                    <a:p>
                      <a:r>
                        <a:rPr lang="en-US" sz="1800" baseline="0" dirty="0" smtClean="0"/>
                        <a:t>Algorithms</a:t>
                      </a:r>
                      <a:endParaRPr lang="en-US" sz="1800" dirty="0" smtClean="0"/>
                    </a:p>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Best Algorithm</a:t>
                      </a:r>
                    </a:p>
                    <a:p>
                      <a:endParaRPr lang="en-US" sz="1800" dirty="0"/>
                    </a:p>
                  </a:txBody>
                  <a:tcPr/>
                </a:tc>
              </a:tr>
              <a:tr h="2058864">
                <a:tc>
                  <a:txBody>
                    <a:bodyPr/>
                    <a:lstStyle/>
                    <a:p>
                      <a:r>
                        <a:rPr lang="en-US" sz="1600" dirty="0" err="1" smtClean="0"/>
                        <a:t>Guleria</a:t>
                      </a:r>
                      <a:r>
                        <a:rPr lang="en-US" sz="1600" baseline="0" dirty="0" smtClean="0"/>
                        <a:t> et al,2014[5]</a:t>
                      </a:r>
                      <a:endParaRPr lang="en-US" sz="1600" dirty="0"/>
                    </a:p>
                  </a:txBody>
                  <a:tcPr/>
                </a:tc>
                <a:tc>
                  <a:txBody>
                    <a:bodyPr/>
                    <a:lstStyle/>
                    <a:p>
                      <a:r>
                        <a:rPr lang="en-US" sz="1600" dirty="0" smtClean="0"/>
                        <a:t>Class  Performance  , Attendance,</a:t>
                      </a:r>
                      <a:r>
                        <a:rPr lang="en-US" sz="1600" baseline="0" dirty="0" smtClean="0"/>
                        <a:t> Assignment, Lab work , </a:t>
                      </a:r>
                      <a:r>
                        <a:rPr lang="en-US" sz="1600" baseline="0" dirty="0" err="1" smtClean="0"/>
                        <a:t>Sessional</a:t>
                      </a:r>
                      <a:r>
                        <a:rPr lang="en-US" sz="1600" baseline="0" dirty="0" smtClean="0"/>
                        <a:t>  performance</a:t>
                      </a:r>
                    </a:p>
                    <a:p>
                      <a:endParaRPr lang="en-US" sz="1600" dirty="0"/>
                    </a:p>
                  </a:txBody>
                  <a:tcPr/>
                </a:tc>
                <a:tc>
                  <a:txBody>
                    <a:bodyPr/>
                    <a:lstStyle/>
                    <a:p>
                      <a:r>
                        <a:rPr lang="en-US" sz="1600" dirty="0" smtClean="0"/>
                        <a:t>120</a:t>
                      </a:r>
                    </a:p>
                    <a:p>
                      <a:endParaRPr lang="en-US" sz="1600" dirty="0"/>
                    </a:p>
                  </a:txBody>
                  <a:tcPr/>
                </a:tc>
                <a:tc>
                  <a:txBody>
                    <a:bodyPr/>
                    <a:lstStyle/>
                    <a:p>
                      <a:r>
                        <a:rPr lang="en-US" sz="1600" dirty="0" smtClean="0"/>
                        <a:t> DT</a:t>
                      </a:r>
                      <a:endParaRPr lang="en-US" sz="1600" dirty="0"/>
                    </a:p>
                  </a:txBody>
                  <a:tcPr/>
                </a:tc>
                <a:tc>
                  <a:txBody>
                    <a:bodyPr/>
                    <a:lstStyle/>
                    <a:p>
                      <a:r>
                        <a:rPr lang="en-US" sz="1600" dirty="0" smtClean="0"/>
                        <a:t>  DT</a:t>
                      </a:r>
                      <a:endParaRPr lang="en-US" sz="1600" dirty="0"/>
                    </a:p>
                  </a:txBody>
                  <a:tcPr/>
                </a:tc>
              </a:tr>
              <a:tr h="2366596">
                <a:tc>
                  <a:txBody>
                    <a:bodyPr/>
                    <a:lstStyle/>
                    <a:p>
                      <a:r>
                        <a:rPr lang="en-US" sz="1600" dirty="0" smtClean="0"/>
                        <a:t> </a:t>
                      </a:r>
                      <a:r>
                        <a:rPr lang="en-US" sz="1600" dirty="0" err="1" smtClean="0"/>
                        <a:t>Xu</a:t>
                      </a:r>
                      <a:r>
                        <a:rPr lang="en-US" sz="1600" baseline="0" dirty="0" smtClean="0"/>
                        <a:t> et al,2017[1]</a:t>
                      </a:r>
                      <a:endParaRPr lang="en-US" sz="1600" dirty="0"/>
                    </a:p>
                  </a:txBody>
                  <a:tcPr/>
                </a:tc>
                <a:tc>
                  <a:txBody>
                    <a:bodyPr/>
                    <a:lstStyle/>
                    <a:p>
                      <a:r>
                        <a:rPr lang="en-US" sz="1600" dirty="0" smtClean="0"/>
                        <a:t> Grades ,Backgrounds</a:t>
                      </a:r>
                      <a:endParaRPr lang="en-US" sz="1600" dirty="0"/>
                    </a:p>
                  </a:txBody>
                  <a:tcPr/>
                </a:tc>
                <a:tc>
                  <a:txBody>
                    <a:bodyPr/>
                    <a:lstStyle/>
                    <a:p>
                      <a:r>
                        <a:rPr lang="en-US" sz="1600" dirty="0" smtClean="0"/>
                        <a:t> 1169</a:t>
                      </a:r>
                      <a:endParaRPr lang="en-US" sz="1600" dirty="0"/>
                    </a:p>
                  </a:txBody>
                  <a:tcPr/>
                </a:tc>
                <a:tc>
                  <a:txBody>
                    <a:bodyPr/>
                    <a:lstStyle/>
                    <a:p>
                      <a:pPr algn="l"/>
                      <a:r>
                        <a:rPr lang="en-US" sz="1600" dirty="0" smtClean="0"/>
                        <a:t>  Linear Regression , logistic regression ,  RF,KNN, </a:t>
                      </a:r>
                      <a:r>
                        <a:rPr lang="en-US" sz="1600" baseline="0" dirty="0" smtClean="0"/>
                        <a:t> proposed progressive , prediction  algorithm</a:t>
                      </a:r>
                      <a:endParaRPr lang="en-US" sz="1600" dirty="0"/>
                    </a:p>
                  </a:txBody>
                  <a:tcPr/>
                </a:tc>
                <a:tc>
                  <a:txBody>
                    <a:bodyPr/>
                    <a:lstStyle/>
                    <a:p>
                      <a:r>
                        <a:rPr lang="en-US" sz="1600" baseline="0" dirty="0" smtClean="0"/>
                        <a:t>proposed progressive , prediction  algorithm.</a:t>
                      </a:r>
                      <a:endParaRPr lang="en-US" sz="1600" dirty="0"/>
                    </a:p>
                  </a:txBody>
                  <a:tcPr/>
                </a:tc>
              </a:tr>
            </a:tbl>
          </a:graphicData>
        </a:graphic>
      </p:graphicFrame>
      <p:sp>
        <p:nvSpPr>
          <p:cNvPr id="5" name="Oval 4"/>
          <p:cNvSpPr/>
          <p:nvPr/>
        </p:nvSpPr>
        <p:spPr>
          <a:xfrm>
            <a:off x="8534400" y="6248400"/>
            <a:ext cx="6096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28802" y="533400"/>
          <a:ext cx="6705596" cy="5676435"/>
        </p:xfrm>
        <a:graphic>
          <a:graphicData uri="http://schemas.openxmlformats.org/drawingml/2006/table">
            <a:tbl>
              <a:tblPr firstRow="1" bandRow="1">
                <a:tableStyleId>{5C22544A-7EE6-4342-B048-85BDC9FD1C3A}</a:tableStyleId>
              </a:tblPr>
              <a:tblGrid>
                <a:gridCol w="1315078"/>
                <a:gridCol w="1315078"/>
                <a:gridCol w="1315078"/>
                <a:gridCol w="1315078"/>
                <a:gridCol w="1445284"/>
              </a:tblGrid>
              <a:tr h="132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paper</a:t>
                      </a:r>
                    </a:p>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features</a:t>
                      </a:r>
                    </a:p>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dataset</a:t>
                      </a:r>
                    </a:p>
                    <a:p>
                      <a:endParaRPr lang="en-US" sz="1800" dirty="0"/>
                    </a:p>
                  </a:txBody>
                  <a:tcPr/>
                </a:tc>
                <a:tc>
                  <a:txBody>
                    <a:bodyPr/>
                    <a:lstStyle/>
                    <a:p>
                      <a:r>
                        <a:rPr lang="en-US" sz="1800" dirty="0" smtClean="0"/>
                        <a:t>Machine</a:t>
                      </a:r>
                      <a:r>
                        <a:rPr lang="en-US" sz="1800" baseline="0" dirty="0" smtClean="0"/>
                        <a:t> </a:t>
                      </a:r>
                    </a:p>
                    <a:p>
                      <a:r>
                        <a:rPr lang="en-US" sz="1800" baseline="0" dirty="0" smtClean="0"/>
                        <a:t>Learning </a:t>
                      </a:r>
                    </a:p>
                    <a:p>
                      <a:r>
                        <a:rPr lang="en-US" sz="1800" baseline="0" dirty="0" smtClean="0"/>
                        <a:t>Algorithms</a:t>
                      </a:r>
                      <a:endParaRPr lang="en-US" sz="1800" dirty="0" smtClean="0"/>
                    </a:p>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Best Algorithm</a:t>
                      </a:r>
                    </a:p>
                    <a:p>
                      <a:endParaRPr lang="en-US" sz="1800" dirty="0"/>
                    </a:p>
                  </a:txBody>
                  <a:tcPr/>
                </a:tc>
              </a:tr>
              <a:tr h="598969">
                <a:tc>
                  <a:txBody>
                    <a:bodyPr/>
                    <a:lstStyle/>
                    <a:p>
                      <a:r>
                        <a:rPr lang="en-US" sz="1800" dirty="0" err="1" smtClean="0"/>
                        <a:t>Arsad</a:t>
                      </a:r>
                      <a:r>
                        <a:rPr lang="en-US" sz="1800" dirty="0" smtClean="0"/>
                        <a:t> et al,</a:t>
                      </a:r>
                      <a:r>
                        <a:rPr lang="en-US" sz="1800" baseline="0" dirty="0" smtClean="0"/>
                        <a:t> 2013[6]</a:t>
                      </a:r>
                      <a:endParaRPr lang="en-US" sz="1800" dirty="0"/>
                    </a:p>
                  </a:txBody>
                  <a:tcPr/>
                </a:tc>
                <a:tc>
                  <a:txBody>
                    <a:bodyPr/>
                    <a:lstStyle/>
                    <a:p>
                      <a:r>
                        <a:rPr lang="en-US" sz="1800" dirty="0" smtClean="0"/>
                        <a:t> grades</a:t>
                      </a:r>
                      <a:endParaRPr lang="en-US" sz="1800" dirty="0"/>
                    </a:p>
                  </a:txBody>
                  <a:tcPr/>
                </a:tc>
                <a:tc>
                  <a:txBody>
                    <a:bodyPr/>
                    <a:lstStyle/>
                    <a:p>
                      <a:r>
                        <a:rPr lang="en-US" sz="1800" dirty="0" smtClean="0"/>
                        <a:t>   896</a:t>
                      </a:r>
                      <a:endParaRPr lang="en-US" sz="1800" dirty="0"/>
                    </a:p>
                  </a:txBody>
                  <a:tcPr/>
                </a:tc>
                <a:tc>
                  <a:txBody>
                    <a:bodyPr/>
                    <a:lstStyle/>
                    <a:p>
                      <a:r>
                        <a:rPr lang="en-US" sz="1800" dirty="0" smtClean="0"/>
                        <a:t>  ANN</a:t>
                      </a:r>
                      <a:endParaRPr lang="en-US" sz="1800" dirty="0"/>
                    </a:p>
                  </a:txBody>
                  <a:tcPr/>
                </a:tc>
                <a:tc>
                  <a:txBody>
                    <a:bodyPr/>
                    <a:lstStyle/>
                    <a:p>
                      <a:r>
                        <a:rPr lang="en-US" sz="1800" dirty="0" smtClean="0"/>
                        <a:t>  ANN</a:t>
                      </a:r>
                      <a:endParaRPr lang="en-US" sz="1800" dirty="0"/>
                    </a:p>
                  </a:txBody>
                  <a:tcPr/>
                </a:tc>
              </a:tr>
              <a:tr h="632126">
                <a:tc>
                  <a:txBody>
                    <a:bodyPr/>
                    <a:lstStyle/>
                    <a:p>
                      <a:r>
                        <a:rPr lang="en-US" sz="1800" dirty="0" smtClean="0"/>
                        <a:t>Li et</a:t>
                      </a:r>
                      <a:r>
                        <a:rPr lang="en-US" sz="1800" baseline="0" dirty="0" smtClean="0"/>
                        <a:t> al, 2013[7]</a:t>
                      </a:r>
                      <a:endParaRPr lang="en-US" sz="1800" dirty="0"/>
                    </a:p>
                  </a:txBody>
                  <a:tcPr/>
                </a:tc>
                <a:tc>
                  <a:txBody>
                    <a:bodyPr/>
                    <a:lstStyle/>
                    <a:p>
                      <a:r>
                        <a:rPr lang="en-US" sz="1800" dirty="0" smtClean="0"/>
                        <a:t> grades</a:t>
                      </a:r>
                      <a:endParaRPr lang="en-US" sz="1800" dirty="0"/>
                    </a:p>
                  </a:txBody>
                  <a:tcPr/>
                </a:tc>
                <a:tc>
                  <a:txBody>
                    <a:bodyPr/>
                    <a:lstStyle/>
                    <a:p>
                      <a:r>
                        <a:rPr lang="en-US" sz="1800" dirty="0" smtClean="0"/>
                        <a:t>     72</a:t>
                      </a:r>
                      <a:endParaRPr lang="en-US" sz="1800" dirty="0"/>
                    </a:p>
                  </a:txBody>
                  <a:tcPr/>
                </a:tc>
                <a:tc>
                  <a:txBody>
                    <a:bodyPr/>
                    <a:lstStyle/>
                    <a:p>
                      <a:r>
                        <a:rPr lang="en-US" sz="1800" dirty="0" smtClean="0"/>
                        <a:t>   PCA </a:t>
                      </a:r>
                      <a:endParaRPr lang="en-US" sz="1800" dirty="0"/>
                    </a:p>
                  </a:txBody>
                  <a:tcPr/>
                </a:tc>
                <a:tc>
                  <a:txBody>
                    <a:bodyPr/>
                    <a:lstStyle/>
                    <a:p>
                      <a:r>
                        <a:rPr lang="en-US" sz="1800" dirty="0" smtClean="0"/>
                        <a:t>   PCA </a:t>
                      </a:r>
                      <a:endParaRPr lang="en-US" sz="1800" dirty="0"/>
                    </a:p>
                  </a:txBody>
                  <a:tcPr/>
                </a:tc>
              </a:tr>
              <a:tr h="1882474">
                <a:tc>
                  <a:txBody>
                    <a:bodyPr/>
                    <a:lstStyle/>
                    <a:p>
                      <a:r>
                        <a:rPr lang="en-US" sz="1800" dirty="0" smtClean="0"/>
                        <a:t>Gray et al; 2014[8]</a:t>
                      </a:r>
                      <a:endParaRPr lang="en-US" sz="1800" dirty="0"/>
                    </a:p>
                  </a:txBody>
                  <a:tcPr/>
                </a:tc>
                <a:tc>
                  <a:txBody>
                    <a:bodyPr/>
                    <a:lstStyle/>
                    <a:p>
                      <a:r>
                        <a:rPr lang="en-US" sz="1800" dirty="0" smtClean="0"/>
                        <a:t>Aptitude, personality, motivation,</a:t>
                      </a:r>
                    </a:p>
                    <a:p>
                      <a:r>
                        <a:rPr lang="en-US" sz="1800" dirty="0" smtClean="0"/>
                        <a:t>Learning</a:t>
                      </a:r>
                      <a:r>
                        <a:rPr lang="en-US" sz="1800" baseline="0" dirty="0" smtClean="0"/>
                        <a:t> strategies.</a:t>
                      </a:r>
                      <a:endParaRPr lang="en-US" sz="1800" dirty="0"/>
                    </a:p>
                  </a:txBody>
                  <a:tcPr/>
                </a:tc>
                <a:tc>
                  <a:txBody>
                    <a:bodyPr/>
                    <a:lstStyle/>
                    <a:p>
                      <a:r>
                        <a:rPr lang="en-US" sz="1800" dirty="0" smtClean="0"/>
                        <a:t>    914</a:t>
                      </a:r>
                      <a:endParaRPr lang="en-US" sz="1800" dirty="0"/>
                    </a:p>
                  </a:txBody>
                  <a:tcPr/>
                </a:tc>
                <a:tc>
                  <a:txBody>
                    <a:bodyPr/>
                    <a:lstStyle/>
                    <a:p>
                      <a:r>
                        <a:rPr lang="en-US" sz="1800" dirty="0" smtClean="0"/>
                        <a:t>NB, DT, logistic regression, SVM,ANN,KNN</a:t>
                      </a:r>
                      <a:endParaRPr lang="en-US" sz="1800" dirty="0"/>
                    </a:p>
                  </a:txBody>
                  <a:tcPr/>
                </a:tc>
                <a:tc>
                  <a:txBody>
                    <a:bodyPr/>
                    <a:lstStyle/>
                    <a:p>
                      <a:r>
                        <a:rPr lang="en-US" sz="1800" dirty="0" smtClean="0"/>
                        <a:t>SVM , KNN, NB</a:t>
                      </a:r>
                    </a:p>
                  </a:txBody>
                  <a:tcPr/>
                </a:tc>
              </a:tr>
              <a:tr h="1112371">
                <a:tc>
                  <a:txBody>
                    <a:bodyPr/>
                    <a:lstStyle/>
                    <a:p>
                      <a:r>
                        <a:rPr lang="en-US" sz="1800" dirty="0" err="1" smtClean="0"/>
                        <a:t>Livieris</a:t>
                      </a:r>
                      <a:r>
                        <a:rPr lang="en-US" sz="1800" baseline="0" dirty="0" smtClean="0"/>
                        <a:t>  et al, 2012[11]</a:t>
                      </a:r>
                      <a:endParaRPr lang="en-US" sz="1800" dirty="0"/>
                    </a:p>
                  </a:txBody>
                  <a:tcPr/>
                </a:tc>
                <a:tc>
                  <a:txBody>
                    <a:bodyPr/>
                    <a:lstStyle/>
                    <a:p>
                      <a:r>
                        <a:rPr lang="en-US" sz="1800" dirty="0" smtClean="0"/>
                        <a:t>grades</a:t>
                      </a:r>
                      <a:endParaRPr lang="en-US" sz="1800" dirty="0"/>
                    </a:p>
                  </a:txBody>
                  <a:tcPr/>
                </a:tc>
                <a:tc>
                  <a:txBody>
                    <a:bodyPr/>
                    <a:lstStyle/>
                    <a:p>
                      <a:r>
                        <a:rPr lang="en-US" sz="1800" dirty="0" smtClean="0"/>
                        <a:t>     279</a:t>
                      </a:r>
                      <a:endParaRPr lang="en-US" sz="1800" dirty="0"/>
                    </a:p>
                  </a:txBody>
                  <a:tcPr/>
                </a:tc>
                <a:tc>
                  <a:txBody>
                    <a:bodyPr/>
                    <a:lstStyle/>
                    <a:p>
                      <a:r>
                        <a:rPr lang="en-US" sz="1800" dirty="0" smtClean="0"/>
                        <a:t>ANN ,DT ,NB , Rule- learning, SVM</a:t>
                      </a:r>
                      <a:endParaRPr lang="en-US" sz="1800" dirty="0"/>
                    </a:p>
                  </a:txBody>
                  <a:tcPr/>
                </a:tc>
                <a:tc>
                  <a:txBody>
                    <a:bodyPr/>
                    <a:lstStyle/>
                    <a:p>
                      <a:r>
                        <a:rPr lang="en-US" sz="1800" dirty="0" smtClean="0"/>
                        <a:t> ANN</a:t>
                      </a:r>
                    </a:p>
                    <a:p>
                      <a:r>
                        <a:rPr lang="en-US" sz="1800" dirty="0" smtClean="0"/>
                        <a:t>SVM</a:t>
                      </a:r>
                      <a:endParaRPr lang="en-US" sz="1800" dirty="0"/>
                    </a:p>
                  </a:txBody>
                  <a:tcPr/>
                </a:tc>
              </a:tr>
            </a:tbl>
          </a:graphicData>
        </a:graphic>
      </p:graphicFrame>
      <p:sp>
        <p:nvSpPr>
          <p:cNvPr id="4" name="Oval 3"/>
          <p:cNvSpPr/>
          <p:nvPr/>
        </p:nvSpPr>
        <p:spPr>
          <a:xfrm>
            <a:off x="8610600" y="6248400"/>
            <a:ext cx="533400" cy="609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09600" cy="6858000"/>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0"/>
            <a:ext cx="2286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1513</TotalTime>
  <Words>695</Words>
  <Application>Microsoft Office PowerPoint</Application>
  <PresentationFormat>On-screen Show (4:3)</PresentationFormat>
  <Paragraphs>140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prediction system using ml</dc:title>
  <dc:creator>HP</dc:creator>
  <cp:lastModifiedBy>HP</cp:lastModifiedBy>
  <cp:revision>119</cp:revision>
  <dcterms:created xsi:type="dcterms:W3CDTF">2021-01-06T00:22:24Z</dcterms:created>
  <dcterms:modified xsi:type="dcterms:W3CDTF">2021-07-29T23:14:00Z</dcterms:modified>
</cp:coreProperties>
</file>