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andar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2UZ/V1oOZvDL+itdddh6VJNQ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ndara-bold.fntdata"/><Relationship Id="rId25" Type="http://schemas.openxmlformats.org/officeDocument/2006/relationships/font" Target="fonts/Candara-regular.fntdata"/><Relationship Id="rId28" Type="http://schemas.openxmlformats.org/officeDocument/2006/relationships/font" Target="fonts/Candara-boldItalic.fntdata"/><Relationship Id="rId27" Type="http://schemas.openxmlformats.org/officeDocument/2006/relationships/font" Target="fonts/Candara-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4"/>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4"/>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6"/>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7"/>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8"/>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1"/>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31"/>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2"/>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p:nvPr>
            <p:ph idx="2" type="pic"/>
          </p:nvPr>
        </p:nvSpPr>
        <p:spPr>
          <a:xfrm>
            <a:off x="5183717" y="987425"/>
            <a:ext cx="6172200" cy="4873625"/>
          </a:xfrm>
          <a:prstGeom prst="rect">
            <a:avLst/>
          </a:prstGeom>
          <a:noFill/>
          <a:ln>
            <a:noFill/>
          </a:ln>
        </p:spPr>
      </p:sp>
      <p:sp>
        <p:nvSpPr>
          <p:cNvPr id="66" name="Google Shape;66;p32"/>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3"/>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7" name="Google Shape;7;p2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p2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3.jp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24.jpg"/><Relationship Id="rId5" Type="http://schemas.openxmlformats.org/officeDocument/2006/relationships/image" Target="../media/image6.jpg"/><Relationship Id="rId6" Type="http://schemas.openxmlformats.org/officeDocument/2006/relationships/image" Target="../media/image4.png"/><Relationship Id="rId7" Type="http://schemas.openxmlformats.org/officeDocument/2006/relationships/hyperlink" Target="https://www.picpedia.org/chalkboard/g/gross-income.html" TargetMode="External"/><Relationship Id="rId8"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0.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4.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
          <p:cNvSpPr/>
          <p:nvPr/>
        </p:nvSpPr>
        <p:spPr>
          <a:xfrm>
            <a:off x="173990" y="968375"/>
            <a:ext cx="4040505" cy="88074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rgbClr val="3F3F3F"/>
                </a:solidFill>
                <a:latin typeface="Arial"/>
                <a:ea typeface="Arial"/>
                <a:cs typeface="Arial"/>
                <a:sym typeface="Arial"/>
              </a:rPr>
              <a:t>Data Visualization Project</a:t>
            </a:r>
            <a:endParaRPr b="0" i="0" sz="5400" u="none" cap="none" strike="noStrike">
              <a:solidFill>
                <a:srgbClr val="3F3F3F"/>
              </a:solidFill>
              <a:latin typeface="Arial"/>
              <a:ea typeface="Arial"/>
              <a:cs typeface="Arial"/>
              <a:sym typeface="Arial"/>
            </a:endParaRPr>
          </a:p>
        </p:txBody>
      </p:sp>
      <p:sp>
        <p:nvSpPr>
          <p:cNvPr id="87" name="Google Shape;87;p1"/>
          <p:cNvSpPr/>
          <p:nvPr/>
        </p:nvSpPr>
        <p:spPr>
          <a:xfrm rot="120000">
            <a:off x="4442386" y="512794"/>
            <a:ext cx="7325687" cy="5762526"/>
          </a:xfrm>
          <a:prstGeom prst="rect">
            <a:avLst/>
          </a:prstGeom>
          <a:solidFill>
            <a:schemeClr val="dk1"/>
          </a:solidFill>
          <a:ln>
            <a:noFill/>
          </a:ln>
          <a:effectLst>
            <a:outerShdw blurRad="50800" rotWithShape="0" algn="tl" dir="27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rot="5520000">
            <a:off x="5321999" y="-179835"/>
            <a:ext cx="5576780" cy="7119258"/>
          </a:xfrm>
          <a:custGeom>
            <a:rect b="b" l="l" r="r" t="t"/>
            <a:pathLst>
              <a:path extrusionOk="0" h="7192213" w="5633928">
                <a:moveTo>
                  <a:pt x="0" y="5321182"/>
                </a:moveTo>
                <a:lnTo>
                  <a:pt x="7176" y="5292545"/>
                </a:lnTo>
                <a:cubicBezTo>
                  <a:pt x="7874" y="5284550"/>
                  <a:pt x="3408" y="5282436"/>
                  <a:pt x="4191" y="5273215"/>
                </a:cubicBezTo>
                <a:lnTo>
                  <a:pt x="11880" y="5237214"/>
                </a:lnTo>
                <a:lnTo>
                  <a:pt x="18963" y="5184548"/>
                </a:lnTo>
                <a:lnTo>
                  <a:pt x="26514" y="5148294"/>
                </a:lnTo>
                <a:lnTo>
                  <a:pt x="28826" y="5141304"/>
                </a:lnTo>
                <a:lnTo>
                  <a:pt x="28826" y="4904080"/>
                </a:lnTo>
                <a:lnTo>
                  <a:pt x="26241" y="4886580"/>
                </a:lnTo>
                <a:lnTo>
                  <a:pt x="28826" y="4827542"/>
                </a:lnTo>
                <a:lnTo>
                  <a:pt x="25306" y="4818968"/>
                </a:lnTo>
                <a:lnTo>
                  <a:pt x="28826" y="4761248"/>
                </a:lnTo>
                <a:cubicBezTo>
                  <a:pt x="28328" y="4742134"/>
                  <a:pt x="29114" y="4709012"/>
                  <a:pt x="25835" y="4698008"/>
                </a:cubicBezTo>
                <a:lnTo>
                  <a:pt x="17801" y="4693286"/>
                </a:lnTo>
                <a:lnTo>
                  <a:pt x="17096" y="4679416"/>
                </a:lnTo>
                <a:cubicBezTo>
                  <a:pt x="17711" y="4678402"/>
                  <a:pt x="17198" y="4658407"/>
                  <a:pt x="17250" y="4657582"/>
                </a:cubicBezTo>
                <a:lnTo>
                  <a:pt x="25682" y="4608673"/>
                </a:lnTo>
                <a:lnTo>
                  <a:pt x="20696" y="27254"/>
                </a:lnTo>
                <a:cubicBezTo>
                  <a:pt x="28640" y="13408"/>
                  <a:pt x="30825" y="11178"/>
                  <a:pt x="44529" y="3139"/>
                </a:cubicBezTo>
                <a:lnTo>
                  <a:pt x="64219" y="24"/>
                </a:lnTo>
                <a:lnTo>
                  <a:pt x="5549063" y="0"/>
                </a:lnTo>
                <a:cubicBezTo>
                  <a:pt x="5549065" y="1"/>
                  <a:pt x="5549066" y="2"/>
                  <a:pt x="5549068" y="2"/>
                </a:cubicBezTo>
                <a:lnTo>
                  <a:pt x="5553587" y="0"/>
                </a:lnTo>
                <a:lnTo>
                  <a:pt x="5596211" y="3034"/>
                </a:lnTo>
                <a:cubicBezTo>
                  <a:pt x="5614708" y="3086"/>
                  <a:pt x="5629691" y="18066"/>
                  <a:pt x="5629738" y="36562"/>
                </a:cubicBezTo>
                <a:cubicBezTo>
                  <a:pt x="5635326" y="1229186"/>
                  <a:pt x="5635325" y="5966172"/>
                  <a:pt x="5629737" y="7158780"/>
                </a:cubicBezTo>
                <a:cubicBezTo>
                  <a:pt x="5629632" y="7177240"/>
                  <a:pt x="5614669" y="7192165"/>
                  <a:pt x="5596210" y="7192213"/>
                </a:cubicBezTo>
                <a:lnTo>
                  <a:pt x="64205" y="7189772"/>
                </a:lnTo>
                <a:cubicBezTo>
                  <a:pt x="44670" y="7189697"/>
                  <a:pt x="28876" y="7179028"/>
                  <a:pt x="28826" y="7165867"/>
                </a:cubicBezTo>
                <a:lnTo>
                  <a:pt x="28826" y="6079439"/>
                </a:lnTo>
                <a:lnTo>
                  <a:pt x="18871" y="6043977"/>
                </a:lnTo>
                <a:cubicBezTo>
                  <a:pt x="19309" y="6024074"/>
                  <a:pt x="25508" y="6019660"/>
                  <a:pt x="28826" y="6007501"/>
                </a:cubicBezTo>
                <a:lnTo>
                  <a:pt x="28826" y="5521424"/>
                </a:lnTo>
                <a:lnTo>
                  <a:pt x="28826" y="5456903"/>
                </a:lnTo>
                <a:lnTo>
                  <a:pt x="18216" y="5420866"/>
                </a:lnTo>
                <a:cubicBezTo>
                  <a:pt x="26699" y="5406368"/>
                  <a:pt x="10111" y="5395765"/>
                  <a:pt x="6056" y="5384020"/>
                </a:cubicBezTo>
                <a:lnTo>
                  <a:pt x="815" y="5348515"/>
                </a:lnTo>
                <a:cubicBezTo>
                  <a:pt x="543" y="5339404"/>
                  <a:pt x="272" y="5330293"/>
                  <a:pt x="0" y="532118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9" name="Google Shape;89;p1"/>
          <p:cNvPicPr preferRelativeResize="0"/>
          <p:nvPr/>
        </p:nvPicPr>
        <p:blipFill rotWithShape="1">
          <a:blip r:embed="rId3">
            <a:alphaModFix/>
          </a:blip>
          <a:srcRect b="0" l="0" r="11741" t="0"/>
          <a:stretch/>
        </p:blipFill>
        <p:spPr>
          <a:xfrm rot="120000">
            <a:off x="4726818" y="1251202"/>
            <a:ext cx="6756845" cy="4229823"/>
          </a:xfrm>
          <a:prstGeom prst="rect">
            <a:avLst/>
          </a:prstGeom>
          <a:noFill/>
          <a:ln>
            <a:noFill/>
          </a:ln>
        </p:spPr>
      </p:pic>
      <p:grpSp>
        <p:nvGrpSpPr>
          <p:cNvPr id="90" name="Google Shape;90;p1"/>
          <p:cNvGrpSpPr/>
          <p:nvPr/>
        </p:nvGrpSpPr>
        <p:grpSpPr>
          <a:xfrm>
            <a:off x="174436" y="6388259"/>
            <a:ext cx="358083" cy="368964"/>
            <a:chOff x="4135740" y="1795926"/>
            <a:chExt cx="558732" cy="575710"/>
          </a:xfrm>
        </p:grpSpPr>
        <p:grpSp>
          <p:nvGrpSpPr>
            <p:cNvPr id="91" name="Google Shape;91;p1"/>
            <p:cNvGrpSpPr/>
            <p:nvPr/>
          </p:nvGrpSpPr>
          <p:grpSpPr>
            <a:xfrm>
              <a:off x="4135740" y="1795926"/>
              <a:ext cx="558732" cy="575710"/>
              <a:chOff x="1028007" y="1706560"/>
              <a:chExt cx="575710" cy="575710"/>
            </a:xfrm>
          </p:grpSpPr>
          <p:cxnSp>
            <p:nvCxnSpPr>
              <p:cNvPr id="92" name="Google Shape;92;p1"/>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93" name="Google Shape;93;p1"/>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94" name="Google Shape;94;p1"/>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5" name="Google Shape;95;p1"/>
          <p:cNvSpPr/>
          <p:nvPr/>
        </p:nvSpPr>
        <p:spPr>
          <a:xfrm rot="-6908862">
            <a:off x="10900084" y="5261493"/>
            <a:ext cx="444795" cy="1868387"/>
          </a:xfrm>
          <a:custGeom>
            <a:rect b="b" l="l" r="r" t="t"/>
            <a:pathLst>
              <a:path extrusionOk="0" h="1999290" w="555597">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rotWithShape="1">
            <a:blip r:embed="rId4">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
          <p:cNvSpPr txBox="1"/>
          <p:nvPr>
            <p:ph type="ctrTitle"/>
          </p:nvPr>
        </p:nvSpPr>
        <p:spPr>
          <a:xfrm>
            <a:off x="9848215" y="1122045"/>
            <a:ext cx="247015" cy="22161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None/>
            </a:pPr>
            <a:r>
              <a:rPr lang="en-US"/>
              <a:t>.</a:t>
            </a:r>
            <a:endParaRPr/>
          </a:p>
        </p:txBody>
      </p:sp>
    </p:spTree>
  </p:cSld>
  <p:clrMapOvr>
    <a:masterClrMapping/>
  </p:clrMapOvr>
  <p:transition spd="slow" p14:dur="1000">
    <p:newsfla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1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0"/>
          <p:cNvSpPr/>
          <p:nvPr/>
        </p:nvSpPr>
        <p:spPr>
          <a:xfrm>
            <a:off x="305663" y="217714"/>
            <a:ext cx="6968018" cy="6640286"/>
          </a:xfrm>
          <a:custGeom>
            <a:rect b="b" l="l" r="r" t="t"/>
            <a:pathLst>
              <a:path extrusionOk="0" h="6643444" w="6968018">
                <a:moveTo>
                  <a:pt x="6352331" y="0"/>
                </a:moveTo>
                <a:lnTo>
                  <a:pt x="6968018" y="6643444"/>
                </a:lnTo>
                <a:lnTo>
                  <a:pt x="561128" y="6643444"/>
                </a:lnTo>
                <a:lnTo>
                  <a:pt x="0" y="588709"/>
                </a:lnTo>
                <a:close/>
              </a:path>
            </a:pathLst>
          </a:custGeom>
          <a:solidFill>
            <a:schemeClr val="dk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0"/>
          <p:cNvSpPr/>
          <p:nvPr/>
        </p:nvSpPr>
        <p:spPr>
          <a:xfrm>
            <a:off x="457764"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raph" id="216" name="Google Shape;216;p10"/>
          <p:cNvPicPr preferRelativeResize="0"/>
          <p:nvPr/>
        </p:nvPicPr>
        <p:blipFill rotWithShape="1">
          <a:blip r:embed="rId4">
            <a:alphaModFix amt="84000"/>
          </a:blip>
          <a:srcRect b="-2" l="16595" r="19102" t="0"/>
          <a:stretch/>
        </p:blipFill>
        <p:spPr>
          <a:xfrm>
            <a:off x="457850"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217" name="Google Shape;217;p10"/>
          <p:cNvSpPr txBox="1"/>
          <p:nvPr>
            <p:ph idx="4294967295" type="ctrTitle"/>
          </p:nvPr>
        </p:nvSpPr>
        <p:spPr>
          <a:xfrm>
            <a:off x="7136130" y="26035"/>
            <a:ext cx="4815840" cy="654685"/>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3600" u="none" cap="none" strike="noStrike">
                <a:solidFill>
                  <a:srgbClr val="D5DBE5"/>
                </a:solidFill>
                <a:latin typeface="Arial"/>
                <a:ea typeface="Arial"/>
                <a:cs typeface="Arial"/>
                <a:sym typeface="Arial"/>
              </a:rPr>
              <a:t>Trends Over the Years</a:t>
            </a:r>
            <a:endParaRPr b="0" i="0" sz="3600" u="none" cap="none" strike="noStrike">
              <a:solidFill>
                <a:srgbClr val="D5DBE5"/>
              </a:solidFill>
              <a:latin typeface="Arial"/>
              <a:ea typeface="Arial"/>
              <a:cs typeface="Arial"/>
              <a:sym typeface="Arial"/>
            </a:endParaRPr>
          </a:p>
        </p:txBody>
      </p:sp>
      <p:sp>
        <p:nvSpPr>
          <p:cNvPr id="218" name="Google Shape;218;p10"/>
          <p:cNvSpPr/>
          <p:nvPr/>
        </p:nvSpPr>
        <p:spPr>
          <a:xfrm rot="2830335">
            <a:off x="463402" y="118600"/>
            <a:ext cx="444795" cy="1868387"/>
          </a:xfrm>
          <a:custGeom>
            <a:rect b="b" l="l" r="r" t="t"/>
            <a:pathLst>
              <a:path extrusionOk="0" h="1868387" w="444795">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rotWithShape="1">
            <a:blip r:embed="rId5">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0"/>
          <p:cNvSpPr txBox="1"/>
          <p:nvPr>
            <p:ph idx="1" type="body"/>
          </p:nvPr>
        </p:nvSpPr>
        <p:spPr>
          <a:xfrm>
            <a:off x="7136130" y="599440"/>
            <a:ext cx="5029200" cy="625856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Noto Sans Symbols"/>
              <a:buChar char="⮚"/>
            </a:pPr>
            <a:r>
              <a:rPr b="1" i="1" lang="en-US" sz="1800">
                <a:latin typeface="Comic Sans MS"/>
                <a:ea typeface="Comic Sans MS"/>
                <a:cs typeface="Comic Sans MS"/>
                <a:sym typeface="Comic Sans MS"/>
              </a:rPr>
              <a:t>The "Genre Gross Earnings Over the Years" visualization demonstrates the raw financial success of various genres over time. It shows which genres had the highest earnings in nominal terms, which may include a bias towards more recent films due to inflation.</a:t>
            </a:r>
            <a:endParaRPr b="1" i="1" sz="1800">
              <a:latin typeface="Comic Sans MS"/>
              <a:ea typeface="Comic Sans MS"/>
              <a:cs typeface="Comic Sans MS"/>
              <a:sym typeface="Comic Sans MS"/>
            </a:endParaRPr>
          </a:p>
          <a:p>
            <a:pPr indent="-342900" lvl="0" marL="342900" rtl="0" algn="l">
              <a:spcBef>
                <a:spcPts val="360"/>
              </a:spcBef>
              <a:spcAft>
                <a:spcPts val="0"/>
              </a:spcAft>
              <a:buClr>
                <a:schemeClr val="dk1"/>
              </a:buClr>
              <a:buSzPts val="1800"/>
              <a:buFont typeface="Noto Sans Symbols"/>
              <a:buChar char="⮚"/>
            </a:pPr>
            <a:r>
              <a:rPr b="1" i="1" lang="en-US" sz="1800">
                <a:latin typeface="Comic Sans MS"/>
                <a:ea typeface="Comic Sans MS"/>
                <a:cs typeface="Comic Sans MS"/>
                <a:sym typeface="Comic Sans MS"/>
              </a:rPr>
              <a:t>In contrast, "Genre Inflation-Adjusted Gross Earnings Over the Years" reveals the genres that have consistently performed well when accounting for the changing value of currency. It might highlight genres that maintained their earnings power over time.</a:t>
            </a:r>
            <a:endParaRPr b="1" i="1" sz="1800">
              <a:latin typeface="Comic Sans MS"/>
              <a:ea typeface="Comic Sans MS"/>
              <a:cs typeface="Comic Sans MS"/>
              <a:sym typeface="Comic Sans MS"/>
            </a:endParaRPr>
          </a:p>
          <a:p>
            <a:pPr indent="-342900" lvl="0" marL="342900" rtl="0" algn="l">
              <a:spcBef>
                <a:spcPts val="360"/>
              </a:spcBef>
              <a:spcAft>
                <a:spcPts val="0"/>
              </a:spcAft>
              <a:buClr>
                <a:schemeClr val="dk1"/>
              </a:buClr>
              <a:buSzPts val="1800"/>
              <a:buFont typeface="Noto Sans Symbols"/>
              <a:buChar char="⮚"/>
            </a:pPr>
            <a:r>
              <a:rPr b="1" i="1" lang="en-US" sz="1800">
                <a:latin typeface="Comic Sans MS"/>
                <a:ea typeface="Comic Sans MS"/>
                <a:cs typeface="Comic Sans MS"/>
                <a:sym typeface="Comic Sans MS"/>
              </a:rPr>
              <a:t>By comparing these two visualizations, one can identify genres that not only earned the most in nominal terms but also retained their financial strength over the years when adjusted for inflation. This can provide insights into the enduring popularity and profitability of certain genres.</a:t>
            </a:r>
            <a:endParaRPr b="1" i="1" sz="1800">
              <a:latin typeface="Comic Sans MS"/>
              <a:ea typeface="Comic Sans MS"/>
              <a:cs typeface="Comic Sans MS"/>
              <a:sym typeface="Comic Sans MS"/>
            </a:endParaRPr>
          </a:p>
        </p:txBody>
      </p:sp>
      <p:grpSp>
        <p:nvGrpSpPr>
          <p:cNvPr id="220" name="Google Shape;220;p10"/>
          <p:cNvGrpSpPr/>
          <p:nvPr/>
        </p:nvGrpSpPr>
        <p:grpSpPr>
          <a:xfrm>
            <a:off x="174436" y="6356005"/>
            <a:ext cx="358083" cy="358083"/>
            <a:chOff x="4135740" y="1745599"/>
            <a:chExt cx="558732" cy="558732"/>
          </a:xfrm>
        </p:grpSpPr>
        <p:grpSp>
          <p:nvGrpSpPr>
            <p:cNvPr id="221" name="Google Shape;221;p10"/>
            <p:cNvGrpSpPr/>
            <p:nvPr/>
          </p:nvGrpSpPr>
          <p:grpSpPr>
            <a:xfrm>
              <a:off x="4135740" y="1745599"/>
              <a:ext cx="558732" cy="558732"/>
              <a:chOff x="1028007" y="1706560"/>
              <a:chExt cx="575710" cy="575710"/>
            </a:xfrm>
          </p:grpSpPr>
          <p:cxnSp>
            <p:nvCxnSpPr>
              <p:cNvPr id="222" name="Google Shape;222;p10"/>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23" name="Google Shape;223;p10"/>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24" name="Google Shape;224;p10"/>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spd="slow" p14:dur="1000">
    <p:wedg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10590530" y="365125"/>
            <a:ext cx="121920" cy="971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
              <a:t>.</a:t>
            </a:r>
            <a:endParaRPr sz="200"/>
          </a:p>
        </p:txBody>
      </p:sp>
      <p:pic>
        <p:nvPicPr>
          <p:cNvPr descr="Genre Inflation-Adjusted Gross Earnings Over the Years" id="230" name="Google Shape;230;p11"/>
          <p:cNvPicPr preferRelativeResize="0"/>
          <p:nvPr>
            <p:ph idx="1" type="body"/>
          </p:nvPr>
        </p:nvPicPr>
        <p:blipFill rotWithShape="1">
          <a:blip r:embed="rId3">
            <a:alphaModFix/>
          </a:blip>
          <a:srcRect b="0" l="0" r="0" t="0"/>
          <a:stretch/>
        </p:blipFill>
        <p:spPr>
          <a:xfrm>
            <a:off x="-635" y="0"/>
            <a:ext cx="12193270" cy="68580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4" name="Shape 234"/>
        <p:cNvGrpSpPr/>
        <p:nvPr/>
      </p:nvGrpSpPr>
      <p:grpSpPr>
        <a:xfrm>
          <a:off x="0" y="0"/>
          <a:ext cx="0" cy="0"/>
          <a:chOff x="0" y="0"/>
          <a:chExt cx="0" cy="0"/>
        </a:xfrm>
      </p:grpSpPr>
      <p:sp>
        <p:nvSpPr>
          <p:cNvPr id="235" name="Google Shape;235;p12"/>
          <p:cNvSpPr/>
          <p:nvPr/>
        </p:nvSpPr>
        <p:spPr>
          <a:xfrm>
            <a:off x="-248920" y="-146050"/>
            <a:ext cx="12440920" cy="699833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12"/>
          <p:cNvSpPr txBox="1"/>
          <p:nvPr>
            <p:ph idx="4294967295" type="ctrTitle"/>
          </p:nvPr>
        </p:nvSpPr>
        <p:spPr>
          <a:xfrm>
            <a:off x="3328035" y="0"/>
            <a:ext cx="5495290" cy="741680"/>
          </a:xfrm>
          <a:prstGeom prst="rect">
            <a:avLst/>
          </a:prstGeom>
          <a:noFill/>
          <a:ln>
            <a:noFill/>
          </a:ln>
        </p:spPr>
        <p:txBody>
          <a:bodyPr anchorCtr="0" anchor="ctr" bIns="45700" lIns="91425" spcFirstLastPara="1" rIns="91425" wrap="square" tIns="45700">
            <a:normAutofit fontScale="90000"/>
          </a:bodyPr>
          <a:lstStyle/>
          <a:p>
            <a:pPr indent="0" lvl="0" marL="0" marR="0" rtl="0" algn="r">
              <a:spcBef>
                <a:spcPts val="0"/>
              </a:spcBef>
              <a:spcAft>
                <a:spcPts val="0"/>
              </a:spcAft>
              <a:buNone/>
            </a:pPr>
            <a:r>
              <a:rPr b="0" i="0" lang="en-US" sz="4445" u="none" cap="none" strike="noStrike">
                <a:solidFill>
                  <a:srgbClr val="F7CAAC"/>
                </a:solidFill>
                <a:latin typeface="Arial"/>
                <a:ea typeface="Arial"/>
                <a:cs typeface="Arial"/>
                <a:sym typeface="Arial"/>
              </a:rPr>
              <a:t>MPAA Ratings Analysis</a:t>
            </a:r>
            <a:endParaRPr b="0" i="0" sz="4445" u="none" cap="none" strike="noStrike">
              <a:solidFill>
                <a:srgbClr val="F7CAAC"/>
              </a:solidFill>
              <a:latin typeface="Arial"/>
              <a:ea typeface="Arial"/>
              <a:cs typeface="Arial"/>
              <a:sym typeface="Arial"/>
            </a:endParaRPr>
          </a:p>
        </p:txBody>
      </p:sp>
      <p:grpSp>
        <p:nvGrpSpPr>
          <p:cNvPr id="237" name="Google Shape;237;p12"/>
          <p:cNvGrpSpPr/>
          <p:nvPr/>
        </p:nvGrpSpPr>
        <p:grpSpPr>
          <a:xfrm>
            <a:off x="174436" y="6356005"/>
            <a:ext cx="358083" cy="358083"/>
            <a:chOff x="4135740" y="1745599"/>
            <a:chExt cx="558732" cy="558732"/>
          </a:xfrm>
        </p:grpSpPr>
        <p:grpSp>
          <p:nvGrpSpPr>
            <p:cNvPr id="238" name="Google Shape;238;p12"/>
            <p:cNvGrpSpPr/>
            <p:nvPr/>
          </p:nvGrpSpPr>
          <p:grpSpPr>
            <a:xfrm>
              <a:off x="4135740" y="1745599"/>
              <a:ext cx="558732" cy="558732"/>
              <a:chOff x="1028007" y="1706560"/>
              <a:chExt cx="575710" cy="575710"/>
            </a:xfrm>
          </p:grpSpPr>
          <p:cxnSp>
            <p:nvCxnSpPr>
              <p:cNvPr id="239" name="Google Shape;239;p12"/>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40" name="Google Shape;240;p12"/>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41" name="Google Shape;241;p12"/>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2" name="Google Shape;242;p12"/>
          <p:cNvSpPr txBox="1"/>
          <p:nvPr>
            <p:ph idx="1" type="body"/>
          </p:nvPr>
        </p:nvSpPr>
        <p:spPr>
          <a:xfrm>
            <a:off x="0" y="742315"/>
            <a:ext cx="12192000" cy="61093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The choice of MPAA rating has a substantial impact on a movie's inflation-adjusted gross earnings over the years. PG-13 movies tend to perform consistently well, while PG and G-rated movies also maintain their popularity.</a:t>
            </a:r>
            <a:endParaRPr b="1" i="1" sz="1800"/>
          </a:p>
          <a:p>
            <a:pPr indent="0" lvl="0" marL="0" rtl="0" algn="l">
              <a:spcBef>
                <a:spcPts val="360"/>
              </a:spcBef>
              <a:spcAft>
                <a:spcPts val="0"/>
              </a:spcAft>
              <a:buClr>
                <a:schemeClr val="dk1"/>
              </a:buClr>
              <a:buSzPts val="1800"/>
              <a:buFont typeface="Arial"/>
              <a:buNone/>
            </a:pPr>
            <a:r>
              <a:rPr b="1" i="1" lang="en-US" sz="1800"/>
              <a:t>  R-rated movies, although </a:t>
            </a:r>
            <a:endParaRPr b="1" i="1" sz="1800"/>
          </a:p>
          <a:p>
            <a:pPr indent="0" lvl="0" marL="0" rtl="0" algn="l">
              <a:spcBef>
                <a:spcPts val="360"/>
              </a:spcBef>
              <a:spcAft>
                <a:spcPts val="0"/>
              </a:spcAft>
              <a:buClr>
                <a:schemeClr val="dk1"/>
              </a:buClr>
              <a:buSzPts val="1800"/>
              <a:buFont typeface="Arial"/>
              <a:buNone/>
            </a:pPr>
            <a:r>
              <a:rPr b="1" i="1" lang="en-US" sz="1800"/>
              <a:t>occasionally successful, have more</a:t>
            </a:r>
            <a:endParaRPr b="1" i="1" sz="1800"/>
          </a:p>
          <a:p>
            <a:pPr indent="0" lvl="0" marL="0" rtl="0" algn="l">
              <a:spcBef>
                <a:spcPts val="360"/>
              </a:spcBef>
              <a:spcAft>
                <a:spcPts val="0"/>
              </a:spcAft>
              <a:buClr>
                <a:schemeClr val="dk1"/>
              </a:buClr>
              <a:buSzPts val="1800"/>
              <a:buFont typeface="Arial"/>
              <a:buNone/>
            </a:pPr>
            <a:r>
              <a:rPr b="1" i="1" lang="en-US" sz="1800"/>
              <a:t>variability in their earnings.</a:t>
            </a:r>
            <a:endParaRPr b="1" i="1" sz="1800"/>
          </a:p>
          <a:p>
            <a:pPr indent="0" lvl="0" marL="0" rtl="0" algn="l">
              <a:spcBef>
                <a:spcPts val="360"/>
              </a:spcBef>
              <a:spcAft>
                <a:spcPts val="0"/>
              </a:spcAft>
              <a:buClr>
                <a:schemeClr val="dk1"/>
              </a:buClr>
              <a:buSzPts val="1800"/>
              <a:buFont typeface="Arial"/>
              <a:buNone/>
            </a:pPr>
            <a:r>
              <a:rPr b="1" i="1" lang="en-US" sz="1800"/>
              <a:t>  The impact of rating isinfluenced</a:t>
            </a:r>
            <a:endParaRPr b="1" i="1" sz="1800"/>
          </a:p>
          <a:p>
            <a:pPr indent="0" lvl="0" marL="0" rtl="0" algn="l">
              <a:spcBef>
                <a:spcPts val="360"/>
              </a:spcBef>
              <a:spcAft>
                <a:spcPts val="0"/>
              </a:spcAft>
              <a:buClr>
                <a:schemeClr val="dk1"/>
              </a:buClr>
              <a:buSzPts val="1800"/>
              <a:buFont typeface="Arial"/>
              <a:buNone/>
            </a:pPr>
            <a:r>
              <a:rPr b="1" i="1" lang="en-US" sz="1800"/>
              <a:t>by audience preferences, genre, </a:t>
            </a:r>
            <a:endParaRPr b="1" i="1" sz="1800"/>
          </a:p>
          <a:p>
            <a:pPr indent="0" lvl="0" marL="0" rtl="0" algn="l">
              <a:spcBef>
                <a:spcPts val="360"/>
              </a:spcBef>
              <a:spcAft>
                <a:spcPts val="0"/>
              </a:spcAft>
              <a:buClr>
                <a:schemeClr val="dk1"/>
              </a:buClr>
              <a:buSzPts val="1800"/>
              <a:buFont typeface="Arial"/>
              <a:buNone/>
            </a:pPr>
            <a:r>
              <a:rPr b="1" i="1" lang="en-US" sz="1800"/>
              <a:t>and the quality of content.</a:t>
            </a:r>
            <a:endParaRPr b="1" i="1" sz="1800"/>
          </a:p>
        </p:txBody>
      </p:sp>
      <p:pic>
        <p:nvPicPr>
          <p:cNvPr descr="inflation-adjusted gross earnings by MPAA Rating over the years" id="243" name="Google Shape;243;p12"/>
          <p:cNvPicPr preferRelativeResize="0"/>
          <p:nvPr/>
        </p:nvPicPr>
        <p:blipFill rotWithShape="1">
          <a:blip r:embed="rId3">
            <a:alphaModFix/>
          </a:blip>
          <a:srcRect b="0" l="0" r="0" t="0"/>
          <a:stretch/>
        </p:blipFill>
        <p:spPr>
          <a:xfrm>
            <a:off x="4261485" y="2076450"/>
            <a:ext cx="7868285" cy="47053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7" name="Shape 247"/>
        <p:cNvGrpSpPr/>
        <p:nvPr/>
      </p:nvGrpSpPr>
      <p:grpSpPr>
        <a:xfrm>
          <a:off x="0" y="0"/>
          <a:ext cx="0" cy="0"/>
          <a:chOff x="0" y="0"/>
          <a:chExt cx="0" cy="0"/>
        </a:xfrm>
      </p:grpSpPr>
      <p:sp>
        <p:nvSpPr>
          <p:cNvPr id="248" name="Google Shape;248;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3"/>
          <p:cNvSpPr txBox="1"/>
          <p:nvPr>
            <p:ph idx="4294967295" type="ctrTitle"/>
          </p:nvPr>
        </p:nvSpPr>
        <p:spPr>
          <a:xfrm>
            <a:off x="2283460" y="0"/>
            <a:ext cx="4123055" cy="772795"/>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4445" u="none" cap="none" strike="noStrike">
                <a:solidFill>
                  <a:srgbClr val="F7CAAC"/>
                </a:solidFill>
                <a:latin typeface="Arial"/>
                <a:ea typeface="Arial"/>
                <a:cs typeface="Arial"/>
                <a:sym typeface="Arial"/>
              </a:rPr>
              <a:t>Decade Analysis</a:t>
            </a:r>
            <a:endParaRPr b="0" i="0" sz="4445" u="none" cap="none" strike="noStrike">
              <a:solidFill>
                <a:srgbClr val="F7CAAC"/>
              </a:solidFill>
              <a:latin typeface="Arial"/>
              <a:ea typeface="Arial"/>
              <a:cs typeface="Arial"/>
              <a:sym typeface="Arial"/>
            </a:endParaRPr>
          </a:p>
        </p:txBody>
      </p:sp>
      <p:grpSp>
        <p:nvGrpSpPr>
          <p:cNvPr id="250" name="Google Shape;250;p13"/>
          <p:cNvGrpSpPr/>
          <p:nvPr/>
        </p:nvGrpSpPr>
        <p:grpSpPr>
          <a:xfrm>
            <a:off x="174436" y="6356005"/>
            <a:ext cx="358083" cy="358083"/>
            <a:chOff x="4135740" y="1745599"/>
            <a:chExt cx="558732" cy="558732"/>
          </a:xfrm>
        </p:grpSpPr>
        <p:grpSp>
          <p:nvGrpSpPr>
            <p:cNvPr id="251" name="Google Shape;251;p13"/>
            <p:cNvGrpSpPr/>
            <p:nvPr/>
          </p:nvGrpSpPr>
          <p:grpSpPr>
            <a:xfrm>
              <a:off x="4135740" y="1745599"/>
              <a:ext cx="558732" cy="558732"/>
              <a:chOff x="1028007" y="1706560"/>
              <a:chExt cx="575710" cy="575710"/>
            </a:xfrm>
          </p:grpSpPr>
          <p:cxnSp>
            <p:nvCxnSpPr>
              <p:cNvPr id="252" name="Google Shape;252;p13"/>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53" name="Google Shape;253;p13"/>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54" name="Google Shape;254;p13"/>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5" name="Google Shape;255;p13"/>
          <p:cNvSpPr txBox="1"/>
          <p:nvPr>
            <p:ph idx="1" type="body"/>
          </p:nvPr>
        </p:nvSpPr>
        <p:spPr>
          <a:xfrm>
            <a:off x="0" y="851535"/>
            <a:ext cx="12192635" cy="60064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The evolution of Disney movies over the decades reflects the studio's ability to adapt to changing audience preferences and industry trends.</a:t>
            </a:r>
            <a:endParaRPr b="1" i="1" sz="1800"/>
          </a:p>
          <a:p>
            <a:pPr indent="0" lvl="0" marL="0" rtl="0" algn="l">
              <a:spcBef>
                <a:spcPts val="360"/>
              </a:spcBef>
              <a:spcAft>
                <a:spcPts val="0"/>
              </a:spcAft>
              <a:buClr>
                <a:schemeClr val="dk1"/>
              </a:buClr>
              <a:buSzPts val="1800"/>
              <a:buFont typeface="Arial"/>
              <a:buNone/>
            </a:pPr>
            <a:r>
              <a:rPr b="1" i="1" lang="en-US" sz="1800"/>
              <a:t>From classic fairy tales to </a:t>
            </a:r>
            <a:endParaRPr b="1" i="1" sz="1800"/>
          </a:p>
          <a:p>
            <a:pPr indent="0" lvl="0" marL="0" rtl="0" algn="l">
              <a:spcBef>
                <a:spcPts val="360"/>
              </a:spcBef>
              <a:spcAft>
                <a:spcPts val="0"/>
              </a:spcAft>
              <a:buClr>
                <a:schemeClr val="dk1"/>
              </a:buClr>
              <a:buSzPts val="1800"/>
              <a:buFont typeface="Arial"/>
              <a:buNone/>
            </a:pPr>
            <a:r>
              <a:rPr b="1" i="1" lang="en-US" sz="1800"/>
              <a:t>the expansion into franchises </a:t>
            </a:r>
            <a:endParaRPr b="1" i="1" sz="1800"/>
          </a:p>
          <a:p>
            <a:pPr indent="0" lvl="0" marL="0" rtl="0" algn="l">
              <a:spcBef>
                <a:spcPts val="360"/>
              </a:spcBef>
              <a:spcAft>
                <a:spcPts val="0"/>
              </a:spcAft>
              <a:buClr>
                <a:schemeClr val="dk1"/>
              </a:buClr>
              <a:buSzPts val="1800"/>
              <a:buFont typeface="Arial"/>
              <a:buNone/>
            </a:pPr>
            <a:r>
              <a:rPr b="1" i="1" lang="en-US" sz="1800"/>
              <a:t>and streaming, Disney has</a:t>
            </a:r>
            <a:endParaRPr b="1" i="1" sz="1800"/>
          </a:p>
          <a:p>
            <a:pPr indent="0" lvl="0" marL="0" rtl="0" algn="l">
              <a:spcBef>
                <a:spcPts val="360"/>
              </a:spcBef>
              <a:spcAft>
                <a:spcPts val="0"/>
              </a:spcAft>
              <a:buClr>
                <a:schemeClr val="dk1"/>
              </a:buClr>
              <a:buSzPts val="1800"/>
              <a:buFont typeface="Arial"/>
              <a:buNone/>
            </a:pPr>
            <a:r>
              <a:rPr b="1" i="1" lang="en-US" sz="1800"/>
              <a:t>remained a dominant force </a:t>
            </a:r>
            <a:endParaRPr b="1" i="1" sz="1800"/>
          </a:p>
          <a:p>
            <a:pPr indent="0" lvl="0" marL="0" rtl="0" algn="l">
              <a:spcBef>
                <a:spcPts val="360"/>
              </a:spcBef>
              <a:spcAft>
                <a:spcPts val="0"/>
              </a:spcAft>
              <a:buClr>
                <a:schemeClr val="dk1"/>
              </a:buClr>
              <a:buSzPts val="1800"/>
              <a:buFont typeface="Arial"/>
              <a:buNone/>
            </a:pPr>
            <a:r>
              <a:rPr b="1" i="1" lang="en-US" sz="1800"/>
              <a:t>in the world of entertainment.</a:t>
            </a:r>
            <a:endParaRPr b="1" i="1" sz="1800"/>
          </a:p>
        </p:txBody>
      </p:sp>
      <p:pic>
        <p:nvPicPr>
          <p:cNvPr descr="Count of movies by Genre in each Decade" id="256" name="Google Shape;256;p13"/>
          <p:cNvPicPr preferRelativeResize="0"/>
          <p:nvPr/>
        </p:nvPicPr>
        <p:blipFill rotWithShape="1">
          <a:blip r:embed="rId3">
            <a:alphaModFix/>
          </a:blip>
          <a:srcRect b="0" l="0" r="0" t="0"/>
          <a:stretch/>
        </p:blipFill>
        <p:spPr>
          <a:xfrm>
            <a:off x="4289425" y="1748155"/>
            <a:ext cx="7755890" cy="4965700"/>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0" name="Shape 260"/>
        <p:cNvGrpSpPr/>
        <p:nvPr/>
      </p:nvGrpSpPr>
      <p:grpSpPr>
        <a:xfrm>
          <a:off x="0" y="0"/>
          <a:ext cx="0" cy="0"/>
          <a:chOff x="0" y="0"/>
          <a:chExt cx="0" cy="0"/>
        </a:xfrm>
      </p:grpSpPr>
      <p:sp>
        <p:nvSpPr>
          <p:cNvPr id="261" name="Google Shape;261;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4"/>
          <p:cNvSpPr txBox="1"/>
          <p:nvPr>
            <p:ph idx="4294967295" type="ctrTitle"/>
          </p:nvPr>
        </p:nvSpPr>
        <p:spPr>
          <a:xfrm>
            <a:off x="1766570" y="0"/>
            <a:ext cx="6983730" cy="79375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4220" u="none" cap="none" strike="noStrike">
                <a:solidFill>
                  <a:srgbClr val="3F3F3F"/>
                </a:solidFill>
                <a:latin typeface="Arial"/>
                <a:ea typeface="Arial"/>
                <a:cs typeface="Arial"/>
                <a:sym typeface="Arial"/>
              </a:rPr>
              <a:t>Movie Franchise Classification</a:t>
            </a:r>
            <a:endParaRPr b="0" i="0" sz="4220" u="none" cap="none" strike="noStrike">
              <a:solidFill>
                <a:srgbClr val="3F3F3F"/>
              </a:solidFill>
              <a:latin typeface="Arial"/>
              <a:ea typeface="Arial"/>
              <a:cs typeface="Arial"/>
              <a:sym typeface="Arial"/>
            </a:endParaRPr>
          </a:p>
        </p:txBody>
      </p:sp>
      <p:grpSp>
        <p:nvGrpSpPr>
          <p:cNvPr id="263" name="Google Shape;263;p14"/>
          <p:cNvGrpSpPr/>
          <p:nvPr/>
        </p:nvGrpSpPr>
        <p:grpSpPr>
          <a:xfrm>
            <a:off x="174436" y="6356005"/>
            <a:ext cx="358083" cy="358083"/>
            <a:chOff x="4135740" y="1745599"/>
            <a:chExt cx="558732" cy="558732"/>
          </a:xfrm>
        </p:grpSpPr>
        <p:grpSp>
          <p:nvGrpSpPr>
            <p:cNvPr id="264" name="Google Shape;264;p14"/>
            <p:cNvGrpSpPr/>
            <p:nvPr/>
          </p:nvGrpSpPr>
          <p:grpSpPr>
            <a:xfrm>
              <a:off x="4135740" y="1745599"/>
              <a:ext cx="558732" cy="558732"/>
              <a:chOff x="1028007" y="1706560"/>
              <a:chExt cx="575710" cy="575710"/>
            </a:xfrm>
          </p:grpSpPr>
          <p:cxnSp>
            <p:nvCxnSpPr>
              <p:cNvPr id="265" name="Google Shape;265;p14"/>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66" name="Google Shape;266;p14"/>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67" name="Google Shape;267;p14"/>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8" name="Google Shape;268;p14"/>
          <p:cNvSpPr txBox="1"/>
          <p:nvPr>
            <p:ph idx="1" type="body"/>
          </p:nvPr>
        </p:nvSpPr>
        <p:spPr>
          <a:xfrm>
            <a:off x="635" y="866775"/>
            <a:ext cx="12191365" cy="584644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mic Sans MS"/>
              <a:buNone/>
            </a:pPr>
            <a:r>
              <a:rPr b="1" i="1" lang="en-US" sz="1800">
                <a:latin typeface="Comic Sans MS"/>
                <a:ea typeface="Comic Sans MS"/>
                <a:cs typeface="Comic Sans MS"/>
                <a:sym typeface="Comic Sans MS"/>
              </a:rPr>
              <a:t>Classifying movies into franchises is a strategic approach used by studios to create enduring and profitable film series with shared elements, allowing for extended storytelling, audience engagement, and brand recognition. These franchises often become cultural phenomena and play a significant role in the film industry.</a:t>
            </a:r>
            <a:endParaRPr b="1" i="1" sz="1800">
              <a:latin typeface="Comic Sans MS"/>
              <a:ea typeface="Comic Sans MS"/>
              <a:cs typeface="Comic Sans MS"/>
              <a:sym typeface="Comic Sans MS"/>
            </a:endParaRPr>
          </a:p>
          <a:p>
            <a:pPr indent="457200" lvl="7" marL="3200400" rtl="0" algn="l">
              <a:lnSpc>
                <a:spcPct val="90000"/>
              </a:lnSpc>
              <a:spcBef>
                <a:spcPts val="500"/>
              </a:spcBef>
              <a:spcAft>
                <a:spcPts val="0"/>
              </a:spcAft>
              <a:buClr>
                <a:schemeClr val="dk1"/>
              </a:buClr>
              <a:buSzPct val="100000"/>
              <a:buNone/>
            </a:pPr>
            <a:r>
              <a:t/>
            </a:r>
            <a:endParaRPr b="1" sz="1800"/>
          </a:p>
          <a:p>
            <a:pPr indent="457200" lvl="7" marL="3200400" rtl="0" algn="l">
              <a:lnSpc>
                <a:spcPct val="90000"/>
              </a:lnSpc>
              <a:spcBef>
                <a:spcPts val="500"/>
              </a:spcBef>
              <a:spcAft>
                <a:spcPts val="0"/>
              </a:spcAft>
              <a:buClr>
                <a:schemeClr val="dk1"/>
              </a:buClr>
              <a:buSzPct val="100000"/>
              <a:buNone/>
            </a:pPr>
            <a:r>
              <a:rPr b="1" lang="en-US" sz="1800"/>
              <a:t>franchise_dict = {</a:t>
            </a:r>
            <a:endParaRPr b="1" sz="1800"/>
          </a:p>
          <a:p>
            <a:pPr indent="0" lvl="0" marL="0" rtl="0" algn="l">
              <a:spcBef>
                <a:spcPts val="324"/>
              </a:spcBef>
              <a:spcAft>
                <a:spcPts val="0"/>
              </a:spcAft>
              <a:buClr>
                <a:schemeClr val="dk1"/>
              </a:buClr>
              <a:buSzPct val="100000"/>
              <a:buFont typeface="Arial"/>
              <a:buNone/>
            </a:pPr>
            <a:r>
              <a:rPr b="1" lang="en-US" sz="1800"/>
              <a:t>    				    "Toy Story": "Pixar",</a:t>
            </a:r>
            <a:endParaRPr b="1" sz="1800"/>
          </a:p>
          <a:p>
            <a:pPr indent="0" lvl="0" marL="0" rtl="0" algn="l">
              <a:spcBef>
                <a:spcPts val="324"/>
              </a:spcBef>
              <a:spcAft>
                <a:spcPts val="0"/>
              </a:spcAft>
              <a:buClr>
                <a:schemeClr val="dk1"/>
              </a:buClr>
              <a:buSzPct val="100000"/>
              <a:buFont typeface="Arial"/>
              <a:buNone/>
            </a:pPr>
            <a:r>
              <a:rPr b="1" lang="en-US" sz="1800"/>
              <a:t>   				    "Pirates of the Caribbean": "Disney",</a:t>
            </a:r>
            <a:endParaRPr b="1" sz="1800"/>
          </a:p>
          <a:p>
            <a:pPr indent="0" lvl="0" marL="0" rtl="0" algn="l">
              <a:spcBef>
                <a:spcPts val="324"/>
              </a:spcBef>
              <a:spcAft>
                <a:spcPts val="0"/>
              </a:spcAft>
              <a:buClr>
                <a:schemeClr val="dk1"/>
              </a:buClr>
              <a:buSzPct val="100000"/>
              <a:buFont typeface="Arial"/>
              <a:buNone/>
            </a:pPr>
            <a:r>
              <a:rPr b="1" lang="en-US" sz="1800"/>
              <a:t>   				    "Cars": "Pixar",</a:t>
            </a:r>
            <a:endParaRPr b="1" sz="1800"/>
          </a:p>
          <a:p>
            <a:pPr indent="0" lvl="0" marL="0" rtl="0" algn="l">
              <a:spcBef>
                <a:spcPts val="324"/>
              </a:spcBef>
              <a:spcAft>
                <a:spcPts val="0"/>
              </a:spcAft>
              <a:buClr>
                <a:schemeClr val="dk1"/>
              </a:buClr>
              <a:buSzPct val="100000"/>
              <a:buFont typeface="Arial"/>
              <a:buNone/>
            </a:pPr>
            <a:r>
              <a:rPr b="1" lang="en-US" sz="1800"/>
              <a:t>    				    "Prince of Persia": "Other",</a:t>
            </a:r>
            <a:endParaRPr b="1" sz="1800"/>
          </a:p>
          <a:p>
            <a:pPr indent="0" lvl="0" marL="0" rtl="0" algn="l">
              <a:spcBef>
                <a:spcPts val="324"/>
              </a:spcBef>
              <a:spcAft>
                <a:spcPts val="0"/>
              </a:spcAft>
              <a:buClr>
                <a:schemeClr val="dk1"/>
              </a:buClr>
              <a:buSzPct val="100000"/>
              <a:buFont typeface="Arial"/>
              <a:buNone/>
            </a:pPr>
            <a:r>
              <a:rPr b="1" lang="en-US" sz="1800"/>
              <a:t>    				    "Muppets": "Disney",</a:t>
            </a:r>
            <a:endParaRPr b="1" sz="1800"/>
          </a:p>
          <a:p>
            <a:pPr indent="0" lvl="0" marL="0" rtl="0" algn="l">
              <a:spcBef>
                <a:spcPts val="324"/>
              </a:spcBef>
              <a:spcAft>
                <a:spcPts val="0"/>
              </a:spcAft>
              <a:buClr>
                <a:schemeClr val="dk1"/>
              </a:buClr>
              <a:buSzPct val="100000"/>
              <a:buFont typeface="Arial"/>
              <a:buNone/>
            </a:pPr>
            <a:r>
              <a:rPr b="1" lang="en-US" sz="1800"/>
              <a:t>    				    "Marvel": "Marvel",</a:t>
            </a:r>
            <a:endParaRPr b="1" sz="1800"/>
          </a:p>
          <a:p>
            <a:pPr indent="0" lvl="0" marL="0" rtl="0" algn="l">
              <a:spcBef>
                <a:spcPts val="324"/>
              </a:spcBef>
              <a:spcAft>
                <a:spcPts val="0"/>
              </a:spcAft>
              <a:buClr>
                <a:schemeClr val="dk1"/>
              </a:buClr>
              <a:buSzPct val="100000"/>
              <a:buFont typeface="Arial"/>
              <a:buNone/>
            </a:pPr>
            <a:r>
              <a:rPr b="1" lang="en-US" sz="1800"/>
              <a:t>    				    "Star Wars": "Star Wars"</a:t>
            </a:r>
            <a:endParaRPr b="1" sz="1800"/>
          </a:p>
          <a:p>
            <a:pPr indent="457200" lvl="7" marL="3200400" rtl="0" algn="l">
              <a:lnSpc>
                <a:spcPct val="90000"/>
              </a:lnSpc>
              <a:spcBef>
                <a:spcPts val="500"/>
              </a:spcBef>
              <a:spcAft>
                <a:spcPts val="0"/>
              </a:spcAft>
              <a:buClr>
                <a:schemeClr val="dk1"/>
              </a:buClr>
              <a:buSzPct val="100000"/>
              <a:buNone/>
            </a:pPr>
            <a:r>
              <a:rPr b="1" lang="en-US" sz="1800"/>
              <a:t>}</a:t>
            </a:r>
            <a:endParaRPr b="1" sz="1800"/>
          </a:p>
          <a:p>
            <a:pPr indent="0" lvl="0" marL="0" rtl="0" algn="l">
              <a:spcBef>
                <a:spcPts val="324"/>
              </a:spcBef>
              <a:spcAft>
                <a:spcPts val="0"/>
              </a:spcAft>
              <a:buClr>
                <a:schemeClr val="dk1"/>
              </a:buClr>
              <a:buSzPct val="100000"/>
              <a:buFont typeface="Comic Sans MS"/>
              <a:buNone/>
            </a:pPr>
            <a:r>
              <a:rPr b="1" i="1" lang="en-US" sz="1800">
                <a:latin typeface="Comic Sans MS"/>
                <a:ea typeface="Comic Sans MS"/>
                <a:cs typeface="Comic Sans MS"/>
                <a:sym typeface="Comic Sans MS"/>
              </a:rPr>
              <a:t>In this dictionary, the keys represent the movie titles, and the values represent the respective franchise or production company associated with each movie. The dictionary is used to classify movies based on their franchise affiliation, and it   helps analyze how movies with franchises performed compared to those without franchises.</a:t>
            </a:r>
            <a:endParaRPr b="1" i="1" sz="1800">
              <a:latin typeface="Comic Sans MS"/>
              <a:ea typeface="Comic Sans MS"/>
              <a:cs typeface="Comic Sans MS"/>
              <a:sym typeface="Comic Sans MS"/>
            </a:endParaRPr>
          </a:p>
        </p:txBody>
      </p:sp>
    </p:spTree>
  </p:cSld>
  <p:clrMapOvr>
    <a:masterClrMapping/>
  </p:clrMapOvr>
  <mc:AlternateContent>
    <mc:Choice Requires="p14">
      <p:transition spd="slow" p14:dur="1200">
        <p14:doors dir="ver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sp>
        <p:nvSpPr>
          <p:cNvPr id="273" name="Google Shape;273;p1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15"/>
          <p:cNvSpPr txBox="1"/>
          <p:nvPr>
            <p:ph idx="4294967295" type="ctrTitle"/>
          </p:nvPr>
        </p:nvSpPr>
        <p:spPr>
          <a:xfrm>
            <a:off x="5859145" y="48260"/>
            <a:ext cx="5746115" cy="62484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10000"/>
              </a:lnSpc>
              <a:spcBef>
                <a:spcPts val="0"/>
              </a:spcBef>
              <a:spcAft>
                <a:spcPts val="0"/>
              </a:spcAft>
              <a:buNone/>
            </a:pPr>
            <a:r>
              <a:rPr b="0" i="0" lang="en-US" sz="3400" u="none" cap="none" strike="noStrike">
                <a:solidFill>
                  <a:srgbClr val="D5DBE5"/>
                </a:solidFill>
                <a:latin typeface="Arial"/>
                <a:ea typeface="Arial"/>
                <a:cs typeface="Arial"/>
                <a:sym typeface="Arial"/>
              </a:rPr>
              <a:t>Movie Distribution by Franchise</a:t>
            </a:r>
            <a:endParaRPr b="0" i="0" sz="3400" u="none" cap="none" strike="noStrike">
              <a:solidFill>
                <a:srgbClr val="D5DBE5"/>
              </a:solidFill>
              <a:latin typeface="Arial"/>
              <a:ea typeface="Arial"/>
              <a:cs typeface="Arial"/>
              <a:sym typeface="Arial"/>
            </a:endParaRPr>
          </a:p>
        </p:txBody>
      </p:sp>
      <p:sp>
        <p:nvSpPr>
          <p:cNvPr id="275" name="Google Shape;275;p15"/>
          <p:cNvSpPr/>
          <p:nvPr/>
        </p:nvSpPr>
        <p:spPr>
          <a:xfrm rot="158761">
            <a:off x="750235" y="449056"/>
            <a:ext cx="4101370" cy="2886178"/>
          </a:xfrm>
          <a:prstGeom prst="rect">
            <a:avLst/>
          </a:prstGeom>
          <a:solidFill>
            <a:schemeClr val="dk1"/>
          </a:solidFill>
          <a:ln>
            <a:noFill/>
          </a:ln>
          <a:effectLst>
            <a:outerShdw blurRad="50800" rotWithShape="0" algn="tl" dir="27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5"/>
          <p:cNvSpPr/>
          <p:nvPr/>
        </p:nvSpPr>
        <p:spPr>
          <a:xfrm rot="5558761">
            <a:off x="1461728" y="-49087"/>
            <a:ext cx="2689192" cy="3854648"/>
          </a:xfrm>
          <a:custGeom>
            <a:rect b="b" l="l" r="r" t="t"/>
            <a:pathLst>
              <a:path extrusionOk="0" h="3452654" w="2593269">
                <a:moveTo>
                  <a:pt x="0" y="2215569"/>
                </a:moveTo>
                <a:lnTo>
                  <a:pt x="4751" y="2196610"/>
                </a:lnTo>
                <a:cubicBezTo>
                  <a:pt x="5212" y="2191317"/>
                  <a:pt x="2255" y="2189918"/>
                  <a:pt x="2774" y="2183813"/>
                </a:cubicBezTo>
                <a:lnTo>
                  <a:pt x="7865" y="2159978"/>
                </a:lnTo>
                <a:lnTo>
                  <a:pt x="12554" y="2125112"/>
                </a:lnTo>
                <a:lnTo>
                  <a:pt x="17553" y="2101110"/>
                </a:lnTo>
                <a:lnTo>
                  <a:pt x="19083" y="2096482"/>
                </a:lnTo>
                <a:lnTo>
                  <a:pt x="19083" y="1939430"/>
                </a:lnTo>
                <a:lnTo>
                  <a:pt x="17372" y="1927844"/>
                </a:lnTo>
                <a:lnTo>
                  <a:pt x="19083" y="1888758"/>
                </a:lnTo>
                <a:lnTo>
                  <a:pt x="16752" y="1883082"/>
                </a:lnTo>
                <a:lnTo>
                  <a:pt x="19083" y="1844870"/>
                </a:lnTo>
                <a:cubicBezTo>
                  <a:pt x="18753" y="1832215"/>
                  <a:pt x="19274" y="1810287"/>
                  <a:pt x="17104" y="1803002"/>
                </a:cubicBezTo>
                <a:lnTo>
                  <a:pt x="11785" y="1799876"/>
                </a:lnTo>
                <a:lnTo>
                  <a:pt x="11317" y="1790694"/>
                </a:lnTo>
                <a:cubicBezTo>
                  <a:pt x="11725" y="1790022"/>
                  <a:pt x="11385" y="1776784"/>
                  <a:pt x="11419" y="1776238"/>
                </a:cubicBezTo>
                <a:lnTo>
                  <a:pt x="17002" y="1743859"/>
                </a:lnTo>
                <a:lnTo>
                  <a:pt x="15104" y="0"/>
                </a:lnTo>
                <a:lnTo>
                  <a:pt x="2562730" y="0"/>
                </a:lnTo>
                <a:cubicBezTo>
                  <a:pt x="2577707" y="43"/>
                  <a:pt x="2589838" y="12172"/>
                  <a:pt x="2589876" y="27148"/>
                </a:cubicBezTo>
                <a:cubicBezTo>
                  <a:pt x="2592987" y="569471"/>
                  <a:pt x="2593958" y="2217510"/>
                  <a:pt x="2592792" y="3450901"/>
                </a:cubicBezTo>
                <a:lnTo>
                  <a:pt x="2592790" y="3452654"/>
                </a:lnTo>
                <a:lnTo>
                  <a:pt x="42505" y="3452654"/>
                </a:lnTo>
                <a:cubicBezTo>
                  <a:pt x="29573" y="3452604"/>
                  <a:pt x="19117" y="3445541"/>
                  <a:pt x="19083" y="3436827"/>
                </a:cubicBezTo>
                <a:lnTo>
                  <a:pt x="19083" y="2717567"/>
                </a:lnTo>
                <a:lnTo>
                  <a:pt x="12492" y="2694089"/>
                </a:lnTo>
                <a:cubicBezTo>
                  <a:pt x="12783" y="2680913"/>
                  <a:pt x="16887" y="2677990"/>
                  <a:pt x="19083" y="2669941"/>
                </a:cubicBezTo>
                <a:lnTo>
                  <a:pt x="19083" y="2348137"/>
                </a:lnTo>
                <a:lnTo>
                  <a:pt x="19083" y="2305422"/>
                </a:lnTo>
                <a:lnTo>
                  <a:pt x="12059" y="2281564"/>
                </a:lnTo>
                <a:cubicBezTo>
                  <a:pt x="17675" y="2271966"/>
                  <a:pt x="6693" y="2264946"/>
                  <a:pt x="4009" y="2257171"/>
                </a:cubicBezTo>
                <a:lnTo>
                  <a:pt x="538" y="22336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5"/>
          <p:cNvSpPr/>
          <p:nvPr/>
        </p:nvSpPr>
        <p:spPr>
          <a:xfrm rot="-190144">
            <a:off x="1422415" y="3264215"/>
            <a:ext cx="4156037" cy="2865638"/>
          </a:xfrm>
          <a:prstGeom prst="rect">
            <a:avLst/>
          </a:prstGeom>
          <a:solidFill>
            <a:schemeClr val="dk1"/>
          </a:solidFill>
          <a:ln>
            <a:noFill/>
          </a:ln>
          <a:effectLst>
            <a:outerShdw blurRad="50800" rotWithShape="0" algn="tl" dir="27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raph" id="278" name="Google Shape;278;p15"/>
          <p:cNvPicPr preferRelativeResize="0"/>
          <p:nvPr/>
        </p:nvPicPr>
        <p:blipFill rotWithShape="1">
          <a:blip r:embed="rId3">
            <a:alphaModFix/>
          </a:blip>
          <a:srcRect b="-2" l="16595" r="19102" t="0"/>
          <a:stretch/>
        </p:blipFill>
        <p:spPr>
          <a:xfrm rot="168767">
            <a:off x="1595173" y="702974"/>
            <a:ext cx="2411502" cy="2343931"/>
          </a:xfrm>
          <a:prstGeom prst="rect">
            <a:avLst/>
          </a:prstGeom>
          <a:noFill/>
          <a:ln>
            <a:noFill/>
          </a:ln>
        </p:spPr>
      </p:pic>
      <p:sp>
        <p:nvSpPr>
          <p:cNvPr id="279" name="Google Shape;279;p15"/>
          <p:cNvSpPr/>
          <p:nvPr/>
        </p:nvSpPr>
        <p:spPr>
          <a:xfrm rot="5209856">
            <a:off x="2185575" y="2733114"/>
            <a:ext cx="2644222" cy="3928226"/>
          </a:xfrm>
          <a:custGeom>
            <a:rect b="b" l="l" r="r" t="t"/>
            <a:pathLst>
              <a:path extrusionOk="0" h="3420248" w="2566941">
                <a:moveTo>
                  <a:pt x="10083" y="3025648"/>
                </a:moveTo>
                <a:cubicBezTo>
                  <a:pt x="10331" y="3005461"/>
                  <a:pt x="7474" y="2991485"/>
                  <a:pt x="7722" y="2971298"/>
                </a:cubicBezTo>
                <a:cubicBezTo>
                  <a:pt x="8183" y="2966004"/>
                  <a:pt x="14541" y="2958395"/>
                  <a:pt x="15061" y="2952290"/>
                </a:cubicBezTo>
                <a:lnTo>
                  <a:pt x="0" y="2893589"/>
                </a:lnTo>
                <a:lnTo>
                  <a:pt x="4999" y="2869588"/>
                </a:lnTo>
                <a:lnTo>
                  <a:pt x="12739" y="2864960"/>
                </a:lnTo>
                <a:cubicBezTo>
                  <a:pt x="12079" y="2767133"/>
                  <a:pt x="5210" y="2669306"/>
                  <a:pt x="4550" y="2571479"/>
                </a:cubicBezTo>
                <a:lnTo>
                  <a:pt x="4448" y="2512336"/>
                </a:lnTo>
                <a:cubicBezTo>
                  <a:pt x="3536" y="1674891"/>
                  <a:pt x="2625" y="837445"/>
                  <a:pt x="1713" y="0"/>
                </a:cubicBezTo>
                <a:lnTo>
                  <a:pt x="2519800" y="0"/>
                </a:lnTo>
                <a:cubicBezTo>
                  <a:pt x="2534776" y="43"/>
                  <a:pt x="2546908" y="12172"/>
                  <a:pt x="2546946" y="27148"/>
                </a:cubicBezTo>
                <a:cubicBezTo>
                  <a:pt x="2552075" y="77753"/>
                  <a:pt x="2549972" y="148266"/>
                  <a:pt x="2550576" y="201466"/>
                </a:cubicBezTo>
                <a:cubicBezTo>
                  <a:pt x="2550575" y="249760"/>
                  <a:pt x="2553966" y="233348"/>
                  <a:pt x="2553965" y="281642"/>
                </a:cubicBezTo>
                <a:lnTo>
                  <a:pt x="2557601" y="339557"/>
                </a:lnTo>
                <a:cubicBezTo>
                  <a:pt x="2560216" y="365317"/>
                  <a:pt x="2561671" y="379473"/>
                  <a:pt x="2562888" y="398740"/>
                </a:cubicBezTo>
                <a:lnTo>
                  <a:pt x="2564904" y="455160"/>
                </a:lnTo>
                <a:cubicBezTo>
                  <a:pt x="2564443" y="460454"/>
                  <a:pt x="2567400" y="461853"/>
                  <a:pt x="2566880" y="467958"/>
                </a:cubicBezTo>
                <a:lnTo>
                  <a:pt x="2557101" y="526659"/>
                </a:lnTo>
                <a:lnTo>
                  <a:pt x="2552102" y="550660"/>
                </a:lnTo>
                <a:lnTo>
                  <a:pt x="2557345" y="630210"/>
                </a:lnTo>
                <a:cubicBezTo>
                  <a:pt x="2557437" y="689752"/>
                  <a:pt x="2551850" y="430419"/>
                  <a:pt x="2552653" y="907912"/>
                </a:cubicBezTo>
                <a:cubicBezTo>
                  <a:pt x="2553565" y="1745357"/>
                  <a:pt x="2554476" y="2582803"/>
                  <a:pt x="2555388" y="3420248"/>
                </a:cubicBezTo>
                <a:lnTo>
                  <a:pt x="37301" y="3420248"/>
                </a:lnTo>
                <a:cubicBezTo>
                  <a:pt x="22325" y="3420205"/>
                  <a:pt x="10193" y="3408076"/>
                  <a:pt x="10155" y="3393100"/>
                </a:cubicBezTo>
                <a:cubicBezTo>
                  <a:pt x="10142" y="3390462"/>
                  <a:pt x="10128" y="3387824"/>
                  <a:pt x="10115" y="3385186"/>
                </a:cubicBezTo>
                <a:lnTo>
                  <a:pt x="6528" y="3385176"/>
                </a:lnTo>
                <a:lnTo>
                  <a:pt x="6528" y="3073899"/>
                </a:lnTo>
                <a:lnTo>
                  <a:pt x="10083" y="302564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80" name="Google Shape;280;p15"/>
          <p:cNvPicPr preferRelativeResize="0"/>
          <p:nvPr/>
        </p:nvPicPr>
        <p:blipFill rotWithShape="1">
          <a:blip r:embed="rId4">
            <a:alphaModFix/>
          </a:blip>
          <a:srcRect b="0" l="0" r="0" t="0"/>
          <a:stretch/>
        </p:blipFill>
        <p:spPr>
          <a:xfrm rot="-222865">
            <a:off x="1707301" y="3630099"/>
            <a:ext cx="3597176" cy="2113340"/>
          </a:xfrm>
          <a:prstGeom prst="rect">
            <a:avLst/>
          </a:prstGeom>
          <a:noFill/>
          <a:ln>
            <a:noFill/>
          </a:ln>
        </p:spPr>
      </p:pic>
      <p:sp>
        <p:nvSpPr>
          <p:cNvPr id="281" name="Google Shape;281;p15"/>
          <p:cNvSpPr/>
          <p:nvPr/>
        </p:nvSpPr>
        <p:spPr>
          <a:xfrm rot="5400000">
            <a:off x="3356227" y="5396473"/>
            <a:ext cx="444795" cy="1544605"/>
          </a:xfrm>
          <a:custGeom>
            <a:rect b="b" l="l" r="r" t="t"/>
            <a:pathLst>
              <a:path extrusionOk="0" h="1999290" w="555597">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rotWithShape="1">
            <a:blip r:embed="rId5">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15"/>
          <p:cNvSpPr txBox="1"/>
          <p:nvPr>
            <p:ph idx="1" type="body"/>
          </p:nvPr>
        </p:nvSpPr>
        <p:spPr>
          <a:xfrm>
            <a:off x="5654040" y="673100"/>
            <a:ext cx="6405880" cy="6083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Comic Sans MS"/>
              <a:buNone/>
            </a:pPr>
            <a:r>
              <a:rPr b="1" i="1" lang="en-US" sz="1800">
                <a:latin typeface="Comic Sans MS"/>
                <a:ea typeface="Comic Sans MS"/>
                <a:cs typeface="Comic Sans MS"/>
                <a:sym typeface="Comic Sans MS"/>
              </a:rPr>
              <a:t>The distribution of movies among these franchises illustrates Disney's diverse portfolio, including its ownership of other major brands like Pixar, Marvel, and Star Wars. Each franchise has its unique style, audience, and storytelling, contributing to Disney's overall success. This strategy allows Disney to appeal to a broad spectrum of viewers and leverage the established fan bases of these franchises.</a:t>
            </a:r>
            <a:endParaRPr b="1" i="1" sz="1800">
              <a:latin typeface="Comic Sans MS"/>
              <a:ea typeface="Comic Sans MS"/>
              <a:cs typeface="Comic Sans MS"/>
              <a:sym typeface="Comic Sans MS"/>
            </a:endParaRPr>
          </a:p>
        </p:txBody>
      </p:sp>
      <p:grpSp>
        <p:nvGrpSpPr>
          <p:cNvPr id="283" name="Google Shape;283;p15"/>
          <p:cNvGrpSpPr/>
          <p:nvPr/>
        </p:nvGrpSpPr>
        <p:grpSpPr>
          <a:xfrm>
            <a:off x="174436" y="6388259"/>
            <a:ext cx="358083" cy="368964"/>
            <a:chOff x="4135740" y="1795926"/>
            <a:chExt cx="558732" cy="575710"/>
          </a:xfrm>
        </p:grpSpPr>
        <p:grpSp>
          <p:nvGrpSpPr>
            <p:cNvPr id="284" name="Google Shape;284;p15"/>
            <p:cNvGrpSpPr/>
            <p:nvPr/>
          </p:nvGrpSpPr>
          <p:grpSpPr>
            <a:xfrm>
              <a:off x="4135740" y="1795926"/>
              <a:ext cx="558732" cy="575710"/>
              <a:chOff x="1028007" y="1706560"/>
              <a:chExt cx="575710" cy="575710"/>
            </a:xfrm>
          </p:grpSpPr>
          <p:cxnSp>
            <p:nvCxnSpPr>
              <p:cNvPr id="285" name="Google Shape;285;p15"/>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86" name="Google Shape;286;p15"/>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87" name="Google Shape;287;p15"/>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movie distribution by franchise" id="288" name="Google Shape;288;p15"/>
          <p:cNvPicPr preferRelativeResize="0"/>
          <p:nvPr/>
        </p:nvPicPr>
        <p:blipFill rotWithShape="1">
          <a:blip r:embed="rId6">
            <a:alphaModFix/>
          </a:blip>
          <a:srcRect b="0" l="0" r="0" t="0"/>
          <a:stretch/>
        </p:blipFill>
        <p:spPr>
          <a:xfrm>
            <a:off x="6301740" y="3268345"/>
            <a:ext cx="5216525" cy="33737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2" name="Shape 292"/>
        <p:cNvGrpSpPr/>
        <p:nvPr/>
      </p:nvGrpSpPr>
      <p:grpSpPr>
        <a:xfrm>
          <a:off x="0" y="0"/>
          <a:ext cx="0" cy="0"/>
          <a:chOff x="0" y="0"/>
          <a:chExt cx="0" cy="0"/>
        </a:xfrm>
      </p:grpSpPr>
      <p:sp>
        <p:nvSpPr>
          <p:cNvPr id="293" name="Google Shape;293;p16"/>
          <p:cNvSpPr/>
          <p:nvPr/>
        </p:nvSpPr>
        <p:spPr>
          <a:xfrm>
            <a:off x="0" y="-27341"/>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6"/>
          <p:cNvSpPr txBox="1"/>
          <p:nvPr>
            <p:ph idx="4294967295" type="ctrTitle"/>
          </p:nvPr>
        </p:nvSpPr>
        <p:spPr>
          <a:xfrm>
            <a:off x="2173605" y="-19050"/>
            <a:ext cx="8048625" cy="777240"/>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r>
              <a:rPr b="0" i="0" lang="en-US" sz="3555" u="none" cap="none" strike="noStrike">
                <a:solidFill>
                  <a:srgbClr val="D5DBE5"/>
                </a:solidFill>
                <a:latin typeface="Arial"/>
                <a:ea typeface="Arial"/>
                <a:cs typeface="Arial"/>
                <a:sym typeface="Arial"/>
              </a:rPr>
              <a:t>Franchise vs. Non-Franchise Earnings</a:t>
            </a:r>
            <a:endParaRPr b="0" i="0" sz="3555" u="none" cap="none" strike="noStrike">
              <a:solidFill>
                <a:srgbClr val="D5DBE5"/>
              </a:solidFill>
              <a:latin typeface="Arial"/>
              <a:ea typeface="Arial"/>
              <a:cs typeface="Arial"/>
              <a:sym typeface="Arial"/>
            </a:endParaRPr>
          </a:p>
        </p:txBody>
      </p:sp>
      <p:grpSp>
        <p:nvGrpSpPr>
          <p:cNvPr id="295" name="Google Shape;295;p16"/>
          <p:cNvGrpSpPr/>
          <p:nvPr/>
        </p:nvGrpSpPr>
        <p:grpSpPr>
          <a:xfrm>
            <a:off x="174436" y="6356005"/>
            <a:ext cx="358083" cy="358083"/>
            <a:chOff x="4135740" y="1745599"/>
            <a:chExt cx="558732" cy="558732"/>
          </a:xfrm>
        </p:grpSpPr>
        <p:grpSp>
          <p:nvGrpSpPr>
            <p:cNvPr id="296" name="Google Shape;296;p16"/>
            <p:cNvGrpSpPr/>
            <p:nvPr/>
          </p:nvGrpSpPr>
          <p:grpSpPr>
            <a:xfrm>
              <a:off x="4135740" y="1745599"/>
              <a:ext cx="558732" cy="558732"/>
              <a:chOff x="1028007" y="1706560"/>
              <a:chExt cx="575710" cy="575710"/>
            </a:xfrm>
          </p:grpSpPr>
          <p:cxnSp>
            <p:nvCxnSpPr>
              <p:cNvPr id="297" name="Google Shape;297;p16"/>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98" name="Google Shape;298;p16"/>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99" name="Google Shape;299;p16"/>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0" name="Google Shape;300;p16"/>
          <p:cNvSpPr txBox="1"/>
          <p:nvPr>
            <p:ph idx="1" type="body"/>
          </p:nvPr>
        </p:nvSpPr>
        <p:spPr>
          <a:xfrm>
            <a:off x="635" y="758190"/>
            <a:ext cx="12191365" cy="6093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The key difference in earnings distribution between movies with and without a franchise is the level of predictability and consistency. Movies within established franchises tend to have more stable and predictable earnings, while standalone movies have a wider range of earnings and may include surprise hits. The choice between producing franchise films </a:t>
            </a:r>
            <a:endParaRPr b="1" i="1" sz="1800"/>
          </a:p>
          <a:p>
            <a:pPr indent="0" lvl="0" marL="0" rtl="0" algn="l">
              <a:spcBef>
                <a:spcPts val="360"/>
              </a:spcBef>
              <a:spcAft>
                <a:spcPts val="0"/>
              </a:spcAft>
              <a:buClr>
                <a:schemeClr val="dk1"/>
              </a:buClr>
              <a:buSzPts val="1800"/>
              <a:buFont typeface="Arial"/>
              <a:buNone/>
            </a:pPr>
            <a:r>
              <a:rPr b="1" i="1" lang="en-US" sz="1800"/>
              <a:t>and standalone movies often depends on a </a:t>
            </a:r>
            <a:endParaRPr b="1" i="1" sz="1800"/>
          </a:p>
          <a:p>
            <a:pPr indent="0" lvl="0" marL="0" rtl="0" algn="l">
              <a:spcBef>
                <a:spcPts val="360"/>
              </a:spcBef>
              <a:spcAft>
                <a:spcPts val="0"/>
              </a:spcAft>
              <a:buClr>
                <a:schemeClr val="dk1"/>
              </a:buClr>
              <a:buSzPts val="1800"/>
              <a:buFont typeface="Arial"/>
              <a:buNone/>
            </a:pPr>
            <a:r>
              <a:rPr b="1" i="1" lang="en-US" sz="1800"/>
              <a:t>studio's risk tolerance, creative goals,</a:t>
            </a:r>
            <a:endParaRPr b="1" i="1" sz="1800"/>
          </a:p>
          <a:p>
            <a:pPr indent="0" lvl="0" marL="0" rtl="0" algn="l">
              <a:spcBef>
                <a:spcPts val="360"/>
              </a:spcBef>
              <a:spcAft>
                <a:spcPts val="0"/>
              </a:spcAft>
              <a:buClr>
                <a:schemeClr val="dk1"/>
              </a:buClr>
              <a:buSzPts val="1800"/>
              <a:buFont typeface="Arial"/>
              <a:buNone/>
            </a:pPr>
            <a:r>
              <a:rPr b="1" i="1" lang="en-US" sz="1800"/>
              <a:t>and audience-targeting strategies.</a:t>
            </a:r>
            <a:endParaRPr b="1" i="1" sz="1800"/>
          </a:p>
        </p:txBody>
      </p:sp>
      <p:pic>
        <p:nvPicPr>
          <p:cNvPr descr="comparison of earnings for movies with and without a franchise" id="301" name="Google Shape;301;p16"/>
          <p:cNvPicPr preferRelativeResize="0"/>
          <p:nvPr/>
        </p:nvPicPr>
        <p:blipFill rotWithShape="1">
          <a:blip r:embed="rId3">
            <a:alphaModFix/>
          </a:blip>
          <a:srcRect b="0" l="0" r="0" t="0"/>
          <a:stretch/>
        </p:blipFill>
        <p:spPr>
          <a:xfrm>
            <a:off x="5269865" y="2181860"/>
            <a:ext cx="6666230" cy="4531995"/>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7"/>
          <p:cNvSpPr txBox="1"/>
          <p:nvPr>
            <p:ph idx="4294967295" type="ctrTitle"/>
          </p:nvPr>
        </p:nvSpPr>
        <p:spPr>
          <a:xfrm>
            <a:off x="1767205" y="0"/>
            <a:ext cx="8945245" cy="83185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3600" u="none" cap="none" strike="noStrike">
                <a:solidFill>
                  <a:srgbClr val="D5DBE5"/>
                </a:solidFill>
                <a:latin typeface="Arial"/>
                <a:ea typeface="Arial"/>
                <a:cs typeface="Arial"/>
                <a:sym typeface="Arial"/>
              </a:rPr>
              <a:t>Franchise vs. Non-Franchise Earnings</a:t>
            </a:r>
            <a:endParaRPr b="0" i="0" sz="3600" u="none" cap="none" strike="noStrike">
              <a:solidFill>
                <a:srgbClr val="D5DBE5"/>
              </a:solidFill>
              <a:latin typeface="Arial"/>
              <a:ea typeface="Arial"/>
              <a:cs typeface="Arial"/>
              <a:sym typeface="Arial"/>
            </a:endParaRPr>
          </a:p>
        </p:txBody>
      </p:sp>
      <p:grpSp>
        <p:nvGrpSpPr>
          <p:cNvPr id="308" name="Google Shape;308;p17"/>
          <p:cNvGrpSpPr/>
          <p:nvPr/>
        </p:nvGrpSpPr>
        <p:grpSpPr>
          <a:xfrm>
            <a:off x="174436" y="6356005"/>
            <a:ext cx="358083" cy="358083"/>
            <a:chOff x="4135740" y="1745599"/>
            <a:chExt cx="558732" cy="558732"/>
          </a:xfrm>
        </p:grpSpPr>
        <p:grpSp>
          <p:nvGrpSpPr>
            <p:cNvPr id="309" name="Google Shape;309;p17"/>
            <p:cNvGrpSpPr/>
            <p:nvPr/>
          </p:nvGrpSpPr>
          <p:grpSpPr>
            <a:xfrm>
              <a:off x="4135740" y="1745599"/>
              <a:ext cx="558732" cy="558732"/>
              <a:chOff x="1028007" y="1706560"/>
              <a:chExt cx="575710" cy="575710"/>
            </a:xfrm>
          </p:grpSpPr>
          <p:cxnSp>
            <p:nvCxnSpPr>
              <p:cNvPr id="310" name="Google Shape;310;p17"/>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311" name="Google Shape;311;p17"/>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312" name="Google Shape;312;p17"/>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3" name="Google Shape;313;p17"/>
          <p:cNvSpPr txBox="1"/>
          <p:nvPr>
            <p:ph idx="1" type="body"/>
          </p:nvPr>
        </p:nvSpPr>
        <p:spPr>
          <a:xfrm>
            <a:off x="635" y="832485"/>
            <a:ext cx="12190730" cy="602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Comic Sans MS"/>
              <a:buNone/>
            </a:pPr>
            <a:r>
              <a:rPr b="1" i="1" lang="en-US" sz="1800">
                <a:latin typeface="Comic Sans MS"/>
                <a:ea typeface="Comic Sans MS"/>
                <a:cs typeface="Comic Sans MS"/>
                <a:sym typeface="Comic Sans MS"/>
              </a:rPr>
              <a:t>Movies with a franchise affiliation tend to have a more stable and predictable distribution of earnings, with a narrower range and a higher median. In contrast, standalone movies have a wider distribution of earnings, with a greater potential for both success and underperformance.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The choice between producing franchise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films or standalone movies often depends</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 on a studio's risk tolerance, creative</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 goals, and business strategy.</a:t>
            </a:r>
            <a:endParaRPr b="1" i="1" sz="1800">
              <a:latin typeface="Comic Sans MS"/>
              <a:ea typeface="Comic Sans MS"/>
              <a:cs typeface="Comic Sans MS"/>
              <a:sym typeface="Comic Sans MS"/>
            </a:endParaRPr>
          </a:p>
        </p:txBody>
      </p:sp>
      <p:pic>
        <p:nvPicPr>
          <p:cNvPr descr="distribution of earnings for movies with and without a franchise" id="314" name="Google Shape;314;p17"/>
          <p:cNvPicPr preferRelativeResize="0"/>
          <p:nvPr/>
        </p:nvPicPr>
        <p:blipFill rotWithShape="1">
          <a:blip r:embed="rId3">
            <a:alphaModFix/>
          </a:blip>
          <a:srcRect b="0" l="0" r="0" t="0"/>
          <a:stretch/>
        </p:blipFill>
        <p:spPr>
          <a:xfrm>
            <a:off x="4817110" y="1968500"/>
            <a:ext cx="7101840" cy="4744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8" name="Shape 318"/>
        <p:cNvGrpSpPr/>
        <p:nvPr/>
      </p:nvGrpSpPr>
      <p:grpSpPr>
        <a:xfrm>
          <a:off x="0" y="0"/>
          <a:ext cx="0" cy="0"/>
          <a:chOff x="0" y="0"/>
          <a:chExt cx="0" cy="0"/>
        </a:xfrm>
      </p:grpSpPr>
      <p:sp>
        <p:nvSpPr>
          <p:cNvPr id="319" name="Google Shape;319;p18"/>
          <p:cNvSpPr txBox="1"/>
          <p:nvPr>
            <p:ph idx="4294967295" type="ctrTitle"/>
          </p:nvPr>
        </p:nvSpPr>
        <p:spPr>
          <a:xfrm>
            <a:off x="2721610" y="-5715"/>
            <a:ext cx="7313930" cy="843280"/>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r>
              <a:rPr b="0" i="0" lang="en-US" sz="3600" u="none" cap="none" strike="noStrike">
                <a:solidFill>
                  <a:srgbClr val="D5DBE5"/>
                </a:solidFill>
                <a:latin typeface="Arial"/>
                <a:ea typeface="Arial"/>
                <a:cs typeface="Arial"/>
                <a:sym typeface="Arial"/>
              </a:rPr>
              <a:t>Average Earnings by Franchise</a:t>
            </a:r>
            <a:endParaRPr b="0" i="0" sz="3600" u="none" cap="none" strike="noStrike">
              <a:solidFill>
                <a:srgbClr val="D5DBE5"/>
              </a:solidFill>
              <a:latin typeface="Arial"/>
              <a:ea typeface="Arial"/>
              <a:cs typeface="Arial"/>
              <a:sym typeface="Arial"/>
            </a:endParaRPr>
          </a:p>
        </p:txBody>
      </p:sp>
      <p:sp>
        <p:nvSpPr>
          <p:cNvPr id="320" name="Google Shape;320;p18"/>
          <p:cNvSpPr txBox="1"/>
          <p:nvPr>
            <p:ph idx="1" type="body"/>
          </p:nvPr>
        </p:nvSpPr>
        <p:spPr>
          <a:xfrm>
            <a:off x="635" y="836930"/>
            <a:ext cx="12190730" cy="60204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Comic Sans MS"/>
              <a:buNone/>
            </a:pPr>
            <a:r>
              <a:rPr b="1" i="1" lang="en-US" sz="1800">
                <a:latin typeface="Comic Sans MS"/>
                <a:ea typeface="Comic Sans MS"/>
                <a:cs typeface="Comic Sans MS"/>
                <a:sym typeface="Comic Sans MS"/>
              </a:rPr>
              <a:t>In terms of overall financial performance, the MCU and "Star Wars" franchises have been particularly strong. The MCU, in particular, has consistently delivered both critical acclaim and high box office earnings, making it one of the most successful and enduring franchises in the history of cinema.</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It's important to note that each franchise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offers its unique appeal and targets different</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 demographics. The definition of "better"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performance may vary depending on the specific</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 metrics and criteria used, whether it's box office</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 earnings, critical reception, fan engagement, or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cultural impact. Ultimately, the success of a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franchise depends on its ability to resonate with </a:t>
            </a:r>
            <a:endParaRPr b="1" i="1" sz="1800">
              <a:latin typeface="Comic Sans MS"/>
              <a:ea typeface="Comic Sans MS"/>
              <a:cs typeface="Comic Sans MS"/>
              <a:sym typeface="Comic Sans MS"/>
            </a:endParaRPr>
          </a:p>
          <a:p>
            <a:pPr indent="0" lvl="0" marL="0" rtl="0" algn="l">
              <a:spcBef>
                <a:spcPts val="360"/>
              </a:spcBef>
              <a:spcAft>
                <a:spcPts val="0"/>
              </a:spcAft>
              <a:buClr>
                <a:schemeClr val="dk1"/>
              </a:buClr>
              <a:buSzPts val="1800"/>
              <a:buFont typeface="Comic Sans MS"/>
              <a:buNone/>
            </a:pPr>
            <a:r>
              <a:rPr b="1" i="1" lang="en-US" sz="1800">
                <a:latin typeface="Comic Sans MS"/>
                <a:ea typeface="Comic Sans MS"/>
                <a:cs typeface="Comic Sans MS"/>
                <a:sym typeface="Comic Sans MS"/>
              </a:rPr>
              <a:t>audiences and maintain its relevance over time.</a:t>
            </a:r>
            <a:endParaRPr b="1" i="1" sz="1800">
              <a:latin typeface="Comic Sans MS"/>
              <a:ea typeface="Comic Sans MS"/>
              <a:cs typeface="Comic Sans MS"/>
              <a:sym typeface="Comic Sans MS"/>
            </a:endParaRPr>
          </a:p>
        </p:txBody>
      </p:sp>
      <p:pic>
        <p:nvPicPr>
          <p:cNvPr descr="Average Earnings for Movies with and without a Franchise" id="321" name="Google Shape;321;p18"/>
          <p:cNvPicPr preferRelativeResize="0"/>
          <p:nvPr/>
        </p:nvPicPr>
        <p:blipFill rotWithShape="1">
          <a:blip r:embed="rId3">
            <a:alphaModFix/>
          </a:blip>
          <a:srcRect b="0" l="0" r="0" t="0"/>
          <a:stretch/>
        </p:blipFill>
        <p:spPr>
          <a:xfrm>
            <a:off x="6096000" y="1943735"/>
            <a:ext cx="5965825" cy="4769485"/>
          </a:xfrm>
          <a:prstGeom prst="rect">
            <a:avLst/>
          </a:prstGeom>
          <a:noFill/>
          <a:ln>
            <a:noFill/>
          </a:ln>
        </p:spPr>
      </p:pic>
    </p:spTree>
  </p:cSld>
  <p:clrMapOvr>
    <a:masterClrMapping/>
  </p:clrMapOvr>
  <p:transition spd="slow" p14:dur="1000">
    <p:randomBar dir="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5" name="Shape 325"/>
        <p:cNvGrpSpPr/>
        <p:nvPr/>
      </p:nvGrpSpPr>
      <p:grpSpPr>
        <a:xfrm>
          <a:off x="0" y="0"/>
          <a:ext cx="0" cy="0"/>
          <a:chOff x="0" y="0"/>
          <a:chExt cx="0" cy="0"/>
        </a:xfrm>
      </p:grpSpPr>
      <p:sp>
        <p:nvSpPr>
          <p:cNvPr id="326" name="Google Shape;326;p1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19"/>
          <p:cNvSpPr txBox="1"/>
          <p:nvPr>
            <p:ph idx="4294967295" type="ctrTitle"/>
          </p:nvPr>
        </p:nvSpPr>
        <p:spPr>
          <a:xfrm>
            <a:off x="2131060" y="0"/>
            <a:ext cx="3073400" cy="1073785"/>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4885" u="none" cap="none" strike="noStrike">
                <a:solidFill>
                  <a:srgbClr val="D5DBE5"/>
                </a:solidFill>
                <a:latin typeface="Arial"/>
                <a:ea typeface="Arial"/>
                <a:cs typeface="Arial"/>
                <a:sym typeface="Arial"/>
              </a:rPr>
              <a:t>Conclusion</a:t>
            </a:r>
            <a:endParaRPr b="0" i="0" sz="4885" u="none" cap="none" strike="noStrike">
              <a:solidFill>
                <a:srgbClr val="D5DBE5"/>
              </a:solidFill>
              <a:latin typeface="Arial"/>
              <a:ea typeface="Arial"/>
              <a:cs typeface="Arial"/>
              <a:sym typeface="Arial"/>
            </a:endParaRPr>
          </a:p>
        </p:txBody>
      </p:sp>
      <p:grpSp>
        <p:nvGrpSpPr>
          <p:cNvPr id="328" name="Google Shape;328;p19"/>
          <p:cNvGrpSpPr/>
          <p:nvPr/>
        </p:nvGrpSpPr>
        <p:grpSpPr>
          <a:xfrm>
            <a:off x="174436" y="6356005"/>
            <a:ext cx="358083" cy="358083"/>
            <a:chOff x="4135740" y="1745599"/>
            <a:chExt cx="558732" cy="558732"/>
          </a:xfrm>
        </p:grpSpPr>
        <p:grpSp>
          <p:nvGrpSpPr>
            <p:cNvPr id="329" name="Google Shape;329;p19"/>
            <p:cNvGrpSpPr/>
            <p:nvPr/>
          </p:nvGrpSpPr>
          <p:grpSpPr>
            <a:xfrm>
              <a:off x="4135740" y="1745599"/>
              <a:ext cx="558732" cy="558732"/>
              <a:chOff x="1028007" y="1706560"/>
              <a:chExt cx="575710" cy="575710"/>
            </a:xfrm>
          </p:grpSpPr>
          <p:cxnSp>
            <p:nvCxnSpPr>
              <p:cNvPr id="330" name="Google Shape;330;p19"/>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331" name="Google Shape;331;p19"/>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332" name="Google Shape;332;p19"/>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33" name="Google Shape;333;p19"/>
          <p:cNvSpPr txBox="1"/>
          <p:nvPr>
            <p:ph idx="1" type="body"/>
          </p:nvPr>
        </p:nvSpPr>
        <p:spPr>
          <a:xfrm>
            <a:off x="0" y="1283335"/>
            <a:ext cx="11873865" cy="557403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Font typeface="Comic Sans MS"/>
              <a:buNone/>
            </a:pPr>
            <a:r>
              <a:rPr b="1" i="1" lang="en-US" sz="2400">
                <a:latin typeface="Comic Sans MS"/>
                <a:ea typeface="Comic Sans MS"/>
                <a:cs typeface="Comic Sans MS"/>
                <a:sym typeface="Comic Sans MS"/>
              </a:rPr>
              <a:t>In summary, Disney's success in the film industry is attributed to its ability to adapt to changing audience preferences, leverage the strength of its franchises, and produce a wide range of content, from classic fairy tales to blockbuster franchises. The choice between franchise and standalone movies depends on factors like creative goals, financial strategy, and audience targeting.</a:t>
            </a:r>
            <a:endParaRPr b="1" i="1" sz="2400">
              <a:latin typeface="Comic Sans MS"/>
              <a:ea typeface="Comic Sans MS"/>
              <a:cs typeface="Comic Sans MS"/>
              <a:sym typeface="Comic Sans MS"/>
            </a:endParaRPr>
          </a:p>
          <a:p>
            <a:pPr indent="0" lvl="0" marL="0" rtl="0" algn="l">
              <a:spcBef>
                <a:spcPts val="480"/>
              </a:spcBef>
              <a:spcAft>
                <a:spcPts val="0"/>
              </a:spcAft>
              <a:buClr>
                <a:schemeClr val="dk1"/>
              </a:buClr>
              <a:buSzPts val="2400"/>
              <a:buFont typeface="Arial"/>
              <a:buNone/>
            </a:pPr>
            <a:r>
              <a:t/>
            </a:r>
            <a:endParaRPr b="1" i="1" sz="2400">
              <a:latin typeface="Comic Sans MS"/>
              <a:ea typeface="Comic Sans MS"/>
              <a:cs typeface="Comic Sans MS"/>
              <a:sym typeface="Comic Sans MS"/>
            </a:endParaRPr>
          </a:p>
          <a:p>
            <a:pPr indent="0" lvl="0" marL="0" rtl="0" algn="l">
              <a:spcBef>
                <a:spcPts val="480"/>
              </a:spcBef>
              <a:spcAft>
                <a:spcPts val="0"/>
              </a:spcAft>
              <a:buClr>
                <a:schemeClr val="dk1"/>
              </a:buClr>
              <a:buSzPts val="2400"/>
              <a:buFont typeface="Comic Sans MS"/>
              <a:buNone/>
            </a:pPr>
            <a:r>
              <a:rPr b="1" i="1" lang="en-US" sz="2400">
                <a:latin typeface="Comic Sans MS"/>
                <a:ea typeface="Comic Sans MS"/>
                <a:cs typeface="Comic Sans MS"/>
                <a:sym typeface="Comic Sans MS"/>
              </a:rPr>
              <a:t>Data analysis is crucial in decision-making because it provides valuable insights, patterns, and trends that inform informed choices. It helps organizations optimize strategies, enhance efficiency, mitigate risks, and identify opportunities, ultimately leading to better and more data-driven decisions.</a:t>
            </a:r>
            <a:endParaRPr b="1" i="1" sz="2400">
              <a:latin typeface="Comic Sans MS"/>
              <a:ea typeface="Comic Sans MS"/>
              <a:cs typeface="Comic Sans MS"/>
              <a:sym typeface="Comic Sans MS"/>
            </a:endParaRPr>
          </a:p>
          <a:p>
            <a:pPr indent="0" lvl="0" marL="0" rtl="0" algn="l">
              <a:spcBef>
                <a:spcPts val="480"/>
              </a:spcBef>
              <a:spcAft>
                <a:spcPts val="0"/>
              </a:spcAft>
              <a:buClr>
                <a:schemeClr val="dk1"/>
              </a:buClr>
              <a:buSzPts val="2400"/>
              <a:buFont typeface="Arial"/>
              <a:buNone/>
            </a:pPr>
            <a:r>
              <a:t/>
            </a:r>
            <a:endParaRPr b="1" i="1" sz="2400">
              <a:latin typeface="Comic Sans MS"/>
              <a:ea typeface="Comic Sans MS"/>
              <a:cs typeface="Comic Sans MS"/>
              <a:sym typeface="Comic Sans MS"/>
            </a:endParaRPr>
          </a:p>
          <a:p>
            <a:pPr indent="0" lvl="0" marL="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transition spd="slow" p14:dur="1000">
    <p:comb/>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2"/>
          <p:cNvSpPr txBox="1"/>
          <p:nvPr>
            <p:ph idx="4294967295" type="ctrTitle"/>
          </p:nvPr>
        </p:nvSpPr>
        <p:spPr>
          <a:xfrm>
            <a:off x="532765" y="292100"/>
            <a:ext cx="6499225" cy="15779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3600" u="none" cap="none" strike="noStrike">
                <a:solidFill>
                  <a:schemeClr val="dk1"/>
                </a:solidFill>
                <a:latin typeface="Arial"/>
                <a:ea typeface="Arial"/>
                <a:cs typeface="Arial"/>
                <a:sym typeface="Arial"/>
              </a:rPr>
              <a:t>Exploring Disney Movie Gross Income Dataset</a:t>
            </a:r>
            <a:endParaRPr b="0" i="0" sz="36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302260" y="2473960"/>
            <a:ext cx="5916295" cy="1786255"/>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spcBef>
                <a:spcPts val="0"/>
              </a:spcBef>
              <a:spcAft>
                <a:spcPts val="0"/>
              </a:spcAft>
              <a:buClr>
                <a:schemeClr val="dk1"/>
              </a:buClr>
              <a:buSzPct val="100000"/>
              <a:buFont typeface="Arial"/>
              <a:buNone/>
            </a:pPr>
            <a:r>
              <a:t/>
            </a:r>
            <a:endParaRPr/>
          </a:p>
          <a:p>
            <a:pPr indent="0" lvl="0" marL="0" rtl="0" algn="l">
              <a:spcBef>
                <a:spcPts val="720"/>
              </a:spcBef>
              <a:spcAft>
                <a:spcPts val="0"/>
              </a:spcAft>
              <a:buClr>
                <a:schemeClr val="dk1"/>
              </a:buClr>
              <a:buSzPct val="100000"/>
              <a:buFont typeface="Arial"/>
              <a:buNone/>
            </a:pPr>
            <a:r>
              <a:rPr lang="en-US" sz="2800">
                <a:solidFill>
                  <a:schemeClr val="dk1"/>
                </a:solidFill>
              </a:rPr>
              <a:t>An Analysis of </a:t>
            </a:r>
            <a:r>
              <a:rPr lang="en-US" sz="4000">
                <a:solidFill>
                  <a:schemeClr val="dk1"/>
                </a:solidFill>
              </a:rPr>
              <a:t>Disney Movie Trends </a:t>
            </a:r>
            <a:r>
              <a:rPr lang="en-US" sz="2800">
                <a:solidFill>
                  <a:schemeClr val="dk1"/>
                </a:solidFill>
              </a:rPr>
              <a:t>and </a:t>
            </a:r>
            <a:r>
              <a:rPr lang="en-US" sz="4000">
                <a:solidFill>
                  <a:schemeClr val="dk1"/>
                </a:solidFill>
              </a:rPr>
              <a:t>Performance</a:t>
            </a:r>
            <a:endParaRPr sz="2800">
              <a:solidFill>
                <a:schemeClr val="dk1"/>
              </a:solidFill>
            </a:endParaRPr>
          </a:p>
          <a:p>
            <a:pPr indent="0" lvl="0" marL="0" rtl="0" algn="l">
              <a:spcBef>
                <a:spcPts val="576"/>
              </a:spcBef>
              <a:spcAft>
                <a:spcPts val="0"/>
              </a:spcAft>
              <a:buClr>
                <a:schemeClr val="dk1"/>
              </a:buClr>
              <a:buSzPct val="100000"/>
              <a:buFont typeface="Arial"/>
              <a:buNone/>
            </a:pPr>
            <a:r>
              <a:t/>
            </a:r>
            <a:endParaRPr/>
          </a:p>
          <a:p>
            <a:pPr indent="-160020" lvl="0" marL="342900" rtl="0" algn="l">
              <a:spcBef>
                <a:spcPts val="576"/>
              </a:spcBef>
              <a:spcAft>
                <a:spcPts val="0"/>
              </a:spcAft>
              <a:buClr>
                <a:schemeClr val="dk1"/>
              </a:buClr>
              <a:buSzPct val="100000"/>
              <a:buFont typeface="Arial"/>
              <a:buNone/>
            </a:pPr>
            <a:r>
              <a:t/>
            </a:r>
            <a:endParaRPr/>
          </a:p>
          <a:p>
            <a:pPr indent="-160020" lvl="0" marL="342900" rtl="0" algn="l">
              <a:spcBef>
                <a:spcPts val="576"/>
              </a:spcBef>
              <a:spcAft>
                <a:spcPts val="0"/>
              </a:spcAft>
              <a:buClr>
                <a:schemeClr val="dk1"/>
              </a:buClr>
              <a:buSzPct val="100000"/>
              <a:buFont typeface="Arial"/>
              <a:buNone/>
            </a:pPr>
            <a:r>
              <a:t/>
            </a:r>
            <a:endParaRPr/>
          </a:p>
          <a:p>
            <a:pPr indent="-160020" lvl="0" marL="342900" rtl="0" algn="l">
              <a:spcBef>
                <a:spcPts val="576"/>
              </a:spcBef>
              <a:spcAft>
                <a:spcPts val="0"/>
              </a:spcAft>
              <a:buClr>
                <a:schemeClr val="dk1"/>
              </a:buClr>
              <a:buSzPct val="100000"/>
              <a:buFont typeface="Arial"/>
              <a:buNone/>
            </a:pPr>
            <a:r>
              <a:t/>
            </a:r>
            <a:endParaRPr/>
          </a:p>
        </p:txBody>
      </p:sp>
      <p:sp>
        <p:nvSpPr>
          <p:cNvPr id="104" name="Google Shape;104;p2"/>
          <p:cNvSpPr/>
          <p:nvPr/>
        </p:nvSpPr>
        <p:spPr>
          <a:xfrm>
            <a:off x="7003656" y="1"/>
            <a:ext cx="5195733" cy="5804267"/>
          </a:xfrm>
          <a:custGeom>
            <a:rect b="b" l="l" r="r" t="t"/>
            <a:pathLst>
              <a:path extrusionOk="0" h="5845277" w="5225982">
                <a:moveTo>
                  <a:pt x="397240" y="0"/>
                </a:moveTo>
                <a:lnTo>
                  <a:pt x="5225982" y="0"/>
                </a:lnTo>
                <a:lnTo>
                  <a:pt x="5225982" y="1960688"/>
                </a:lnTo>
                <a:lnTo>
                  <a:pt x="4944766" y="5845277"/>
                </a:lnTo>
                <a:lnTo>
                  <a:pt x="0" y="5487313"/>
                </a:lnTo>
                <a:close/>
              </a:path>
            </a:pathLst>
          </a:custGeom>
          <a:solidFill>
            <a:schemeClr val="dk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7142310" y="0"/>
            <a:ext cx="5071364" cy="5665354"/>
          </a:xfrm>
          <a:custGeom>
            <a:rect b="b" l="l" r="r" t="t"/>
            <a:pathLst>
              <a:path extrusionOk="0" h="5665354" w="5071364">
                <a:moveTo>
                  <a:pt x="385702" y="0"/>
                </a:moveTo>
                <a:lnTo>
                  <a:pt x="5071364" y="0"/>
                </a:lnTo>
                <a:lnTo>
                  <a:pt x="4661235" y="5665354"/>
                </a:lnTo>
                <a:lnTo>
                  <a:pt x="0" y="5327915"/>
                </a:ln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alkboard with a pair of glasses and a book&#10;&#10;Description automatically generated" id="106" name="Google Shape;106;p2"/>
          <p:cNvPicPr preferRelativeResize="0"/>
          <p:nvPr/>
        </p:nvPicPr>
        <p:blipFill rotWithShape="1">
          <a:blip r:embed="rId4">
            <a:alphaModFix amt="83000"/>
          </a:blip>
          <a:srcRect b="-1" l="25371" r="15771" t="0"/>
          <a:stretch/>
        </p:blipFill>
        <p:spPr>
          <a:xfrm>
            <a:off x="7003652" y="6"/>
            <a:ext cx="5071364" cy="5665354"/>
          </a:xfrm>
          <a:custGeom>
            <a:rect b="b" l="l" r="r" t="t"/>
            <a:pathLst>
              <a:path extrusionOk="0" h="5665354" w="5071364">
                <a:moveTo>
                  <a:pt x="385702" y="0"/>
                </a:moveTo>
                <a:lnTo>
                  <a:pt x="5071364" y="0"/>
                </a:lnTo>
                <a:lnTo>
                  <a:pt x="4661235" y="5665354"/>
                </a:lnTo>
                <a:lnTo>
                  <a:pt x="0" y="5327915"/>
                </a:lnTo>
                <a:close/>
              </a:path>
            </a:pathLst>
          </a:custGeom>
          <a:noFill/>
          <a:ln>
            <a:noFill/>
          </a:ln>
        </p:spPr>
      </p:pic>
      <p:sp>
        <p:nvSpPr>
          <p:cNvPr id="107" name="Google Shape;107;p2"/>
          <p:cNvSpPr/>
          <p:nvPr/>
        </p:nvSpPr>
        <p:spPr>
          <a:xfrm rot="-10645457">
            <a:off x="6271528" y="4197478"/>
            <a:ext cx="3434460" cy="2440214"/>
          </a:xfrm>
          <a:prstGeom prst="rect">
            <a:avLst/>
          </a:prstGeom>
          <a:solidFill>
            <a:schemeClr val="dk1"/>
          </a:solidFill>
          <a:ln>
            <a:noFill/>
          </a:ln>
          <a:effectLst>
            <a:outerShdw blurRad="50800" rotWithShape="0" algn="tl" dir="27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
          <p:cNvSpPr/>
          <p:nvPr/>
        </p:nvSpPr>
        <p:spPr>
          <a:xfrm rot="-5245457">
            <a:off x="6901388" y="3838446"/>
            <a:ext cx="2190724" cy="3175232"/>
          </a:xfrm>
          <a:custGeom>
            <a:rect b="b" l="l" r="r" t="t"/>
            <a:pathLst>
              <a:path extrusionOk="0" h="6008991" w="4130840">
                <a:moveTo>
                  <a:pt x="4130173" y="29860"/>
                </a:moveTo>
                <a:cubicBezTo>
                  <a:pt x="4133194" y="1026396"/>
                  <a:pt x="4125373" y="4982694"/>
                  <a:pt x="4118441" y="5979216"/>
                </a:cubicBezTo>
                <a:cubicBezTo>
                  <a:pt x="4118348" y="5995656"/>
                  <a:pt x="4105022" y="6008947"/>
                  <a:pt x="4088583" y="6008990"/>
                </a:cubicBezTo>
                <a:lnTo>
                  <a:pt x="4048036" y="6008990"/>
                </a:lnTo>
                <a:cubicBezTo>
                  <a:pt x="4048035" y="6008990"/>
                  <a:pt x="4048035" y="6008991"/>
                  <a:pt x="4048034" y="6008991"/>
                </a:cubicBezTo>
                <a:lnTo>
                  <a:pt x="46751" y="6008991"/>
                </a:lnTo>
                <a:cubicBezTo>
                  <a:pt x="32527" y="6008935"/>
                  <a:pt x="21027" y="6001166"/>
                  <a:pt x="20989" y="5991582"/>
                </a:cubicBezTo>
                <a:lnTo>
                  <a:pt x="20989" y="5200472"/>
                </a:lnTo>
                <a:lnTo>
                  <a:pt x="20989" y="5148088"/>
                </a:lnTo>
                <a:lnTo>
                  <a:pt x="20989" y="4794139"/>
                </a:lnTo>
                <a:lnTo>
                  <a:pt x="20989" y="4747157"/>
                </a:lnTo>
                <a:lnTo>
                  <a:pt x="13263" y="4720915"/>
                </a:lnTo>
                <a:cubicBezTo>
                  <a:pt x="19441" y="4710358"/>
                  <a:pt x="7362" y="4702637"/>
                  <a:pt x="4410" y="4694086"/>
                </a:cubicBezTo>
                <a:lnTo>
                  <a:pt x="592" y="4668231"/>
                </a:lnTo>
                <a:cubicBezTo>
                  <a:pt x="395" y="4661596"/>
                  <a:pt x="197" y="4654962"/>
                  <a:pt x="0" y="4648327"/>
                </a:cubicBezTo>
                <a:lnTo>
                  <a:pt x="5225" y="4627475"/>
                </a:lnTo>
                <a:cubicBezTo>
                  <a:pt x="5733" y="4621653"/>
                  <a:pt x="2480" y="4620114"/>
                  <a:pt x="3051" y="4613399"/>
                </a:cubicBezTo>
                <a:lnTo>
                  <a:pt x="8650" y="4587183"/>
                </a:lnTo>
                <a:lnTo>
                  <a:pt x="13808" y="4548834"/>
                </a:lnTo>
                <a:lnTo>
                  <a:pt x="19306" y="4522434"/>
                </a:lnTo>
                <a:lnTo>
                  <a:pt x="20989" y="4517345"/>
                </a:lnTo>
                <a:lnTo>
                  <a:pt x="20989" y="4344603"/>
                </a:lnTo>
                <a:lnTo>
                  <a:pt x="19107" y="4331860"/>
                </a:lnTo>
                <a:cubicBezTo>
                  <a:pt x="19734" y="4317530"/>
                  <a:pt x="20362" y="4303200"/>
                  <a:pt x="20989" y="4288870"/>
                </a:cubicBezTo>
                <a:lnTo>
                  <a:pt x="18426" y="4282627"/>
                </a:lnTo>
                <a:lnTo>
                  <a:pt x="20989" y="4240597"/>
                </a:lnTo>
                <a:cubicBezTo>
                  <a:pt x="20627" y="4226678"/>
                  <a:pt x="21199" y="4202560"/>
                  <a:pt x="18813" y="4194547"/>
                </a:cubicBezTo>
                <a:lnTo>
                  <a:pt x="12962" y="4191108"/>
                </a:lnTo>
                <a:cubicBezTo>
                  <a:pt x="12790" y="4187742"/>
                  <a:pt x="12619" y="4184375"/>
                  <a:pt x="12447" y="4181009"/>
                </a:cubicBezTo>
                <a:cubicBezTo>
                  <a:pt x="12896" y="4180270"/>
                  <a:pt x="12522" y="4165710"/>
                  <a:pt x="12560" y="4165109"/>
                </a:cubicBezTo>
                <a:lnTo>
                  <a:pt x="18700" y="4129496"/>
                </a:lnTo>
                <a:cubicBezTo>
                  <a:pt x="18626" y="4061144"/>
                  <a:pt x="18551" y="3992792"/>
                  <a:pt x="18477" y="3924440"/>
                </a:cubicBezTo>
                <a:lnTo>
                  <a:pt x="16141" y="3920672"/>
                </a:lnTo>
                <a:lnTo>
                  <a:pt x="12323" y="3894817"/>
                </a:lnTo>
                <a:cubicBezTo>
                  <a:pt x="12126" y="3888183"/>
                  <a:pt x="11928" y="3881548"/>
                  <a:pt x="11731" y="3874914"/>
                </a:cubicBezTo>
                <a:lnTo>
                  <a:pt x="16957" y="3854061"/>
                </a:lnTo>
                <a:cubicBezTo>
                  <a:pt x="17464" y="3848239"/>
                  <a:pt x="14211" y="3846700"/>
                  <a:pt x="14783" y="3839985"/>
                </a:cubicBezTo>
                <a:lnTo>
                  <a:pt x="18367" y="3823206"/>
                </a:lnTo>
                <a:cubicBezTo>
                  <a:pt x="20370" y="3186542"/>
                  <a:pt x="22502" y="656796"/>
                  <a:pt x="26800" y="20002"/>
                </a:cubicBezTo>
                <a:cubicBezTo>
                  <a:pt x="32586" y="9918"/>
                  <a:pt x="34176" y="8295"/>
                  <a:pt x="44155" y="2441"/>
                </a:cubicBezTo>
                <a:lnTo>
                  <a:pt x="58493" y="174"/>
                </a:lnTo>
                <a:lnTo>
                  <a:pt x="4100315" y="0"/>
                </a:lnTo>
                <a:cubicBezTo>
                  <a:pt x="4116788" y="48"/>
                  <a:pt x="4130132" y="13388"/>
                  <a:pt x="4130173" y="29860"/>
                </a:cubicBez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he perfect entertainment snack" id="109" name="Google Shape;109;p2"/>
          <p:cNvPicPr preferRelativeResize="0"/>
          <p:nvPr/>
        </p:nvPicPr>
        <p:blipFill rotWithShape="1">
          <a:blip r:embed="rId5">
            <a:alphaModFix amt="86000"/>
          </a:blip>
          <a:srcRect b="0" l="5918" r="0" t="0"/>
          <a:stretch/>
        </p:blipFill>
        <p:spPr>
          <a:xfrm>
            <a:off x="6364000" y="4260466"/>
            <a:ext cx="3267995" cy="2318629"/>
          </a:xfrm>
          <a:custGeom>
            <a:rect b="b" l="l" r="r" t="t"/>
            <a:pathLst>
              <a:path extrusionOk="0" h="2318629" w="3267995">
                <a:moveTo>
                  <a:pt x="112711" y="15"/>
                </a:moveTo>
                <a:cubicBezTo>
                  <a:pt x="638834" y="22079"/>
                  <a:pt x="2727097" y="120172"/>
                  <a:pt x="3252975" y="147508"/>
                </a:cubicBezTo>
                <a:cubicBezTo>
                  <a:pt x="3261651" y="147948"/>
                  <a:pt x="3268350" y="155324"/>
                  <a:pt x="3267981" y="164034"/>
                </a:cubicBezTo>
                <a:lnTo>
                  <a:pt x="3267014" y="185516"/>
                </a:lnTo>
                <a:cubicBezTo>
                  <a:pt x="3267014" y="185516"/>
                  <a:pt x="3267015" y="185516"/>
                  <a:pt x="3267015" y="185517"/>
                </a:cubicBezTo>
                <a:lnTo>
                  <a:pt x="3171652" y="2305389"/>
                </a:lnTo>
                <a:cubicBezTo>
                  <a:pt x="3171284" y="2312923"/>
                  <a:pt x="3166908" y="2318832"/>
                  <a:pt x="3161848" y="2318624"/>
                </a:cubicBezTo>
                <a:lnTo>
                  <a:pt x="2744238" y="2299838"/>
                </a:lnTo>
                <a:lnTo>
                  <a:pt x="2716585" y="2298594"/>
                </a:lnTo>
                <a:lnTo>
                  <a:pt x="2529743" y="2290189"/>
                </a:lnTo>
                <a:lnTo>
                  <a:pt x="2504942" y="2289073"/>
                </a:lnTo>
                <a:lnTo>
                  <a:pt x="2490905" y="2292543"/>
                </a:lnTo>
                <a:cubicBezTo>
                  <a:pt x="2485480" y="2289019"/>
                  <a:pt x="2481116" y="2295235"/>
                  <a:pt x="2476532" y="2296596"/>
                </a:cubicBezTo>
                <a:lnTo>
                  <a:pt x="2462792" y="2298005"/>
                </a:lnTo>
                <a:cubicBezTo>
                  <a:pt x="2459285" y="2297952"/>
                  <a:pt x="2455778" y="2297899"/>
                  <a:pt x="2452271" y="2297846"/>
                </a:cubicBezTo>
                <a:lnTo>
                  <a:pt x="2441388" y="2294583"/>
                </a:lnTo>
                <a:cubicBezTo>
                  <a:pt x="2438327" y="2294175"/>
                  <a:pt x="2437437" y="2295862"/>
                  <a:pt x="2433906" y="2295400"/>
                </a:cubicBezTo>
                <a:lnTo>
                  <a:pt x="2420201" y="2291811"/>
                </a:lnTo>
                <a:lnTo>
                  <a:pt x="2400080" y="2288168"/>
                </a:lnTo>
                <a:lnTo>
                  <a:pt x="2386275" y="2284628"/>
                </a:lnTo>
                <a:lnTo>
                  <a:pt x="2383629" y="2283616"/>
                </a:lnTo>
                <a:lnTo>
                  <a:pt x="2292442" y="2279514"/>
                </a:lnTo>
                <a:lnTo>
                  <a:pt x="2285670" y="2280208"/>
                </a:lnTo>
                <a:cubicBezTo>
                  <a:pt x="2278121" y="2279536"/>
                  <a:pt x="2270571" y="2278863"/>
                  <a:pt x="2263021" y="2278190"/>
                </a:cubicBezTo>
                <a:lnTo>
                  <a:pt x="2259665" y="2279400"/>
                </a:lnTo>
                <a:lnTo>
                  <a:pt x="2237539" y="2277044"/>
                </a:lnTo>
                <a:cubicBezTo>
                  <a:pt x="2230183" y="2276905"/>
                  <a:pt x="2217465" y="2276029"/>
                  <a:pt x="2213178" y="2277103"/>
                </a:cubicBezTo>
                <a:lnTo>
                  <a:pt x="2211224" y="2280121"/>
                </a:lnTo>
                <a:cubicBezTo>
                  <a:pt x="2209443" y="2280133"/>
                  <a:pt x="2207661" y="2280143"/>
                  <a:pt x="2205880" y="2280155"/>
                </a:cubicBezTo>
                <a:cubicBezTo>
                  <a:pt x="2205501" y="2279899"/>
                  <a:pt x="2197806" y="2279751"/>
                  <a:pt x="2197490" y="2279717"/>
                </a:cubicBezTo>
                <a:lnTo>
                  <a:pt x="2178837" y="2275618"/>
                </a:lnTo>
                <a:cubicBezTo>
                  <a:pt x="2142753" y="2274034"/>
                  <a:pt x="2106670" y="2272451"/>
                  <a:pt x="2070586" y="2270867"/>
                </a:cubicBezTo>
                <a:lnTo>
                  <a:pt x="2068542" y="2272015"/>
                </a:lnTo>
                <a:lnTo>
                  <a:pt x="2054802" y="2273424"/>
                </a:lnTo>
                <a:cubicBezTo>
                  <a:pt x="2051296" y="2273371"/>
                  <a:pt x="2047789" y="2273318"/>
                  <a:pt x="2044282" y="2273265"/>
                </a:cubicBezTo>
                <a:lnTo>
                  <a:pt x="2033399" y="2270001"/>
                </a:lnTo>
                <a:cubicBezTo>
                  <a:pt x="2030337" y="2269594"/>
                  <a:pt x="2029447" y="2271281"/>
                  <a:pt x="2025916" y="2270819"/>
                </a:cubicBezTo>
                <a:lnTo>
                  <a:pt x="2017144" y="2268521"/>
                </a:lnTo>
                <a:cubicBezTo>
                  <a:pt x="1681110" y="2252342"/>
                  <a:pt x="345760" y="2191139"/>
                  <a:pt x="9711" y="2173740"/>
                </a:cubicBezTo>
                <a:cubicBezTo>
                  <a:pt x="4526" y="2170435"/>
                  <a:pt x="3707" y="2169554"/>
                  <a:pt x="855" y="2164129"/>
                </a:cubicBezTo>
                <a:lnTo>
                  <a:pt x="0" y="2156478"/>
                </a:lnTo>
                <a:lnTo>
                  <a:pt x="96237" y="15125"/>
                </a:lnTo>
                <a:cubicBezTo>
                  <a:pt x="96655" y="6399"/>
                  <a:pt x="104015" y="-354"/>
                  <a:pt x="112711" y="15"/>
                </a:cubicBezTo>
                <a:close/>
              </a:path>
            </a:pathLst>
          </a:custGeom>
          <a:noFill/>
          <a:ln>
            <a:noFill/>
          </a:ln>
        </p:spPr>
      </p:pic>
      <p:sp>
        <p:nvSpPr>
          <p:cNvPr id="110" name="Google Shape;110;p2"/>
          <p:cNvSpPr/>
          <p:nvPr/>
        </p:nvSpPr>
        <p:spPr>
          <a:xfrm rot="-6835571">
            <a:off x="9764555" y="3771448"/>
            <a:ext cx="445234" cy="1866052"/>
          </a:xfrm>
          <a:custGeom>
            <a:rect b="b" l="l" r="r" t="t"/>
            <a:pathLst>
              <a:path extrusionOk="0" h="1999290" w="555597">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rotWithShape="1">
            <a:blip r:embed="rId6">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1" name="Google Shape;111;p2"/>
          <p:cNvGrpSpPr/>
          <p:nvPr/>
        </p:nvGrpSpPr>
        <p:grpSpPr>
          <a:xfrm>
            <a:off x="174436" y="6388259"/>
            <a:ext cx="358083" cy="368964"/>
            <a:chOff x="4135740" y="1795926"/>
            <a:chExt cx="558732" cy="575710"/>
          </a:xfrm>
        </p:grpSpPr>
        <p:grpSp>
          <p:nvGrpSpPr>
            <p:cNvPr id="112" name="Google Shape;112;p2"/>
            <p:cNvGrpSpPr/>
            <p:nvPr/>
          </p:nvGrpSpPr>
          <p:grpSpPr>
            <a:xfrm>
              <a:off x="4135740" y="1795926"/>
              <a:ext cx="558732" cy="575710"/>
              <a:chOff x="1028007" y="1706560"/>
              <a:chExt cx="575710" cy="575710"/>
            </a:xfrm>
          </p:grpSpPr>
          <p:cxnSp>
            <p:nvCxnSpPr>
              <p:cNvPr id="113" name="Google Shape;113;p2"/>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14" name="Google Shape;114;p2"/>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15" name="Google Shape;115;p2"/>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6" name="Google Shape;116;p2"/>
          <p:cNvSpPr txBox="1"/>
          <p:nvPr/>
        </p:nvSpPr>
        <p:spPr>
          <a:xfrm>
            <a:off x="9224521" y="6657945"/>
            <a:ext cx="2967479"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700" u="sng">
                <a:solidFill>
                  <a:srgbClr val="FFFFFF"/>
                </a:solidFill>
                <a:latin typeface="Arial"/>
                <a:ea typeface="Arial"/>
                <a:cs typeface="Arial"/>
                <a:sym typeface="Arial"/>
                <a:hlinkClick r:id="rId7">
                  <a:extLst>
                    <a:ext uri="{A12FA001-AC4F-418D-AE19-62706E023703}">
                      <ahyp:hlinkClr val="tx"/>
                    </a:ext>
                  </a:extLst>
                </a:hlinkClick>
              </a:rPr>
              <a:t>This Photo</a:t>
            </a:r>
            <a:r>
              <a:rPr lang="en-US" sz="700">
                <a:solidFill>
                  <a:srgbClr val="FFFFFF"/>
                </a:solidFill>
                <a:latin typeface="Arial"/>
                <a:ea typeface="Arial"/>
                <a:cs typeface="Arial"/>
                <a:sym typeface="Arial"/>
              </a:rPr>
              <a:t> by Unknown author is licensed under </a:t>
            </a:r>
            <a:r>
              <a:rPr lang="en-US" sz="700" u="sng">
                <a:solidFill>
                  <a:srgbClr val="FFFFFF"/>
                </a:solidFill>
                <a:latin typeface="Arial"/>
                <a:ea typeface="Arial"/>
                <a:cs typeface="Arial"/>
                <a:sym typeface="Arial"/>
                <a:hlinkClick r:id="rId8">
                  <a:extLst>
                    <a:ext uri="{A12FA001-AC4F-418D-AE19-62706E023703}">
                      <ahyp:hlinkClr val="tx"/>
                    </a:ext>
                  </a:extLst>
                </a:hlinkClick>
              </a:rPr>
              <a:t>CC BY-SA</a:t>
            </a:r>
            <a:r>
              <a:rPr lang="en-US" sz="700">
                <a:solidFill>
                  <a:srgbClr val="FFFFFF"/>
                </a:solidFill>
                <a:latin typeface="Arial"/>
                <a:ea typeface="Arial"/>
                <a:cs typeface="Arial"/>
                <a:sym typeface="Arial"/>
              </a:rPr>
              <a:t>.</a:t>
            </a:r>
            <a:endParaRPr sz="700">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7" name="Shape 337"/>
        <p:cNvGrpSpPr/>
        <p:nvPr/>
      </p:nvGrpSpPr>
      <p:grpSpPr>
        <a:xfrm>
          <a:off x="0" y="0"/>
          <a:ext cx="0" cy="0"/>
          <a:chOff x="0" y="0"/>
          <a:chExt cx="0" cy="0"/>
        </a:xfrm>
      </p:grpSpPr>
      <p:sp>
        <p:nvSpPr>
          <p:cNvPr id="338" name="Google Shape;338;p2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9" name="Google Shape;339;p22"/>
          <p:cNvGrpSpPr/>
          <p:nvPr/>
        </p:nvGrpSpPr>
        <p:grpSpPr>
          <a:xfrm>
            <a:off x="174436" y="6388259"/>
            <a:ext cx="358083" cy="368964"/>
            <a:chOff x="4135740" y="1795926"/>
            <a:chExt cx="558732" cy="575710"/>
          </a:xfrm>
        </p:grpSpPr>
        <p:grpSp>
          <p:nvGrpSpPr>
            <p:cNvPr id="340" name="Google Shape;340;p22"/>
            <p:cNvGrpSpPr/>
            <p:nvPr/>
          </p:nvGrpSpPr>
          <p:grpSpPr>
            <a:xfrm>
              <a:off x="4135740" y="1795926"/>
              <a:ext cx="558732" cy="575710"/>
              <a:chOff x="1028007" y="1706560"/>
              <a:chExt cx="575710" cy="575710"/>
            </a:xfrm>
          </p:grpSpPr>
          <p:cxnSp>
            <p:nvCxnSpPr>
              <p:cNvPr id="341" name="Google Shape;341;p22"/>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342" name="Google Shape;342;p22"/>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343" name="Google Shape;343;p22"/>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A thank you written in wood on grass&#10;&#10;Description automatically generated" id="344" name="Google Shape;344;p22"/>
          <p:cNvPicPr preferRelativeResize="0"/>
          <p:nvPr/>
        </p:nvPicPr>
        <p:blipFill rotWithShape="1">
          <a:blip r:embed="rId3">
            <a:alphaModFix/>
          </a:blip>
          <a:srcRect b="0" l="0" r="0" t="0"/>
          <a:stretch/>
        </p:blipFill>
        <p:spPr>
          <a:xfrm rot="210346">
            <a:off x="-310515" y="-387985"/>
            <a:ext cx="12675870" cy="7851775"/>
          </a:xfrm>
          <a:prstGeom prst="rect">
            <a:avLst/>
          </a:prstGeom>
          <a:noFill/>
          <a:ln>
            <a:noFill/>
          </a:ln>
        </p:spPr>
      </p:pic>
      <p:sp>
        <p:nvSpPr>
          <p:cNvPr id="345" name="Google Shape;345;p22"/>
          <p:cNvSpPr/>
          <p:nvPr/>
        </p:nvSpPr>
        <p:spPr>
          <a:xfrm rot="-3977527">
            <a:off x="485140" y="2919095"/>
            <a:ext cx="2360930" cy="8240395"/>
          </a:xfrm>
          <a:custGeom>
            <a:rect b="b" l="l" r="r" t="t"/>
            <a:pathLst>
              <a:path extrusionOk="0" h="1999290" w="555597">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rotWithShape="1">
            <a:blip r:embed="rId4">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22"/>
          <p:cNvSpPr txBox="1"/>
          <p:nvPr>
            <p:ph idx="1" type="body"/>
          </p:nvPr>
        </p:nvSpPr>
        <p:spPr>
          <a:xfrm>
            <a:off x="6219190" y="3719195"/>
            <a:ext cx="330200" cy="86995"/>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3200"/>
              <a:buFont typeface="Arial"/>
              <a:buNone/>
            </a:pPr>
            <a:r>
              <a:rPr lang="en-US"/>
              <a:t>.</a:t>
            </a:r>
            <a:endParaRPr/>
          </a:p>
        </p:txBody>
      </p:sp>
    </p:spTree>
  </p:cSld>
  <p:clrMapOvr>
    <a:masterClrMapping/>
  </p:clrMapOvr>
  <p:transition spd="med" p14:dur="750">
    <p:newsfla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210185" y="-116205"/>
            <a:ext cx="4982210" cy="14890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6600">
                <a:solidFill>
                  <a:srgbClr val="FFFFFF"/>
                </a:solidFill>
              </a:rPr>
              <a:t>Introduction</a:t>
            </a:r>
            <a:endParaRPr sz="6600">
              <a:solidFill>
                <a:srgbClr val="FFFFFF"/>
              </a:solidFill>
            </a:endParaRPr>
          </a:p>
        </p:txBody>
      </p:sp>
      <p:sp>
        <p:nvSpPr>
          <p:cNvPr id="122" name="Google Shape;122;p3"/>
          <p:cNvSpPr txBox="1"/>
          <p:nvPr>
            <p:ph idx="1" type="body"/>
          </p:nvPr>
        </p:nvSpPr>
        <p:spPr>
          <a:xfrm>
            <a:off x="648970" y="2075815"/>
            <a:ext cx="10655935" cy="29222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b="1" i="1" lang="en-US" sz="2400"/>
              <a:t>Walt Disney Studios is the foundation on which The Walt Disney Company was built. The Studios has produced more than 600 films since its debut film, Snow White and the Seven Dwarfs in 1937. While many of its films were big hits, some of them were not. This dataset contains all the movies from 1937 to 2016 that were released by Disney.</a:t>
            </a:r>
            <a:endParaRPr b="1" i="1" sz="2400"/>
          </a:p>
          <a:p>
            <a:pPr indent="-234950" lvl="0" marL="342900" rtl="0" algn="l">
              <a:spcBef>
                <a:spcPts val="340"/>
              </a:spcBef>
              <a:spcAft>
                <a:spcPts val="0"/>
              </a:spcAft>
              <a:buClr>
                <a:schemeClr val="dk1"/>
              </a:buClr>
              <a:buSzPts val="1700"/>
              <a:buFont typeface="Arial"/>
              <a:buNone/>
            </a:pPr>
            <a:r>
              <a:t/>
            </a:r>
            <a:endParaRPr b="1" i="1" sz="1700"/>
          </a:p>
          <a:p>
            <a:pPr indent="0" lvl="0" marL="0" rtl="0" algn="l">
              <a:spcBef>
                <a:spcPts val="340"/>
              </a:spcBef>
              <a:spcAft>
                <a:spcPts val="0"/>
              </a:spcAft>
              <a:buClr>
                <a:schemeClr val="dk1"/>
              </a:buClr>
              <a:buSzPts val="1700"/>
              <a:buFont typeface="Arial"/>
              <a:buNone/>
            </a:pPr>
            <a:r>
              <a:t/>
            </a:r>
            <a:endParaRPr b="1" i="1" sz="1700"/>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6" name="Shape 126"/>
        <p:cNvGrpSpPr/>
        <p:nvPr/>
      </p:nvGrpSpPr>
      <p:grpSpPr>
        <a:xfrm>
          <a:off x="0" y="0"/>
          <a:ext cx="0" cy="0"/>
          <a:chOff x="0" y="0"/>
          <a:chExt cx="0" cy="0"/>
        </a:xfrm>
      </p:grpSpPr>
      <p:grpSp>
        <p:nvGrpSpPr>
          <p:cNvPr id="127" name="Google Shape;127;p4"/>
          <p:cNvGrpSpPr/>
          <p:nvPr/>
        </p:nvGrpSpPr>
        <p:grpSpPr>
          <a:xfrm>
            <a:off x="174436" y="6356005"/>
            <a:ext cx="358083" cy="358083"/>
            <a:chOff x="4135740" y="1745599"/>
            <a:chExt cx="558732" cy="558732"/>
          </a:xfrm>
        </p:grpSpPr>
        <p:grpSp>
          <p:nvGrpSpPr>
            <p:cNvPr id="128" name="Google Shape;128;p4"/>
            <p:cNvGrpSpPr/>
            <p:nvPr/>
          </p:nvGrpSpPr>
          <p:grpSpPr>
            <a:xfrm>
              <a:off x="4135740" y="1745599"/>
              <a:ext cx="558732" cy="558732"/>
              <a:chOff x="1028007" y="1706560"/>
              <a:chExt cx="575710" cy="575710"/>
            </a:xfrm>
          </p:grpSpPr>
          <p:cxnSp>
            <p:nvCxnSpPr>
              <p:cNvPr id="129" name="Google Shape;129;p4"/>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30" name="Google Shape;130;p4"/>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31" name="Google Shape;131;p4"/>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2" name="Google Shape;132;p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4"/>
          <p:cNvSpPr/>
          <p:nvPr/>
        </p:nvSpPr>
        <p:spPr>
          <a:xfrm>
            <a:off x="0" y="0"/>
            <a:ext cx="12192000" cy="68580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Programming data on computer monitor" id="134" name="Google Shape;134;p4"/>
          <p:cNvPicPr preferRelativeResize="0"/>
          <p:nvPr/>
        </p:nvPicPr>
        <p:blipFill rotWithShape="1">
          <a:blip r:embed="rId4">
            <a:alphaModFix amt="84000"/>
          </a:blip>
          <a:srcRect b="14753" l="0" r="-2" t="849"/>
          <a:stretch/>
        </p:blipFill>
        <p:spPr>
          <a:xfrm>
            <a:off x="20" y="20330"/>
            <a:ext cx="12191980" cy="6857990"/>
          </a:xfrm>
          <a:prstGeom prst="rect">
            <a:avLst/>
          </a:prstGeom>
          <a:noFill/>
          <a:ln>
            <a:noFill/>
          </a:ln>
        </p:spPr>
      </p:pic>
      <p:sp>
        <p:nvSpPr>
          <p:cNvPr id="135" name="Google Shape;135;p4"/>
          <p:cNvSpPr/>
          <p:nvPr/>
        </p:nvSpPr>
        <p:spPr>
          <a:xfrm rot="-5400000">
            <a:off x="-1418457" y="1418454"/>
            <a:ext cx="6858002" cy="4021087"/>
          </a:xfrm>
          <a:prstGeom prst="rect">
            <a:avLst/>
          </a:prstGeom>
          <a:gradFill>
            <a:gsLst>
              <a:gs pos="0">
                <a:srgbClr val="000000">
                  <a:alpha val="34901"/>
                </a:srgbClr>
              </a:gs>
              <a:gs pos="37000">
                <a:srgbClr val="000000">
                  <a:alpha val="20000"/>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4"/>
          <p:cNvSpPr txBox="1"/>
          <p:nvPr>
            <p:ph idx="4294967295" type="ctrTitle"/>
          </p:nvPr>
        </p:nvSpPr>
        <p:spPr>
          <a:xfrm>
            <a:off x="175260" y="488950"/>
            <a:ext cx="4405630" cy="866775"/>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rPr b="0" i="1" lang="en-US" sz="3600" u="none" cap="none" strike="noStrike">
                <a:solidFill>
                  <a:schemeClr val="lt2"/>
                </a:solidFill>
                <a:latin typeface="Arial"/>
                <a:ea typeface="Arial"/>
                <a:cs typeface="Arial"/>
                <a:sym typeface="Arial"/>
              </a:rPr>
              <a:t>About the Dataset</a:t>
            </a:r>
            <a:endParaRPr b="0" i="1" sz="3600" u="none" cap="none" strike="noStrike">
              <a:solidFill>
                <a:schemeClr val="lt2"/>
              </a:solidFill>
              <a:latin typeface="Arial"/>
              <a:ea typeface="Arial"/>
              <a:cs typeface="Arial"/>
              <a:sym typeface="Arial"/>
            </a:endParaRPr>
          </a:p>
        </p:txBody>
      </p:sp>
      <p:sp>
        <p:nvSpPr>
          <p:cNvPr id="137" name="Google Shape;137;p4"/>
          <p:cNvSpPr txBox="1"/>
          <p:nvPr>
            <p:ph idx="1" type="body"/>
          </p:nvPr>
        </p:nvSpPr>
        <p:spPr>
          <a:xfrm>
            <a:off x="302260" y="2032000"/>
            <a:ext cx="7098030" cy="383794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FFFFFF"/>
              </a:buClr>
              <a:buSzPts val="1800"/>
              <a:buFont typeface="Arial"/>
              <a:buNone/>
            </a:pPr>
            <a:r>
              <a:rPr b="1" i="1" lang="en-US" sz="1800">
                <a:solidFill>
                  <a:srgbClr val="FFFFFF"/>
                </a:solidFill>
              </a:rPr>
              <a:t>The data contains 579 Disney movies with six following attributes:</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movie_title</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release_data</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genre</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mpaa_rating</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total_gross</a:t>
            </a:r>
            <a:endParaRPr b="1" i="1" sz="1800">
              <a:solidFill>
                <a:srgbClr val="FFFFFF"/>
              </a:solidFill>
            </a:endParaRPr>
          </a:p>
          <a:p>
            <a:pPr indent="-228600" lvl="2" marL="1143000" rtl="0" algn="l">
              <a:spcBef>
                <a:spcPts val="360"/>
              </a:spcBef>
              <a:spcAft>
                <a:spcPts val="0"/>
              </a:spcAft>
              <a:buClr>
                <a:srgbClr val="FFFFFF"/>
              </a:buClr>
              <a:buSzPts val="1800"/>
              <a:buFont typeface="Arial"/>
              <a:buChar char="•"/>
            </a:pPr>
            <a:r>
              <a:rPr b="1" i="1" lang="en-US" sz="1800">
                <a:solidFill>
                  <a:srgbClr val="FFFFFF"/>
                </a:solidFill>
              </a:rPr>
              <a:t>inflation_adjusted gross..</a:t>
            </a:r>
            <a:endParaRPr b="1" i="1" sz="1800">
              <a:solidFill>
                <a:srgbClr val="FFFFFF"/>
              </a:solidFill>
              <a:latin typeface="Arial"/>
              <a:ea typeface="Arial"/>
              <a:cs typeface="Arial"/>
              <a:sym typeface="Arial"/>
            </a:endParaRPr>
          </a:p>
        </p:txBody>
      </p:sp>
      <p:grpSp>
        <p:nvGrpSpPr>
          <p:cNvPr id="138" name="Google Shape;138;p4"/>
          <p:cNvGrpSpPr/>
          <p:nvPr/>
        </p:nvGrpSpPr>
        <p:grpSpPr>
          <a:xfrm>
            <a:off x="174436" y="6356005"/>
            <a:ext cx="358083" cy="358083"/>
            <a:chOff x="4135740" y="1745599"/>
            <a:chExt cx="558732" cy="558732"/>
          </a:xfrm>
        </p:grpSpPr>
        <p:grpSp>
          <p:nvGrpSpPr>
            <p:cNvPr id="139" name="Google Shape;139;p4"/>
            <p:cNvGrpSpPr/>
            <p:nvPr/>
          </p:nvGrpSpPr>
          <p:grpSpPr>
            <a:xfrm>
              <a:off x="4135740" y="1745599"/>
              <a:ext cx="558732" cy="558732"/>
              <a:chOff x="1028007" y="1706560"/>
              <a:chExt cx="575710" cy="575710"/>
            </a:xfrm>
          </p:grpSpPr>
          <p:cxnSp>
            <p:nvCxnSpPr>
              <p:cNvPr id="140" name="Google Shape;140;p4"/>
              <p:cNvCxnSpPr/>
              <p:nvPr/>
            </p:nvCxnSpPr>
            <p:spPr>
              <a:xfrm>
                <a:off x="1028007" y="1994415"/>
                <a:ext cx="575710" cy="0"/>
              </a:xfrm>
              <a:prstGeom prst="straightConnector1">
                <a:avLst/>
              </a:prstGeom>
              <a:noFill/>
              <a:ln cap="flat" cmpd="sng" w="9525">
                <a:solidFill>
                  <a:srgbClr val="FFFFFF"/>
                </a:solidFill>
                <a:prstDash val="solid"/>
                <a:miter lim="800000"/>
                <a:headEnd len="sm" w="sm" type="none"/>
                <a:tailEnd len="sm" w="sm" type="none"/>
              </a:ln>
            </p:spPr>
          </p:cxnSp>
          <p:cxnSp>
            <p:nvCxnSpPr>
              <p:cNvPr id="141" name="Google Shape;141;p4"/>
              <p:cNvCxnSpPr/>
              <p:nvPr/>
            </p:nvCxnSpPr>
            <p:spPr>
              <a:xfrm rot="-5400000">
                <a:off x="1028007" y="1994415"/>
                <a:ext cx="575710" cy="0"/>
              </a:xfrm>
              <a:prstGeom prst="straightConnector1">
                <a:avLst/>
              </a:prstGeom>
              <a:noFill/>
              <a:ln cap="flat" cmpd="sng" w="9525">
                <a:solidFill>
                  <a:srgbClr val="FFFFFF"/>
                </a:solidFill>
                <a:prstDash val="solid"/>
                <a:miter lim="800000"/>
                <a:headEnd len="sm" w="sm" type="none"/>
                <a:tailEnd len="sm" w="sm" type="none"/>
              </a:ln>
            </p:spPr>
          </p:cxnSp>
        </p:grpSp>
        <p:sp>
          <p:nvSpPr>
            <p:cNvPr id="142" name="Google Shape;142;p4"/>
            <p:cNvSpPr/>
            <p:nvPr/>
          </p:nvSpPr>
          <p:spPr>
            <a:xfrm>
              <a:off x="4336389" y="1946248"/>
              <a:ext cx="157434" cy="157434"/>
            </a:xfrm>
            <a:prstGeom prst="ellipse">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5"/>
          <p:cNvSpPr/>
          <p:nvPr/>
        </p:nvSpPr>
        <p:spPr>
          <a:xfrm>
            <a:off x="305663" y="217714"/>
            <a:ext cx="6968018" cy="6640286"/>
          </a:xfrm>
          <a:custGeom>
            <a:rect b="b" l="l" r="r" t="t"/>
            <a:pathLst>
              <a:path extrusionOk="0" h="6643444" w="6968018">
                <a:moveTo>
                  <a:pt x="6352331" y="0"/>
                </a:moveTo>
                <a:lnTo>
                  <a:pt x="6968018" y="6643444"/>
                </a:lnTo>
                <a:lnTo>
                  <a:pt x="561128" y="6643444"/>
                </a:lnTo>
                <a:lnTo>
                  <a:pt x="0" y="588709"/>
                </a:lnTo>
                <a:close/>
              </a:path>
            </a:pathLst>
          </a:custGeom>
          <a:solidFill>
            <a:schemeClr val="dk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5"/>
          <p:cNvSpPr/>
          <p:nvPr/>
        </p:nvSpPr>
        <p:spPr>
          <a:xfrm>
            <a:off x="457764"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raph on document with pen" id="150" name="Google Shape;150;p5"/>
          <p:cNvPicPr preferRelativeResize="0"/>
          <p:nvPr/>
        </p:nvPicPr>
        <p:blipFill rotWithShape="1">
          <a:blip r:embed="rId4">
            <a:alphaModFix amt="84000"/>
          </a:blip>
          <a:srcRect b="-5" l="22740" r="8684" t="0"/>
          <a:stretch/>
        </p:blipFill>
        <p:spPr>
          <a:xfrm>
            <a:off x="457850"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151" name="Google Shape;151;p5"/>
          <p:cNvSpPr txBox="1"/>
          <p:nvPr>
            <p:ph idx="4294967295" type="ctrTitle"/>
          </p:nvPr>
        </p:nvSpPr>
        <p:spPr>
          <a:xfrm>
            <a:off x="6849745" y="94615"/>
            <a:ext cx="4398010" cy="74930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3600" u="none" cap="none" strike="noStrike">
                <a:solidFill>
                  <a:srgbClr val="D5DBE5"/>
                </a:solidFill>
                <a:latin typeface="Arial"/>
                <a:ea typeface="Arial"/>
                <a:cs typeface="Arial"/>
                <a:sym typeface="Arial"/>
              </a:rPr>
              <a:t>Data Preprocessing</a:t>
            </a:r>
            <a:endParaRPr b="0" i="0" sz="3600" u="none" cap="none" strike="noStrike">
              <a:solidFill>
                <a:srgbClr val="D5DBE5"/>
              </a:solidFill>
              <a:latin typeface="Arial"/>
              <a:ea typeface="Arial"/>
              <a:cs typeface="Arial"/>
              <a:sym typeface="Arial"/>
            </a:endParaRPr>
          </a:p>
        </p:txBody>
      </p:sp>
      <p:sp>
        <p:nvSpPr>
          <p:cNvPr id="152" name="Google Shape;152;p5"/>
          <p:cNvSpPr/>
          <p:nvPr/>
        </p:nvSpPr>
        <p:spPr>
          <a:xfrm rot="2830335">
            <a:off x="463402" y="118600"/>
            <a:ext cx="444795" cy="1868387"/>
          </a:xfrm>
          <a:custGeom>
            <a:rect b="b" l="l" r="r" t="t"/>
            <a:pathLst>
              <a:path extrusionOk="0" h="1868387" w="444795">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rotWithShape="1">
            <a:blip r:embed="rId5">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txBox="1"/>
          <p:nvPr>
            <p:ph idx="1" type="body"/>
          </p:nvPr>
        </p:nvSpPr>
        <p:spPr>
          <a:xfrm>
            <a:off x="7240270" y="1039495"/>
            <a:ext cx="4967605" cy="5674360"/>
          </a:xfrm>
          <a:prstGeom prst="rect">
            <a:avLst/>
          </a:prstGeom>
          <a:noFill/>
          <a:ln>
            <a:noFill/>
          </a:ln>
        </p:spPr>
        <p:txBody>
          <a:bodyPr anchorCtr="0" anchor="t" bIns="45700" lIns="91425" spcFirstLastPara="1" rIns="91425" wrap="square" tIns="45700">
            <a:normAutofit fontScale="60000"/>
          </a:bodyPr>
          <a:lstStyle/>
          <a:p>
            <a:pPr indent="0" lvl="0" marL="0" rtl="0" algn="l">
              <a:spcBef>
                <a:spcPts val="0"/>
              </a:spcBef>
              <a:spcAft>
                <a:spcPts val="0"/>
              </a:spcAft>
              <a:buClr>
                <a:schemeClr val="dk1"/>
              </a:buClr>
              <a:buSzPct val="100000"/>
              <a:buFont typeface="Arial"/>
              <a:buNone/>
            </a:pPr>
            <a:r>
              <a:rPr b="1" lang="en-US" sz="2000"/>
              <a:t>1. </a:t>
            </a:r>
            <a:r>
              <a:rPr b="1" lang="en-US" sz="2000" u="sng"/>
              <a:t>Handling Missing Values:</a:t>
            </a:r>
            <a:endParaRPr b="1" sz="2000"/>
          </a:p>
          <a:p>
            <a:pPr indent="-342900" lvl="0" marL="342900" rtl="0" algn="l">
              <a:spcBef>
                <a:spcPts val="384"/>
              </a:spcBef>
              <a:spcAft>
                <a:spcPts val="0"/>
              </a:spcAft>
              <a:buClr>
                <a:schemeClr val="dk1"/>
              </a:buClr>
              <a:buSzPct val="100000"/>
              <a:buFont typeface="Arial"/>
              <a:buChar char="•"/>
            </a:pPr>
            <a:r>
              <a:rPr b="1" i="1" lang="en-US"/>
              <a:t>Identify columns with missing data, such as 'genre' and 'mpaa_rating.'</a:t>
            </a:r>
            <a:endParaRPr b="1" i="1"/>
          </a:p>
          <a:p>
            <a:pPr indent="-342900" lvl="0" marL="342900" rtl="0" algn="l">
              <a:spcBef>
                <a:spcPts val="384"/>
              </a:spcBef>
              <a:spcAft>
                <a:spcPts val="0"/>
              </a:spcAft>
              <a:buClr>
                <a:schemeClr val="dk1"/>
              </a:buClr>
              <a:buSzPct val="100000"/>
              <a:buFont typeface="Arial"/>
              <a:buChar char="•"/>
            </a:pPr>
            <a:r>
              <a:rPr b="1" i="1" lang="en-US"/>
              <a:t>Decide how to handle missing values. For example, you might choose to fill missing 'genre' values with a default category like 'Unknown' and missing 'mpaa_rating' values with a default rating like 'Not Rated.'</a:t>
            </a:r>
            <a:endParaRPr b="1" i="1"/>
          </a:p>
          <a:p>
            <a:pPr indent="-342900" lvl="0" marL="342900" rtl="0" algn="l">
              <a:spcBef>
                <a:spcPts val="384"/>
              </a:spcBef>
              <a:spcAft>
                <a:spcPts val="0"/>
              </a:spcAft>
              <a:buClr>
                <a:schemeClr val="dk1"/>
              </a:buClr>
              <a:buSzPct val="100000"/>
              <a:buFont typeface="Arial"/>
              <a:buChar char="•"/>
            </a:pPr>
            <a:r>
              <a:rPr b="1" i="1" lang="en-US"/>
              <a:t>Use methods such as ‘.fillna()’ from pandas to apply these changes.</a:t>
            </a:r>
            <a:endParaRPr b="1" i="1"/>
          </a:p>
          <a:p>
            <a:pPr indent="-220980" lvl="0" marL="342900" rtl="0" algn="l">
              <a:spcBef>
                <a:spcPts val="384"/>
              </a:spcBef>
              <a:spcAft>
                <a:spcPts val="0"/>
              </a:spcAft>
              <a:buClr>
                <a:schemeClr val="dk1"/>
              </a:buClr>
              <a:buSzPct val="100000"/>
              <a:buFont typeface="Arial"/>
              <a:buNone/>
            </a:pPr>
            <a:r>
              <a:t/>
            </a:r>
            <a:endParaRPr i="1"/>
          </a:p>
          <a:p>
            <a:pPr indent="0" lvl="0" marL="0" rtl="0" algn="l">
              <a:spcBef>
                <a:spcPts val="240"/>
              </a:spcBef>
              <a:spcAft>
                <a:spcPts val="0"/>
              </a:spcAft>
              <a:buClr>
                <a:schemeClr val="dk1"/>
              </a:buClr>
              <a:buSzPct val="100000"/>
              <a:buFont typeface="Arial"/>
              <a:buNone/>
            </a:pPr>
            <a:r>
              <a:rPr b="1" lang="en-US" sz="2000"/>
              <a:t>2. </a:t>
            </a:r>
            <a:r>
              <a:rPr b="1" lang="en-US" sz="2000" u="sng"/>
              <a:t>Creating New Columns:</a:t>
            </a:r>
            <a:endParaRPr b="1" sz="2000"/>
          </a:p>
          <a:p>
            <a:pPr indent="-342900" lvl="0" marL="342900" rtl="0" algn="l">
              <a:spcBef>
                <a:spcPts val="384"/>
              </a:spcBef>
              <a:spcAft>
                <a:spcPts val="0"/>
              </a:spcAft>
              <a:buClr>
                <a:schemeClr val="dk1"/>
              </a:buClr>
              <a:buSzPct val="100000"/>
              <a:buFont typeface="Arial"/>
              <a:buChar char="•"/>
            </a:pPr>
            <a:r>
              <a:rPr b="1" i="1" lang="en-US"/>
              <a:t>Generate new columns like 'release_year' and 'decade' based on the 'release_date' to extract relevant information for analysis.</a:t>
            </a:r>
            <a:endParaRPr b="1" i="1"/>
          </a:p>
        </p:txBody>
      </p:sp>
      <p:grpSp>
        <p:nvGrpSpPr>
          <p:cNvPr id="154" name="Google Shape;154;p5"/>
          <p:cNvGrpSpPr/>
          <p:nvPr/>
        </p:nvGrpSpPr>
        <p:grpSpPr>
          <a:xfrm>
            <a:off x="174436" y="6356005"/>
            <a:ext cx="358083" cy="358083"/>
            <a:chOff x="4135740" y="1745599"/>
            <a:chExt cx="558732" cy="558732"/>
          </a:xfrm>
        </p:grpSpPr>
        <p:grpSp>
          <p:nvGrpSpPr>
            <p:cNvPr id="155" name="Google Shape;155;p5"/>
            <p:cNvGrpSpPr/>
            <p:nvPr/>
          </p:nvGrpSpPr>
          <p:grpSpPr>
            <a:xfrm>
              <a:off x="4135740" y="1745599"/>
              <a:ext cx="558732" cy="558732"/>
              <a:chOff x="1028007" y="1706560"/>
              <a:chExt cx="575710" cy="575710"/>
            </a:xfrm>
          </p:grpSpPr>
          <p:cxnSp>
            <p:nvCxnSpPr>
              <p:cNvPr id="156" name="Google Shape;156;p5"/>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5"/>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58" name="Google Shape;158;p5"/>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spd="slow" p14:dur="2500">
    <p:checke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2" name="Shape 162"/>
        <p:cNvGrpSpPr/>
        <p:nvPr/>
      </p:nvGrpSpPr>
      <p:grpSpPr>
        <a:xfrm>
          <a:off x="0" y="0"/>
          <a:ext cx="0" cy="0"/>
          <a:chOff x="0" y="0"/>
          <a:chExt cx="0" cy="0"/>
        </a:xfrm>
      </p:grpSpPr>
      <p:sp>
        <p:nvSpPr>
          <p:cNvPr id="163" name="Google Shape;163;p6"/>
          <p:cNvSpPr txBox="1"/>
          <p:nvPr>
            <p:ph idx="4294967295" type="ctrTitle"/>
          </p:nvPr>
        </p:nvSpPr>
        <p:spPr>
          <a:xfrm>
            <a:off x="62865" y="-635"/>
            <a:ext cx="6640830" cy="95186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3600" u="none" cap="none" strike="noStrike">
                <a:solidFill>
                  <a:srgbClr val="D5DBE5"/>
                </a:solidFill>
                <a:latin typeface="Arial"/>
                <a:ea typeface="Arial"/>
                <a:cs typeface="Arial"/>
                <a:sym typeface="Arial"/>
              </a:rPr>
              <a:t>Exploratory Data Analysis</a:t>
            </a:r>
            <a:endParaRPr b="0" i="0" sz="3600" u="none" cap="none" strike="noStrike">
              <a:solidFill>
                <a:srgbClr val="D5DBE5"/>
              </a:solidFill>
              <a:latin typeface="Arial"/>
              <a:ea typeface="Arial"/>
              <a:cs typeface="Arial"/>
              <a:sym typeface="Arial"/>
            </a:endParaRPr>
          </a:p>
        </p:txBody>
      </p:sp>
      <p:grpSp>
        <p:nvGrpSpPr>
          <p:cNvPr id="164" name="Google Shape;164;p6"/>
          <p:cNvGrpSpPr/>
          <p:nvPr/>
        </p:nvGrpSpPr>
        <p:grpSpPr>
          <a:xfrm>
            <a:off x="174436" y="6388259"/>
            <a:ext cx="358083" cy="368964"/>
            <a:chOff x="4135740" y="1795926"/>
            <a:chExt cx="558732" cy="575710"/>
          </a:xfrm>
        </p:grpSpPr>
        <p:grpSp>
          <p:nvGrpSpPr>
            <p:cNvPr id="165" name="Google Shape;165;p6"/>
            <p:cNvGrpSpPr/>
            <p:nvPr/>
          </p:nvGrpSpPr>
          <p:grpSpPr>
            <a:xfrm>
              <a:off x="4135740" y="1795926"/>
              <a:ext cx="558732" cy="575710"/>
              <a:chOff x="1028007" y="1706560"/>
              <a:chExt cx="575710" cy="575710"/>
            </a:xfrm>
          </p:grpSpPr>
          <p:cxnSp>
            <p:nvCxnSpPr>
              <p:cNvPr id="166" name="Google Shape;166;p6"/>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67" name="Google Shape;167;p6"/>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68" name="Google Shape;168;p6"/>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9" name="Google Shape;169;p6"/>
          <p:cNvSpPr txBox="1"/>
          <p:nvPr>
            <p:ph idx="1" type="body"/>
          </p:nvPr>
        </p:nvSpPr>
        <p:spPr>
          <a:xfrm>
            <a:off x="174625" y="821055"/>
            <a:ext cx="11870690" cy="59353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1. </a:t>
            </a:r>
            <a:r>
              <a:rPr b="1" lang="en-US" sz="2000" u="sng"/>
              <a:t>First 5 rows of the Dataset</a:t>
            </a:r>
            <a:r>
              <a:rPr b="1" lang="en-US" sz="2000"/>
              <a:t>..:</a:t>
            </a:r>
            <a:endParaRPr b="1" sz="2000"/>
          </a:p>
          <a:p>
            <a:pPr indent="457200" lvl="1" marL="457200" rtl="0" algn="l">
              <a:spcBef>
                <a:spcPts val="360"/>
              </a:spcBef>
              <a:spcAft>
                <a:spcPts val="0"/>
              </a:spcAft>
              <a:buClr>
                <a:schemeClr val="dk1"/>
              </a:buClr>
              <a:buSzPts val="1800"/>
              <a:buFont typeface="Arial"/>
              <a:buNone/>
            </a:pPr>
            <a:r>
              <a:t/>
            </a:r>
            <a:endParaRPr i="1" sz="1800"/>
          </a:p>
          <a:p>
            <a:pPr indent="457200" lvl="1" marL="457200" rtl="0" algn="l">
              <a:spcBef>
                <a:spcPts val="360"/>
              </a:spcBef>
              <a:spcAft>
                <a:spcPts val="0"/>
              </a:spcAft>
              <a:buClr>
                <a:schemeClr val="dk1"/>
              </a:buClr>
              <a:buSzPts val="1800"/>
              <a:buFont typeface="Arial"/>
              <a:buNone/>
            </a:pPr>
            <a:r>
              <a:rPr i="1" lang="en-US" sz="1800"/>
              <a:t>we have used </a:t>
            </a:r>
            <a:endParaRPr i="1" sz="1800"/>
          </a:p>
          <a:p>
            <a:pPr indent="0" lvl="0" marL="0" rtl="0" algn="l">
              <a:spcBef>
                <a:spcPts val="360"/>
              </a:spcBef>
              <a:spcAft>
                <a:spcPts val="0"/>
              </a:spcAft>
              <a:buClr>
                <a:schemeClr val="dk1"/>
              </a:buClr>
              <a:buSzPts val="1800"/>
              <a:buFont typeface="Arial"/>
              <a:buNone/>
            </a:pPr>
            <a:r>
              <a:rPr i="1" lang="en-US" sz="1800"/>
              <a:t>‘df.head(5)’ method to display</a:t>
            </a:r>
            <a:endParaRPr i="1" sz="1800"/>
          </a:p>
          <a:p>
            <a:pPr indent="0" lvl="0" marL="0" rtl="0" algn="l">
              <a:spcBef>
                <a:spcPts val="360"/>
              </a:spcBef>
              <a:spcAft>
                <a:spcPts val="0"/>
              </a:spcAft>
              <a:buClr>
                <a:schemeClr val="dk1"/>
              </a:buClr>
              <a:buSzPts val="1800"/>
              <a:buFont typeface="Arial"/>
              <a:buNone/>
            </a:pPr>
            <a:r>
              <a:rPr i="1" lang="en-US" sz="1800"/>
              <a:t> the first five rows of the </a:t>
            </a:r>
            <a:endParaRPr i="1" sz="1800"/>
          </a:p>
          <a:p>
            <a:pPr indent="457200" lvl="1" marL="457200" rtl="0" algn="l">
              <a:spcBef>
                <a:spcPts val="360"/>
              </a:spcBef>
              <a:spcAft>
                <a:spcPts val="0"/>
              </a:spcAft>
              <a:buClr>
                <a:schemeClr val="dk1"/>
              </a:buClr>
              <a:buSzPts val="1800"/>
              <a:buFont typeface="Arial"/>
              <a:buNone/>
            </a:pPr>
            <a:r>
              <a:rPr i="1" lang="en-US" sz="1800"/>
              <a:t>dataset</a:t>
            </a:r>
            <a:endParaRPr i="1" sz="1800"/>
          </a:p>
          <a:p>
            <a:pPr indent="0" lvl="0" marL="0" rtl="0" algn="l">
              <a:spcBef>
                <a:spcPts val="640"/>
              </a:spcBef>
              <a:spcAft>
                <a:spcPts val="0"/>
              </a:spcAft>
              <a:buClr>
                <a:schemeClr val="dk1"/>
              </a:buClr>
              <a:buSzPts val="3200"/>
              <a:buFont typeface="Arial"/>
              <a:buNone/>
            </a:pPr>
            <a:r>
              <a:t/>
            </a:r>
            <a:endParaRPr/>
          </a:p>
          <a:p>
            <a:pPr indent="0" lvl="0" marL="0" rtl="0" algn="l">
              <a:spcBef>
                <a:spcPts val="400"/>
              </a:spcBef>
              <a:spcAft>
                <a:spcPts val="0"/>
              </a:spcAft>
              <a:buClr>
                <a:schemeClr val="dk1"/>
              </a:buClr>
              <a:buSzPts val="2000"/>
              <a:buFont typeface="Arial"/>
              <a:buNone/>
            </a:pPr>
            <a:r>
              <a:rPr b="1" lang="en-US" sz="2000"/>
              <a:t>2. </a:t>
            </a:r>
            <a:r>
              <a:rPr b="1" lang="en-US" sz="2000" u="sng"/>
              <a:t>Summary Statistics for Numerical Columns</a:t>
            </a:r>
            <a:r>
              <a:rPr b="1" lang="en-US" sz="2000"/>
              <a:t>..:</a:t>
            </a:r>
            <a:endParaRPr b="1" sz="2000"/>
          </a:p>
          <a:p>
            <a:pPr indent="0" lvl="0" marL="0" rtl="0" algn="l">
              <a:spcBef>
                <a:spcPts val="360"/>
              </a:spcBef>
              <a:spcAft>
                <a:spcPts val="0"/>
              </a:spcAft>
              <a:buClr>
                <a:schemeClr val="dk1"/>
              </a:buClr>
              <a:buSzPts val="1800"/>
              <a:buFont typeface="Arial"/>
              <a:buNone/>
            </a:pPr>
            <a:r>
              <a:t/>
            </a:r>
            <a:endParaRPr i="1" sz="1800"/>
          </a:p>
          <a:p>
            <a:pPr indent="457200" lvl="0" marL="0" rtl="0" algn="l">
              <a:spcBef>
                <a:spcPts val="360"/>
              </a:spcBef>
              <a:spcAft>
                <a:spcPts val="0"/>
              </a:spcAft>
              <a:buClr>
                <a:schemeClr val="dk1"/>
              </a:buClr>
              <a:buSzPts val="1800"/>
              <a:buFont typeface="Arial"/>
              <a:buNone/>
            </a:pPr>
            <a:r>
              <a:rPr i="1" lang="en-US" sz="1800"/>
              <a:t>we have used ‘df.describe()’ method to </a:t>
            </a:r>
            <a:endParaRPr i="1" sz="1800"/>
          </a:p>
          <a:p>
            <a:pPr indent="0" lvl="0" marL="0" rtl="0" algn="l">
              <a:spcBef>
                <a:spcPts val="360"/>
              </a:spcBef>
              <a:spcAft>
                <a:spcPts val="0"/>
              </a:spcAft>
              <a:buClr>
                <a:schemeClr val="dk1"/>
              </a:buClr>
              <a:buSzPts val="1800"/>
              <a:buFont typeface="Arial"/>
              <a:buNone/>
            </a:pPr>
            <a:r>
              <a:rPr i="1" lang="en-US" sz="1800"/>
              <a:t>display the Summary Statistics for Numerical Columns</a:t>
            </a:r>
            <a:endParaRPr i="1" sz="1800"/>
          </a:p>
          <a:p>
            <a:pPr indent="0" lvl="0" marL="0" rtl="0" algn="l">
              <a:spcBef>
                <a:spcPts val="360"/>
              </a:spcBef>
              <a:spcAft>
                <a:spcPts val="0"/>
              </a:spcAft>
              <a:buClr>
                <a:schemeClr val="dk1"/>
              </a:buClr>
              <a:buSzPts val="1800"/>
              <a:buFont typeface="Arial"/>
              <a:buNone/>
            </a:pPr>
            <a:r>
              <a:t/>
            </a:r>
            <a:endParaRPr i="1" sz="1800"/>
          </a:p>
        </p:txBody>
      </p:sp>
      <p:pic>
        <p:nvPicPr>
          <p:cNvPr descr="first 5 rows" id="170" name="Google Shape;170;p6"/>
          <p:cNvPicPr preferRelativeResize="0"/>
          <p:nvPr/>
        </p:nvPicPr>
        <p:blipFill rotWithShape="1">
          <a:blip r:embed="rId3">
            <a:alphaModFix/>
          </a:blip>
          <a:srcRect b="0" l="0" r="0" t="0"/>
          <a:stretch/>
        </p:blipFill>
        <p:spPr>
          <a:xfrm>
            <a:off x="4345305" y="1710055"/>
            <a:ext cx="7508875" cy="1832610"/>
          </a:xfrm>
          <a:prstGeom prst="rect">
            <a:avLst/>
          </a:prstGeom>
          <a:noFill/>
          <a:ln>
            <a:noFill/>
          </a:ln>
        </p:spPr>
      </p:pic>
      <p:pic>
        <p:nvPicPr>
          <p:cNvPr descr="df.describe()" id="171" name="Google Shape;171;p6"/>
          <p:cNvPicPr preferRelativeResize="0"/>
          <p:nvPr/>
        </p:nvPicPr>
        <p:blipFill rotWithShape="1">
          <a:blip r:embed="rId4">
            <a:alphaModFix/>
          </a:blip>
          <a:srcRect b="0" l="0" r="0" t="0"/>
          <a:stretch/>
        </p:blipFill>
        <p:spPr>
          <a:xfrm>
            <a:off x="7009765" y="3679190"/>
            <a:ext cx="4093845" cy="3077845"/>
          </a:xfrm>
          <a:prstGeom prst="rect">
            <a:avLst/>
          </a:prstGeom>
          <a:noFill/>
          <a:ln>
            <a:noFill/>
          </a:ln>
        </p:spPr>
      </p:pic>
    </p:spTree>
  </p:cSld>
  <p:clrMapOvr>
    <a:masterClrMapping/>
  </p:clrMapOvr>
  <p:transition spd="slow" p14:dur="1000">
    <p:wheel spokes="8"/>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7"/>
          <p:cNvSpPr/>
          <p:nvPr/>
        </p:nvSpPr>
        <p:spPr>
          <a:xfrm>
            <a:off x="0" y="1016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7"/>
          <p:cNvSpPr txBox="1"/>
          <p:nvPr>
            <p:ph idx="4294967295" type="ctrTitle"/>
          </p:nvPr>
        </p:nvSpPr>
        <p:spPr>
          <a:xfrm>
            <a:off x="173990" y="44450"/>
            <a:ext cx="4348480" cy="93472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6000" u="none" cap="none" strike="noStrike">
                <a:solidFill>
                  <a:srgbClr val="D5DBE5"/>
                </a:solidFill>
                <a:latin typeface="Arial"/>
                <a:ea typeface="Arial"/>
                <a:cs typeface="Arial"/>
                <a:sym typeface="Arial"/>
              </a:rPr>
              <a:t>Missing Data</a:t>
            </a:r>
            <a:endParaRPr b="0" i="0" sz="6000" u="none" cap="none" strike="noStrike">
              <a:solidFill>
                <a:srgbClr val="D5DBE5"/>
              </a:solidFill>
              <a:latin typeface="Arial"/>
              <a:ea typeface="Arial"/>
              <a:cs typeface="Arial"/>
              <a:sym typeface="Arial"/>
            </a:endParaRPr>
          </a:p>
        </p:txBody>
      </p:sp>
      <p:sp>
        <p:nvSpPr>
          <p:cNvPr id="178" name="Google Shape;178;p7"/>
          <p:cNvSpPr txBox="1"/>
          <p:nvPr>
            <p:ph idx="1" type="body"/>
          </p:nvPr>
        </p:nvSpPr>
        <p:spPr>
          <a:xfrm>
            <a:off x="-635" y="1194435"/>
            <a:ext cx="7150100" cy="49777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b="1" i="1" lang="en-US" sz="2400" u="sng"/>
              <a:t>A Heatmap of Missing data in the </a:t>
            </a:r>
            <a:endParaRPr b="1" i="1" sz="2400" u="sng"/>
          </a:p>
          <a:p>
            <a:pPr indent="0" lvl="0" marL="0" rtl="0" algn="l">
              <a:spcBef>
                <a:spcPts val="480"/>
              </a:spcBef>
              <a:spcAft>
                <a:spcPts val="0"/>
              </a:spcAft>
              <a:buClr>
                <a:schemeClr val="dk1"/>
              </a:buClr>
              <a:buSzPts val="2400"/>
              <a:buFont typeface="Arial"/>
              <a:buNone/>
            </a:pPr>
            <a:r>
              <a:rPr b="1" i="1" lang="en-US" sz="2400" u="sng"/>
              <a:t>Dataset..:</a:t>
            </a:r>
            <a:endParaRPr b="1" i="1" sz="2400" u="sng"/>
          </a:p>
        </p:txBody>
      </p:sp>
      <p:sp>
        <p:nvSpPr>
          <p:cNvPr id="179" name="Google Shape;179;p7"/>
          <p:cNvSpPr/>
          <p:nvPr/>
        </p:nvSpPr>
        <p:spPr>
          <a:xfrm rot="-180535">
            <a:off x="6926280" y="397486"/>
            <a:ext cx="4948797" cy="6326554"/>
          </a:xfrm>
          <a:custGeom>
            <a:rect b="b" l="l" r="r" t="t"/>
            <a:pathLst>
              <a:path extrusionOk="0" h="6567378" w="5137176">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dk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7"/>
          <p:cNvSpPr/>
          <p:nvPr/>
        </p:nvSpPr>
        <p:spPr>
          <a:xfrm>
            <a:off x="6876892" y="425319"/>
            <a:ext cx="4768520" cy="6088714"/>
          </a:xfrm>
          <a:custGeom>
            <a:rect b="b" l="l" r="r" t="t"/>
            <a:pathLst>
              <a:path extrusionOk="0" h="6320484" w="4950037">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Digital financial graph" id="181" name="Google Shape;181;p7"/>
          <p:cNvPicPr preferRelativeResize="0"/>
          <p:nvPr/>
        </p:nvPicPr>
        <p:blipFill rotWithShape="1">
          <a:blip r:embed="rId4">
            <a:alphaModFix amt="81000"/>
          </a:blip>
          <a:srcRect b="0" l="32726" r="23221" t="0"/>
          <a:stretch/>
        </p:blipFill>
        <p:spPr>
          <a:xfrm>
            <a:off x="6876892" y="425319"/>
            <a:ext cx="4768520" cy="6088714"/>
          </a:xfrm>
          <a:custGeom>
            <a:rect b="b" l="l" r="r" t="t"/>
            <a:pathLst>
              <a:path extrusionOk="0" h="6320484" w="4950037">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a:noFill/>
          <a:ln>
            <a:noFill/>
          </a:ln>
        </p:spPr>
      </p:pic>
      <p:sp>
        <p:nvSpPr>
          <p:cNvPr id="182" name="Google Shape;182;p7"/>
          <p:cNvSpPr/>
          <p:nvPr/>
        </p:nvSpPr>
        <p:spPr>
          <a:xfrm rot="-373311">
            <a:off x="6850302" y="405956"/>
            <a:ext cx="4368058" cy="5077615"/>
          </a:xfrm>
          <a:custGeom>
            <a:rect b="b" l="l" r="r" t="t"/>
            <a:pathLst>
              <a:path extrusionOk="0" h="5270897" w="4534331">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83" name="Google Shape;183;p7"/>
          <p:cNvGrpSpPr/>
          <p:nvPr/>
        </p:nvGrpSpPr>
        <p:grpSpPr>
          <a:xfrm>
            <a:off x="174436" y="6388259"/>
            <a:ext cx="358083" cy="368964"/>
            <a:chOff x="4135740" y="1795926"/>
            <a:chExt cx="558732" cy="575710"/>
          </a:xfrm>
        </p:grpSpPr>
        <p:grpSp>
          <p:nvGrpSpPr>
            <p:cNvPr id="184" name="Google Shape;184;p7"/>
            <p:cNvGrpSpPr/>
            <p:nvPr/>
          </p:nvGrpSpPr>
          <p:grpSpPr>
            <a:xfrm>
              <a:off x="4135740" y="1795926"/>
              <a:ext cx="558732" cy="575710"/>
              <a:chOff x="1028007" y="1706560"/>
              <a:chExt cx="575710" cy="575710"/>
            </a:xfrm>
          </p:grpSpPr>
          <p:cxnSp>
            <p:nvCxnSpPr>
              <p:cNvPr id="185" name="Google Shape;185;p7"/>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86" name="Google Shape;186;p7"/>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87" name="Google Shape;187;p7"/>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8" name="Google Shape;188;p7"/>
          <p:cNvSpPr/>
          <p:nvPr/>
        </p:nvSpPr>
        <p:spPr>
          <a:xfrm rot="192776">
            <a:off x="7295690" y="1176485"/>
            <a:ext cx="4305535" cy="5325441"/>
          </a:xfrm>
          <a:custGeom>
            <a:rect b="b" l="l" r="r" t="t"/>
            <a:pathLst>
              <a:path extrusionOk="0" h="5528158" w="446942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rot="3922665">
            <a:off x="11013944" y="5321142"/>
            <a:ext cx="444795" cy="1782644"/>
          </a:xfrm>
          <a:custGeom>
            <a:rect b="b" l="l" r="r" t="t"/>
            <a:pathLst>
              <a:path extrusionOk="0" h="1999290" w="555597">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rotWithShape="1">
            <a:blip r:embed="rId5">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eatmap" id="190" name="Google Shape;190;p7"/>
          <p:cNvPicPr preferRelativeResize="0"/>
          <p:nvPr/>
        </p:nvPicPr>
        <p:blipFill rotWithShape="1">
          <a:blip r:embed="rId6">
            <a:alphaModFix/>
          </a:blip>
          <a:srcRect b="0" l="0" r="0" t="0"/>
          <a:stretch/>
        </p:blipFill>
        <p:spPr>
          <a:xfrm>
            <a:off x="1980565" y="1798955"/>
            <a:ext cx="4458970" cy="4958080"/>
          </a:xfrm>
          <a:prstGeom prst="rect">
            <a:avLst/>
          </a:prstGeom>
          <a:noFill/>
          <a:ln>
            <a:noFill/>
          </a:ln>
        </p:spPr>
      </p:pic>
    </p:spTree>
  </p:cSld>
  <p:clrMapOvr>
    <a:masterClrMapping/>
  </p:clrMapOvr>
  <p:transition spd="slow" p14:dur="1600">
    <p:blind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8"/>
          <p:cNvSpPr txBox="1"/>
          <p:nvPr>
            <p:ph idx="4294967295" type="ctrTitle"/>
          </p:nvPr>
        </p:nvSpPr>
        <p:spPr>
          <a:xfrm>
            <a:off x="3147060" y="137795"/>
            <a:ext cx="5445125" cy="69977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None/>
            </a:pPr>
            <a:r>
              <a:rPr b="0" i="0" lang="en-US" sz="4445" u="none" cap="none" strike="noStrike">
                <a:solidFill>
                  <a:srgbClr val="D5DBE5"/>
                </a:solidFill>
                <a:latin typeface="Arial"/>
                <a:ea typeface="Arial"/>
                <a:cs typeface="Arial"/>
                <a:sym typeface="Arial"/>
              </a:rPr>
              <a:t>Trends Over the Years</a:t>
            </a:r>
            <a:endParaRPr b="0" i="0" sz="4445" u="none" cap="none" strike="noStrike">
              <a:solidFill>
                <a:srgbClr val="D5DBE5"/>
              </a:solidFill>
              <a:latin typeface="Arial"/>
              <a:ea typeface="Arial"/>
              <a:cs typeface="Arial"/>
              <a:sym typeface="Arial"/>
            </a:endParaRPr>
          </a:p>
        </p:txBody>
      </p:sp>
      <p:grpSp>
        <p:nvGrpSpPr>
          <p:cNvPr id="197" name="Google Shape;197;p8"/>
          <p:cNvGrpSpPr/>
          <p:nvPr/>
        </p:nvGrpSpPr>
        <p:grpSpPr>
          <a:xfrm>
            <a:off x="174436" y="6388259"/>
            <a:ext cx="358083" cy="368964"/>
            <a:chOff x="4135740" y="1795926"/>
            <a:chExt cx="558732" cy="575710"/>
          </a:xfrm>
        </p:grpSpPr>
        <p:grpSp>
          <p:nvGrpSpPr>
            <p:cNvPr id="198" name="Google Shape;198;p8"/>
            <p:cNvGrpSpPr/>
            <p:nvPr/>
          </p:nvGrpSpPr>
          <p:grpSpPr>
            <a:xfrm>
              <a:off x="4135740" y="1795926"/>
              <a:ext cx="558732" cy="575710"/>
              <a:chOff x="1028007" y="1706560"/>
              <a:chExt cx="575710" cy="575710"/>
            </a:xfrm>
          </p:grpSpPr>
          <p:cxnSp>
            <p:nvCxnSpPr>
              <p:cNvPr id="199" name="Google Shape;199;p8"/>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200" name="Google Shape;200;p8"/>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201" name="Google Shape;201;p8"/>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2" name="Google Shape;202;p8"/>
          <p:cNvSpPr txBox="1"/>
          <p:nvPr>
            <p:ph idx="1" type="body"/>
          </p:nvPr>
        </p:nvSpPr>
        <p:spPr>
          <a:xfrm>
            <a:off x="173990" y="944245"/>
            <a:ext cx="11746865" cy="58121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Noto Sans Symbols"/>
              <a:buChar char="⮚"/>
            </a:pPr>
            <a:r>
              <a:rPr b="1" i="1" lang="en-US" sz="2000">
                <a:latin typeface="Candara"/>
                <a:ea typeface="Candara"/>
                <a:cs typeface="Candara"/>
                <a:sym typeface="Candara"/>
              </a:rPr>
              <a:t>Animation is consistently the highest-earning genre among Disney movies</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In the earlier years, particularly from the late 1930s to the 1950s, musicals were a prominent genre that generated substantial earnings.</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In the 1990s, there is a notable diversity in the genres that achieved high earnings. </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The 2010s saw a resurgence in the earnings of animated Disney films.</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Adventure and Family genres have consistently performed well throughout the years.</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The visualization demonstrates how the landscape of Disney movies has evolved over time.</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While there are overall trends, it's important to note that there is variability from year to year. The success of individual films within each genre can lead to fluctuations in earnings. Some years may see a standout film that significantly impacts earnings for a particular genre.</a:t>
            </a:r>
            <a:endParaRPr b="1" i="1" sz="2000">
              <a:latin typeface="Candara"/>
              <a:ea typeface="Candara"/>
              <a:cs typeface="Candara"/>
              <a:sym typeface="Candara"/>
            </a:endParaRPr>
          </a:p>
          <a:p>
            <a:pPr indent="-342900" lvl="0" marL="342900" rtl="0" algn="l">
              <a:spcBef>
                <a:spcPts val="400"/>
              </a:spcBef>
              <a:spcAft>
                <a:spcPts val="0"/>
              </a:spcAft>
              <a:buClr>
                <a:schemeClr val="dk1"/>
              </a:buClr>
              <a:buSzPts val="2000"/>
              <a:buFont typeface="Noto Sans Symbols"/>
              <a:buChar char="⮚"/>
            </a:pPr>
            <a:r>
              <a:rPr b="1" i="1" lang="en-US" sz="2000">
                <a:latin typeface="Candara"/>
                <a:ea typeface="Candara"/>
                <a:cs typeface="Candara"/>
                <a:sym typeface="Candara"/>
              </a:rPr>
              <a:t>Disney's ability to adapt and shift its strategy over the years is evident. They have been successful in creating blockbusters in multiple genres, showcasing their ability to cater to diverse audiences.</a:t>
            </a:r>
            <a:endParaRPr b="1" i="1" sz="2000">
              <a:latin typeface="Candara"/>
              <a:ea typeface="Candara"/>
              <a:cs typeface="Candara"/>
              <a:sym typeface="Candara"/>
            </a:endParaRPr>
          </a:p>
        </p:txBody>
      </p:sp>
    </p:spTree>
  </p:cSld>
  <p:clrMapOvr>
    <a:masterClrMapping/>
  </p:clrMapOvr>
  <p:transition spd="slow" p14:dur="1500">
    <p:split orient="vert" dir="in"/>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flipH="1" rot="10800000">
            <a:off x="1219200" y="298450"/>
            <a:ext cx="76200" cy="10350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00"/>
              <a:t>.</a:t>
            </a:r>
            <a:endParaRPr sz="200"/>
          </a:p>
        </p:txBody>
      </p:sp>
      <p:pic>
        <p:nvPicPr>
          <p:cNvPr descr="Genre Gross Earnings Over the Years" id="208" name="Google Shape;208;p9"/>
          <p:cNvPicPr preferRelativeResize="0"/>
          <p:nvPr>
            <p:ph idx="1" type="body"/>
          </p:nvPr>
        </p:nvPicPr>
        <p:blipFill rotWithShape="1">
          <a:blip r:embed="rId3">
            <a:alphaModFix/>
          </a:blip>
          <a:srcRect b="0" l="0" r="0" t="0"/>
          <a:stretch/>
        </p:blipFill>
        <p:spPr>
          <a:xfrm>
            <a:off x="-1901525" y="-1069498"/>
            <a:ext cx="14093400" cy="79269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 Driv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2023-10-20T10:45:00Z</dcterms:created>
  <dc:cre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0E910AE95D104F80B9D74319F2AE104C_12</vt:lpwstr>
  </property>
  <property fmtid="{D5CDD505-2E9C-101B-9397-08002B2CF9AE}" pid="3" name="KSOProductBuildVer">
    <vt:lpwstr>1033-12.2.0.13266</vt:lpwstr>
  </property>
</Properties>
</file>