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9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0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0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6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7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FE03-54B0-3F40-96B0-CDA350C3C7E0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FF86C-8E8B-784D-B460-3A0D3ABF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4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771" y="1021277"/>
            <a:ext cx="10604665" cy="247006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Evaluating diagnostic tests</a:t>
            </a:r>
            <a:br>
              <a:rPr lang="en-US" sz="4800" dirty="0" smtClean="0"/>
            </a:br>
            <a:r>
              <a:rPr lang="en-US" sz="4800" dirty="0" smtClean="0"/>
              <a:t>when the reference standard is imperfect:</a:t>
            </a:r>
            <a:br>
              <a:rPr lang="en-US" sz="4800" dirty="0" smtClean="0"/>
            </a:br>
            <a:r>
              <a:rPr lang="en-US" sz="4800" dirty="0" smtClean="0"/>
              <a:t>sources and types of uncertainty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4628" y="3839544"/>
            <a:ext cx="9144000" cy="7205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5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93675"/>
            <a:ext cx="12191999" cy="1325563"/>
          </a:xfrm>
        </p:spPr>
        <p:txBody>
          <a:bodyPr/>
          <a:lstStyle/>
          <a:p>
            <a:pPr algn="ctr"/>
            <a:r>
              <a:rPr lang="en-US" dirty="0" smtClean="0"/>
              <a:t>What are TP, FP, FN, TN in a contingency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9979"/>
            <a:ext cx="5619750" cy="4351338"/>
          </a:xfrm>
        </p:spPr>
        <p:txBody>
          <a:bodyPr/>
          <a:lstStyle/>
          <a:p>
            <a:r>
              <a:rPr lang="en-US" dirty="0" smtClean="0"/>
              <a:t>For index test </a:t>
            </a:r>
            <a:r>
              <a:rPr lang="en-US" dirty="0" err="1" smtClean="0"/>
              <a:t>cf</a:t>
            </a:r>
            <a:r>
              <a:rPr lang="en-US" dirty="0" smtClean="0"/>
              <a:t> reference test?</a:t>
            </a:r>
          </a:p>
          <a:p>
            <a:endParaRPr lang="en-US" dirty="0" smtClean="0"/>
          </a:p>
          <a:p>
            <a:r>
              <a:rPr lang="en-US" dirty="0" smtClean="0"/>
              <a:t>For reference test </a:t>
            </a:r>
            <a:r>
              <a:rPr lang="en-US" dirty="0" err="1" smtClean="0"/>
              <a:t>cf</a:t>
            </a:r>
            <a:r>
              <a:rPr lang="en-US" dirty="0" smtClean="0"/>
              <a:t> gold standard?</a:t>
            </a:r>
          </a:p>
          <a:p>
            <a:endParaRPr lang="en-US" dirty="0"/>
          </a:p>
          <a:p>
            <a:r>
              <a:rPr lang="en-US" dirty="0" smtClean="0"/>
              <a:t>For index test </a:t>
            </a:r>
            <a:r>
              <a:rPr lang="en-US" dirty="0" err="1" smtClean="0"/>
              <a:t>cf</a:t>
            </a:r>
            <a:r>
              <a:rPr lang="en-US" dirty="0" smtClean="0"/>
              <a:t> gold standard?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43738" y="2349499"/>
            <a:ext cx="24145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Counts</a:t>
            </a:r>
          </a:p>
          <a:p>
            <a:endParaRPr lang="en-US" dirty="0" smtClean="0"/>
          </a:p>
          <a:p>
            <a:r>
              <a:rPr lang="en-US" dirty="0" smtClean="0"/>
              <a:t>Probabilities</a:t>
            </a:r>
          </a:p>
          <a:p>
            <a:endParaRPr lang="en-US" dirty="0" smtClean="0"/>
          </a:p>
          <a:p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9640" y="1385884"/>
            <a:ext cx="1135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Guess and check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9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93675"/>
            <a:ext cx="12191999" cy="1325563"/>
          </a:xfrm>
        </p:spPr>
        <p:txBody>
          <a:bodyPr/>
          <a:lstStyle/>
          <a:p>
            <a:pPr algn="ctr"/>
            <a:r>
              <a:rPr lang="en-US" dirty="0" smtClean="0"/>
              <a:t>What are the degrees of freedom of </a:t>
            </a:r>
            <a:br>
              <a:rPr lang="en-US" dirty="0" smtClean="0"/>
            </a:br>
            <a:r>
              <a:rPr lang="en-US" dirty="0" smtClean="0"/>
              <a:t>TP, FP, FN, TN in a contingency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4292"/>
            <a:ext cx="5619750" cy="4351338"/>
          </a:xfrm>
        </p:spPr>
        <p:txBody>
          <a:bodyPr/>
          <a:lstStyle/>
          <a:p>
            <a:r>
              <a:rPr lang="en-US" dirty="0" smtClean="0"/>
              <a:t>For index test </a:t>
            </a:r>
            <a:r>
              <a:rPr lang="en-US" dirty="0" err="1" smtClean="0"/>
              <a:t>cf</a:t>
            </a:r>
            <a:r>
              <a:rPr lang="en-US" dirty="0" smtClean="0"/>
              <a:t> reference test?</a:t>
            </a:r>
          </a:p>
          <a:p>
            <a:endParaRPr lang="en-US" dirty="0"/>
          </a:p>
          <a:p>
            <a:r>
              <a:rPr lang="en-US" dirty="0" smtClean="0"/>
              <a:t>For reference test </a:t>
            </a:r>
            <a:r>
              <a:rPr lang="en-US" dirty="0" err="1" smtClean="0"/>
              <a:t>cf</a:t>
            </a:r>
            <a:r>
              <a:rPr lang="en-US" dirty="0" smtClean="0"/>
              <a:t> gold standard?</a:t>
            </a:r>
          </a:p>
          <a:p>
            <a:endParaRPr lang="en-US" dirty="0"/>
          </a:p>
          <a:p>
            <a:r>
              <a:rPr lang="en-US" dirty="0" smtClean="0"/>
              <a:t>For index test </a:t>
            </a:r>
            <a:r>
              <a:rPr lang="en-US" dirty="0" err="1" smtClean="0"/>
              <a:t>cf</a:t>
            </a:r>
            <a:r>
              <a:rPr lang="en-US" dirty="0" smtClean="0"/>
              <a:t> gold standard?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43738" y="2563812"/>
            <a:ext cx="24145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Counts</a:t>
            </a:r>
          </a:p>
          <a:p>
            <a:endParaRPr lang="en-US" dirty="0" smtClean="0"/>
          </a:p>
          <a:p>
            <a:r>
              <a:rPr lang="en-US" dirty="0" smtClean="0"/>
              <a:t>Probabilities</a:t>
            </a:r>
          </a:p>
          <a:p>
            <a:endParaRPr lang="en-US" dirty="0" smtClean="0"/>
          </a:p>
          <a:p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653590" y="2573332"/>
            <a:ext cx="26098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0? 1? 2? 3? 4?</a:t>
            </a:r>
          </a:p>
          <a:p>
            <a:endParaRPr lang="en-US" dirty="0"/>
          </a:p>
          <a:p>
            <a:r>
              <a:rPr lang="en-US" dirty="0"/>
              <a:t>0? 1? 2? 3? 4?</a:t>
            </a:r>
          </a:p>
          <a:p>
            <a:endParaRPr lang="en-US" dirty="0" smtClean="0"/>
          </a:p>
          <a:p>
            <a:r>
              <a:rPr lang="en-US" dirty="0"/>
              <a:t>0? 1? 2? 3? 4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9640" y="1700214"/>
            <a:ext cx="1135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Guess and check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from the index test </a:t>
            </a:r>
            <a:r>
              <a:rPr lang="en-US" dirty="0" smtClean="0"/>
              <a:t>compared </a:t>
            </a:r>
            <a:r>
              <a:rPr lang="en-US" dirty="0"/>
              <a:t>against the reference </a:t>
            </a:r>
            <a:r>
              <a:rPr lang="en-US" dirty="0" smtClean="0"/>
              <a:t>test</a:t>
            </a: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Estimate the reference test’s true accuracy</a:t>
            </a: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Adjust the index test accuracy statistics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What is the optimal parameterization for: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index </a:t>
            </a:r>
            <a:r>
              <a:rPr lang="en-US" dirty="0" smtClean="0"/>
              <a:t>test’s measured accuracy (</a:t>
            </a:r>
            <a:r>
              <a:rPr lang="en-US" dirty="0" err="1" smtClean="0"/>
              <a:t>ir.</a:t>
            </a:r>
            <a:r>
              <a:rPr lang="en-US" dirty="0" smtClean="0"/>
              <a:t>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reference test’s true </a:t>
            </a:r>
            <a:r>
              <a:rPr lang="en-US" dirty="0" smtClean="0"/>
              <a:t>accuracy (</a:t>
            </a:r>
            <a:r>
              <a:rPr lang="en-US" dirty="0" err="1" smtClean="0"/>
              <a:t>rg</a:t>
            </a:r>
            <a:r>
              <a:rPr lang="en-US" dirty="0" smtClean="0"/>
              <a:t>.)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index test’s </a:t>
            </a:r>
            <a:r>
              <a:rPr lang="en-US" dirty="0" smtClean="0"/>
              <a:t>true accuracy (</a:t>
            </a:r>
            <a:r>
              <a:rPr lang="en-US" dirty="0" err="1" smtClean="0"/>
              <a:t>ig</a:t>
            </a:r>
            <a:r>
              <a:rPr lang="en-US" dirty="0" smtClean="0"/>
              <a:t>.)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43725" y="4395787"/>
            <a:ext cx="52482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sz="2800" b="1" dirty="0" smtClean="0">
                <a:solidFill>
                  <a:schemeClr val="accent1"/>
                </a:solidFill>
              </a:rPr>
              <a:t>Prevalence?</a:t>
            </a:r>
          </a:p>
          <a:p>
            <a:pPr marL="457200" lvl="2" indent="-457200">
              <a:buFont typeface="Arial" charset="0"/>
              <a:buChar char="•"/>
            </a:pPr>
            <a:r>
              <a:rPr lang="en-US" sz="2800" dirty="0" smtClean="0"/>
              <a:t>From reference test?</a:t>
            </a:r>
          </a:p>
          <a:p>
            <a:pPr marL="457200" lvl="2" indent="-457200">
              <a:buFont typeface="Arial" charset="0"/>
              <a:buChar char="•"/>
            </a:pPr>
            <a:r>
              <a:rPr lang="en-US" sz="2800" dirty="0" smtClean="0"/>
              <a:t>From gold standard?</a:t>
            </a:r>
          </a:p>
          <a:p>
            <a:pPr marL="457200" lvl="2" indent="-457200">
              <a:buFont typeface="Arial" charset="0"/>
              <a:buChar char="•"/>
            </a:pPr>
            <a:r>
              <a:rPr lang="en-US" sz="2800" dirty="0" smtClean="0"/>
              <a:t>From unadjusted index test?</a:t>
            </a:r>
            <a:endParaRPr lang="en-US" sz="2800" dirty="0"/>
          </a:p>
          <a:p>
            <a:pPr marL="0" lvl="2" algn="ctr"/>
            <a:endParaRPr lang="en-US" sz="2400" b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574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</a:t>
            </a:r>
            <a:r>
              <a:rPr lang="en-US" sz="2800" dirty="0" smtClean="0"/>
              <a:t>ncertainties </a:t>
            </a:r>
            <a:r>
              <a:rPr lang="en-US" sz="2800" dirty="0"/>
              <a:t>in the index test’s </a:t>
            </a:r>
            <a:r>
              <a:rPr lang="en-US" sz="2800" dirty="0" smtClean="0"/>
              <a:t>true sensitivity</a:t>
            </a:r>
            <a:r>
              <a:rPr lang="en-US" sz="2800" dirty="0"/>
              <a:t>, specificity, </a:t>
            </a:r>
            <a:r>
              <a:rPr lang="en-US" sz="2800" dirty="0" smtClean="0"/>
              <a:t>PPV, </a:t>
            </a:r>
            <a:r>
              <a:rPr lang="en-US" sz="2800" dirty="0"/>
              <a:t>and </a:t>
            </a:r>
            <a:r>
              <a:rPr lang="en-US" sz="2800" dirty="0" smtClean="0"/>
              <a:t>NPV</a:t>
            </a:r>
            <a:br>
              <a:rPr lang="en-US" sz="28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800" dirty="0" smtClean="0"/>
              <a:t>Explore 1 variable at a time, assuming the tests are statistically independent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306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Given: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</a:t>
            </a:r>
            <a:r>
              <a:rPr lang="en-US" sz="2000" dirty="0" smtClean="0"/>
              <a:t>ange of prevalences: </a:t>
            </a:r>
            <a:r>
              <a:rPr lang="en-US" sz="2000" dirty="0" err="1" smtClean="0"/>
              <a:t>gPrevLow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GB" sz="2000" dirty="0" smtClean="0"/>
              <a:t> </a:t>
            </a:r>
            <a:r>
              <a:rPr lang="en-US" sz="2000" dirty="0" err="1" smtClean="0"/>
              <a:t>gPrev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gPrevHigh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</a:t>
            </a:r>
            <a:r>
              <a:rPr lang="en-US" sz="2000" dirty="0" smtClean="0"/>
              <a:t>ndex test’s measured sensitivity and specificity (with 95% CIs): </a:t>
            </a:r>
            <a:r>
              <a:rPr lang="en-US" sz="2000" dirty="0" err="1" smtClean="0"/>
              <a:t>irSen</a:t>
            </a:r>
            <a:r>
              <a:rPr lang="en-US" sz="2000" dirty="0" smtClean="0"/>
              <a:t>, </a:t>
            </a:r>
            <a:r>
              <a:rPr lang="en-US" sz="2000" dirty="0" err="1" smtClean="0"/>
              <a:t>irSpec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</a:t>
            </a:r>
            <a:r>
              <a:rPr lang="en-US" sz="2000" dirty="0" smtClean="0"/>
              <a:t>eference test’s estimated </a:t>
            </a:r>
            <a:r>
              <a:rPr lang="en-US" sz="2000" dirty="0"/>
              <a:t>sensitivity and </a:t>
            </a:r>
            <a:r>
              <a:rPr lang="en-US" sz="2000" dirty="0" smtClean="0"/>
              <a:t>specificity (with ranges): </a:t>
            </a:r>
            <a:r>
              <a:rPr lang="en-US" sz="2000" dirty="0" err="1" smtClean="0"/>
              <a:t>rgSen</a:t>
            </a:r>
            <a:r>
              <a:rPr lang="en-US" sz="2000" dirty="0"/>
              <a:t>, </a:t>
            </a:r>
            <a:r>
              <a:rPr lang="en-US" sz="2000" dirty="0" err="1" smtClean="0"/>
              <a:t>rgSpec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Index </a:t>
            </a:r>
            <a:r>
              <a:rPr lang="en-US" sz="2000" dirty="0"/>
              <a:t>test’s sensitivity and </a:t>
            </a:r>
            <a:r>
              <a:rPr lang="en-US" sz="2000" dirty="0" smtClean="0"/>
              <a:t>specificity (with ranges): </a:t>
            </a:r>
            <a:r>
              <a:rPr lang="en-US" sz="2000" dirty="0" err="1" smtClean="0"/>
              <a:t>igSen</a:t>
            </a:r>
            <a:r>
              <a:rPr lang="en-US" sz="2000" dirty="0" smtClean="0"/>
              <a:t>, </a:t>
            </a:r>
            <a:r>
              <a:rPr lang="en-US" sz="2000" dirty="0" err="1" smtClean="0"/>
              <a:t>igSpec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Conditional independence of the index and reference tests’ results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r>
              <a:rPr lang="en-US" sz="2000" dirty="0" smtClean="0"/>
              <a:t>For each prevalence (</a:t>
            </a:r>
            <a:r>
              <a:rPr lang="en-US" sz="2000" dirty="0" err="1"/>
              <a:t>gPrevLow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GB" sz="2000" dirty="0"/>
              <a:t> </a:t>
            </a:r>
            <a:r>
              <a:rPr lang="en-US" sz="2000" dirty="0" err="1"/>
              <a:t>gPrev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 err="1" smtClean="0"/>
              <a:t>gPrevHigh</a:t>
            </a:r>
            <a:r>
              <a:rPr lang="en-US" sz="2000" dirty="0" smtClean="0"/>
              <a:t>), and 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eparately for the given example values of </a:t>
            </a:r>
            <a:r>
              <a:rPr lang="en-US" sz="2000" dirty="0" err="1" smtClean="0"/>
              <a:t>igSen</a:t>
            </a:r>
            <a:r>
              <a:rPr lang="en-US" sz="2000" dirty="0" smtClean="0"/>
              <a:t> and </a:t>
            </a:r>
            <a:r>
              <a:rPr lang="en-US" sz="2000" dirty="0" err="1" smtClean="0"/>
              <a:t>igSpec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Facet-plot line graphs for the index test: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Y1-s = </a:t>
            </a:r>
            <a:r>
              <a:rPr lang="en-US" sz="2000" dirty="0" err="1" smtClean="0"/>
              <a:t>igSen</a:t>
            </a:r>
            <a:r>
              <a:rPr lang="en-US" sz="2000" dirty="0" smtClean="0"/>
              <a:t> and </a:t>
            </a:r>
            <a:r>
              <a:rPr lang="en-US" sz="2000" dirty="0" err="1" smtClean="0"/>
              <a:t>igPPV</a:t>
            </a:r>
            <a:r>
              <a:rPr lang="en-US" sz="2000" dirty="0" smtClean="0"/>
              <a:t>; or </a:t>
            </a:r>
            <a:r>
              <a:rPr lang="en-US" sz="2000" dirty="0" err="1" smtClean="0"/>
              <a:t>igSpec</a:t>
            </a:r>
            <a:r>
              <a:rPr lang="en-US" sz="2000" dirty="0" smtClean="0"/>
              <a:t> and </a:t>
            </a:r>
            <a:r>
              <a:rPr lang="en-US" sz="2000" dirty="0" err="1" smtClean="0"/>
              <a:t>igNPV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Y2-s </a:t>
            </a:r>
            <a:r>
              <a:rPr lang="en-US" sz="2000" dirty="0"/>
              <a:t>= </a:t>
            </a:r>
            <a:r>
              <a:rPr lang="en-US" sz="2000" dirty="0" smtClean="0"/>
              <a:t>differentials:  (</a:t>
            </a:r>
            <a:r>
              <a:rPr lang="en-US" sz="2000" dirty="0" err="1" smtClean="0"/>
              <a:t>irSen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igSen</a:t>
            </a:r>
            <a:r>
              <a:rPr lang="en-US" sz="2000" dirty="0" smtClean="0"/>
              <a:t>) and (</a:t>
            </a:r>
            <a:r>
              <a:rPr lang="en-US" sz="2000" dirty="0" err="1" smtClean="0"/>
              <a:t>irPPV</a:t>
            </a:r>
            <a:r>
              <a:rPr lang="en-US" sz="2000" dirty="0" smtClean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 err="1" smtClean="0"/>
              <a:t>igPPV</a:t>
            </a:r>
            <a:r>
              <a:rPr lang="en-US" sz="2000" dirty="0" smtClean="0"/>
              <a:t>); or (</a:t>
            </a:r>
            <a:r>
              <a:rPr lang="en-US" sz="2000" dirty="0" err="1" smtClean="0"/>
              <a:t>irSpec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igSpec</a:t>
            </a:r>
            <a:r>
              <a:rPr lang="en-US" sz="2000" dirty="0" smtClean="0"/>
              <a:t>) and (</a:t>
            </a:r>
            <a:r>
              <a:rPr lang="en-US" sz="2000" dirty="0" err="1" smtClean="0"/>
              <a:t>irNPV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igNPV</a:t>
            </a:r>
            <a:r>
              <a:rPr lang="en-US" sz="2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X1-s = reference test’s sensitivity, with ranges </a:t>
            </a:r>
            <a:r>
              <a:rPr lang="en-US" sz="2000" dirty="0" err="1" smtClean="0"/>
              <a:t>rgSenLow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rgSenHigh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X2-s </a:t>
            </a:r>
            <a:r>
              <a:rPr lang="en-US" sz="2000" dirty="0"/>
              <a:t>= reference test’s </a:t>
            </a:r>
            <a:r>
              <a:rPr lang="en-US" sz="2000" dirty="0" smtClean="0"/>
              <a:t>specificity</a:t>
            </a:r>
            <a:r>
              <a:rPr lang="en-US" sz="2000" dirty="0"/>
              <a:t>, with ranges </a:t>
            </a:r>
            <a:r>
              <a:rPr lang="en-US" sz="2000" dirty="0" err="1" smtClean="0"/>
              <a:t>rgSpecLow</a:t>
            </a:r>
            <a:r>
              <a:rPr lang="en-US" sz="2000" dirty="0" smtClean="0"/>
              <a:t> </a:t>
            </a:r>
            <a:r>
              <a:rPr lang="mr-IN" sz="2000" dirty="0"/>
              <a:t>–</a:t>
            </a:r>
            <a:r>
              <a:rPr lang="en-US" sz="2000" dirty="0" smtClean="0"/>
              <a:t> </a:t>
            </a:r>
            <a:r>
              <a:rPr lang="en-US" sz="2000" dirty="0" err="1"/>
              <a:t>rgSpecHigh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42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574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</a:t>
            </a:r>
            <a:r>
              <a:rPr lang="en-US" sz="2800" dirty="0" smtClean="0"/>
              <a:t>ncertainties </a:t>
            </a:r>
            <a:r>
              <a:rPr lang="en-US" sz="2800" dirty="0"/>
              <a:t>in the index test’s </a:t>
            </a:r>
            <a:r>
              <a:rPr lang="en-US" sz="2800" dirty="0" smtClean="0"/>
              <a:t>true sensitivity</a:t>
            </a:r>
            <a:r>
              <a:rPr lang="en-US" sz="2800" dirty="0"/>
              <a:t>, specificity, </a:t>
            </a:r>
            <a:r>
              <a:rPr lang="en-US" sz="2800" dirty="0" smtClean="0"/>
              <a:t>PPV, </a:t>
            </a:r>
            <a:r>
              <a:rPr lang="en-US" sz="2800" dirty="0"/>
              <a:t>and </a:t>
            </a:r>
            <a:r>
              <a:rPr lang="en-US" sz="2800" dirty="0" smtClean="0"/>
              <a:t>NPV</a:t>
            </a:r>
            <a:br>
              <a:rPr lang="en-US" sz="28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800" dirty="0" smtClean="0"/>
              <a:t>Explore all independent variables simultaneously, assuming statistical independence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306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Given: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</a:t>
            </a:r>
            <a:r>
              <a:rPr lang="en-US" sz="2000" dirty="0" smtClean="0"/>
              <a:t>ange of prevalences: </a:t>
            </a:r>
            <a:r>
              <a:rPr lang="en-US" sz="2000" dirty="0" err="1" smtClean="0"/>
              <a:t>gPrevLow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GB" sz="2000" dirty="0" smtClean="0"/>
              <a:t> </a:t>
            </a:r>
            <a:r>
              <a:rPr lang="en-US" sz="2000" dirty="0" err="1" smtClean="0"/>
              <a:t>gPrev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gPrevHigh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</a:t>
            </a:r>
            <a:r>
              <a:rPr lang="en-US" sz="2000" dirty="0" smtClean="0"/>
              <a:t>ndex test’s measured sensitivity and specificity (with 95% CIs): </a:t>
            </a:r>
            <a:r>
              <a:rPr lang="en-US" sz="2000" dirty="0" err="1" smtClean="0"/>
              <a:t>irSen</a:t>
            </a:r>
            <a:r>
              <a:rPr lang="en-US" sz="2000" dirty="0" smtClean="0"/>
              <a:t>, </a:t>
            </a:r>
            <a:r>
              <a:rPr lang="en-US" sz="2000" dirty="0" err="1" smtClean="0"/>
              <a:t>irSpec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</a:t>
            </a:r>
            <a:r>
              <a:rPr lang="en-US" sz="2000" dirty="0" smtClean="0"/>
              <a:t>eference test’s </a:t>
            </a:r>
            <a:r>
              <a:rPr lang="en-US" sz="2000" dirty="0" err="1" smtClean="0"/>
              <a:t>guestimated</a:t>
            </a:r>
            <a:r>
              <a:rPr lang="en-US" sz="2000" dirty="0" smtClean="0"/>
              <a:t> </a:t>
            </a:r>
            <a:r>
              <a:rPr lang="en-US" sz="2000" dirty="0"/>
              <a:t>sensitivity and </a:t>
            </a:r>
            <a:r>
              <a:rPr lang="en-US" sz="2000" dirty="0" smtClean="0"/>
              <a:t>specificity (with ranges): </a:t>
            </a:r>
            <a:r>
              <a:rPr lang="en-US" sz="2000" dirty="0" err="1" smtClean="0"/>
              <a:t>rgSen</a:t>
            </a:r>
            <a:r>
              <a:rPr lang="en-US" sz="2000" dirty="0"/>
              <a:t>, </a:t>
            </a:r>
            <a:r>
              <a:rPr lang="en-US" sz="2000" dirty="0" err="1" smtClean="0"/>
              <a:t>rgSpec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Index </a:t>
            </a:r>
            <a:r>
              <a:rPr lang="en-US" sz="2000" dirty="0"/>
              <a:t>test’s sensitivity and </a:t>
            </a:r>
            <a:r>
              <a:rPr lang="en-US" sz="2000" dirty="0" smtClean="0"/>
              <a:t>specificity (with ranges): </a:t>
            </a:r>
            <a:r>
              <a:rPr lang="en-US" sz="2000" dirty="0" err="1" smtClean="0"/>
              <a:t>igSen</a:t>
            </a:r>
            <a:r>
              <a:rPr lang="en-US" sz="2000" dirty="0" smtClean="0"/>
              <a:t>, </a:t>
            </a:r>
            <a:r>
              <a:rPr lang="en-US" sz="2000" dirty="0" err="1" smtClean="0"/>
              <a:t>igSpec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Conditional independence of the index and reference tests’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Probability distribution functions (PDFs) for each of the input variables</a:t>
            </a:r>
            <a:br>
              <a:rPr lang="en-US" sz="2000" dirty="0" smtClean="0"/>
            </a:br>
            <a:r>
              <a:rPr lang="en-US" sz="2000" dirty="0" smtClean="0"/>
              <a:t>Assuming correlations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Number of random samples to perform from each input variable’s PDF: </a:t>
            </a:r>
            <a:r>
              <a:rPr lang="en-US" sz="2000" dirty="0" err="1"/>
              <a:t>n</a:t>
            </a:r>
            <a:r>
              <a:rPr lang="en-US" sz="2000" dirty="0" err="1" smtClean="0"/>
              <a:t>Samp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r>
              <a:rPr lang="en-US" sz="2000" dirty="0" smtClean="0"/>
              <a:t>For each prevalence (</a:t>
            </a:r>
            <a:r>
              <a:rPr lang="en-US" sz="2000" dirty="0" err="1"/>
              <a:t>gPrevLow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GB" sz="2000" dirty="0"/>
              <a:t> </a:t>
            </a:r>
            <a:r>
              <a:rPr lang="en-US" sz="2000" dirty="0" err="1"/>
              <a:t>gPrev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 err="1" smtClean="0"/>
              <a:t>gPrevHigh</a:t>
            </a:r>
            <a:r>
              <a:rPr lang="en-US" sz="2000" dirty="0" smtClean="0"/>
              <a:t>), and 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eparately for the given example values of </a:t>
            </a:r>
            <a:r>
              <a:rPr lang="en-US" sz="2000" dirty="0" err="1" smtClean="0"/>
              <a:t>igSen</a:t>
            </a:r>
            <a:r>
              <a:rPr lang="en-US" sz="2000" dirty="0" smtClean="0"/>
              <a:t> and </a:t>
            </a:r>
            <a:r>
              <a:rPr lang="en-US" sz="2000" dirty="0" err="1" smtClean="0"/>
              <a:t>igSpec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Facet-plot box and whisker plots for data from </a:t>
            </a:r>
            <a:r>
              <a:rPr lang="en-US" sz="2000" dirty="0" err="1" smtClean="0"/>
              <a:t>Nsamp</a:t>
            </a:r>
            <a:r>
              <a:rPr lang="en-US" sz="20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Estimates: </a:t>
            </a:r>
            <a:r>
              <a:rPr lang="en-US" sz="2000" dirty="0" err="1" smtClean="0"/>
              <a:t>igSen</a:t>
            </a:r>
            <a:r>
              <a:rPr lang="en-US" sz="2000" dirty="0" smtClean="0"/>
              <a:t>, </a:t>
            </a:r>
            <a:r>
              <a:rPr lang="en-US" sz="2000" dirty="0" err="1" smtClean="0"/>
              <a:t>igSpec</a:t>
            </a:r>
            <a:r>
              <a:rPr lang="en-US" sz="2000" dirty="0" smtClean="0"/>
              <a:t>, </a:t>
            </a:r>
            <a:r>
              <a:rPr lang="en-US" sz="2000" dirty="0" err="1" smtClean="0"/>
              <a:t>igPPV</a:t>
            </a:r>
            <a:r>
              <a:rPr lang="en-US" sz="2000" dirty="0"/>
              <a:t>,</a:t>
            </a:r>
            <a:r>
              <a:rPr lang="en-US" sz="2000" dirty="0" smtClean="0"/>
              <a:t> and </a:t>
            </a:r>
            <a:r>
              <a:rPr lang="en-US" sz="2000" dirty="0" err="1" smtClean="0"/>
              <a:t>igNPV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</a:t>
            </a:r>
            <a:r>
              <a:rPr lang="en-US" sz="2000" dirty="0" smtClean="0"/>
              <a:t>ifferentials:  (</a:t>
            </a:r>
            <a:r>
              <a:rPr lang="en-US" sz="2000" dirty="0" err="1" smtClean="0"/>
              <a:t>irSen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igSen</a:t>
            </a:r>
            <a:r>
              <a:rPr lang="en-US" sz="2000" dirty="0" smtClean="0"/>
              <a:t>) and (</a:t>
            </a:r>
            <a:r>
              <a:rPr lang="en-US" sz="2000" dirty="0" err="1" smtClean="0"/>
              <a:t>irPPV</a:t>
            </a:r>
            <a:r>
              <a:rPr lang="en-US" sz="2000" dirty="0" smtClean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 err="1" smtClean="0"/>
              <a:t>igPPV</a:t>
            </a:r>
            <a:r>
              <a:rPr lang="en-US" sz="2000" dirty="0" smtClean="0"/>
              <a:t>); or (</a:t>
            </a:r>
            <a:r>
              <a:rPr lang="en-US" sz="2000" dirty="0" err="1" smtClean="0"/>
              <a:t>irSpec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igSpec</a:t>
            </a:r>
            <a:r>
              <a:rPr lang="en-US" sz="2000" dirty="0" smtClean="0"/>
              <a:t>) and (</a:t>
            </a:r>
            <a:r>
              <a:rPr lang="en-US" sz="2000" dirty="0" err="1" smtClean="0"/>
              <a:t>irNPV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igNPV</a:t>
            </a:r>
            <a:r>
              <a:rPr lang="en-US" sz="2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8548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574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</a:t>
            </a:r>
            <a:r>
              <a:rPr lang="en-US" sz="2800" dirty="0" smtClean="0"/>
              <a:t>ncertainties </a:t>
            </a:r>
            <a:r>
              <a:rPr lang="en-US" sz="2800" dirty="0"/>
              <a:t>in the index test’s </a:t>
            </a:r>
            <a:r>
              <a:rPr lang="en-US" sz="2800" dirty="0" smtClean="0"/>
              <a:t>true sensitivity</a:t>
            </a:r>
            <a:r>
              <a:rPr lang="en-US" sz="2800" dirty="0"/>
              <a:t>, specificity, </a:t>
            </a:r>
            <a:r>
              <a:rPr lang="en-US" sz="2800" dirty="0" smtClean="0"/>
              <a:t>PPV, </a:t>
            </a:r>
            <a:r>
              <a:rPr lang="en-US" sz="2800" dirty="0"/>
              <a:t>and </a:t>
            </a:r>
            <a:r>
              <a:rPr lang="en-US" sz="2800" dirty="0" smtClean="0"/>
              <a:t>NPV</a:t>
            </a:r>
            <a:br>
              <a:rPr lang="en-US" sz="28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800" dirty="0" smtClean="0"/>
              <a:t>Explore all independent variables simultaneously, assuming statistical dependence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306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Given: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</a:t>
            </a:r>
            <a:r>
              <a:rPr lang="en-US" sz="2000" dirty="0" smtClean="0"/>
              <a:t>ange of prevalences: </a:t>
            </a:r>
            <a:r>
              <a:rPr lang="en-US" sz="2000" dirty="0" err="1" smtClean="0"/>
              <a:t>gPrevLow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GB" sz="2000" dirty="0" smtClean="0"/>
              <a:t> </a:t>
            </a:r>
            <a:r>
              <a:rPr lang="en-US" sz="2000" dirty="0" err="1" smtClean="0"/>
              <a:t>gPrev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gPrevHigh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</a:t>
            </a:r>
            <a:r>
              <a:rPr lang="en-US" sz="2000" dirty="0" smtClean="0"/>
              <a:t>ndex test’s measured sensitivity and specificity (with 95% CIs): </a:t>
            </a:r>
            <a:r>
              <a:rPr lang="en-US" sz="2000" dirty="0" err="1" smtClean="0"/>
              <a:t>irSen</a:t>
            </a:r>
            <a:r>
              <a:rPr lang="en-US" sz="2000" dirty="0" smtClean="0"/>
              <a:t>, </a:t>
            </a:r>
            <a:r>
              <a:rPr lang="en-US" sz="2000" dirty="0" err="1" smtClean="0"/>
              <a:t>irSpec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</a:t>
            </a:r>
            <a:r>
              <a:rPr lang="en-US" sz="2000" dirty="0" smtClean="0"/>
              <a:t>eference test’s </a:t>
            </a:r>
            <a:r>
              <a:rPr lang="en-US" sz="2000" dirty="0" err="1" smtClean="0"/>
              <a:t>guestimated</a:t>
            </a:r>
            <a:r>
              <a:rPr lang="en-US" sz="2000" dirty="0" smtClean="0"/>
              <a:t> </a:t>
            </a:r>
            <a:r>
              <a:rPr lang="en-US" sz="2000" dirty="0"/>
              <a:t>sensitivity and </a:t>
            </a:r>
            <a:r>
              <a:rPr lang="en-US" sz="2000" dirty="0" smtClean="0"/>
              <a:t>specificity (with ranges): </a:t>
            </a:r>
            <a:r>
              <a:rPr lang="en-US" sz="2000" dirty="0" err="1" smtClean="0"/>
              <a:t>rgSen</a:t>
            </a:r>
            <a:r>
              <a:rPr lang="en-US" sz="2000" dirty="0"/>
              <a:t>, </a:t>
            </a:r>
            <a:r>
              <a:rPr lang="en-US" sz="2000" dirty="0" err="1" smtClean="0"/>
              <a:t>rgSpec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Index </a:t>
            </a:r>
            <a:r>
              <a:rPr lang="en-US" sz="2000" dirty="0"/>
              <a:t>test’s sensitivity and </a:t>
            </a:r>
            <a:r>
              <a:rPr lang="en-US" sz="2000" dirty="0" smtClean="0"/>
              <a:t>specificity (with ranges): </a:t>
            </a:r>
            <a:r>
              <a:rPr lang="en-US" sz="2000" dirty="0" err="1" smtClean="0"/>
              <a:t>igSen</a:t>
            </a:r>
            <a:r>
              <a:rPr lang="en-US" sz="2000" dirty="0" smtClean="0"/>
              <a:t>, </a:t>
            </a:r>
            <a:r>
              <a:rPr lang="en-US" sz="2000" dirty="0" err="1" smtClean="0"/>
              <a:t>igSpec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Conditional independence of the index and reference tests’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Probability distribution functions (PDFs) for each of the input variables </a:t>
            </a:r>
            <a:br>
              <a:rPr lang="en-US" sz="2000" dirty="0" smtClean="0"/>
            </a:br>
            <a:r>
              <a:rPr lang="en-US" sz="2000" dirty="0" smtClean="0"/>
              <a:t>with specified correlations &gt;0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Number of random samples to perform from each input variable’s PDF: </a:t>
            </a:r>
            <a:r>
              <a:rPr lang="en-US" sz="2000" dirty="0" err="1" smtClean="0"/>
              <a:t>Nsamp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r>
              <a:rPr lang="en-US" sz="2000" dirty="0" smtClean="0"/>
              <a:t>For each prevalence (</a:t>
            </a:r>
            <a:r>
              <a:rPr lang="en-US" sz="2000" dirty="0" err="1"/>
              <a:t>gPrevLow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GB" sz="2000" dirty="0"/>
              <a:t> </a:t>
            </a:r>
            <a:r>
              <a:rPr lang="en-US" sz="2000" dirty="0" err="1"/>
              <a:t>gPrev</a:t>
            </a:r>
            <a:r>
              <a:rPr lang="en-US" sz="2000" dirty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 err="1" smtClean="0"/>
              <a:t>gPrevHigh</a:t>
            </a:r>
            <a:r>
              <a:rPr lang="en-US" sz="2000" dirty="0" smtClean="0"/>
              <a:t>), and 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eparately for the given example values of </a:t>
            </a:r>
            <a:r>
              <a:rPr lang="en-US" sz="2000" dirty="0" err="1" smtClean="0"/>
              <a:t>igSen</a:t>
            </a:r>
            <a:r>
              <a:rPr lang="en-US" sz="2000" dirty="0" smtClean="0"/>
              <a:t> and </a:t>
            </a:r>
            <a:r>
              <a:rPr lang="en-US" sz="2000" dirty="0" err="1" smtClean="0"/>
              <a:t>igSpec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Facet-plot box and whisker plots for data from </a:t>
            </a:r>
            <a:r>
              <a:rPr lang="en-US" sz="2000" dirty="0" err="1" smtClean="0"/>
              <a:t>Nsamp</a:t>
            </a:r>
            <a:r>
              <a:rPr lang="en-US" sz="20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Estimates: </a:t>
            </a:r>
            <a:r>
              <a:rPr lang="en-US" sz="2000" dirty="0" err="1" smtClean="0"/>
              <a:t>igSen</a:t>
            </a:r>
            <a:r>
              <a:rPr lang="en-US" sz="2000" dirty="0" smtClean="0"/>
              <a:t>, </a:t>
            </a:r>
            <a:r>
              <a:rPr lang="en-US" sz="2000" dirty="0" err="1" smtClean="0"/>
              <a:t>igSpec</a:t>
            </a:r>
            <a:r>
              <a:rPr lang="en-US" sz="2000" dirty="0" smtClean="0"/>
              <a:t>, </a:t>
            </a:r>
            <a:r>
              <a:rPr lang="en-US" sz="2000" dirty="0" err="1" smtClean="0"/>
              <a:t>igPPV</a:t>
            </a:r>
            <a:r>
              <a:rPr lang="en-US" sz="2000" dirty="0"/>
              <a:t>,</a:t>
            </a:r>
            <a:r>
              <a:rPr lang="en-US" sz="2000" dirty="0" smtClean="0"/>
              <a:t> and </a:t>
            </a:r>
            <a:r>
              <a:rPr lang="en-US" sz="2000" dirty="0" err="1" smtClean="0"/>
              <a:t>igNPV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</a:t>
            </a:r>
            <a:r>
              <a:rPr lang="en-US" sz="2000" dirty="0" smtClean="0"/>
              <a:t>ifferentials:  (</a:t>
            </a:r>
            <a:r>
              <a:rPr lang="en-US" sz="2000" dirty="0" err="1" smtClean="0"/>
              <a:t>irSen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igSen</a:t>
            </a:r>
            <a:r>
              <a:rPr lang="en-US" sz="2000" dirty="0" smtClean="0"/>
              <a:t>) and (</a:t>
            </a:r>
            <a:r>
              <a:rPr lang="en-US" sz="2000" dirty="0" err="1" smtClean="0"/>
              <a:t>irPPV</a:t>
            </a:r>
            <a:r>
              <a:rPr lang="en-US" sz="2000" dirty="0" smtClean="0"/>
              <a:t> </a:t>
            </a:r>
            <a:r>
              <a:rPr lang="mr-IN" sz="2000" dirty="0"/>
              <a:t>–</a:t>
            </a:r>
            <a:r>
              <a:rPr lang="en-US" sz="2000" dirty="0"/>
              <a:t> </a:t>
            </a:r>
            <a:r>
              <a:rPr lang="en-US" sz="2000" dirty="0" err="1" smtClean="0"/>
              <a:t>igPPV</a:t>
            </a:r>
            <a:r>
              <a:rPr lang="en-US" sz="2000" dirty="0" smtClean="0"/>
              <a:t>); or (</a:t>
            </a:r>
            <a:r>
              <a:rPr lang="en-US" sz="2000" dirty="0" err="1" smtClean="0"/>
              <a:t>irSpec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igSpec</a:t>
            </a:r>
            <a:r>
              <a:rPr lang="en-US" sz="2000" dirty="0" smtClean="0"/>
              <a:t>) and (</a:t>
            </a:r>
            <a:r>
              <a:rPr lang="en-US" sz="2000" dirty="0" err="1" smtClean="0"/>
              <a:t>irNPV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igNPV</a:t>
            </a:r>
            <a:r>
              <a:rPr lang="en-US" sz="2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359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766951"/>
            <a:ext cx="10515600" cy="1795524"/>
          </a:xfrm>
        </p:spPr>
        <p:txBody>
          <a:bodyPr/>
          <a:lstStyle/>
          <a:p>
            <a:r>
              <a:rPr lang="en-US" dirty="0" smtClean="0"/>
              <a:t>“Guess and check” is always a good strategy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Throwaway remark by Charlotte 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2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and glossary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9475"/>
          </a:xfrm>
        </p:spPr>
        <p:txBody>
          <a:bodyPr>
            <a:normAutofit/>
          </a:bodyPr>
          <a:lstStyle/>
          <a:p>
            <a:r>
              <a:rPr lang="en-US" dirty="0" smtClean="0"/>
              <a:t>Condition (</a:t>
            </a:r>
            <a:r>
              <a:rPr lang="en-US" dirty="0" err="1" smtClean="0"/>
              <a:t>sorites</a:t>
            </a:r>
            <a:r>
              <a:rPr lang="en-US" dirty="0" smtClean="0"/>
              <a:t> paradox)</a:t>
            </a:r>
            <a:endParaRPr lang="en-US" dirty="0"/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Contingency matrix (aka confusion matrix)</a:t>
            </a:r>
          </a:p>
          <a:p>
            <a:r>
              <a:rPr lang="en-US" dirty="0" smtClean="0"/>
              <a:t>Diagnostic accuracy</a:t>
            </a:r>
          </a:p>
          <a:p>
            <a:r>
              <a:rPr lang="en-US" dirty="0"/>
              <a:t>Reference test</a:t>
            </a:r>
          </a:p>
          <a:p>
            <a:r>
              <a:rPr lang="en-US" dirty="0"/>
              <a:t>Gold standard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Parameter</a:t>
            </a:r>
          </a:p>
          <a:p>
            <a:r>
              <a:rPr lang="en-US" dirty="0" smtClean="0"/>
              <a:t>Degrees of freedom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7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Scenarios in which an imperfect reference standard creates uncertainties in diagnostic accuracy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1075" y="1833568"/>
            <a:ext cx="3590925" cy="50101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Setting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1"/>
                </a:solidFill>
              </a:rPr>
              <a:t>Test evaluation</a:t>
            </a:r>
            <a:r>
              <a:rPr lang="en-US" dirty="0" smtClean="0">
                <a:solidFill>
                  <a:schemeClr val="accent1"/>
                </a:solidFill>
              </a:rPr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Meta-analysis?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Test/reference standard development?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0" indent="0" algn="ctr">
              <a:buNone/>
            </a:pPr>
            <a:r>
              <a:rPr lang="en-US" sz="2400" b="1" dirty="0"/>
              <a:t>Questions</a:t>
            </a:r>
          </a:p>
          <a:p>
            <a:pPr marL="0" indent="0">
              <a:buNone/>
            </a:pPr>
            <a:r>
              <a:rPr lang="en-US" sz="2400" dirty="0"/>
              <a:t>How can the uncertainties be: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Quantified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Minimized?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9563" y="1833568"/>
            <a:ext cx="8143875" cy="501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Scenarios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/>
                </a:solidFill>
              </a:rPr>
              <a:t>A new test for the presence or absence of a condition is being evaluated against a reference standard that is imperfect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Several tests, together or in sequence, are being evaluated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The test is evaluated in populations with different prevalences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The reference test is done in subgroups selected on the basis of the result of the index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The test results are categorical with more than 2 classes, or are quantitative </a:t>
            </a:r>
          </a:p>
          <a:p>
            <a:pPr marL="514350" indent="-514350">
              <a:buFont typeface="+mj-lt"/>
              <a:buAutoNum type="arabicPeriod"/>
            </a:pPr>
            <a:r>
              <a:rPr lang="mr-IN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676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Focus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71614"/>
            <a:ext cx="10515600" cy="5386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Scenario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 new test for the presence or absence of a condition is being evaluated against a reference standard that is imperfect.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Setting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Test evaluation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Question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How can we quantify the uncertainties in the measured diagnostic accuracy statistics: sensitivity, specificity, positive predictive value, and negative predictive </a:t>
            </a:r>
            <a:r>
              <a:rPr lang="en-US" b="1" dirty="0" smtClean="0">
                <a:solidFill>
                  <a:schemeClr val="accent1"/>
                </a:solidFill>
              </a:rPr>
              <a:t>value?</a:t>
            </a:r>
            <a:endParaRPr lang="en-US" b="1" dirty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8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quantifying the uncertainties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standard nomenclature</a:t>
            </a:r>
          </a:p>
          <a:p>
            <a:r>
              <a:rPr lang="en-US" dirty="0" smtClean="0"/>
              <a:t>Map the sources of uncertainty in the imperfect reference standard</a:t>
            </a:r>
            <a:br>
              <a:rPr lang="en-US" dirty="0" smtClean="0"/>
            </a:br>
            <a:r>
              <a:rPr lang="en-US" dirty="0" smtClean="0"/>
              <a:t>(2 x 4 contingency matrix)</a:t>
            </a:r>
          </a:p>
          <a:p>
            <a:r>
              <a:rPr lang="en-US" dirty="0" smtClean="0"/>
              <a:t>Quantify the consequences of uncertainties on diagnostic accuracy, clinical utility, and cost effectiveness</a:t>
            </a:r>
          </a:p>
          <a:p>
            <a:r>
              <a:rPr lang="en-US" dirty="0" smtClean="0"/>
              <a:t>Quantify biases from unmet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7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44357"/>
              </p:ext>
            </p:extLst>
          </p:nvPr>
        </p:nvGraphicFramePr>
        <p:xfrm>
          <a:off x="2286000" y="2298267"/>
          <a:ext cx="7100888" cy="2450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5489"/>
                <a:gridCol w="1994385"/>
                <a:gridCol w="1606539"/>
                <a:gridCol w="1514475"/>
              </a:tblGrid>
              <a:tr h="612651">
                <a:tc>
                  <a:txBody>
                    <a:bodyPr/>
                    <a:lstStyle/>
                    <a:p>
                      <a:pPr algn="l" fontAlgn="ctr"/>
                      <a:r>
                        <a:rPr lang="sk-SK" sz="2400" u="none" strike="noStrike" dirty="0">
                          <a:effectLst/>
                        </a:rPr>
                        <a:t> </a:t>
                      </a:r>
                      <a:endParaRPr lang="sk-SK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400" u="none" strike="noStrike" dirty="0">
                          <a:effectLst/>
                        </a:rPr>
                        <a:t> </a:t>
                      </a:r>
                      <a:endParaRPr lang="sk-SK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Condition present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Condition absent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612651">
                <a:tc>
                  <a:txBody>
                    <a:bodyPr/>
                    <a:lstStyle/>
                    <a:p>
                      <a:pPr algn="l" fontAlgn="ctr"/>
                      <a:r>
                        <a:rPr lang="sk-SK" sz="2400" u="none" strike="noStrike">
                          <a:effectLst/>
                        </a:rPr>
                        <a:t> </a:t>
                      </a:r>
                      <a:endParaRPr lang="sk-SK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26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Population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Index test +</a:t>
                      </a:r>
                      <a:r>
                        <a:rPr lang="en-US" sz="2400" u="none" strike="noStrike" dirty="0" err="1">
                          <a:effectLst/>
                        </a:rPr>
                        <a:t>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6126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Index test -</a:t>
                      </a:r>
                      <a:r>
                        <a:rPr lang="en-US" sz="2400" u="none" strike="noStrike" dirty="0" err="1">
                          <a:effectLst/>
                        </a:rPr>
                        <a:t>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x 2 contingency matrix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86215" y="3814763"/>
            <a:ext cx="357186" cy="3340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86215" y="4148796"/>
            <a:ext cx="357186" cy="38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97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20628"/>
              </p:ext>
            </p:extLst>
          </p:nvPr>
        </p:nvGraphicFramePr>
        <p:xfrm>
          <a:off x="2" y="1371592"/>
          <a:ext cx="12191997" cy="5486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2729"/>
                <a:gridCol w="2221654"/>
                <a:gridCol w="2293902"/>
                <a:gridCol w="1752036"/>
                <a:gridCol w="1137919"/>
                <a:gridCol w="1137919"/>
                <a:gridCol w="1137919"/>
                <a:gridCol w="1137919"/>
              </a:tblGrid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Condition present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Condition absent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Index test +</a:t>
                      </a:r>
                      <a:r>
                        <a:rPr lang="en-US" sz="1800" u="none" strike="noStrike" dirty="0" err="1">
                          <a:effectLst/>
                        </a:rPr>
                        <a:t>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Reference test +</a:t>
                      </a:r>
                      <a:r>
                        <a:rPr lang="en-US" sz="1800" u="none" strike="noStrike" dirty="0" err="1">
                          <a:effectLst/>
                        </a:rPr>
                        <a:t>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Index test -</a:t>
                      </a:r>
                      <a:r>
                        <a:rPr lang="en-US" sz="1800" u="none" strike="noStrike" dirty="0" err="1">
                          <a:effectLst/>
                        </a:rPr>
                        <a:t>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Condition present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Index test +</a:t>
                      </a:r>
                      <a:r>
                        <a:rPr lang="en-US" sz="18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ve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C1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Reference test -</a:t>
                      </a:r>
                      <a:r>
                        <a:rPr lang="en-US" sz="18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ve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Index test -</a:t>
                      </a:r>
                      <a:r>
                        <a:rPr lang="en-US" sz="18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ve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D1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Population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Index test +</a:t>
                      </a:r>
                      <a:r>
                        <a:rPr lang="en-US" sz="18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ve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A2</a:t>
                      </a:r>
                      <a:endParaRPr lang="is-I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 test +</a:t>
                      </a:r>
                      <a:r>
                        <a:rPr lang="en-US" sz="1800" b="1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</a:t>
                      </a:r>
                      <a:endParaRPr lang="en-US" sz="1800" b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Index test -</a:t>
                      </a:r>
                      <a:r>
                        <a:rPr lang="en-US" sz="18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ve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B2</a:t>
                      </a:r>
                      <a:endParaRPr lang="is-IS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Condition absent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Index test +</a:t>
                      </a:r>
                      <a:r>
                        <a:rPr lang="en-US" sz="1800" u="none" strike="noStrike" dirty="0" err="1">
                          <a:effectLst/>
                        </a:rPr>
                        <a:t>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u="none" strike="noStrike">
                          <a:effectLst/>
                        </a:rPr>
                        <a:t>C 2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Reference test -ve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2273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Index test -ve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u="none" strike="noStrike" dirty="0">
                          <a:effectLst/>
                        </a:rPr>
                        <a:t>D2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57" name="Rounded Rectangle 56"/>
          <p:cNvSpPr/>
          <p:nvPr/>
        </p:nvSpPr>
        <p:spPr>
          <a:xfrm>
            <a:off x="3057525" y="3207216"/>
            <a:ext cx="9134475" cy="2438400"/>
          </a:xfrm>
          <a:prstGeom prst="round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Imperfections in the reference test</a:t>
            </a:r>
            <a:endParaRPr lang="en-US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365125"/>
            <a:ext cx="12191998" cy="1325563"/>
          </a:xfrm>
        </p:spPr>
        <p:txBody>
          <a:bodyPr/>
          <a:lstStyle/>
          <a:p>
            <a:pPr algn="ctr"/>
            <a:r>
              <a:rPr lang="en-US" dirty="0" smtClean="0"/>
              <a:t>2 x 4 </a:t>
            </a:r>
            <a:r>
              <a:rPr lang="en-US" dirty="0"/>
              <a:t>c</a:t>
            </a:r>
            <a:r>
              <a:rPr lang="en-US" dirty="0" smtClean="0"/>
              <a:t>ontingency matrix for imperfect reference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28700" y="3200400"/>
            <a:ext cx="300038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28700" y="4500563"/>
            <a:ext cx="300038" cy="11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057525" y="2544160"/>
            <a:ext cx="514350" cy="3864083"/>
            <a:chOff x="2413364" y="2544160"/>
            <a:chExt cx="1158511" cy="3864083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467455" y="2544160"/>
              <a:ext cx="1104420" cy="599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413364" y="5135620"/>
              <a:ext cx="1104420" cy="59909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467455" y="3143250"/>
              <a:ext cx="1104420" cy="69130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413364" y="5734710"/>
              <a:ext cx="1104420" cy="673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324677" y="2185172"/>
            <a:ext cx="547486" cy="4490838"/>
            <a:chOff x="4644178" y="2185172"/>
            <a:chExt cx="1227985" cy="4490838"/>
          </a:xfrm>
        </p:grpSpPr>
        <p:grpSp>
          <p:nvGrpSpPr>
            <p:cNvPr id="27" name="Group 26"/>
            <p:cNvGrpSpPr/>
            <p:nvPr/>
          </p:nvGrpSpPr>
          <p:grpSpPr>
            <a:xfrm>
              <a:off x="4672028" y="2185172"/>
              <a:ext cx="1200135" cy="620111"/>
              <a:chOff x="5875283" y="1870841"/>
              <a:chExt cx="1310653" cy="620111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5875283" y="2194609"/>
                <a:ext cx="1310653" cy="296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5875283" y="1870841"/>
                <a:ext cx="1310653" cy="323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4672027" y="3482209"/>
              <a:ext cx="1200135" cy="620111"/>
              <a:chOff x="5875283" y="1870841"/>
              <a:chExt cx="1310653" cy="620111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5875283" y="2194609"/>
                <a:ext cx="1310653" cy="29634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5875283" y="1870841"/>
                <a:ext cx="1310653" cy="32376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672026" y="4778611"/>
              <a:ext cx="1200135" cy="620111"/>
              <a:chOff x="5875283" y="1870841"/>
              <a:chExt cx="1310653" cy="620111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5875283" y="2194609"/>
                <a:ext cx="1310653" cy="29634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5875283" y="1870841"/>
                <a:ext cx="1310653" cy="32376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4644178" y="6055899"/>
              <a:ext cx="1200135" cy="620111"/>
              <a:chOff x="5875283" y="1870841"/>
              <a:chExt cx="1310653" cy="620111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5875283" y="2194609"/>
                <a:ext cx="1310653" cy="296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5875283" y="1870841"/>
                <a:ext cx="1310653" cy="323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0117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from the index test </a:t>
            </a:r>
            <a:r>
              <a:rPr lang="en-US" dirty="0" smtClean="0"/>
              <a:t>compared </a:t>
            </a:r>
            <a:r>
              <a:rPr lang="en-US" dirty="0"/>
              <a:t>against the reference </a:t>
            </a:r>
            <a:r>
              <a:rPr lang="en-US" dirty="0" smtClean="0"/>
              <a:t>test</a:t>
            </a: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Estimate the reference test’s true accuracy</a:t>
            </a: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Adjust the index test accuracy statistics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What is the minimum information needed for: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index </a:t>
            </a:r>
            <a:r>
              <a:rPr lang="en-US" dirty="0" smtClean="0"/>
              <a:t>test’s measured accuracy (</a:t>
            </a:r>
            <a:r>
              <a:rPr lang="en-US" dirty="0" err="1" smtClean="0"/>
              <a:t>ir.</a:t>
            </a:r>
            <a:r>
              <a:rPr lang="en-US" dirty="0" smtClean="0"/>
              <a:t>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reference test’s true </a:t>
            </a:r>
            <a:r>
              <a:rPr lang="en-US" dirty="0" smtClean="0"/>
              <a:t>accuracy (</a:t>
            </a:r>
            <a:r>
              <a:rPr lang="en-US" dirty="0" err="1" smtClean="0"/>
              <a:t>rg</a:t>
            </a:r>
            <a:r>
              <a:rPr lang="en-US" dirty="0" smtClean="0"/>
              <a:t>.)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index test’s </a:t>
            </a:r>
            <a:r>
              <a:rPr lang="en-US" dirty="0" smtClean="0"/>
              <a:t>true accuracy (</a:t>
            </a:r>
            <a:r>
              <a:rPr lang="en-US" dirty="0" err="1" smtClean="0"/>
              <a:t>ig</a:t>
            </a:r>
            <a:r>
              <a:rPr lang="en-US" dirty="0" smtClean="0"/>
              <a:t>.)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07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</TotalTime>
  <Words>889</Words>
  <Application>Microsoft Macintosh PowerPoint</Application>
  <PresentationFormat>Widescreen</PresentationFormat>
  <Paragraphs>231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Evaluating diagnostic tests when the reference standard is imperfect: sources and types of uncertainty</vt:lpstr>
      <vt:lpstr>“Guess and check” is always a good strategy</vt:lpstr>
      <vt:lpstr>Definitions and glossary</vt:lpstr>
      <vt:lpstr>Scenarios in which an imperfect reference standard creates uncertainties in diagnostic accuracy</vt:lpstr>
      <vt:lpstr>Focus</vt:lpstr>
      <vt:lpstr>Challenges in quantifying the uncertainties</vt:lpstr>
      <vt:lpstr>2 x 2 contingency matrix</vt:lpstr>
      <vt:lpstr>2 x 4 contingency matrix for imperfect reference</vt:lpstr>
      <vt:lpstr>Process </vt:lpstr>
      <vt:lpstr>What are TP, FP, FN, TN in a contingency matrix</vt:lpstr>
      <vt:lpstr>What are the degrees of freedom of  TP, FP, FN, TN in a contingency matrix</vt:lpstr>
      <vt:lpstr>Process </vt:lpstr>
      <vt:lpstr>Uncertainties in the index test’s true sensitivity, specificity, PPV, and NPV  Explore 1 variable at a time, assuming the tests are statistically independent</vt:lpstr>
      <vt:lpstr>Uncertainties in the index test’s true sensitivity, specificity, PPV, and NPV  Explore all independent variables simultaneously, assuming statistical independence</vt:lpstr>
      <vt:lpstr>Uncertainties in the index test’s true sensitivity, specificity, PPV, and NPV  Explore all independent variables simultaneously, assuming statistical dependence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diagnostic tests when the reference standard is imperfect: sources and types of uncertainty</dc:title>
  <dc:creator>Michael Power</dc:creator>
  <cp:lastModifiedBy>Michael Power</cp:lastModifiedBy>
  <cp:revision>41</cp:revision>
  <cp:lastPrinted>2017-05-31T09:02:08Z</cp:lastPrinted>
  <dcterms:created xsi:type="dcterms:W3CDTF">2017-05-28T08:41:37Z</dcterms:created>
  <dcterms:modified xsi:type="dcterms:W3CDTF">2017-06-07T07:42:55Z</dcterms:modified>
</cp:coreProperties>
</file>