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A2E"/>
    <a:srgbClr val="29AD16"/>
    <a:srgbClr val="009051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D05FD-B7FB-E049-A247-81BEE892982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2D6A-D2F7-524D-A456-6C167050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2D6A-D2F7-524D-A456-6C1670509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85CA-B090-3140-8743-8F5BFA1D6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0B91-27E4-864D-97E7-D6186D61F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918E-EAE7-AA4A-BBFE-3AA32DE1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06DF-2267-B746-A792-B4F63111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E978-117F-FC48-B954-DA6BF39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4127-5D58-E640-A26A-65A7A991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0A1EA-9379-7245-9E8F-B80A8B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E728-33C7-4D4E-A7EC-1DA389E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17E4-875C-B342-8201-0AFDEE69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0F9D-64CC-094C-86C4-B00CBD7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38B24-97D9-3B41-9D84-DE058E908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CFA94-2188-1442-8756-B2D8A62A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8201-551B-C343-BCF9-91AF53D4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8041-F9FF-2349-AD30-6AEB8DE7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CCFC-FDB3-F343-995F-1165FA83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0C42-89A5-0F43-A548-AF8B7AB1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CBDB-C888-D04F-B4E9-A7CD0467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2EF4-4283-C945-AA52-0C2D3BAB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0B9F-BC00-8A43-9CE9-1E471816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0B6-5A5C-ED49-B29F-5BDDA25A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0F32-F3C7-3243-BD67-41F2825D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288B-6707-5B4F-B9BE-C1EFCA0C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6234-D269-0943-8719-71BD647F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53FB-F822-9B46-A80C-BFB7DC55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95A-D570-944C-8769-D6AB1FB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D6EC-50AC-AD45-869C-A13F9E3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BEDC-B55A-9F40-9112-3B75244F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FA4AE-A0B7-B040-B977-1167EFFB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0868-0982-3E48-85BA-6ED1B58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1FAD-C48C-3E4C-9A73-86E4CE1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39A-3549-714D-AE7F-AABE076A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3396-40E1-114E-B197-69376BCD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4AB36-9D47-AF41-B336-58E6108B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95F8-114C-AB4B-9839-264525F4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85A40-38E7-5A4D-A840-21DF4D1BC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A0979-9027-2C4B-B9C8-71C99678A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25579-ECF7-C54E-AC86-68E67467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84211-A2A1-9F47-8F86-C6A0DD9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F9DE3-2652-364C-AC71-5514416B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AE38-84D6-8645-93A1-B115A18E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6D5A8-A1D1-5F46-930E-E5BC532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11215-C277-C64A-8BF6-EAFEFCCB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67A6-DC90-DE4C-83E3-8C66CDB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3243A-3845-A142-866F-9640B7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DD524-C05A-FB4F-8CF6-E303546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DA60F-4BE5-9348-B624-8D921745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B70D-ACC3-0E4C-A608-AB29204B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E326-C43D-224B-88D9-09B63BF9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53317-A4B4-2A45-AE19-0A92A157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65C3-84FF-B049-9185-694ABE44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EFD64-83CD-7E42-BB6B-4174F302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49D2-A51E-F242-97C4-7554876E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2F29-5356-F745-8D52-7805164A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1F076-65E1-B944-A730-AAD7A7853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1E359-9E18-3942-91A3-84ED2D911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5C70-226C-2D42-9769-FCC1487F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F5F5-2A8E-F948-A98B-46ACA6EE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C8C35-0363-024D-8D65-9B88F3C5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8979F-159E-7F47-AA0D-D341F78A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AB97-6DC6-5445-93B6-CA301929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211E-941D-5241-A18A-88099B027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F999-56B1-AF4E-B3C8-A859D1F3F3A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7832-0288-BC4C-8FCF-1E7477B1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1F37-3598-5040-948F-B691DD1D0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67E3-175D-6C45-B351-8D0B4AF1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269E-A293-F444-B75E-AAD2CE8F0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Diagnostic accuracy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565C-1968-3647-B2A0-5AEDFEBF1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EADF-CC01-C34E-AB04-6C2B8A0B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accuracy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9F17-9DE0-1B49-A264-E05FA369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Two types of studies are used to evaluate the accuracy of a diagnostic test: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Case control studies </a:t>
            </a:r>
            <a:r>
              <a:rPr lang="en-US" sz="2000" dirty="0" err="1"/>
              <a:t>analyse</a:t>
            </a:r>
            <a:r>
              <a:rPr lang="en-US" sz="2000" dirty="0"/>
              <a:t> results from tests done in two separate groups:</a:t>
            </a:r>
          </a:p>
          <a:p>
            <a:pPr marL="914400" lvl="2" indent="0">
              <a:buNone/>
            </a:pPr>
            <a:r>
              <a:rPr lang="en-US" b="1" dirty="0"/>
              <a:t>cases</a:t>
            </a:r>
            <a:r>
              <a:rPr lang="en-US" dirty="0"/>
              <a:t> who have the condition being tested, and </a:t>
            </a:r>
          </a:p>
          <a:p>
            <a:pPr marL="914400" lvl="2" indent="0">
              <a:buNone/>
            </a:pPr>
            <a:r>
              <a:rPr lang="en-US" b="1" dirty="0"/>
              <a:t>controls</a:t>
            </a:r>
            <a:r>
              <a:rPr lang="en-US" dirty="0"/>
              <a:t> who do not have the condition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Case-control studies measure sensitivity and specificity, </a:t>
            </a:r>
            <a:r>
              <a:rPr lang="en-US" b="1" dirty="0"/>
              <a:t>technical diagnostic accuracy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Cohort studies </a:t>
            </a:r>
            <a:r>
              <a:rPr lang="en-US" sz="2000" dirty="0" err="1"/>
              <a:t>analyse</a:t>
            </a:r>
            <a:r>
              <a:rPr lang="en-US" sz="2000" dirty="0"/>
              <a:t> results from tests done in one group, the cohort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Cohort studies measure sensitivity and specificity, as well as positive predictive value and negative predictive value, </a:t>
            </a:r>
            <a:r>
              <a:rPr lang="en-US" b="1" dirty="0"/>
              <a:t>clinical diagnostic accuracy</a:t>
            </a:r>
          </a:p>
        </p:txBody>
      </p:sp>
    </p:spTree>
    <p:extLst>
      <p:ext uri="{BB962C8B-B14F-4D97-AF65-F5344CB8AC3E}">
        <p14:creationId xmlns:p14="http://schemas.microsoft.com/office/powerpoint/2010/main" val="28990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3ACB2E6-2099-7F43-9F41-1CC8BD300787}"/>
              </a:ext>
            </a:extLst>
          </p:cNvPr>
          <p:cNvSpPr/>
          <p:nvPr/>
        </p:nvSpPr>
        <p:spPr>
          <a:xfrm>
            <a:off x="450573" y="4510601"/>
            <a:ext cx="11198087" cy="1842052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4977AD2-3E72-BF47-B6EC-4A64DBD4ADB5}"/>
              </a:ext>
            </a:extLst>
          </p:cNvPr>
          <p:cNvSpPr/>
          <p:nvPr/>
        </p:nvSpPr>
        <p:spPr>
          <a:xfrm>
            <a:off x="509908" y="2368296"/>
            <a:ext cx="11198087" cy="192469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A804-FE0F-9340-95A1-2FC64B04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89" y="628964"/>
            <a:ext cx="11168271" cy="199156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Case-control studies are useful in early stages of developing a diagnostic test: it is easier and cheaper to obtain samples from people who have already been identified as having or not having the condition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Case-control studies measure sensitivity and specificity (</a:t>
            </a:r>
            <a:r>
              <a:rPr lang="en-US" sz="2000" i="1" dirty="0"/>
              <a:t>technical</a:t>
            </a:r>
            <a:r>
              <a:rPr lang="en-US" sz="2000" dirty="0"/>
              <a:t> diagnostic accuracy)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Case-control studies cannot measure positive and negative predictive values (</a:t>
            </a:r>
            <a:r>
              <a:rPr lang="en-US" sz="2000" i="1" dirty="0"/>
              <a:t>clinical</a:t>
            </a:r>
            <a:r>
              <a:rPr lang="en-US" sz="2000" dirty="0"/>
              <a:t> diagnostic accuracy)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29A1-0E96-8C47-B0F2-C29D650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51" y="-33428"/>
            <a:ext cx="10515600" cy="757397"/>
          </a:xfrm>
        </p:spPr>
        <p:txBody>
          <a:bodyPr>
            <a:normAutofit/>
          </a:bodyPr>
          <a:lstStyle/>
          <a:p>
            <a:r>
              <a:rPr lang="en-US" sz="3600" dirty="0"/>
              <a:t>Case-control studies for evaluating diagnostic tests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6E814-2FB4-CE47-BC86-5A5C70A581F2}"/>
              </a:ext>
            </a:extLst>
          </p:cNvPr>
          <p:cNvSpPr/>
          <p:nvPr/>
        </p:nvSpPr>
        <p:spPr>
          <a:xfrm>
            <a:off x="838200" y="2756443"/>
            <a:ext cx="1483297" cy="1285934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  <a:br>
              <a:rPr lang="en-US" dirty="0"/>
            </a:br>
            <a:r>
              <a:rPr lang="en-US" dirty="0"/>
              <a:t>(with the condition)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421E4-8F4F-534B-B351-8932D791A834}"/>
              </a:ext>
            </a:extLst>
          </p:cNvPr>
          <p:cNvSpPr/>
          <p:nvPr/>
        </p:nvSpPr>
        <p:spPr>
          <a:xfrm>
            <a:off x="838199" y="4971027"/>
            <a:ext cx="1483297" cy="12859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br>
              <a:rPr lang="en-US" dirty="0"/>
            </a:br>
            <a:r>
              <a:rPr lang="en-US" dirty="0"/>
              <a:t>(without the condition)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42757-167F-C04C-936C-8439EA5CF4D9}"/>
              </a:ext>
            </a:extLst>
          </p:cNvPr>
          <p:cNvSpPr/>
          <p:nvPr/>
        </p:nvSpPr>
        <p:spPr>
          <a:xfrm>
            <a:off x="6450496" y="3670843"/>
            <a:ext cx="1483297" cy="371534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5A1D-5BA2-FA42-B7D4-786CF2CDBAC9}"/>
              </a:ext>
            </a:extLst>
          </p:cNvPr>
          <p:cNvSpPr/>
          <p:nvPr/>
        </p:nvSpPr>
        <p:spPr>
          <a:xfrm>
            <a:off x="6450496" y="4971027"/>
            <a:ext cx="1483297" cy="2768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791AF-6E68-D740-92CD-D91D238FAB78}"/>
              </a:ext>
            </a:extLst>
          </p:cNvPr>
          <p:cNvSpPr/>
          <p:nvPr/>
        </p:nvSpPr>
        <p:spPr>
          <a:xfrm>
            <a:off x="6450496" y="2756443"/>
            <a:ext cx="1483297" cy="914400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AE3E-E6A5-C548-8525-C8B9799000F3}"/>
              </a:ext>
            </a:extLst>
          </p:cNvPr>
          <p:cNvSpPr/>
          <p:nvPr/>
        </p:nvSpPr>
        <p:spPr>
          <a:xfrm>
            <a:off x="6450496" y="5247857"/>
            <a:ext cx="1483297" cy="10091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EB936FA-30C4-684C-AC07-A87B47907C11}"/>
              </a:ext>
            </a:extLst>
          </p:cNvPr>
          <p:cNvSpPr/>
          <p:nvPr/>
        </p:nvSpPr>
        <p:spPr>
          <a:xfrm>
            <a:off x="2524066" y="2869329"/>
            <a:ext cx="3584887" cy="503582"/>
          </a:xfrm>
          <a:prstGeom prst="rightArrow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TP: Test result +</a:t>
            </a:r>
            <a:r>
              <a:rPr lang="en-US" sz="1600" dirty="0" err="1"/>
              <a:t>ve</a:t>
            </a:r>
            <a:endParaRPr lang="en-US" sz="16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3E1DCEC-8A2E-B943-8228-B5ECA9C230C9}"/>
              </a:ext>
            </a:extLst>
          </p:cNvPr>
          <p:cNvSpPr/>
          <p:nvPr/>
        </p:nvSpPr>
        <p:spPr>
          <a:xfrm>
            <a:off x="2577373" y="4969794"/>
            <a:ext cx="3531579" cy="503582"/>
          </a:xfrm>
          <a:prstGeom prst="rightArrow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FP: Test result +</a:t>
            </a:r>
            <a:r>
              <a:rPr lang="en-US" sz="1600" dirty="0" err="1"/>
              <a:t>ve</a:t>
            </a:r>
            <a:endParaRPr lang="en-US" sz="16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638618-6CF6-3144-8E8C-37A50228BF9C}"/>
              </a:ext>
            </a:extLst>
          </p:cNvPr>
          <p:cNvSpPr/>
          <p:nvPr/>
        </p:nvSpPr>
        <p:spPr>
          <a:xfrm>
            <a:off x="2577374" y="5649178"/>
            <a:ext cx="3531579" cy="50358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TN: Test </a:t>
            </a:r>
            <a:r>
              <a:rPr lang="en-US"/>
              <a:t>result -ve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1D4A7F5-1CC5-304F-8D57-79DDC62081F1}"/>
              </a:ext>
            </a:extLst>
          </p:cNvPr>
          <p:cNvSpPr/>
          <p:nvPr/>
        </p:nvSpPr>
        <p:spPr>
          <a:xfrm>
            <a:off x="2492986" y="3505719"/>
            <a:ext cx="3615967" cy="50358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FN: Test </a:t>
            </a:r>
            <a:r>
              <a:rPr lang="en-US"/>
              <a:t>result -ve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91139-FE3E-F747-A9AB-74F8CACD8979}"/>
              </a:ext>
            </a:extLst>
          </p:cNvPr>
          <p:cNvCxnSpPr/>
          <p:nvPr/>
        </p:nvCxnSpPr>
        <p:spPr>
          <a:xfrm>
            <a:off x="6450496" y="3505719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F27BA5-D498-0E41-ACA8-E80B92FD6B99}"/>
              </a:ext>
            </a:extLst>
          </p:cNvPr>
          <p:cNvCxnSpPr/>
          <p:nvPr/>
        </p:nvCxnSpPr>
        <p:spPr>
          <a:xfrm>
            <a:off x="6450495" y="5460776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527615-90C6-A04E-B63C-3887ACD3AA40}"/>
              </a:ext>
            </a:extLst>
          </p:cNvPr>
          <p:cNvSpPr txBox="1"/>
          <p:nvPr/>
        </p:nvSpPr>
        <p:spPr>
          <a:xfrm>
            <a:off x="8388625" y="3147619"/>
            <a:ext cx="2968487" cy="369332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Sensitivity = TP / (TP + FN)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E0ABA-787C-0340-9685-823549A7F1D0}"/>
              </a:ext>
            </a:extLst>
          </p:cNvPr>
          <p:cNvSpPr txBox="1"/>
          <p:nvPr/>
        </p:nvSpPr>
        <p:spPr>
          <a:xfrm>
            <a:off x="8406010" y="5224239"/>
            <a:ext cx="2968487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Specificity = TN / (FN + TN)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E37515-D3FD-AB49-9B77-B4C99BA2FA21}"/>
              </a:ext>
            </a:extLst>
          </p:cNvPr>
          <p:cNvSpPr/>
          <p:nvPr/>
        </p:nvSpPr>
        <p:spPr>
          <a:xfrm>
            <a:off x="509909" y="6415161"/>
            <a:ext cx="11198086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Sensitivity and specificity are characteristics of the test, </a:t>
            </a:r>
            <a:r>
              <a:rPr lang="en-US" sz="2400" b="1" i="1" dirty="0">
                <a:solidFill>
                  <a:schemeClr val="accent1"/>
                </a:solidFill>
              </a:rPr>
              <a:t>not</a:t>
            </a:r>
            <a:r>
              <a:rPr lang="en-US" sz="2400" b="1" dirty="0">
                <a:solidFill>
                  <a:schemeClr val="accent1"/>
                </a:solidFill>
              </a:rPr>
              <a:t> the population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6BDD11-BE40-EF4A-B5A5-2895FF19DCC7}"/>
              </a:ext>
            </a:extLst>
          </p:cNvPr>
          <p:cNvSpPr txBox="1"/>
          <p:nvPr/>
        </p:nvSpPr>
        <p:spPr>
          <a:xfrm>
            <a:off x="6392074" y="2416139"/>
            <a:ext cx="498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  (for denominator)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E581C9-4927-A440-98A3-7F30A3F0391C}"/>
              </a:ext>
            </a:extLst>
          </p:cNvPr>
          <p:cNvSpPr txBox="1"/>
          <p:nvPr/>
        </p:nvSpPr>
        <p:spPr>
          <a:xfrm>
            <a:off x="6392074" y="4601219"/>
            <a:ext cx="4744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 for denominator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EB76E-5E2F-9D4A-949A-17C8601A6F03}"/>
              </a:ext>
            </a:extLst>
          </p:cNvPr>
          <p:cNvSpPr txBox="1"/>
          <p:nvPr/>
        </p:nvSpPr>
        <p:spPr>
          <a:xfrm>
            <a:off x="838199" y="2416139"/>
            <a:ext cx="498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6AB2E-5DD4-2D43-9B09-697C68E3C0C1}"/>
              </a:ext>
            </a:extLst>
          </p:cNvPr>
          <p:cNvSpPr txBox="1"/>
          <p:nvPr/>
        </p:nvSpPr>
        <p:spPr>
          <a:xfrm>
            <a:off x="838198" y="4570304"/>
            <a:ext cx="498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</a:t>
            </a:r>
          </a:p>
        </p:txBody>
      </p:sp>
    </p:spTree>
    <p:extLst>
      <p:ext uri="{BB962C8B-B14F-4D97-AF65-F5344CB8AC3E}">
        <p14:creationId xmlns:p14="http://schemas.microsoft.com/office/powerpoint/2010/main" val="39246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A804-FE0F-9340-95A1-2FC64B04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44559"/>
            <a:ext cx="10515600" cy="131627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Cohort studies are useful in the later stages of developing a diagnostic test because they allow positive and negative predictive values to be measured, as well as sensitivity and specificity.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Cohort studies evaluate both </a:t>
            </a:r>
            <a:r>
              <a:rPr lang="en-US" sz="2000" i="1" dirty="0"/>
              <a:t>technical</a:t>
            </a:r>
            <a:r>
              <a:rPr lang="en-US" sz="2000" dirty="0"/>
              <a:t> and </a:t>
            </a:r>
            <a:r>
              <a:rPr lang="en-US" sz="2000" i="1" dirty="0"/>
              <a:t>clinical</a:t>
            </a:r>
            <a:r>
              <a:rPr lang="en-US" sz="2000" dirty="0"/>
              <a:t> accuracy.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3ACB2E6-2099-7F43-9F41-1CC8BD300787}"/>
              </a:ext>
            </a:extLst>
          </p:cNvPr>
          <p:cNvSpPr/>
          <p:nvPr/>
        </p:nvSpPr>
        <p:spPr>
          <a:xfrm>
            <a:off x="450574" y="1973516"/>
            <a:ext cx="11343861" cy="4182349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29A1-0E96-8C47-B0F2-C29D650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7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Cohort studies for evaluating diagnostic tests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6E814-2FB4-CE47-BC86-5A5C70A581F2}"/>
              </a:ext>
            </a:extLst>
          </p:cNvPr>
          <p:cNvSpPr/>
          <p:nvPr/>
        </p:nvSpPr>
        <p:spPr>
          <a:xfrm>
            <a:off x="838200" y="2305874"/>
            <a:ext cx="1483297" cy="1285934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the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421E4-8F4F-534B-B351-8932D791A834}"/>
              </a:ext>
            </a:extLst>
          </p:cNvPr>
          <p:cNvSpPr/>
          <p:nvPr/>
        </p:nvSpPr>
        <p:spPr>
          <a:xfrm>
            <a:off x="838199" y="3591808"/>
            <a:ext cx="1483297" cy="24398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the 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42757-167F-C04C-936C-8439EA5CF4D9}"/>
              </a:ext>
            </a:extLst>
          </p:cNvPr>
          <p:cNvSpPr/>
          <p:nvPr/>
        </p:nvSpPr>
        <p:spPr>
          <a:xfrm>
            <a:off x="6450496" y="3220274"/>
            <a:ext cx="1483297" cy="371534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5A1D-5BA2-FA42-B7D4-786CF2CDBAC9}"/>
              </a:ext>
            </a:extLst>
          </p:cNvPr>
          <p:cNvSpPr/>
          <p:nvPr/>
        </p:nvSpPr>
        <p:spPr>
          <a:xfrm>
            <a:off x="6450494" y="3582220"/>
            <a:ext cx="1483297" cy="2768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791AF-6E68-D740-92CD-D91D238FAB78}"/>
              </a:ext>
            </a:extLst>
          </p:cNvPr>
          <p:cNvSpPr/>
          <p:nvPr/>
        </p:nvSpPr>
        <p:spPr>
          <a:xfrm>
            <a:off x="6450496" y="2305874"/>
            <a:ext cx="1483297" cy="914400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AE3E-E6A5-C548-8525-C8B9799000F3}"/>
              </a:ext>
            </a:extLst>
          </p:cNvPr>
          <p:cNvSpPr/>
          <p:nvPr/>
        </p:nvSpPr>
        <p:spPr>
          <a:xfrm>
            <a:off x="6450496" y="3859050"/>
            <a:ext cx="1483297" cy="2172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91139-FE3E-F747-A9AB-74F8CACD8979}"/>
              </a:ext>
            </a:extLst>
          </p:cNvPr>
          <p:cNvCxnSpPr/>
          <p:nvPr/>
        </p:nvCxnSpPr>
        <p:spPr>
          <a:xfrm>
            <a:off x="6450496" y="3055150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F27BA5-D498-0E41-ACA8-E80B92FD6B99}"/>
              </a:ext>
            </a:extLst>
          </p:cNvPr>
          <p:cNvCxnSpPr/>
          <p:nvPr/>
        </p:nvCxnSpPr>
        <p:spPr>
          <a:xfrm>
            <a:off x="6450493" y="3952466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527615-90C6-A04E-B63C-3887ACD3AA40}"/>
              </a:ext>
            </a:extLst>
          </p:cNvPr>
          <p:cNvSpPr txBox="1"/>
          <p:nvPr/>
        </p:nvSpPr>
        <p:spPr>
          <a:xfrm>
            <a:off x="8173278" y="2714102"/>
            <a:ext cx="3180521" cy="576773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Sensitivity = TP / (TP + FN)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E0ABA-787C-0340-9685-823549A7F1D0}"/>
              </a:ext>
            </a:extLst>
          </p:cNvPr>
          <p:cNvSpPr txBox="1"/>
          <p:nvPr/>
        </p:nvSpPr>
        <p:spPr>
          <a:xfrm>
            <a:off x="8200966" y="4691268"/>
            <a:ext cx="3180521" cy="5826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Specificity = TN / (FN + TN)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5687F-1CB8-AA47-85F3-D1BC068B1CF8}"/>
              </a:ext>
            </a:extLst>
          </p:cNvPr>
          <p:cNvSpPr txBox="1"/>
          <p:nvPr/>
        </p:nvSpPr>
        <p:spPr>
          <a:xfrm>
            <a:off x="92765" y="530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DD639-5ED2-BB4E-A444-E1C4C9DFABF3}"/>
              </a:ext>
            </a:extLst>
          </p:cNvPr>
          <p:cNvCxnSpPr/>
          <p:nvPr/>
        </p:nvCxnSpPr>
        <p:spPr>
          <a:xfrm>
            <a:off x="6450493" y="3552409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48AE846-78F0-E447-AE06-4A725A532E97}"/>
              </a:ext>
            </a:extLst>
          </p:cNvPr>
          <p:cNvSpPr/>
          <p:nvPr/>
        </p:nvSpPr>
        <p:spPr>
          <a:xfrm>
            <a:off x="2524066" y="2339246"/>
            <a:ext cx="3584887" cy="503582"/>
          </a:xfrm>
          <a:prstGeom prst="rightArrow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TP: Test result +</a:t>
            </a:r>
            <a:r>
              <a:rPr lang="en-US" sz="1600" dirty="0" err="1"/>
              <a:t>ve</a:t>
            </a:r>
            <a:endParaRPr lang="en-US" sz="1600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4DEF843-F75C-5D41-AE59-8EE27A00F3E8}"/>
              </a:ext>
            </a:extLst>
          </p:cNvPr>
          <p:cNvSpPr/>
          <p:nvPr/>
        </p:nvSpPr>
        <p:spPr>
          <a:xfrm>
            <a:off x="2478477" y="3501620"/>
            <a:ext cx="3630475" cy="503582"/>
          </a:xfrm>
          <a:prstGeom prst="rightArrow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FP: Test result +</a:t>
            </a:r>
            <a:r>
              <a:rPr lang="en-US" sz="1600" dirty="0" err="1"/>
              <a:t>ve</a:t>
            </a:r>
            <a:endParaRPr lang="en-US" sz="16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F8D02F7-2EB7-0E43-8E8A-B046A8835AB1}"/>
              </a:ext>
            </a:extLst>
          </p:cNvPr>
          <p:cNvSpPr/>
          <p:nvPr/>
        </p:nvSpPr>
        <p:spPr>
          <a:xfrm>
            <a:off x="2492985" y="4464127"/>
            <a:ext cx="3630475" cy="50358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TN: Test result 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054FC5-5828-AF43-BBA1-6A0BE4C23DE6}"/>
              </a:ext>
            </a:extLst>
          </p:cNvPr>
          <p:cNvSpPr/>
          <p:nvPr/>
        </p:nvSpPr>
        <p:spPr>
          <a:xfrm>
            <a:off x="2492986" y="2975636"/>
            <a:ext cx="3615967" cy="50358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FN: Test </a:t>
            </a:r>
            <a:r>
              <a:rPr lang="en-US"/>
              <a:t>result -ve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F805B-5C49-AE4F-B886-085999DFB269}"/>
              </a:ext>
            </a:extLst>
          </p:cNvPr>
          <p:cNvSpPr/>
          <p:nvPr/>
        </p:nvSpPr>
        <p:spPr>
          <a:xfrm>
            <a:off x="1073436" y="6362402"/>
            <a:ext cx="11198087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Sensitivity and specificity are characteristics the test, </a:t>
            </a:r>
            <a:r>
              <a:rPr lang="en-US" sz="2400" b="1" i="1" dirty="0">
                <a:solidFill>
                  <a:schemeClr val="accent1"/>
                </a:solidFill>
              </a:rPr>
              <a:t>not</a:t>
            </a:r>
            <a:r>
              <a:rPr lang="en-US" sz="2400" b="1" dirty="0">
                <a:solidFill>
                  <a:schemeClr val="accent1"/>
                </a:solidFill>
              </a:rPr>
              <a:t> the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4813F-C4F3-1D4C-AEFD-51B519A5026A}"/>
              </a:ext>
            </a:extLst>
          </p:cNvPr>
          <p:cNvSpPr txBox="1"/>
          <p:nvPr/>
        </p:nvSpPr>
        <p:spPr>
          <a:xfrm>
            <a:off x="6450493" y="1967320"/>
            <a:ext cx="493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 (for denominator)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D70200-84A6-5740-81EC-CE233F30492A}"/>
              </a:ext>
            </a:extLst>
          </p:cNvPr>
          <p:cNvSpPr txBox="1"/>
          <p:nvPr/>
        </p:nvSpPr>
        <p:spPr>
          <a:xfrm>
            <a:off x="800021" y="1963537"/>
            <a:ext cx="2454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</a:t>
            </a:r>
          </a:p>
        </p:txBody>
      </p:sp>
    </p:spTree>
    <p:extLst>
      <p:ext uri="{BB962C8B-B14F-4D97-AF65-F5344CB8AC3E}">
        <p14:creationId xmlns:p14="http://schemas.microsoft.com/office/powerpoint/2010/main" val="8980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3ACB2E6-2099-7F43-9F41-1CC8BD300787}"/>
              </a:ext>
            </a:extLst>
          </p:cNvPr>
          <p:cNvSpPr/>
          <p:nvPr/>
        </p:nvSpPr>
        <p:spPr>
          <a:xfrm>
            <a:off x="450574" y="2066290"/>
            <a:ext cx="11396869" cy="4182349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5A1D-5BA2-FA42-B7D4-786CF2CDBAC9}"/>
              </a:ext>
            </a:extLst>
          </p:cNvPr>
          <p:cNvSpPr/>
          <p:nvPr/>
        </p:nvSpPr>
        <p:spPr>
          <a:xfrm>
            <a:off x="6450494" y="3674994"/>
            <a:ext cx="1483297" cy="276830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791AF-6E68-D740-92CD-D91D238FAB78}"/>
              </a:ext>
            </a:extLst>
          </p:cNvPr>
          <p:cNvSpPr/>
          <p:nvPr/>
        </p:nvSpPr>
        <p:spPr>
          <a:xfrm>
            <a:off x="6450496" y="2398647"/>
            <a:ext cx="1483297" cy="846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AE3E-E6A5-C548-8525-C8B9799000F3}"/>
              </a:ext>
            </a:extLst>
          </p:cNvPr>
          <p:cNvSpPr/>
          <p:nvPr/>
        </p:nvSpPr>
        <p:spPr>
          <a:xfrm>
            <a:off x="6450496" y="3951824"/>
            <a:ext cx="1483297" cy="2172625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42757-167F-C04C-936C-8439EA5CF4D9}"/>
              </a:ext>
            </a:extLst>
          </p:cNvPr>
          <p:cNvSpPr/>
          <p:nvPr/>
        </p:nvSpPr>
        <p:spPr>
          <a:xfrm>
            <a:off x="6450496" y="3147924"/>
            <a:ext cx="1483297" cy="5366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A804-FE0F-9340-95A1-2FC64B04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44560"/>
            <a:ext cx="10515600" cy="136706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Cohort studies are useful in the later stages of developing a diagnostic test because they allow positive and negative predictive values to be measured, as well as sensitivity and specificity.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Cohort studies evaluate both </a:t>
            </a:r>
            <a:r>
              <a:rPr lang="en-US" sz="2000" i="1" dirty="0"/>
              <a:t>technical</a:t>
            </a:r>
            <a:r>
              <a:rPr lang="en-US" sz="2000" dirty="0"/>
              <a:t> and </a:t>
            </a:r>
            <a:r>
              <a:rPr lang="en-US" sz="2000" i="1" dirty="0"/>
              <a:t>clinical</a:t>
            </a:r>
            <a:r>
              <a:rPr lang="en-US" sz="2000" dirty="0"/>
              <a:t> accuracy.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29A1-0E96-8C47-B0F2-C29D650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7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Cohort studies for evaluating diagnostic tests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6E814-2FB4-CE47-BC86-5A5C70A581F2}"/>
              </a:ext>
            </a:extLst>
          </p:cNvPr>
          <p:cNvSpPr/>
          <p:nvPr/>
        </p:nvSpPr>
        <p:spPr>
          <a:xfrm>
            <a:off x="838200" y="2398648"/>
            <a:ext cx="1483297" cy="1285934"/>
          </a:xfrm>
          <a:prstGeom prst="rect">
            <a:avLst/>
          </a:prstGeom>
          <a:solidFill>
            <a:srgbClr val="CA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the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421E4-8F4F-534B-B351-8932D791A834}"/>
              </a:ext>
            </a:extLst>
          </p:cNvPr>
          <p:cNvSpPr/>
          <p:nvPr/>
        </p:nvSpPr>
        <p:spPr>
          <a:xfrm>
            <a:off x="838199" y="3684582"/>
            <a:ext cx="1483297" cy="24398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the 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F27BA5-D498-0E41-ACA8-E80B92FD6B99}"/>
              </a:ext>
            </a:extLst>
          </p:cNvPr>
          <p:cNvCxnSpPr/>
          <p:nvPr/>
        </p:nvCxnSpPr>
        <p:spPr>
          <a:xfrm>
            <a:off x="6450493" y="4045240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527615-90C6-A04E-B63C-3887ACD3AA40}"/>
              </a:ext>
            </a:extLst>
          </p:cNvPr>
          <p:cNvSpPr txBox="1"/>
          <p:nvPr/>
        </p:nvSpPr>
        <p:spPr>
          <a:xfrm>
            <a:off x="8176591" y="2438405"/>
            <a:ext cx="3180521" cy="12067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Positive predictive value = </a:t>
            </a:r>
          </a:p>
          <a:p>
            <a:r>
              <a:rPr lang="en-US" dirty="0"/>
              <a:t>TP / (TP + FP)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E0ABA-787C-0340-9685-823549A7F1D0}"/>
              </a:ext>
            </a:extLst>
          </p:cNvPr>
          <p:cNvSpPr txBox="1"/>
          <p:nvPr/>
        </p:nvSpPr>
        <p:spPr>
          <a:xfrm>
            <a:off x="8200966" y="4083896"/>
            <a:ext cx="3180521" cy="1282759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Negative predictive value = </a:t>
            </a:r>
          </a:p>
          <a:p>
            <a:r>
              <a:rPr lang="en-US" dirty="0"/>
              <a:t>TN / (FN + TN)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5687F-1CB8-AA47-85F3-D1BC068B1CF8}"/>
              </a:ext>
            </a:extLst>
          </p:cNvPr>
          <p:cNvSpPr txBox="1"/>
          <p:nvPr/>
        </p:nvSpPr>
        <p:spPr>
          <a:xfrm>
            <a:off x="92765" y="145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DD639-5ED2-BB4E-A444-E1C4C9DFABF3}"/>
              </a:ext>
            </a:extLst>
          </p:cNvPr>
          <p:cNvCxnSpPr/>
          <p:nvPr/>
        </p:nvCxnSpPr>
        <p:spPr>
          <a:xfrm>
            <a:off x="6450493" y="3645183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48AE846-78F0-E447-AE06-4A725A532E97}"/>
              </a:ext>
            </a:extLst>
          </p:cNvPr>
          <p:cNvSpPr/>
          <p:nvPr/>
        </p:nvSpPr>
        <p:spPr>
          <a:xfrm>
            <a:off x="2524066" y="2432020"/>
            <a:ext cx="3584887" cy="5035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TP: Test result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4DEF843-F75C-5D41-AE59-8EE27A00F3E8}"/>
              </a:ext>
            </a:extLst>
          </p:cNvPr>
          <p:cNvSpPr/>
          <p:nvPr/>
        </p:nvSpPr>
        <p:spPr>
          <a:xfrm rot="21295150">
            <a:off x="2476994" y="3403092"/>
            <a:ext cx="3875998" cy="5035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FP: Test result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F8D02F7-2EB7-0E43-8E8A-B046A8835AB1}"/>
              </a:ext>
            </a:extLst>
          </p:cNvPr>
          <p:cNvSpPr/>
          <p:nvPr/>
        </p:nvSpPr>
        <p:spPr>
          <a:xfrm>
            <a:off x="2492985" y="4556901"/>
            <a:ext cx="3630475" cy="503582"/>
          </a:xfrm>
          <a:prstGeom prst="rightArrow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TN: Test result 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054FC5-5828-AF43-BBA1-6A0BE4C23DE6}"/>
              </a:ext>
            </a:extLst>
          </p:cNvPr>
          <p:cNvSpPr/>
          <p:nvPr/>
        </p:nvSpPr>
        <p:spPr>
          <a:xfrm rot="640966">
            <a:off x="2506817" y="3224236"/>
            <a:ext cx="3789945" cy="503582"/>
          </a:xfrm>
          <a:prstGeom prst="rightArrow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FN: Test </a:t>
            </a:r>
            <a:r>
              <a:rPr lang="en-US"/>
              <a:t>result -ve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91139-FE3E-F747-A9AB-74F8CACD8979}"/>
              </a:ext>
            </a:extLst>
          </p:cNvPr>
          <p:cNvCxnSpPr/>
          <p:nvPr/>
        </p:nvCxnSpPr>
        <p:spPr>
          <a:xfrm>
            <a:off x="6450496" y="3147924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C18A-7F74-834E-82A1-FA1BFD6E0587}"/>
              </a:ext>
            </a:extLst>
          </p:cNvPr>
          <p:cNvSpPr txBox="1"/>
          <p:nvPr/>
        </p:nvSpPr>
        <p:spPr>
          <a:xfrm>
            <a:off x="450574" y="6391691"/>
            <a:ext cx="11061721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Predictive values are characteristics  of the test </a:t>
            </a:r>
            <a:r>
              <a:rPr lang="en-US" sz="2400" b="1" i="1" dirty="0">
                <a:solidFill>
                  <a:schemeClr val="accent1"/>
                </a:solidFill>
              </a:rPr>
              <a:t>and</a:t>
            </a:r>
            <a:r>
              <a:rPr lang="en-US" sz="2400" b="1" dirty="0">
                <a:solidFill>
                  <a:schemeClr val="accent1"/>
                </a:solidFill>
              </a:rPr>
              <a:t> the population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BDE55-54DD-454B-B5B0-528D87D39974}"/>
              </a:ext>
            </a:extLst>
          </p:cNvPr>
          <p:cNvSpPr txBox="1"/>
          <p:nvPr/>
        </p:nvSpPr>
        <p:spPr>
          <a:xfrm>
            <a:off x="6450493" y="2066290"/>
            <a:ext cx="395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test result (for denominator)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74B5-21CA-5648-8532-50DE06DA5960}"/>
              </a:ext>
            </a:extLst>
          </p:cNvPr>
          <p:cNvSpPr txBox="1"/>
          <p:nvPr/>
        </p:nvSpPr>
        <p:spPr>
          <a:xfrm>
            <a:off x="761845" y="2063192"/>
            <a:ext cx="244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condition status</a:t>
            </a:r>
          </a:p>
        </p:txBody>
      </p:sp>
    </p:spTree>
    <p:extLst>
      <p:ext uri="{BB962C8B-B14F-4D97-AF65-F5344CB8AC3E}">
        <p14:creationId xmlns:p14="http://schemas.microsoft.com/office/powerpoint/2010/main" val="18451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3ACB2E6-2099-7F43-9F41-1CC8BD300787}"/>
              </a:ext>
            </a:extLst>
          </p:cNvPr>
          <p:cNvSpPr/>
          <p:nvPr/>
        </p:nvSpPr>
        <p:spPr>
          <a:xfrm>
            <a:off x="291549" y="2044282"/>
            <a:ext cx="11396869" cy="428386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5A1D-5BA2-FA42-B7D4-786CF2CDBAC9}"/>
              </a:ext>
            </a:extLst>
          </p:cNvPr>
          <p:cNvSpPr/>
          <p:nvPr/>
        </p:nvSpPr>
        <p:spPr>
          <a:xfrm>
            <a:off x="844820" y="3674994"/>
            <a:ext cx="1483297" cy="276830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791AF-6E68-D740-92CD-D91D238FAB78}"/>
              </a:ext>
            </a:extLst>
          </p:cNvPr>
          <p:cNvSpPr/>
          <p:nvPr/>
        </p:nvSpPr>
        <p:spPr>
          <a:xfrm>
            <a:off x="844822" y="2398647"/>
            <a:ext cx="1483297" cy="846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AE3E-E6A5-C548-8525-C8B9799000F3}"/>
              </a:ext>
            </a:extLst>
          </p:cNvPr>
          <p:cNvSpPr/>
          <p:nvPr/>
        </p:nvSpPr>
        <p:spPr>
          <a:xfrm>
            <a:off x="844822" y="3951824"/>
            <a:ext cx="1483297" cy="2172625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42757-167F-C04C-936C-8439EA5CF4D9}"/>
              </a:ext>
            </a:extLst>
          </p:cNvPr>
          <p:cNvSpPr/>
          <p:nvPr/>
        </p:nvSpPr>
        <p:spPr>
          <a:xfrm>
            <a:off x="844822" y="3147924"/>
            <a:ext cx="1483297" cy="5366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A804-FE0F-9340-95A1-2FC64B04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44560"/>
            <a:ext cx="10515600" cy="136706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Because no test is perfect, there is always a chance of a result being misleading.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A person’s rational decision will be to act if the predictive value of the test implies that there is a net benefit from the combined chances and values of good and poor outcomes 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29A1-0E96-8C47-B0F2-C29D650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17" y="-72058"/>
            <a:ext cx="10515600" cy="683959"/>
          </a:xfrm>
        </p:spPr>
        <p:txBody>
          <a:bodyPr>
            <a:normAutofit/>
          </a:bodyPr>
          <a:lstStyle/>
          <a:p>
            <a:r>
              <a:rPr lang="en-US" sz="3600" dirty="0"/>
              <a:t>Acting on the result of a diagnostic test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F27BA5-D498-0E41-ACA8-E80B92FD6B99}"/>
              </a:ext>
            </a:extLst>
          </p:cNvPr>
          <p:cNvCxnSpPr/>
          <p:nvPr/>
        </p:nvCxnSpPr>
        <p:spPr>
          <a:xfrm>
            <a:off x="844817" y="4039147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95687F-1CB8-AA47-85F3-D1BC068B1CF8}"/>
              </a:ext>
            </a:extLst>
          </p:cNvPr>
          <p:cNvSpPr txBox="1"/>
          <p:nvPr/>
        </p:nvSpPr>
        <p:spPr>
          <a:xfrm>
            <a:off x="92765" y="145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DD639-5ED2-BB4E-A444-E1C4C9DFABF3}"/>
              </a:ext>
            </a:extLst>
          </p:cNvPr>
          <p:cNvCxnSpPr/>
          <p:nvPr/>
        </p:nvCxnSpPr>
        <p:spPr>
          <a:xfrm>
            <a:off x="844817" y="3639090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48AE846-78F0-E447-AE06-4A725A532E97}"/>
              </a:ext>
            </a:extLst>
          </p:cNvPr>
          <p:cNvSpPr/>
          <p:nvPr/>
        </p:nvSpPr>
        <p:spPr>
          <a:xfrm>
            <a:off x="2915252" y="2432020"/>
            <a:ext cx="3803304" cy="5035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TP: Test result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4DEF843-F75C-5D41-AE59-8EE27A00F3E8}"/>
              </a:ext>
            </a:extLst>
          </p:cNvPr>
          <p:cNvSpPr/>
          <p:nvPr/>
        </p:nvSpPr>
        <p:spPr>
          <a:xfrm>
            <a:off x="2936350" y="3060853"/>
            <a:ext cx="3796713" cy="5035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FP: Test result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F8D02F7-2EB7-0E43-8E8A-B046A8835AB1}"/>
              </a:ext>
            </a:extLst>
          </p:cNvPr>
          <p:cNvSpPr/>
          <p:nvPr/>
        </p:nvSpPr>
        <p:spPr>
          <a:xfrm>
            <a:off x="2936349" y="4826909"/>
            <a:ext cx="3796713" cy="503582"/>
          </a:xfrm>
          <a:prstGeom prst="rightArrow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TN: Test result 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054FC5-5828-AF43-BBA1-6A0BE4C23DE6}"/>
              </a:ext>
            </a:extLst>
          </p:cNvPr>
          <p:cNvSpPr/>
          <p:nvPr/>
        </p:nvSpPr>
        <p:spPr>
          <a:xfrm>
            <a:off x="2951025" y="3631863"/>
            <a:ext cx="3782037" cy="503582"/>
          </a:xfrm>
          <a:prstGeom prst="rightArrow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FN: Test result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91139-FE3E-F747-A9AB-74F8CACD8979}"/>
              </a:ext>
            </a:extLst>
          </p:cNvPr>
          <p:cNvCxnSpPr/>
          <p:nvPr/>
        </p:nvCxnSpPr>
        <p:spPr>
          <a:xfrm>
            <a:off x="844820" y="3141831"/>
            <a:ext cx="14832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C18A-7F74-834E-82A1-FA1BFD6E0587}"/>
              </a:ext>
            </a:extLst>
          </p:cNvPr>
          <p:cNvSpPr txBox="1"/>
          <p:nvPr/>
        </p:nvSpPr>
        <p:spPr>
          <a:xfrm>
            <a:off x="1086679" y="6391691"/>
            <a:ext cx="112908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Treatment decisions depend on the likelihoods of the outcomes, </a:t>
            </a:r>
            <a:r>
              <a:rPr lang="en-US" sz="2000" b="1" i="1" dirty="0">
                <a:solidFill>
                  <a:schemeClr val="accent1"/>
                </a:solidFill>
              </a:rPr>
              <a:t>and</a:t>
            </a:r>
            <a:r>
              <a:rPr lang="en-US" sz="2000" b="1" dirty="0">
                <a:solidFill>
                  <a:schemeClr val="accent1"/>
                </a:solidFill>
              </a:rPr>
              <a:t> the values placed on them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4152FB-66CE-B442-A834-A27F5F95ECFF}"/>
              </a:ext>
            </a:extLst>
          </p:cNvPr>
          <p:cNvSpPr/>
          <p:nvPr/>
        </p:nvSpPr>
        <p:spPr>
          <a:xfrm>
            <a:off x="7384774" y="3694874"/>
            <a:ext cx="3969023" cy="276830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FN: do not treat </a:t>
            </a:r>
            <a:r>
              <a:rPr lang="en-GB" dirty="0"/>
              <a:t>— poor outcome likely</a:t>
            </a:r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288FE-1599-9846-B7CD-B1649A91DC15}"/>
              </a:ext>
            </a:extLst>
          </p:cNvPr>
          <p:cNvSpPr/>
          <p:nvPr/>
        </p:nvSpPr>
        <p:spPr>
          <a:xfrm>
            <a:off x="7384776" y="2418527"/>
            <a:ext cx="3969023" cy="846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TP: treat </a:t>
            </a:r>
            <a:r>
              <a:rPr lang="en-GB" dirty="0"/>
              <a:t>—</a:t>
            </a:r>
            <a:r>
              <a:rPr lang="en-GB" dirty="0">
                <a:effectLst/>
              </a:rPr>
              <a:t> </a:t>
            </a:r>
            <a:r>
              <a:rPr lang="en-US" dirty="0">
                <a:effectLst/>
              </a:rPr>
              <a:t>good outcome likely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7E92B7-937D-2245-BCFF-71D47E85522F}"/>
              </a:ext>
            </a:extLst>
          </p:cNvPr>
          <p:cNvSpPr/>
          <p:nvPr/>
        </p:nvSpPr>
        <p:spPr>
          <a:xfrm>
            <a:off x="7384776" y="3971704"/>
            <a:ext cx="3969023" cy="2172625"/>
          </a:xfrm>
          <a:prstGeom prst="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TN: do not treat </a:t>
            </a:r>
            <a:r>
              <a:rPr lang="en-GB" dirty="0"/>
              <a:t>—</a:t>
            </a:r>
            <a:r>
              <a:rPr lang="en-GB" dirty="0">
                <a:effectLst/>
              </a:rPr>
              <a:t> good outcome likely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3F1A1-87AA-D644-9D34-F260CCCFFBD1}"/>
              </a:ext>
            </a:extLst>
          </p:cNvPr>
          <p:cNvSpPr/>
          <p:nvPr/>
        </p:nvSpPr>
        <p:spPr>
          <a:xfrm>
            <a:off x="7384776" y="3167804"/>
            <a:ext cx="3969023" cy="5366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FP: treat </a:t>
            </a:r>
            <a:r>
              <a:rPr lang="en-GB" dirty="0"/>
              <a:t>—</a:t>
            </a:r>
            <a:r>
              <a:rPr lang="en-GB" dirty="0">
                <a:effectLst/>
              </a:rPr>
              <a:t> poor </a:t>
            </a:r>
            <a:r>
              <a:rPr lang="en-GB" dirty="0"/>
              <a:t>o</a:t>
            </a:r>
            <a:r>
              <a:rPr lang="en-GB" dirty="0">
                <a:effectLst/>
              </a:rPr>
              <a:t>utcome likely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270865-AAC2-534D-9F50-FFE43FC2D403}"/>
              </a:ext>
            </a:extLst>
          </p:cNvPr>
          <p:cNvCxnSpPr>
            <a:cxnSpLocks/>
          </p:cNvCxnSpPr>
          <p:nvPr/>
        </p:nvCxnSpPr>
        <p:spPr>
          <a:xfrm>
            <a:off x="7411275" y="4085531"/>
            <a:ext cx="394252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6A4DE1-146C-C94C-A702-0D149C2C53B6}"/>
              </a:ext>
            </a:extLst>
          </p:cNvPr>
          <p:cNvCxnSpPr>
            <a:cxnSpLocks/>
          </p:cNvCxnSpPr>
          <p:nvPr/>
        </p:nvCxnSpPr>
        <p:spPr>
          <a:xfrm>
            <a:off x="7411275" y="3685474"/>
            <a:ext cx="3942522" cy="9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2AA6E6-79D3-7A4F-8FE0-296F44871D50}"/>
              </a:ext>
            </a:extLst>
          </p:cNvPr>
          <p:cNvCxnSpPr>
            <a:cxnSpLocks/>
          </p:cNvCxnSpPr>
          <p:nvPr/>
        </p:nvCxnSpPr>
        <p:spPr>
          <a:xfrm>
            <a:off x="7411278" y="3188215"/>
            <a:ext cx="394251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DC059D-4A54-4449-A54C-CDDF067DD8FB}"/>
              </a:ext>
            </a:extLst>
          </p:cNvPr>
          <p:cNvSpPr txBox="1"/>
          <p:nvPr/>
        </p:nvSpPr>
        <p:spPr>
          <a:xfrm>
            <a:off x="768463" y="2083642"/>
            <a:ext cx="231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test result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671D1C-2D4E-9E4B-ACB9-8FBA758088BB}"/>
              </a:ext>
            </a:extLst>
          </p:cNvPr>
          <p:cNvSpPr txBox="1"/>
          <p:nvPr/>
        </p:nvSpPr>
        <p:spPr>
          <a:xfrm>
            <a:off x="7370269" y="2083642"/>
            <a:ext cx="308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by test result</a:t>
            </a:r>
          </a:p>
        </p:txBody>
      </p:sp>
    </p:spTree>
    <p:extLst>
      <p:ext uri="{BB962C8B-B14F-4D97-AF65-F5344CB8AC3E}">
        <p14:creationId xmlns:p14="http://schemas.microsoft.com/office/powerpoint/2010/main" val="191303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81-327E-1E48-A91A-861DE5F4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Predictive values depend on </a:t>
            </a:r>
            <a:br>
              <a:rPr lang="en-US" dirty="0"/>
            </a:br>
            <a:r>
              <a:rPr lang="en-US" dirty="0"/>
              <a:t>sensitivity, specificity, </a:t>
            </a:r>
            <a:r>
              <a:rPr lang="en-US" b="1" dirty="0">
                <a:solidFill>
                  <a:srgbClr val="C00000"/>
                </a:solidFill>
              </a:rPr>
              <a:t>and prevalence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E5493-CF8B-8046-A9EF-2D4D919E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6" t="10689" r="8172" b="-18"/>
          <a:stretch/>
        </p:blipFill>
        <p:spPr>
          <a:xfrm>
            <a:off x="3457184" y="1952750"/>
            <a:ext cx="5824602" cy="45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81-327E-1E48-A91A-861DE5F4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Predictive values depend on </a:t>
            </a:r>
            <a:br>
              <a:rPr lang="en-US" dirty="0"/>
            </a:br>
            <a:r>
              <a:rPr lang="en-US" dirty="0"/>
              <a:t>sensitivity, specificity, </a:t>
            </a:r>
            <a:r>
              <a:rPr lang="en-US" b="1" dirty="0">
                <a:solidFill>
                  <a:srgbClr val="C00000"/>
                </a:solidFill>
              </a:rPr>
              <a:t>and prevalence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52552-BCE2-7C49-BD54-08B2A955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9" y="2884552"/>
            <a:ext cx="10109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666</Words>
  <Application>Microsoft Macintosh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Diagnostic accuracy</vt:lpstr>
      <vt:lpstr>Diagnostic accuracy studies</vt:lpstr>
      <vt:lpstr>Case-control studies for evaluating diagnostic tests</vt:lpstr>
      <vt:lpstr>Cohort studies for evaluating diagnostic tests</vt:lpstr>
      <vt:lpstr>Cohort studies for evaluating diagnostic tests</vt:lpstr>
      <vt:lpstr>Acting on the result of a diagnostic test</vt:lpstr>
      <vt:lpstr>Predictive values depend on  sensitivity, specificity, and prevalence</vt:lpstr>
      <vt:lpstr>Predictive values depend on  sensitivity, specificity, and prevalence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accuracy</dc:title>
  <dc:creator>Michael Power</dc:creator>
  <cp:lastModifiedBy>Michael Power</cp:lastModifiedBy>
  <cp:revision>39</cp:revision>
  <cp:lastPrinted>2020-06-02T13:31:54Z</cp:lastPrinted>
  <dcterms:created xsi:type="dcterms:W3CDTF">2020-05-07T10:31:18Z</dcterms:created>
  <dcterms:modified xsi:type="dcterms:W3CDTF">2020-06-02T13:37:39Z</dcterms:modified>
</cp:coreProperties>
</file>