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86" r:id="rId5"/>
    <p:sldId id="285" r:id="rId6"/>
    <p:sldId id="282" r:id="rId7"/>
    <p:sldId id="284" r:id="rId8"/>
    <p:sldId id="287" r:id="rId9"/>
    <p:sldId id="263" r:id="rId10"/>
    <p:sldId id="264" r:id="rId11"/>
    <p:sldId id="265" r:id="rId12"/>
    <p:sldId id="269" r:id="rId13"/>
    <p:sldId id="268" r:id="rId14"/>
    <p:sldId id="274" r:id="rId15"/>
    <p:sldId id="273" r:id="rId16"/>
    <p:sldId id="271" r:id="rId17"/>
    <p:sldId id="279" r:id="rId18"/>
    <p:sldId id="270" r:id="rId19"/>
    <p:sldId id="278" r:id="rId20"/>
    <p:sldId id="277" r:id="rId21"/>
    <p:sldId id="276" r:id="rId22"/>
    <p:sldId id="281" r:id="rId23"/>
    <p:sldId id="280"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showGuides="1">
      <p:cViewPr varScale="1">
        <p:scale>
          <a:sx n="64" d="100"/>
          <a:sy n="64" d="100"/>
        </p:scale>
        <p:origin x="7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0DC7FE0-21E6-412C-BEDF-7F7652DA4BAE}"/>
              </a:ext>
            </a:extLst>
          </p:cNvPr>
          <p:cNvSpPr>
            <a:spLocks noChangeAspect="1"/>
          </p:cNvSpPr>
          <p:nvPr userDrawn="1"/>
        </p:nvSpPr>
        <p:spPr>
          <a:xfrm>
            <a:off x="-1" y="0"/>
            <a:ext cx="12192000" cy="6858000"/>
          </a:xfrm>
          <a:prstGeom prst="rect">
            <a:avLst/>
          </a:prstGeom>
          <a:blipFill dpi="0" rotWithShape="1">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dirty="0">
              <a:ea typeface="微软雅黑" panose="020B0503020204020204" pitchFamily="34" charset="-122"/>
            </a:endParaRPr>
          </a:p>
        </p:txBody>
      </p:sp>
      <p:sp>
        <p:nvSpPr>
          <p:cNvPr id="7" name="矩形 6">
            <a:extLst>
              <a:ext uri="{FF2B5EF4-FFF2-40B4-BE49-F238E27FC236}">
                <a16:creationId xmlns:a16="http://schemas.microsoft.com/office/drawing/2014/main" id="{1CF1C83C-BE86-4CDD-A37F-E296AE15933C}"/>
              </a:ext>
            </a:extLst>
          </p:cNvPr>
          <p:cNvSpPr>
            <a:spLocks noChangeAspect="1"/>
          </p:cNvSpPr>
          <p:nvPr userDrawn="1"/>
        </p:nvSpPr>
        <p:spPr>
          <a:xfrm>
            <a:off x="289109" y="0"/>
            <a:ext cx="12192000" cy="6858000"/>
          </a:xfrm>
          <a:prstGeom prst="rect">
            <a:avLst/>
          </a:prstGeom>
          <a:solidFill>
            <a:schemeClr val="bg1">
              <a:alpha val="70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dirty="0">
              <a:ea typeface="微软雅黑" panose="020B0503020204020204" pitchFamily="34" charset="-122"/>
            </a:endParaRP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E11DE6D0-4C6C-4FF1-98D0-C92D1E069EC4}" type="datetimeFigureOut">
              <a:rPr lang="en-US" smtClean="0"/>
              <a:t>3/30/2021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F7B7D1-2B4D-4467-A461-1CD7B50F814D}" type="slidenum">
              <a:rPr lang="en-US" smtClean="0"/>
              <a:t>‹#›</a:t>
            </a:fld>
            <a:endParaRPr lang="en-US"/>
          </a:p>
        </p:txBody>
      </p:sp>
      <p:sp>
        <p:nvSpPr>
          <p:cNvPr id="8" name="直角三角形 7">
            <a:extLst>
              <a:ext uri="{FF2B5EF4-FFF2-40B4-BE49-F238E27FC236}">
                <a16:creationId xmlns:a16="http://schemas.microsoft.com/office/drawing/2014/main" id="{50C1C7FF-FC4C-40EA-8DD1-A1F229B8617E}"/>
              </a:ext>
            </a:extLst>
          </p:cNvPr>
          <p:cNvSpPr/>
          <p:nvPr userDrawn="1"/>
        </p:nvSpPr>
        <p:spPr>
          <a:xfrm flipV="1">
            <a:off x="-1" y="0"/>
            <a:ext cx="1737007" cy="1898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
        <p:nvSpPr>
          <p:cNvPr id="9" name="直角三角形 8">
            <a:extLst>
              <a:ext uri="{FF2B5EF4-FFF2-40B4-BE49-F238E27FC236}">
                <a16:creationId xmlns:a16="http://schemas.microsoft.com/office/drawing/2014/main" id="{2ECCFBD3-5DD9-42F7-B21E-C84D9F47582F}"/>
              </a:ext>
            </a:extLst>
          </p:cNvPr>
          <p:cNvSpPr/>
          <p:nvPr userDrawn="1"/>
        </p:nvSpPr>
        <p:spPr>
          <a:xfrm>
            <a:off x="-3799" y="586664"/>
            <a:ext cx="3526972" cy="6286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
        <p:nvSpPr>
          <p:cNvPr id="10" name="任意多边形: 形状 157">
            <a:extLst>
              <a:ext uri="{FF2B5EF4-FFF2-40B4-BE49-F238E27FC236}">
                <a16:creationId xmlns:a16="http://schemas.microsoft.com/office/drawing/2014/main" id="{9E56C5ED-730D-4E0F-8B91-8AE7E01B5BA4}"/>
              </a:ext>
            </a:extLst>
          </p:cNvPr>
          <p:cNvSpPr/>
          <p:nvPr userDrawn="1"/>
        </p:nvSpPr>
        <p:spPr>
          <a:xfrm flipH="1">
            <a:off x="8455097" y="3171945"/>
            <a:ext cx="3736903" cy="3695700"/>
          </a:xfrm>
          <a:custGeom>
            <a:avLst/>
            <a:gdLst>
              <a:gd name="connsiteX0" fmla="*/ 0 w 3736900"/>
              <a:gd name="connsiteY0" fmla="*/ 0 h 3861022"/>
              <a:gd name="connsiteX1" fmla="*/ 0 w 3736900"/>
              <a:gd name="connsiteY1" fmla="*/ 3861022 h 3861022"/>
              <a:gd name="connsiteX2" fmla="*/ 3736900 w 3736900"/>
              <a:gd name="connsiteY2" fmla="*/ 3861022 h 3861022"/>
            </a:gdLst>
            <a:ahLst/>
            <a:cxnLst>
              <a:cxn ang="0">
                <a:pos x="connsiteX0" y="connsiteY0"/>
              </a:cxn>
              <a:cxn ang="0">
                <a:pos x="connsiteX1" y="connsiteY1"/>
              </a:cxn>
              <a:cxn ang="0">
                <a:pos x="connsiteX2" y="connsiteY2"/>
              </a:cxn>
            </a:cxnLst>
            <a:rect l="l" t="t" r="r" b="b"/>
            <a:pathLst>
              <a:path w="3736900" h="3861022">
                <a:moveTo>
                  <a:pt x="0" y="0"/>
                </a:moveTo>
                <a:lnTo>
                  <a:pt x="0" y="3861022"/>
                </a:lnTo>
                <a:lnTo>
                  <a:pt x="3736900" y="386102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
        <p:nvSpPr>
          <p:cNvPr id="11" name="直角三角形 10">
            <a:extLst>
              <a:ext uri="{FF2B5EF4-FFF2-40B4-BE49-F238E27FC236}">
                <a16:creationId xmlns:a16="http://schemas.microsoft.com/office/drawing/2014/main" id="{A3E9EECF-3E88-40E2-B2EE-EB09E425D202}"/>
              </a:ext>
            </a:extLst>
          </p:cNvPr>
          <p:cNvSpPr/>
          <p:nvPr userDrawn="1"/>
        </p:nvSpPr>
        <p:spPr>
          <a:xfrm flipH="1">
            <a:off x="8665027" y="4029195"/>
            <a:ext cx="3526973" cy="28384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cxnSp>
        <p:nvCxnSpPr>
          <p:cNvPr id="12" name="直接连接符 11">
            <a:extLst>
              <a:ext uri="{FF2B5EF4-FFF2-40B4-BE49-F238E27FC236}">
                <a16:creationId xmlns:a16="http://schemas.microsoft.com/office/drawing/2014/main" id="{37F2DB4A-01CB-48ED-9500-C136D472BD13}"/>
              </a:ext>
            </a:extLst>
          </p:cNvPr>
          <p:cNvCxnSpPr>
            <a:cxnSpLocks/>
            <a:stCxn id="9" idx="0"/>
          </p:cNvCxnSpPr>
          <p:nvPr userDrawn="1"/>
        </p:nvCxnSpPr>
        <p:spPr>
          <a:xfrm>
            <a:off x="-3800" y="586664"/>
            <a:ext cx="3736903" cy="6286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5236" y="29156"/>
            <a:ext cx="1888557" cy="656537"/>
          </a:xfrm>
          <a:prstGeom prst="rect">
            <a:avLst/>
          </a:prstGeom>
        </p:spPr>
      </p:pic>
      <p:cxnSp>
        <p:nvCxnSpPr>
          <p:cNvPr id="14" name="直接连接符 13">
            <a:extLst>
              <a:ext uri="{FF2B5EF4-FFF2-40B4-BE49-F238E27FC236}">
                <a16:creationId xmlns:a16="http://schemas.microsoft.com/office/drawing/2014/main" id="{757A9238-71E4-415D-A10C-26D3A95E3F57}"/>
              </a:ext>
            </a:extLst>
          </p:cNvPr>
          <p:cNvCxnSpPr>
            <a:cxnSpLocks/>
          </p:cNvCxnSpPr>
          <p:nvPr userDrawn="1"/>
        </p:nvCxnSpPr>
        <p:spPr>
          <a:xfrm>
            <a:off x="3237097" y="3549874"/>
            <a:ext cx="629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19179BF-9239-47D4-B305-9CDA4389B244}"/>
              </a:ext>
            </a:extLst>
          </p:cNvPr>
          <p:cNvCxnSpPr>
            <a:cxnSpLocks/>
          </p:cNvCxnSpPr>
          <p:nvPr userDrawn="1"/>
        </p:nvCxnSpPr>
        <p:spPr>
          <a:xfrm>
            <a:off x="3237097" y="2178274"/>
            <a:ext cx="629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3963800" y="2605432"/>
            <a:ext cx="4842617" cy="950569"/>
          </a:xfrm>
        </p:spPr>
        <p:txBody>
          <a:bodyPr anchor="b">
            <a:noAutofit/>
          </a:bodyPr>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310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E11DE6D0-4C6C-4FF1-98D0-C92D1E069EC4}" type="datetimeFigureOut">
              <a:rPr lang="en-US" smtClean="0"/>
              <a:t>3/30/2021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DF7B7D1-2B4D-4467-A461-1CD7B50F814D}" type="slidenum">
              <a:rPr lang="en-US" smtClean="0"/>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5236" y="29156"/>
            <a:ext cx="1888557" cy="656537"/>
          </a:xfrm>
          <a:prstGeom prst="rect">
            <a:avLst/>
          </a:prstGeom>
        </p:spPr>
      </p:pic>
      <p:sp>
        <p:nvSpPr>
          <p:cNvPr id="8" name="任意多边形 7"/>
          <p:cNvSpPr/>
          <p:nvPr userDrawn="1"/>
        </p:nvSpPr>
        <p:spPr>
          <a:xfrm>
            <a:off x="54123" y="5750887"/>
            <a:ext cx="12187227" cy="1107113"/>
          </a:xfrm>
          <a:custGeom>
            <a:avLst/>
            <a:gdLst>
              <a:gd name="connsiteX0" fmla="*/ 4779236 w 12187227"/>
              <a:gd name="connsiteY0" fmla="*/ 0 h 598771"/>
              <a:gd name="connsiteX1" fmla="*/ 12187227 w 12187227"/>
              <a:gd name="connsiteY1" fmla="*/ 598771 h 598771"/>
              <a:gd name="connsiteX2" fmla="*/ 0 w 12187227"/>
              <a:gd name="connsiteY2" fmla="*/ 598771 h 598771"/>
              <a:gd name="connsiteX3" fmla="*/ 4779236 w 12187227"/>
              <a:gd name="connsiteY3" fmla="*/ 0 h 598771"/>
            </a:gdLst>
            <a:ahLst/>
            <a:cxnLst>
              <a:cxn ang="0">
                <a:pos x="connsiteX0" y="connsiteY0"/>
              </a:cxn>
              <a:cxn ang="0">
                <a:pos x="connsiteX1" y="connsiteY1"/>
              </a:cxn>
              <a:cxn ang="0">
                <a:pos x="connsiteX2" y="connsiteY2"/>
              </a:cxn>
              <a:cxn ang="0">
                <a:pos x="connsiteX3" y="connsiteY3"/>
              </a:cxn>
            </a:cxnLst>
            <a:rect l="l" t="t" r="r" b="b"/>
            <a:pathLst>
              <a:path w="12187227" h="598771">
                <a:moveTo>
                  <a:pt x="4779236" y="0"/>
                </a:moveTo>
                <a:lnTo>
                  <a:pt x="12187227" y="598771"/>
                </a:lnTo>
                <a:lnTo>
                  <a:pt x="0" y="598771"/>
                </a:lnTo>
                <a:lnTo>
                  <a:pt x="4779236" y="0"/>
                </a:lnTo>
                <a:close/>
              </a:path>
            </a:pathLst>
          </a:cu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25472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print">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7000" contrast="40000"/>
                    </a14:imgEffect>
                  </a14:imgLayer>
                </a14:imgProps>
              </a:ex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2" name="矩形 21"/>
          <p:cNvSpPr/>
          <p:nvPr userDrawn="1"/>
        </p:nvSpPr>
        <p:spPr>
          <a:xfrm>
            <a:off x="0" y="0"/>
            <a:ext cx="12191999" cy="6867645"/>
          </a:xfrm>
          <a:prstGeom prst="rect">
            <a:avLst/>
          </a:prstGeom>
          <a:gradFill>
            <a:gsLst>
              <a:gs pos="0">
                <a:schemeClr val="bg1">
                  <a:alpha val="95000"/>
                </a:schemeClr>
              </a:gs>
              <a:gs pos="78000">
                <a:srgbClr val="FFFFFF">
                  <a:alpha val="95000"/>
                </a:srgbClr>
              </a:gs>
              <a:gs pos="100000">
                <a:schemeClr val="bg1">
                  <a:alpha val="65000"/>
                </a:schemeClr>
              </a:gs>
            </a:gsLst>
            <a:lin ang="189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E11DE6D0-4C6C-4FF1-98D0-C92D1E069EC4}" type="datetimeFigureOut">
              <a:rPr lang="en-US" smtClean="0"/>
              <a:t>3/30/2021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DF7B7D1-2B4D-4467-A461-1CD7B50F814D}" type="slidenum">
              <a:rPr lang="en-US" smtClean="0"/>
              <a:t>‹#›</a:t>
            </a:fld>
            <a:endParaRPr lang="en-US"/>
          </a:p>
        </p:txBody>
      </p:sp>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15236" y="29156"/>
            <a:ext cx="1888557" cy="656537"/>
          </a:xfrm>
          <a:prstGeom prst="rect">
            <a:avLst/>
          </a:prstGeom>
        </p:spPr>
      </p:pic>
      <p:sp>
        <p:nvSpPr>
          <p:cNvPr id="8" name="文本占位符 7"/>
          <p:cNvSpPr>
            <a:spLocks noGrp="1"/>
          </p:cNvSpPr>
          <p:nvPr>
            <p:ph type="body" sz="quarter" idx="13"/>
          </p:nvPr>
        </p:nvSpPr>
        <p:spPr>
          <a:xfrm>
            <a:off x="2147657" y="1571780"/>
            <a:ext cx="4882548" cy="469900"/>
          </a:xfrm>
        </p:spPr>
        <p:txBody>
          <a:bodyPr anchor="ctr">
            <a:normAutofit/>
          </a:bodyPr>
          <a:lstStyle>
            <a:lvl1pPr marL="0" indent="0">
              <a:buNone/>
              <a:defRPr sz="2400">
                <a:solidFill>
                  <a:schemeClr val="bg1"/>
                </a:solidFill>
              </a:defRPr>
            </a:lvl1pPr>
          </a:lstStyle>
          <a:p>
            <a:pPr lvl="0"/>
            <a:r>
              <a:rPr lang="zh-CN" altLang="en-US" dirty="0"/>
              <a:t>单击此处编辑母版文本样式</a:t>
            </a:r>
          </a:p>
        </p:txBody>
      </p:sp>
      <p:sp>
        <p:nvSpPr>
          <p:cNvPr id="9" name="文本占位符 7"/>
          <p:cNvSpPr>
            <a:spLocks noGrp="1"/>
          </p:cNvSpPr>
          <p:nvPr>
            <p:ph type="body" sz="quarter" idx="14"/>
          </p:nvPr>
        </p:nvSpPr>
        <p:spPr>
          <a:xfrm>
            <a:off x="2147657" y="2415159"/>
            <a:ext cx="4882548" cy="469900"/>
          </a:xfrm>
        </p:spPr>
        <p:txBody>
          <a:bodyPr anchor="ctr">
            <a:normAutofit/>
          </a:bodyPr>
          <a:lstStyle>
            <a:lvl1pPr marL="0" indent="0">
              <a:buNone/>
              <a:defRPr sz="2400">
                <a:solidFill>
                  <a:schemeClr val="bg1"/>
                </a:solidFill>
              </a:defRPr>
            </a:lvl1pPr>
          </a:lstStyle>
          <a:p>
            <a:pPr lvl="0"/>
            <a:r>
              <a:rPr lang="zh-CN" altLang="en-US" dirty="0"/>
              <a:t>单击此处编辑母版文本样式</a:t>
            </a:r>
          </a:p>
        </p:txBody>
      </p:sp>
      <p:sp>
        <p:nvSpPr>
          <p:cNvPr id="10" name="文本占位符 7"/>
          <p:cNvSpPr>
            <a:spLocks noGrp="1"/>
          </p:cNvSpPr>
          <p:nvPr>
            <p:ph type="body" sz="quarter" idx="15"/>
          </p:nvPr>
        </p:nvSpPr>
        <p:spPr>
          <a:xfrm>
            <a:off x="2147657" y="3258538"/>
            <a:ext cx="4882548" cy="469900"/>
          </a:xfrm>
        </p:spPr>
        <p:txBody>
          <a:bodyPr anchor="ctr">
            <a:normAutofit/>
          </a:bodyPr>
          <a:lstStyle>
            <a:lvl1pPr marL="0" indent="0">
              <a:buNone/>
              <a:defRPr sz="2400">
                <a:solidFill>
                  <a:schemeClr val="bg1"/>
                </a:solidFill>
              </a:defRPr>
            </a:lvl1pPr>
          </a:lstStyle>
          <a:p>
            <a:pPr lvl="0"/>
            <a:r>
              <a:rPr lang="zh-CN" altLang="en-US" dirty="0"/>
              <a:t>单击此处编辑母版文本样式</a:t>
            </a:r>
          </a:p>
        </p:txBody>
      </p:sp>
      <p:sp>
        <p:nvSpPr>
          <p:cNvPr id="11" name="文本占位符 7"/>
          <p:cNvSpPr>
            <a:spLocks noGrp="1"/>
          </p:cNvSpPr>
          <p:nvPr>
            <p:ph type="body" sz="quarter" idx="16"/>
          </p:nvPr>
        </p:nvSpPr>
        <p:spPr>
          <a:xfrm>
            <a:off x="2147657" y="4101917"/>
            <a:ext cx="4882548" cy="469900"/>
          </a:xfrm>
        </p:spPr>
        <p:txBody>
          <a:bodyPr anchor="ctr">
            <a:normAutofit/>
          </a:bodyPr>
          <a:lstStyle>
            <a:lvl1pPr marL="0" indent="0">
              <a:buNone/>
              <a:defRPr sz="2400">
                <a:solidFill>
                  <a:schemeClr val="bg1"/>
                </a:solidFill>
              </a:defRPr>
            </a:lvl1pPr>
          </a:lstStyle>
          <a:p>
            <a:pPr lvl="0"/>
            <a:r>
              <a:rPr lang="zh-CN" altLang="en-US" dirty="0"/>
              <a:t>单击此处编辑母版文本样式</a:t>
            </a:r>
          </a:p>
        </p:txBody>
      </p:sp>
      <p:sp>
        <p:nvSpPr>
          <p:cNvPr id="12" name="文本占位符 7"/>
          <p:cNvSpPr>
            <a:spLocks noGrp="1"/>
          </p:cNvSpPr>
          <p:nvPr>
            <p:ph type="body" sz="quarter" idx="17"/>
          </p:nvPr>
        </p:nvSpPr>
        <p:spPr>
          <a:xfrm>
            <a:off x="2147657" y="4945296"/>
            <a:ext cx="4882548" cy="469900"/>
          </a:xfrm>
        </p:spPr>
        <p:txBody>
          <a:bodyPr anchor="ctr">
            <a:normAutofit/>
          </a:bodyPr>
          <a:lstStyle>
            <a:lvl1pPr marL="0" indent="0">
              <a:buNone/>
              <a:defRPr sz="2400">
                <a:solidFill>
                  <a:schemeClr val="bg1"/>
                </a:solidFill>
              </a:defRPr>
            </a:lvl1pPr>
          </a:lstStyle>
          <a:p>
            <a:pPr lvl="0"/>
            <a:r>
              <a:rPr lang="zh-CN" altLang="en-US" dirty="0"/>
              <a:t>单击此处编辑母版文本样式</a:t>
            </a:r>
          </a:p>
        </p:txBody>
      </p:sp>
      <p:sp>
        <p:nvSpPr>
          <p:cNvPr id="17" name="任意多边形: 形状 157">
            <a:extLst>
              <a:ext uri="{FF2B5EF4-FFF2-40B4-BE49-F238E27FC236}">
                <a16:creationId xmlns:a16="http://schemas.microsoft.com/office/drawing/2014/main" id="{9E56C5ED-730D-4E0F-8B91-8AE7E01B5BA4}"/>
              </a:ext>
            </a:extLst>
          </p:cNvPr>
          <p:cNvSpPr/>
          <p:nvPr userDrawn="1"/>
        </p:nvSpPr>
        <p:spPr>
          <a:xfrm flipH="1">
            <a:off x="10129421" y="3171945"/>
            <a:ext cx="2062578" cy="3695700"/>
          </a:xfrm>
          <a:custGeom>
            <a:avLst/>
            <a:gdLst>
              <a:gd name="connsiteX0" fmla="*/ 0 w 3736900"/>
              <a:gd name="connsiteY0" fmla="*/ 0 h 3861022"/>
              <a:gd name="connsiteX1" fmla="*/ 0 w 3736900"/>
              <a:gd name="connsiteY1" fmla="*/ 3861022 h 3861022"/>
              <a:gd name="connsiteX2" fmla="*/ 3736900 w 3736900"/>
              <a:gd name="connsiteY2" fmla="*/ 3861022 h 3861022"/>
            </a:gdLst>
            <a:ahLst/>
            <a:cxnLst>
              <a:cxn ang="0">
                <a:pos x="connsiteX0" y="connsiteY0"/>
              </a:cxn>
              <a:cxn ang="0">
                <a:pos x="connsiteX1" y="connsiteY1"/>
              </a:cxn>
              <a:cxn ang="0">
                <a:pos x="connsiteX2" y="connsiteY2"/>
              </a:cxn>
            </a:cxnLst>
            <a:rect l="l" t="t" r="r" b="b"/>
            <a:pathLst>
              <a:path w="3736900" h="3861022">
                <a:moveTo>
                  <a:pt x="0" y="0"/>
                </a:moveTo>
                <a:lnTo>
                  <a:pt x="0" y="3861022"/>
                </a:lnTo>
                <a:lnTo>
                  <a:pt x="3736900" y="386102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
        <p:nvSpPr>
          <p:cNvPr id="18" name="直角三角形 17">
            <a:extLst>
              <a:ext uri="{FF2B5EF4-FFF2-40B4-BE49-F238E27FC236}">
                <a16:creationId xmlns:a16="http://schemas.microsoft.com/office/drawing/2014/main" id="{A3E9EECF-3E88-40E2-B2EE-EB09E425D202}"/>
              </a:ext>
            </a:extLst>
          </p:cNvPr>
          <p:cNvSpPr/>
          <p:nvPr userDrawn="1"/>
        </p:nvSpPr>
        <p:spPr>
          <a:xfrm flipH="1">
            <a:off x="10129421" y="4029195"/>
            <a:ext cx="2062578" cy="28384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
        <p:nvSpPr>
          <p:cNvPr id="19" name="直角三角形 18">
            <a:extLst>
              <a:ext uri="{FF2B5EF4-FFF2-40B4-BE49-F238E27FC236}">
                <a16:creationId xmlns:a16="http://schemas.microsoft.com/office/drawing/2014/main" id="{50C1C7FF-FC4C-40EA-8DD1-A1F229B8617E}"/>
              </a:ext>
            </a:extLst>
          </p:cNvPr>
          <p:cNvSpPr/>
          <p:nvPr userDrawn="1"/>
        </p:nvSpPr>
        <p:spPr>
          <a:xfrm flipV="1">
            <a:off x="-1" y="0"/>
            <a:ext cx="1737007" cy="189865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微软雅黑" panose="020B0503020204020204" pitchFamily="34" charset="-122"/>
            </a:endParaRPr>
          </a:p>
        </p:txBody>
      </p:sp>
    </p:spTree>
    <p:extLst>
      <p:ext uri="{BB962C8B-B14F-4D97-AF65-F5344CB8AC3E}">
        <p14:creationId xmlns:p14="http://schemas.microsoft.com/office/powerpoint/2010/main" val="228074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11DE6D0-4C6C-4FF1-98D0-C92D1E069EC4}" type="datetimeFigureOut">
              <a:rPr lang="en-US" smtClean="0"/>
              <a:t>3/30/2021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DF7B7D1-2B4D-4467-A461-1CD7B50F814D}" type="slidenum">
              <a:rPr lang="en-US" smtClean="0"/>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5236" y="29156"/>
            <a:ext cx="1888557" cy="656537"/>
          </a:xfrm>
          <a:prstGeom prst="rect">
            <a:avLst/>
          </a:prstGeom>
        </p:spPr>
      </p:pic>
      <p:sp>
        <p:nvSpPr>
          <p:cNvPr id="9" name="任意多边形 8"/>
          <p:cNvSpPr/>
          <p:nvPr userDrawn="1"/>
        </p:nvSpPr>
        <p:spPr>
          <a:xfrm>
            <a:off x="54123" y="5750887"/>
            <a:ext cx="12187227" cy="1107113"/>
          </a:xfrm>
          <a:custGeom>
            <a:avLst/>
            <a:gdLst>
              <a:gd name="connsiteX0" fmla="*/ 4779236 w 12187227"/>
              <a:gd name="connsiteY0" fmla="*/ 0 h 598771"/>
              <a:gd name="connsiteX1" fmla="*/ 12187227 w 12187227"/>
              <a:gd name="connsiteY1" fmla="*/ 598771 h 598771"/>
              <a:gd name="connsiteX2" fmla="*/ 0 w 12187227"/>
              <a:gd name="connsiteY2" fmla="*/ 598771 h 598771"/>
              <a:gd name="connsiteX3" fmla="*/ 4779236 w 12187227"/>
              <a:gd name="connsiteY3" fmla="*/ 0 h 598771"/>
            </a:gdLst>
            <a:ahLst/>
            <a:cxnLst>
              <a:cxn ang="0">
                <a:pos x="connsiteX0" y="connsiteY0"/>
              </a:cxn>
              <a:cxn ang="0">
                <a:pos x="connsiteX1" y="connsiteY1"/>
              </a:cxn>
              <a:cxn ang="0">
                <a:pos x="connsiteX2" y="connsiteY2"/>
              </a:cxn>
              <a:cxn ang="0">
                <a:pos x="connsiteX3" y="connsiteY3"/>
              </a:cxn>
            </a:cxnLst>
            <a:rect l="l" t="t" r="r" b="b"/>
            <a:pathLst>
              <a:path w="12187227" h="598771">
                <a:moveTo>
                  <a:pt x="4779236" y="0"/>
                </a:moveTo>
                <a:lnTo>
                  <a:pt x="12187227" y="598771"/>
                </a:lnTo>
                <a:lnTo>
                  <a:pt x="0" y="598771"/>
                </a:lnTo>
                <a:lnTo>
                  <a:pt x="4779236" y="0"/>
                </a:lnTo>
                <a:close/>
              </a:path>
            </a:pathLst>
          </a:cu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09369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E11DE6D0-4C6C-4FF1-98D0-C92D1E069EC4}" type="datetimeFigureOut">
              <a:rPr lang="en-US" smtClean="0"/>
              <a:t>3/30/2021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DF7B7D1-2B4D-4467-A461-1CD7B50F814D}" type="slidenum">
              <a:rPr lang="en-US" smtClean="0"/>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5236" y="29156"/>
            <a:ext cx="1888557" cy="656537"/>
          </a:xfrm>
          <a:prstGeom prst="rect">
            <a:avLst/>
          </a:prstGeom>
        </p:spPr>
      </p:pic>
      <p:sp>
        <p:nvSpPr>
          <p:cNvPr id="11" name="任意多边形 10"/>
          <p:cNvSpPr/>
          <p:nvPr userDrawn="1"/>
        </p:nvSpPr>
        <p:spPr>
          <a:xfrm>
            <a:off x="54123" y="5750887"/>
            <a:ext cx="12187227" cy="1107113"/>
          </a:xfrm>
          <a:custGeom>
            <a:avLst/>
            <a:gdLst>
              <a:gd name="connsiteX0" fmla="*/ 4779236 w 12187227"/>
              <a:gd name="connsiteY0" fmla="*/ 0 h 598771"/>
              <a:gd name="connsiteX1" fmla="*/ 12187227 w 12187227"/>
              <a:gd name="connsiteY1" fmla="*/ 598771 h 598771"/>
              <a:gd name="connsiteX2" fmla="*/ 0 w 12187227"/>
              <a:gd name="connsiteY2" fmla="*/ 598771 h 598771"/>
              <a:gd name="connsiteX3" fmla="*/ 4779236 w 12187227"/>
              <a:gd name="connsiteY3" fmla="*/ 0 h 598771"/>
            </a:gdLst>
            <a:ahLst/>
            <a:cxnLst>
              <a:cxn ang="0">
                <a:pos x="connsiteX0" y="connsiteY0"/>
              </a:cxn>
              <a:cxn ang="0">
                <a:pos x="connsiteX1" y="connsiteY1"/>
              </a:cxn>
              <a:cxn ang="0">
                <a:pos x="connsiteX2" y="connsiteY2"/>
              </a:cxn>
              <a:cxn ang="0">
                <a:pos x="connsiteX3" y="connsiteY3"/>
              </a:cxn>
            </a:cxnLst>
            <a:rect l="l" t="t" r="r" b="b"/>
            <a:pathLst>
              <a:path w="12187227" h="598771">
                <a:moveTo>
                  <a:pt x="4779236" y="0"/>
                </a:moveTo>
                <a:lnTo>
                  <a:pt x="12187227" y="598771"/>
                </a:lnTo>
                <a:lnTo>
                  <a:pt x="0" y="598771"/>
                </a:lnTo>
                <a:lnTo>
                  <a:pt x="4779236" y="0"/>
                </a:lnTo>
                <a:close/>
              </a:path>
            </a:pathLst>
          </a:cu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85000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696"/>
            <a:ext cx="12192000" cy="6855959"/>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E11DE6D0-4C6C-4FF1-98D0-C92D1E069EC4}" type="datetimeFigureOut">
              <a:rPr lang="en-US" smtClean="0"/>
              <a:t>3/30/2021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DF7B7D1-2B4D-4467-A461-1CD7B50F814D}" type="slidenum">
              <a:rPr lang="en-US" smtClean="0"/>
              <a:t>‹#›</a:t>
            </a:fld>
            <a:endParaRPr lang="en-US"/>
          </a:p>
        </p:txBody>
      </p:sp>
      <p:sp>
        <p:nvSpPr>
          <p:cNvPr id="25" name="矩形 24">
            <a:extLst>
              <a:ext uri="{FF2B5EF4-FFF2-40B4-BE49-F238E27FC236}">
                <a16:creationId xmlns:a16="http://schemas.microsoft.com/office/drawing/2014/main" id="{1CF1C83C-BE86-4CDD-A37F-E296AE15933C}"/>
              </a:ext>
            </a:extLst>
          </p:cNvPr>
          <p:cNvSpPr>
            <a:spLocks noChangeAspect="1"/>
          </p:cNvSpPr>
          <p:nvPr userDrawn="1"/>
        </p:nvSpPr>
        <p:spPr>
          <a:xfrm>
            <a:off x="0" y="2343843"/>
            <a:ext cx="12192000" cy="3441660"/>
          </a:xfrm>
          <a:prstGeom prst="rect">
            <a:avLst/>
          </a:prstGeom>
          <a:solidFill>
            <a:schemeClr val="bg1">
              <a:alpha val="70000"/>
            </a:schemeClr>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dirty="0">
              <a:ea typeface="微软雅黑" panose="020B0503020204020204" pitchFamily="34" charset="-122"/>
            </a:endParaRPr>
          </a:p>
        </p:txBody>
      </p:sp>
      <p:pic>
        <p:nvPicPr>
          <p:cNvPr id="26" name="图片 2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5663" y="75815"/>
            <a:ext cx="1877253" cy="652607"/>
          </a:xfrm>
          <a:prstGeom prst="rect">
            <a:avLst/>
          </a:prstGeom>
        </p:spPr>
      </p:pic>
      <p:grpSp>
        <p:nvGrpSpPr>
          <p:cNvPr id="30" name="2598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464241" y="2343843"/>
            <a:ext cx="11370038" cy="2533527"/>
            <a:chOff x="0" y="1447172"/>
            <a:chExt cx="12192000" cy="2716681"/>
          </a:xfrm>
        </p:grpSpPr>
        <p:sp>
          <p:nvSpPr>
            <p:cNvPr id="31" name="í$lîḓè"/>
            <p:cNvSpPr/>
            <p:nvPr/>
          </p:nvSpPr>
          <p:spPr>
            <a:xfrm>
              <a:off x="0" y="2780068"/>
              <a:ext cx="12192000" cy="931854"/>
            </a:xfrm>
            <a:prstGeom prst="rect">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dirty="0">
                <a:solidFill>
                  <a:schemeClr val="tx1"/>
                </a:solidFill>
                <a:ea typeface="微软雅黑" panose="020B0503020204020204" pitchFamily="34" charset="-122"/>
              </a:endParaRPr>
            </a:p>
          </p:txBody>
        </p:sp>
        <p:sp>
          <p:nvSpPr>
            <p:cNvPr id="32" name="iṣlîḑe"/>
            <p:cNvSpPr/>
            <p:nvPr/>
          </p:nvSpPr>
          <p:spPr>
            <a:xfrm>
              <a:off x="1590442" y="1447172"/>
              <a:ext cx="873090" cy="844925"/>
            </a:xfrm>
            <a:prstGeom prst="rect">
              <a:avLst/>
            </a:prstGeom>
            <a:no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54"/>
              <a:r>
                <a:rPr lang="en-US" altLang="zh-CN" sz="4000" dirty="0">
                  <a:solidFill>
                    <a:schemeClr val="accent1"/>
                  </a:solidFill>
                  <a:ea typeface="微软雅黑" panose="020B0503020204020204" pitchFamily="34" charset="-122"/>
                </a:rPr>
                <a:t>01</a:t>
              </a:r>
              <a:endParaRPr lang="zh-CN" altLang="en-US" sz="4000" dirty="0">
                <a:solidFill>
                  <a:schemeClr val="accent1"/>
                </a:solidFill>
                <a:ea typeface="微软雅黑" panose="020B0503020204020204" pitchFamily="34" charset="-122"/>
              </a:endParaRPr>
            </a:p>
          </p:txBody>
        </p:sp>
        <p:cxnSp>
          <p:nvCxnSpPr>
            <p:cNvPr id="33" name="直接连接符 32"/>
            <p:cNvCxnSpPr>
              <a:stCxn id="32" idx="2"/>
            </p:cNvCxnSpPr>
            <p:nvPr/>
          </p:nvCxnSpPr>
          <p:spPr>
            <a:xfrm>
              <a:off x="2026987" y="2292098"/>
              <a:ext cx="0" cy="187175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4" name="i$ľîde"/>
            <p:cNvSpPr/>
            <p:nvPr/>
          </p:nvSpPr>
          <p:spPr>
            <a:xfrm>
              <a:off x="1712206" y="2931214"/>
              <a:ext cx="629562" cy="629562"/>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ea typeface="微软雅黑" panose="020B0503020204020204" pitchFamily="34" charset="-122"/>
              </a:endParaRPr>
            </a:p>
          </p:txBody>
        </p:sp>
        <p:sp>
          <p:nvSpPr>
            <p:cNvPr id="35" name="îśļíḍé"/>
            <p:cNvSpPr/>
            <p:nvPr/>
          </p:nvSpPr>
          <p:spPr>
            <a:xfrm>
              <a:off x="4298884" y="1447172"/>
              <a:ext cx="873090" cy="844926"/>
            </a:xfrm>
            <a:prstGeom prst="rect">
              <a:avLst/>
            </a:prstGeom>
            <a:no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54"/>
              <a:r>
                <a:rPr lang="en-US" altLang="zh-CN" sz="4000" dirty="0">
                  <a:solidFill>
                    <a:schemeClr val="accent2"/>
                  </a:solidFill>
                  <a:ea typeface="微软雅黑" panose="020B0503020204020204" pitchFamily="34" charset="-122"/>
                </a:rPr>
                <a:t>02</a:t>
              </a:r>
              <a:endParaRPr lang="zh-CN" altLang="en-US" sz="4000" dirty="0">
                <a:solidFill>
                  <a:schemeClr val="accent2"/>
                </a:solidFill>
                <a:ea typeface="微软雅黑" panose="020B0503020204020204" pitchFamily="34" charset="-122"/>
              </a:endParaRPr>
            </a:p>
          </p:txBody>
        </p:sp>
        <p:cxnSp>
          <p:nvCxnSpPr>
            <p:cNvPr id="36" name="直接连接符 35"/>
            <p:cNvCxnSpPr>
              <a:stCxn id="35" idx="2"/>
            </p:cNvCxnSpPr>
            <p:nvPr/>
          </p:nvCxnSpPr>
          <p:spPr>
            <a:xfrm>
              <a:off x="4735429" y="2292098"/>
              <a:ext cx="0" cy="187175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7" name="îṧļiḑé"/>
            <p:cNvSpPr/>
            <p:nvPr/>
          </p:nvSpPr>
          <p:spPr>
            <a:xfrm>
              <a:off x="4420648" y="2931214"/>
              <a:ext cx="629562" cy="629562"/>
            </a:xfrm>
            <a:prstGeom prst="ellipse">
              <a:avLst/>
            </a:prstGeom>
            <a:solidFill>
              <a:schemeClr val="accent2"/>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ea typeface="微软雅黑" panose="020B0503020204020204" pitchFamily="34" charset="-122"/>
              </a:endParaRPr>
            </a:p>
          </p:txBody>
        </p:sp>
        <p:sp>
          <p:nvSpPr>
            <p:cNvPr id="38" name="iŝľïḓê"/>
            <p:cNvSpPr/>
            <p:nvPr/>
          </p:nvSpPr>
          <p:spPr>
            <a:xfrm>
              <a:off x="7007326" y="1447172"/>
              <a:ext cx="873090" cy="844926"/>
            </a:xfrm>
            <a:prstGeom prst="rect">
              <a:avLst/>
            </a:prstGeom>
            <a:no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54"/>
              <a:r>
                <a:rPr lang="en-US" altLang="zh-CN" sz="4000" dirty="0">
                  <a:solidFill>
                    <a:schemeClr val="accent1"/>
                  </a:solidFill>
                  <a:ea typeface="微软雅黑" panose="020B0503020204020204" pitchFamily="34" charset="-122"/>
                </a:rPr>
                <a:t>03</a:t>
              </a:r>
              <a:endParaRPr lang="zh-CN" altLang="en-US" sz="4000" dirty="0">
                <a:solidFill>
                  <a:schemeClr val="accent1"/>
                </a:solidFill>
                <a:ea typeface="微软雅黑" panose="020B0503020204020204" pitchFamily="34" charset="-122"/>
              </a:endParaRPr>
            </a:p>
          </p:txBody>
        </p:sp>
        <p:cxnSp>
          <p:nvCxnSpPr>
            <p:cNvPr id="39" name="直接连接符 38"/>
            <p:cNvCxnSpPr>
              <a:stCxn id="38" idx="2"/>
            </p:cNvCxnSpPr>
            <p:nvPr/>
          </p:nvCxnSpPr>
          <p:spPr>
            <a:xfrm>
              <a:off x="7443871" y="2292098"/>
              <a:ext cx="0" cy="187175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0" name="îṡ1îḓè"/>
            <p:cNvSpPr/>
            <p:nvPr/>
          </p:nvSpPr>
          <p:spPr>
            <a:xfrm>
              <a:off x="7129090" y="2931214"/>
              <a:ext cx="629562" cy="629562"/>
            </a:xfrm>
            <a:prstGeom prst="ellipse">
              <a:avLst/>
            </a:prstGeom>
            <a:solidFill>
              <a:schemeClr val="accent1"/>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ea typeface="微软雅黑" panose="020B0503020204020204" pitchFamily="34" charset="-122"/>
              </a:endParaRPr>
            </a:p>
          </p:txBody>
        </p:sp>
        <p:sp>
          <p:nvSpPr>
            <p:cNvPr id="41" name="îŝlídê"/>
            <p:cNvSpPr/>
            <p:nvPr/>
          </p:nvSpPr>
          <p:spPr>
            <a:xfrm>
              <a:off x="9715768" y="1447172"/>
              <a:ext cx="873090" cy="844926"/>
            </a:xfrm>
            <a:prstGeom prst="rect">
              <a:avLst/>
            </a:prstGeom>
            <a:no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354"/>
              <a:r>
                <a:rPr lang="en-US" altLang="zh-CN" sz="4000" dirty="0">
                  <a:solidFill>
                    <a:schemeClr val="accent2"/>
                  </a:solidFill>
                  <a:ea typeface="微软雅黑" panose="020B0503020204020204" pitchFamily="34" charset="-122"/>
                </a:rPr>
                <a:t>04</a:t>
              </a:r>
              <a:endParaRPr lang="zh-CN" altLang="en-US" sz="4000" dirty="0">
                <a:solidFill>
                  <a:schemeClr val="accent2"/>
                </a:solidFill>
                <a:ea typeface="微软雅黑" panose="020B0503020204020204" pitchFamily="34" charset="-122"/>
              </a:endParaRPr>
            </a:p>
          </p:txBody>
        </p:sp>
        <p:cxnSp>
          <p:nvCxnSpPr>
            <p:cNvPr id="42" name="直接连接符 41"/>
            <p:cNvCxnSpPr>
              <a:stCxn id="41" idx="2"/>
            </p:cNvCxnSpPr>
            <p:nvPr/>
          </p:nvCxnSpPr>
          <p:spPr>
            <a:xfrm>
              <a:off x="10152313" y="2292098"/>
              <a:ext cx="0" cy="187175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3" name="i$ḻïdê"/>
            <p:cNvSpPr/>
            <p:nvPr/>
          </p:nvSpPr>
          <p:spPr>
            <a:xfrm>
              <a:off x="9837532" y="2931214"/>
              <a:ext cx="629562" cy="629562"/>
            </a:xfrm>
            <a:prstGeom prst="ellipse">
              <a:avLst/>
            </a:prstGeom>
            <a:solidFill>
              <a:schemeClr val="accent2"/>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ea typeface="微软雅黑" panose="020B0503020204020204" pitchFamily="34" charset="-122"/>
              </a:endParaRPr>
            </a:p>
          </p:txBody>
        </p:sp>
      </p:grpSp>
    </p:spTree>
    <p:extLst>
      <p:ext uri="{BB962C8B-B14F-4D97-AF65-F5344CB8AC3E}">
        <p14:creationId xmlns:p14="http://schemas.microsoft.com/office/powerpoint/2010/main" val="15143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1DE6D0-4C6C-4FF1-98D0-C92D1E069EC4}" type="datetimeFigureOut">
              <a:rPr lang="en-US" smtClean="0"/>
              <a:t>3/30/2021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DF7B7D1-2B4D-4467-A461-1CD7B50F814D}" type="slidenum">
              <a:rPr lang="en-US" smtClean="0"/>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64351"/>
          </a:xfrm>
          <a:prstGeom prst="rect">
            <a:avLst/>
          </a:prstGeom>
        </p:spPr>
      </p:pic>
      <p:sp>
        <p:nvSpPr>
          <p:cNvPr id="6" name="直角三角形 5"/>
          <p:cNvSpPr/>
          <p:nvPr userDrawn="1"/>
        </p:nvSpPr>
        <p:spPr>
          <a:xfrm rot="5400000">
            <a:off x="-1999037" y="1999033"/>
            <a:ext cx="6858003" cy="2859933"/>
          </a:xfrm>
          <a:prstGeom prst="rtTriangle">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直角三角形 6"/>
          <p:cNvSpPr/>
          <p:nvPr userDrawn="1"/>
        </p:nvSpPr>
        <p:spPr>
          <a:xfrm rot="16200000">
            <a:off x="7333032" y="1999035"/>
            <a:ext cx="6858003" cy="2859933"/>
          </a:xfrm>
          <a:prstGeom prst="rtTriangle">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16404" y="1070549"/>
            <a:ext cx="3077108" cy="1068404"/>
          </a:xfrm>
          <a:prstGeom prst="rect">
            <a:avLst/>
          </a:prstGeom>
        </p:spPr>
      </p:pic>
      <p:sp>
        <p:nvSpPr>
          <p:cNvPr id="9" name="内容占位符 2"/>
          <p:cNvSpPr txBox="1">
            <a:spLocks/>
          </p:cNvSpPr>
          <p:nvPr userDrawn="1"/>
        </p:nvSpPr>
        <p:spPr bwMode="auto">
          <a:xfrm>
            <a:off x="3573517" y="1981499"/>
            <a:ext cx="5362881" cy="96353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272146" indent="-272146" algn="l" rtl="0" eaLnBrk="0" fontAlgn="base" hangingPunct="0">
              <a:spcBef>
                <a:spcPct val="20000"/>
              </a:spcBef>
              <a:spcAft>
                <a:spcPct val="0"/>
              </a:spcAft>
              <a:buFont typeface="Arial" charset="0"/>
              <a:buChar char="•"/>
              <a:defRPr sz="254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589650" indent="-226789" algn="l" rtl="0" eaLnBrk="0" fontAlgn="base" hangingPunct="0">
              <a:spcBef>
                <a:spcPct val="20000"/>
              </a:spcBef>
              <a:spcAft>
                <a:spcPct val="0"/>
              </a:spcAft>
              <a:buFont typeface="Arial" charset="0"/>
              <a:buChar char="–"/>
              <a:defRPr sz="2222">
                <a:solidFill>
                  <a:schemeClr val="tx1"/>
                </a:solidFill>
                <a:latin typeface="微软雅黑" panose="020B0503020204020204" pitchFamily="34" charset="-122"/>
                <a:ea typeface="微软雅黑" panose="020B0503020204020204" pitchFamily="34" charset="-122"/>
                <a:sym typeface="Calibri" pitchFamily="34" charset="0"/>
              </a:defRPr>
            </a:lvl2pPr>
            <a:lvl3pPr marL="907154" indent="-181431" algn="l" rtl="0" eaLnBrk="0" fontAlgn="base" hangingPunct="0">
              <a:spcBef>
                <a:spcPct val="20000"/>
              </a:spcBef>
              <a:spcAft>
                <a:spcPct val="0"/>
              </a:spcAft>
              <a:buFont typeface="Arial" charset="0"/>
              <a:buChar char="•"/>
              <a:defRPr sz="1905">
                <a:solidFill>
                  <a:schemeClr val="tx1"/>
                </a:solidFill>
                <a:latin typeface="微软雅黑" panose="020B0503020204020204" pitchFamily="34" charset="-122"/>
                <a:ea typeface="微软雅黑" panose="020B0503020204020204" pitchFamily="34" charset="-122"/>
                <a:sym typeface="Calibri" pitchFamily="34" charset="0"/>
              </a:defRPr>
            </a:lvl3pPr>
            <a:lvl4pPr marL="1270015" indent="-181431" algn="l" rtl="0" eaLnBrk="0" fontAlgn="base" hangingPunct="0">
              <a:spcBef>
                <a:spcPct val="20000"/>
              </a:spcBef>
              <a:spcAft>
                <a:spcPct val="0"/>
              </a:spcAft>
              <a:buFont typeface="Arial" charset="0"/>
              <a:buChar char="–"/>
              <a:defRPr sz="1587">
                <a:solidFill>
                  <a:schemeClr val="tx1"/>
                </a:solidFill>
                <a:latin typeface="微软雅黑" panose="020B0503020204020204" pitchFamily="34" charset="-122"/>
                <a:ea typeface="微软雅黑" panose="020B0503020204020204" pitchFamily="34" charset="-122"/>
                <a:sym typeface="Calibri" pitchFamily="34" charset="0"/>
              </a:defRPr>
            </a:lvl4pPr>
            <a:lvl5pPr marL="1632877" indent="-181431" algn="l" rtl="0" eaLnBrk="0" fontAlgn="base" hangingPunct="0">
              <a:spcBef>
                <a:spcPct val="20000"/>
              </a:spcBef>
              <a:spcAft>
                <a:spcPct val="0"/>
              </a:spcAft>
              <a:buFont typeface="Arial" charset="0"/>
              <a:buChar char="»"/>
              <a:defRPr sz="1587">
                <a:solidFill>
                  <a:schemeClr val="tx1"/>
                </a:solidFill>
                <a:latin typeface="微软雅黑" panose="020B0503020204020204" pitchFamily="34" charset="-122"/>
                <a:ea typeface="微软雅黑" panose="020B0503020204020204" pitchFamily="34" charset="-122"/>
                <a:sym typeface="Calibri" pitchFamily="34" charset="0"/>
              </a:defRPr>
            </a:lvl5pPr>
            <a:lvl6pPr marL="1995738" indent="-181431" algn="l" rtl="0" fontAlgn="base">
              <a:spcBef>
                <a:spcPct val="20000"/>
              </a:spcBef>
              <a:spcAft>
                <a:spcPct val="0"/>
              </a:spcAft>
              <a:buFont typeface="Arial" pitchFamily="34" charset="0"/>
              <a:buChar char="»"/>
              <a:defRPr sz="1587">
                <a:solidFill>
                  <a:schemeClr val="tx1"/>
                </a:solidFill>
                <a:latin typeface="+mn-lt"/>
                <a:ea typeface="+mn-ea"/>
                <a:sym typeface="Calibri" pitchFamily="34" charset="0"/>
              </a:defRPr>
            </a:lvl6pPr>
            <a:lvl7pPr marL="2358599" indent="-181431" algn="l" rtl="0" fontAlgn="base">
              <a:spcBef>
                <a:spcPct val="20000"/>
              </a:spcBef>
              <a:spcAft>
                <a:spcPct val="0"/>
              </a:spcAft>
              <a:buFont typeface="Arial" pitchFamily="34" charset="0"/>
              <a:buChar char="»"/>
              <a:defRPr sz="1587">
                <a:solidFill>
                  <a:schemeClr val="tx1"/>
                </a:solidFill>
                <a:latin typeface="+mn-lt"/>
                <a:ea typeface="+mn-ea"/>
                <a:sym typeface="Calibri" pitchFamily="34" charset="0"/>
              </a:defRPr>
            </a:lvl7pPr>
            <a:lvl8pPr marL="2721461" indent="-181431" algn="l" rtl="0" fontAlgn="base">
              <a:spcBef>
                <a:spcPct val="20000"/>
              </a:spcBef>
              <a:spcAft>
                <a:spcPct val="0"/>
              </a:spcAft>
              <a:buFont typeface="Arial" pitchFamily="34" charset="0"/>
              <a:buChar char="»"/>
              <a:defRPr sz="1587">
                <a:solidFill>
                  <a:schemeClr val="tx1"/>
                </a:solidFill>
                <a:latin typeface="+mn-lt"/>
                <a:ea typeface="+mn-ea"/>
                <a:sym typeface="Calibri" pitchFamily="34" charset="0"/>
              </a:defRPr>
            </a:lvl8pPr>
            <a:lvl9pPr marL="3084322" indent="-181431" algn="l" rtl="0" fontAlgn="base">
              <a:spcBef>
                <a:spcPct val="20000"/>
              </a:spcBef>
              <a:spcAft>
                <a:spcPct val="0"/>
              </a:spcAft>
              <a:buFont typeface="Arial" pitchFamily="34" charset="0"/>
              <a:buChar char="»"/>
              <a:defRPr sz="1587">
                <a:solidFill>
                  <a:schemeClr val="tx1"/>
                </a:solidFill>
                <a:latin typeface="+mn-lt"/>
                <a:ea typeface="+mn-ea"/>
                <a:sym typeface="Calibri" pitchFamily="34" charset="0"/>
              </a:defRPr>
            </a:lvl9pPr>
          </a:lstStyle>
          <a:p>
            <a:pPr marL="0" indent="0" algn="ctr">
              <a:buFont typeface="Arial" charset="0"/>
              <a:buNone/>
            </a:pPr>
            <a:r>
              <a:rPr lang="zh-CN" altLang="en-US" sz="3600" b="1" kern="0" dirty="0">
                <a:solidFill>
                  <a:srgbClr val="00CCFF"/>
                </a:solidFill>
                <a:effectLst>
                  <a:outerShdw blurRad="38100" dist="38100" dir="2700000" algn="tl">
                    <a:schemeClr val="tx1">
                      <a:lumMod val="95000"/>
                      <a:lumOff val="5000"/>
                      <a:alpha val="73000"/>
                    </a:schemeClr>
                  </a:outerShdw>
                </a:effectLst>
              </a:rPr>
              <a:t>驾驭</a:t>
            </a:r>
            <a:r>
              <a:rPr lang="zh-CN" altLang="en-US" sz="3600" b="1" kern="0" dirty="0">
                <a:solidFill>
                  <a:srgbClr val="B6DA1E"/>
                </a:solidFill>
                <a:effectLst>
                  <a:outerShdw blurRad="38100" dist="38100" dir="2700000" algn="tl">
                    <a:schemeClr val="tx1">
                      <a:lumMod val="95000"/>
                      <a:lumOff val="5000"/>
                      <a:alpha val="73000"/>
                    </a:schemeClr>
                  </a:outerShdw>
                </a:effectLst>
              </a:rPr>
              <a:t>“新”世界</a:t>
            </a:r>
          </a:p>
        </p:txBody>
      </p:sp>
      <p:sp>
        <p:nvSpPr>
          <p:cNvPr id="10" name="文本框 9"/>
          <p:cNvSpPr txBox="1"/>
          <p:nvPr userDrawn="1"/>
        </p:nvSpPr>
        <p:spPr>
          <a:xfrm>
            <a:off x="1634247" y="3712656"/>
            <a:ext cx="9902757" cy="2169825"/>
          </a:xfrm>
          <a:prstGeom prst="rect">
            <a:avLst/>
          </a:prstGeom>
          <a:noFill/>
        </p:spPr>
        <p:txBody>
          <a:bodyPr wrap="square" rtlCol="0">
            <a:spAutoFit/>
          </a:bodyPr>
          <a:lstStyle/>
          <a:p>
            <a:pPr>
              <a:lnSpc>
                <a:spcPct val="150000"/>
              </a:lnSpc>
            </a:pP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充足的开发资源</a:t>
            </a:r>
            <a:r>
              <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	             </a:t>
            </a: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保证项目按期交付，缩短开发周期</a:t>
            </a:r>
            <a:endPar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endParaRPr>
          </a:p>
          <a:p>
            <a:pPr>
              <a:lnSpc>
                <a:spcPct val="150000"/>
              </a:lnSpc>
            </a:pP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及时的客户响应</a:t>
            </a:r>
            <a:r>
              <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	             </a:t>
            </a: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保障开发过程沟通顺畅，工程支持反馈及时</a:t>
            </a:r>
            <a:endPar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endParaRPr>
          </a:p>
          <a:p>
            <a:pPr>
              <a:lnSpc>
                <a:spcPct val="150000"/>
              </a:lnSpc>
            </a:pP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高性能的产品交付</a:t>
            </a:r>
            <a:r>
              <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	</a:t>
            </a: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完整的开发验证流程，承接沃尔沃算法高安全性</a:t>
            </a:r>
            <a:endPar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endParaRPr>
          </a:p>
          <a:p>
            <a:pPr>
              <a:lnSpc>
                <a:spcPct val="150000"/>
              </a:lnSpc>
            </a:pP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高性价比解决方案</a:t>
            </a:r>
            <a:r>
              <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	</a:t>
            </a: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本土化的产品开发，保证高质量的同时获得较大成本优势</a:t>
            </a:r>
            <a:endPar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endParaRPr>
          </a:p>
          <a:p>
            <a:pPr>
              <a:lnSpc>
                <a:spcPct val="150000"/>
              </a:lnSpc>
            </a:pP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定制化的功能接口</a:t>
            </a:r>
            <a:r>
              <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	</a:t>
            </a: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开放多样化的输出信号接口，满足</a:t>
            </a:r>
            <a:r>
              <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HMI</a:t>
            </a:r>
            <a:r>
              <a:rPr lang="zh-CN" altLang="en-US"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rPr>
              <a:t>界面定制需求</a:t>
            </a:r>
            <a:endParaRPr lang="en-US" altLang="zh-CN" b="1" dirty="0">
              <a:ln w="10160">
                <a:noFill/>
                <a:prstDash val="solid"/>
              </a:ln>
              <a:solidFill>
                <a:schemeClr val="bg1"/>
              </a:solidFill>
              <a:effectLst>
                <a:outerShdw blurRad="38100" dist="22860" dir="5400000" algn="tl" rotWithShape="0">
                  <a:srgbClr val="000000">
                    <a:alpha val="69000"/>
                  </a:srgbClr>
                </a:outerShdw>
              </a:effectLst>
              <a:latin typeface="微软雅黑" panose="020B0503020204020204" pitchFamily="34" charset="-122"/>
              <a:ea typeface="微软雅黑" panose="020B0503020204020204" pitchFamily="34" charset="-122"/>
            </a:endParaRPr>
          </a:p>
        </p:txBody>
      </p:sp>
      <p:sp>
        <p:nvSpPr>
          <p:cNvPr id="11" name="内容占位符 2"/>
          <p:cNvSpPr txBox="1">
            <a:spLocks/>
          </p:cNvSpPr>
          <p:nvPr userDrawn="1"/>
        </p:nvSpPr>
        <p:spPr>
          <a:xfrm>
            <a:off x="2416199" y="2906576"/>
            <a:ext cx="7677515" cy="799730"/>
          </a:xfrm>
          <a:prstGeom prst="rect">
            <a:avLst/>
          </a:prstGeom>
          <a:no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b="1" dirty="0">
                <a:solidFill>
                  <a:schemeClr val="bg1"/>
                </a:solidFill>
                <a:effectLst>
                  <a:outerShdw blurRad="38100" dist="38100" dir="2700000" algn="tl">
                    <a:srgbClr val="000000">
                      <a:alpha val="43137"/>
                    </a:srgbClr>
                  </a:outerShdw>
                </a:effectLst>
                <a:ea typeface="微软雅黑" panose="020B0503020204020204" pitchFamily="34" charset="-122"/>
              </a:rPr>
              <a:t>Make driving safe and </a:t>
            </a:r>
            <a:r>
              <a:rPr lang="en-US" altLang="zh-CN" b="1" dirty="0">
                <a:solidFill>
                  <a:schemeClr val="bg1"/>
                </a:solidFill>
                <a:effectLst>
                  <a:outerShdw blurRad="38100" dist="38100" dir="2700000" algn="tl">
                    <a:schemeClr val="tx1">
                      <a:lumMod val="95000"/>
                      <a:lumOff val="5000"/>
                      <a:alpha val="69000"/>
                    </a:schemeClr>
                  </a:outerShdw>
                </a:effectLst>
                <a:ea typeface="微软雅黑" panose="020B0503020204020204" pitchFamily="34" charset="-122"/>
              </a:rPr>
              <a:t>easy</a:t>
            </a:r>
            <a:r>
              <a:rPr lang="zh-CN" altLang="en-US" b="1" dirty="0">
                <a:solidFill>
                  <a:schemeClr val="bg1"/>
                </a:solidFill>
                <a:effectLst>
                  <a:outerShdw blurRad="38100" dist="38100" dir="2700000" algn="tl">
                    <a:srgbClr val="000000">
                      <a:alpha val="43137"/>
                    </a:srgbClr>
                  </a:outerShdw>
                </a:effectLst>
                <a:ea typeface="微软雅黑" panose="020B0503020204020204" pitchFamily="34" charset="-122"/>
              </a:rPr>
              <a:t>！</a:t>
            </a:r>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5663" y="75815"/>
            <a:ext cx="1877253" cy="652607"/>
          </a:xfrm>
          <a:prstGeom prst="rect">
            <a:avLst/>
          </a:prstGeom>
        </p:spPr>
      </p:pic>
    </p:spTree>
    <p:extLst>
      <p:ext uri="{BB962C8B-B14F-4D97-AF65-F5344CB8AC3E}">
        <p14:creationId xmlns:p14="http://schemas.microsoft.com/office/powerpoint/2010/main" val="293070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DE6D0-4C6C-4FF1-98D0-C92D1E069EC4}" type="datetimeFigureOut">
              <a:rPr lang="en-US" smtClean="0"/>
              <a:t>3/30/2021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7B7D1-2B4D-4467-A461-1CD7B50F814D}" type="slidenum">
              <a:rPr lang="en-US" smtClean="0"/>
              <a:t>‹#›</a:t>
            </a:fld>
            <a:endParaRPr lang="en-US"/>
          </a:p>
        </p:txBody>
      </p:sp>
    </p:spTree>
    <p:extLst>
      <p:ext uri="{BB962C8B-B14F-4D97-AF65-F5344CB8AC3E}">
        <p14:creationId xmlns:p14="http://schemas.microsoft.com/office/powerpoint/2010/main" val="2324793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0" r:id="rId3"/>
    <p:sldLayoutId id="2147483676" r:id="rId4"/>
    <p:sldLayoutId id="2147483677" r:id="rId5"/>
    <p:sldLayoutId id="2147483678" r:id="rId6"/>
    <p:sldLayoutId id="214748367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 Id="rId5" Type="http://schemas.openxmlformats.org/officeDocument/2006/relationships/image" Target="../media/image19.tmp"/><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1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3155849" y="2504224"/>
            <a:ext cx="6642669" cy="950569"/>
          </a:xfrm>
        </p:spPr>
        <p:txBody>
          <a:bodyPr/>
          <a:lstStyle/>
          <a:p>
            <a:r>
              <a:rPr lang="en-US" dirty="0"/>
              <a:t>Adaptive Cruise Control</a:t>
            </a:r>
            <a:br>
              <a:rPr lang="en-US" dirty="0"/>
            </a:br>
            <a:r>
              <a:rPr lang="zh-CN" altLang="en-US" dirty="0"/>
              <a:t>自适应巡航</a:t>
            </a:r>
            <a:endParaRPr lang="en-US" dirty="0"/>
          </a:p>
        </p:txBody>
      </p:sp>
    </p:spTree>
    <p:extLst>
      <p:ext uri="{BB962C8B-B14F-4D97-AF65-F5344CB8AC3E}">
        <p14:creationId xmlns:p14="http://schemas.microsoft.com/office/powerpoint/2010/main" val="185133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014440" y="4472201"/>
            <a:ext cx="3272710" cy="1220385"/>
            <a:chOff x="431800" y="4409698"/>
            <a:chExt cx="3272710" cy="1220385"/>
          </a:xfrm>
        </p:grpSpPr>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03" y="4765987"/>
              <a:ext cx="3190507" cy="864096"/>
            </a:xfrm>
            <a:prstGeom prst="rect">
              <a:avLst/>
            </a:prstGeom>
          </p:spPr>
        </p:pic>
        <p:sp>
          <p:nvSpPr>
            <p:cNvPr id="7" name="文本框 6"/>
            <p:cNvSpPr txBox="1"/>
            <p:nvPr/>
          </p:nvSpPr>
          <p:spPr>
            <a:xfrm>
              <a:off x="431800" y="4409698"/>
              <a:ext cx="3253596" cy="338554"/>
            </a:xfrm>
            <a:prstGeom prst="rect">
              <a:avLst/>
            </a:prstGeom>
            <a:noFill/>
          </p:spPr>
          <p:txBody>
            <a:bodyPr wrap="square" rtlCol="0">
              <a:spAutoFit/>
            </a:bodyPr>
            <a:lstStyle/>
            <a:p>
              <a:r>
                <a:rPr lang="en-US" altLang="zh-CN" sz="1600" b="1" dirty="0">
                  <a:solidFill>
                    <a:schemeClr val="tx2"/>
                  </a:solidFill>
                  <a:latin typeface="Times New Roman" panose="02020603050405020304" pitchFamily="18" charset="0"/>
                  <a:cs typeface="Times New Roman" panose="02020603050405020304" pitchFamily="18" charset="0"/>
                </a:rPr>
                <a:t>Lead vehicle cut-out </a:t>
              </a:r>
              <a:r>
                <a:rPr lang="zh-CN" altLang="en-US" sz="1600" b="1" dirty="0">
                  <a:solidFill>
                    <a:schemeClr val="tx2"/>
                  </a:solidFill>
                  <a:latin typeface="Times New Roman" panose="02020603050405020304" pitchFamily="18" charset="0"/>
                  <a:cs typeface="Times New Roman" panose="02020603050405020304" pitchFamily="18" charset="0"/>
                </a:rPr>
                <a:t>前车切出</a:t>
              </a:r>
            </a:p>
          </p:txBody>
        </p:sp>
      </p:grpSp>
      <p:grpSp>
        <p:nvGrpSpPr>
          <p:cNvPr id="8" name="组合 7"/>
          <p:cNvGrpSpPr/>
          <p:nvPr/>
        </p:nvGrpSpPr>
        <p:grpSpPr>
          <a:xfrm>
            <a:off x="2069037" y="1487876"/>
            <a:ext cx="3271836" cy="2280111"/>
            <a:chOff x="431800" y="1433071"/>
            <a:chExt cx="3271836" cy="2280111"/>
          </a:xfrm>
        </p:grpSpPr>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905055"/>
              <a:ext cx="3225108" cy="1808127"/>
            </a:xfrm>
            <a:prstGeom prst="rect">
              <a:avLst/>
            </a:prstGeom>
          </p:spPr>
        </p:pic>
        <p:sp>
          <p:nvSpPr>
            <p:cNvPr id="10" name="文本框 9"/>
            <p:cNvSpPr txBox="1"/>
            <p:nvPr/>
          </p:nvSpPr>
          <p:spPr>
            <a:xfrm>
              <a:off x="450040" y="1433071"/>
              <a:ext cx="3253596" cy="338554"/>
            </a:xfrm>
            <a:prstGeom prst="rect">
              <a:avLst/>
            </a:prstGeom>
            <a:noFill/>
          </p:spPr>
          <p:txBody>
            <a:bodyPr wrap="square" rtlCol="0">
              <a:spAutoFit/>
            </a:bodyPr>
            <a:lstStyle/>
            <a:p>
              <a:r>
                <a:rPr lang="en-US" altLang="zh-CN" sz="1600" b="1" dirty="0">
                  <a:solidFill>
                    <a:schemeClr val="tx2"/>
                  </a:solidFill>
                  <a:latin typeface="Times New Roman" panose="02020603050405020304" pitchFamily="18" charset="0"/>
                  <a:cs typeface="Times New Roman" panose="02020603050405020304" pitchFamily="18" charset="0"/>
                </a:rPr>
                <a:t>Lead vehicle cut-in </a:t>
              </a:r>
              <a:r>
                <a:rPr lang="zh-CN" altLang="en-US" sz="1600" b="1" dirty="0">
                  <a:solidFill>
                    <a:schemeClr val="tx2"/>
                  </a:solidFill>
                  <a:latin typeface="Times New Roman" panose="02020603050405020304" pitchFamily="18" charset="0"/>
                  <a:cs typeface="Times New Roman" panose="02020603050405020304" pitchFamily="18" charset="0"/>
                </a:rPr>
                <a:t>前车切入</a:t>
              </a:r>
            </a:p>
          </p:txBody>
        </p:sp>
      </p:grpSp>
      <p:grpSp>
        <p:nvGrpSpPr>
          <p:cNvPr id="11" name="组合 10"/>
          <p:cNvGrpSpPr/>
          <p:nvPr/>
        </p:nvGrpSpPr>
        <p:grpSpPr>
          <a:xfrm>
            <a:off x="6626483" y="1487876"/>
            <a:ext cx="3908292" cy="1942562"/>
            <a:chOff x="4880336" y="1550236"/>
            <a:chExt cx="3908292" cy="1942562"/>
          </a:xfrm>
        </p:grpSpPr>
        <p:pic>
          <p:nvPicPr>
            <p:cNvPr id="12" name="图片 1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336" y="2242577"/>
              <a:ext cx="3679775" cy="1250221"/>
            </a:xfrm>
            <a:prstGeom prst="rect">
              <a:avLst/>
            </a:prstGeom>
          </p:spPr>
        </p:pic>
        <p:sp>
          <p:nvSpPr>
            <p:cNvPr id="13" name="文本框 12"/>
            <p:cNvSpPr txBox="1"/>
            <p:nvPr/>
          </p:nvSpPr>
          <p:spPr>
            <a:xfrm>
              <a:off x="4900196" y="1550236"/>
              <a:ext cx="3888432" cy="584775"/>
            </a:xfrm>
            <a:prstGeom prst="rect">
              <a:avLst/>
            </a:prstGeom>
            <a:noFill/>
          </p:spPr>
          <p:txBody>
            <a:bodyPr wrap="square" rtlCol="0">
              <a:spAutoFit/>
            </a:bodyPr>
            <a:lstStyle/>
            <a:p>
              <a:r>
                <a:rPr lang="en-US" altLang="zh-CN" sz="1600" b="1" dirty="0">
                  <a:solidFill>
                    <a:schemeClr val="tx2"/>
                  </a:solidFill>
                  <a:latin typeface="Times New Roman" panose="02020603050405020304" pitchFamily="18" charset="0"/>
                  <a:cs typeface="Times New Roman" panose="02020603050405020304" pitchFamily="18" charset="0"/>
                </a:rPr>
                <a:t>Ego vehicle lane change to a target</a:t>
              </a:r>
            </a:p>
            <a:p>
              <a:r>
                <a:rPr lang="zh-CN" altLang="en-US" sz="1600" b="1" dirty="0">
                  <a:solidFill>
                    <a:schemeClr val="tx2"/>
                  </a:solidFill>
                  <a:latin typeface="Times New Roman" panose="02020603050405020304" pitchFamily="18" charset="0"/>
                  <a:cs typeface="Times New Roman" panose="02020603050405020304" pitchFamily="18" charset="0"/>
                </a:rPr>
                <a:t>自车变道至目标车后</a:t>
              </a:r>
            </a:p>
          </p:txBody>
        </p:sp>
      </p:grpSp>
      <p:grpSp>
        <p:nvGrpSpPr>
          <p:cNvPr id="14" name="组合 13"/>
          <p:cNvGrpSpPr/>
          <p:nvPr/>
        </p:nvGrpSpPr>
        <p:grpSpPr>
          <a:xfrm>
            <a:off x="6626483" y="4350786"/>
            <a:ext cx="4078744" cy="1381792"/>
            <a:chOff x="5043843" y="4288283"/>
            <a:chExt cx="4078744" cy="1381792"/>
          </a:xfrm>
        </p:grpSpPr>
        <p:pic>
          <p:nvPicPr>
            <p:cNvPr id="15" name="图片 1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3843" y="4779030"/>
              <a:ext cx="3179161" cy="891045"/>
            </a:xfrm>
            <a:prstGeom prst="rect">
              <a:avLst/>
            </a:prstGeom>
          </p:spPr>
        </p:pic>
        <p:sp>
          <p:nvSpPr>
            <p:cNvPr id="16" name="文本框 15"/>
            <p:cNvSpPr txBox="1"/>
            <p:nvPr/>
          </p:nvSpPr>
          <p:spPr>
            <a:xfrm>
              <a:off x="5043843" y="4288283"/>
              <a:ext cx="4078744" cy="523220"/>
            </a:xfrm>
            <a:prstGeom prst="rect">
              <a:avLst/>
            </a:prstGeom>
            <a:noFill/>
          </p:spPr>
          <p:txBody>
            <a:bodyPr wrap="square" rtlCol="0">
              <a:spAutoFit/>
            </a:bodyPr>
            <a:lstStyle/>
            <a:p>
              <a:r>
                <a:rPr lang="en-US" altLang="zh-CN" sz="1400" b="1" dirty="0">
                  <a:solidFill>
                    <a:schemeClr val="tx2"/>
                  </a:solidFill>
                  <a:latin typeface="Times New Roman" panose="02020603050405020304" pitchFamily="18" charset="0"/>
                  <a:cs typeface="Times New Roman" panose="02020603050405020304" pitchFamily="18" charset="0"/>
                </a:rPr>
                <a:t>Ego vehicle lane change to no target</a:t>
              </a:r>
            </a:p>
            <a:p>
              <a:r>
                <a:rPr lang="zh-CN" altLang="en-US" sz="1400" b="1" dirty="0">
                  <a:solidFill>
                    <a:schemeClr val="tx2"/>
                  </a:solidFill>
                  <a:latin typeface="Times New Roman" panose="02020603050405020304" pitchFamily="18" charset="0"/>
                  <a:cs typeface="Times New Roman" panose="02020603050405020304" pitchFamily="18" charset="0"/>
                </a:rPr>
                <a:t>自车变道至空闲车道</a:t>
              </a:r>
            </a:p>
          </p:txBody>
        </p:sp>
      </p:grpSp>
      <p:grpSp>
        <p:nvGrpSpPr>
          <p:cNvPr id="17" name="组合 16"/>
          <p:cNvGrpSpPr/>
          <p:nvPr/>
        </p:nvGrpSpPr>
        <p:grpSpPr>
          <a:xfrm>
            <a:off x="0" y="0"/>
            <a:ext cx="8081231" cy="1009940"/>
            <a:chOff x="0" y="0"/>
            <a:chExt cx="8081231" cy="1009940"/>
          </a:xfrm>
        </p:grpSpPr>
        <p:grpSp>
          <p:nvGrpSpPr>
            <p:cNvPr id="18" name="组合 17"/>
            <p:cNvGrpSpPr/>
            <p:nvPr/>
          </p:nvGrpSpPr>
          <p:grpSpPr>
            <a:xfrm>
              <a:off x="0" y="0"/>
              <a:ext cx="7322694" cy="1009940"/>
              <a:chOff x="-4764" y="57147"/>
              <a:chExt cx="7322694" cy="1009940"/>
            </a:xfrm>
          </p:grpSpPr>
          <p:grpSp>
            <p:nvGrpSpPr>
              <p:cNvPr id="20" name="组合 19"/>
              <p:cNvGrpSpPr/>
              <p:nvPr/>
            </p:nvGrpSpPr>
            <p:grpSpPr>
              <a:xfrm>
                <a:off x="-4764" y="57147"/>
                <a:ext cx="7322694" cy="914404"/>
                <a:chOff x="-4764" y="57147"/>
                <a:chExt cx="7322694" cy="914404"/>
              </a:xfrm>
            </p:grpSpPr>
            <p:sp>
              <p:nvSpPr>
                <p:cNvPr id="22"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23" name="组合 22"/>
                <p:cNvGrpSpPr/>
                <p:nvPr/>
              </p:nvGrpSpPr>
              <p:grpSpPr>
                <a:xfrm>
                  <a:off x="-4764" y="57152"/>
                  <a:ext cx="981293" cy="914399"/>
                  <a:chOff x="-4764" y="57152"/>
                  <a:chExt cx="981293" cy="914399"/>
                </a:xfrm>
              </p:grpSpPr>
              <p:sp>
                <p:nvSpPr>
                  <p:cNvPr id="24" name="矩形 2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p:cNvGrpSpPr/>
                  <p:nvPr/>
                </p:nvGrpSpPr>
                <p:grpSpPr>
                  <a:xfrm>
                    <a:off x="-4764" y="57152"/>
                    <a:ext cx="704852" cy="914399"/>
                    <a:chOff x="-4764" y="57152"/>
                    <a:chExt cx="704852" cy="914399"/>
                  </a:xfrm>
                </p:grpSpPr>
                <p:sp>
                  <p:nvSpPr>
                    <p:cNvPr id="26" name="矩形 2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7" name="组合 26"/>
                    <p:cNvGrpSpPr/>
                    <p:nvPr/>
                  </p:nvGrpSpPr>
                  <p:grpSpPr>
                    <a:xfrm>
                      <a:off x="86372" y="57152"/>
                      <a:ext cx="575833" cy="914399"/>
                      <a:chOff x="86372" y="57152"/>
                      <a:chExt cx="575833" cy="914399"/>
                    </a:xfrm>
                  </p:grpSpPr>
                  <p:sp>
                    <p:nvSpPr>
                      <p:cNvPr id="2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21" name="文本框 57"/>
              <p:cNvSpPr txBox="1"/>
              <p:nvPr/>
            </p:nvSpPr>
            <p:spPr>
              <a:xfrm>
                <a:off x="976529" y="620811"/>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9" name="圆角矩形 18"/>
            <p:cNvSpPr/>
            <p:nvPr/>
          </p:nvSpPr>
          <p:spPr bwMode="auto">
            <a:xfrm>
              <a:off x="1044933" y="544650"/>
              <a:ext cx="7036298"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Cut In &amp; Cut Out (</a:t>
              </a:r>
              <a:r>
                <a:rPr lang="zh-CN" altLang="en-US" b="1" dirty="0">
                  <a:solidFill>
                    <a:schemeClr val="accent1"/>
                  </a:solidFill>
                  <a:latin typeface="微软雅黑" panose="020B0503020204020204" pitchFamily="34" charset="-122"/>
                  <a:ea typeface="微软雅黑" panose="020B0503020204020204" pitchFamily="34" charset="-122"/>
                </a:rPr>
                <a:t>切入</a:t>
              </a:r>
              <a:r>
                <a:rPr lang="en-US" altLang="zh-CN" b="1" dirty="0">
                  <a:solidFill>
                    <a:schemeClr val="accent1"/>
                  </a:solidFill>
                  <a:latin typeface="微软雅黑" panose="020B0503020204020204" pitchFamily="34" charset="-122"/>
                  <a:ea typeface="微软雅黑" panose="020B0503020204020204" pitchFamily="34" charset="-122"/>
                </a:rPr>
                <a:t>&amp;</a:t>
              </a:r>
              <a:r>
                <a:rPr lang="zh-CN" altLang="en-US" b="1" dirty="0">
                  <a:solidFill>
                    <a:schemeClr val="accent1"/>
                  </a:solidFill>
                  <a:latin typeface="微软雅黑" panose="020B0503020204020204" pitchFamily="34" charset="-122"/>
                  <a:ea typeface="微软雅黑" panose="020B0503020204020204" pitchFamily="34" charset="-122"/>
                </a:rPr>
                <a:t>切出）</a:t>
              </a:r>
            </a:p>
          </p:txBody>
        </p:sp>
      </p:grpSp>
    </p:spTree>
    <p:extLst>
      <p:ext uri="{BB962C8B-B14F-4D97-AF65-F5344CB8AC3E}">
        <p14:creationId xmlns:p14="http://schemas.microsoft.com/office/powerpoint/2010/main" val="4262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029" y="4858791"/>
            <a:ext cx="2416217" cy="584064"/>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246" y="4006756"/>
            <a:ext cx="3168352" cy="1418665"/>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725" y="4147469"/>
            <a:ext cx="2736304" cy="1590705"/>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5358" y="1771562"/>
            <a:ext cx="2904400" cy="2344697"/>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536726" y="2943911"/>
            <a:ext cx="1376127" cy="1203558"/>
          </a:xfrm>
          <a:prstGeom prst="rect">
            <a:avLst/>
          </a:prstGeom>
        </p:spPr>
      </p:pic>
      <p:grpSp>
        <p:nvGrpSpPr>
          <p:cNvPr id="10" name="组合 9"/>
          <p:cNvGrpSpPr/>
          <p:nvPr/>
        </p:nvGrpSpPr>
        <p:grpSpPr>
          <a:xfrm>
            <a:off x="0" y="0"/>
            <a:ext cx="8081231" cy="1009940"/>
            <a:chOff x="0" y="0"/>
            <a:chExt cx="8081231" cy="1009940"/>
          </a:xfrm>
        </p:grpSpPr>
        <p:grpSp>
          <p:nvGrpSpPr>
            <p:cNvPr id="11" name="组合 10"/>
            <p:cNvGrpSpPr/>
            <p:nvPr/>
          </p:nvGrpSpPr>
          <p:grpSpPr>
            <a:xfrm>
              <a:off x="0" y="0"/>
              <a:ext cx="7322694" cy="1009940"/>
              <a:chOff x="-4764" y="57147"/>
              <a:chExt cx="7322694" cy="1009940"/>
            </a:xfrm>
          </p:grpSpPr>
          <p:grpSp>
            <p:nvGrpSpPr>
              <p:cNvPr id="13" name="组合 12"/>
              <p:cNvGrpSpPr/>
              <p:nvPr/>
            </p:nvGrpSpPr>
            <p:grpSpPr>
              <a:xfrm>
                <a:off x="-4764" y="57147"/>
                <a:ext cx="7322694" cy="914404"/>
                <a:chOff x="-4764" y="57147"/>
                <a:chExt cx="7322694" cy="914404"/>
              </a:xfrm>
            </p:grpSpPr>
            <p:sp>
              <p:nvSpPr>
                <p:cNvPr id="15"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6" name="组合 15"/>
                <p:cNvGrpSpPr/>
                <p:nvPr/>
              </p:nvGrpSpPr>
              <p:grpSpPr>
                <a:xfrm>
                  <a:off x="-4764" y="57152"/>
                  <a:ext cx="981293" cy="914399"/>
                  <a:chOff x="-4764" y="57152"/>
                  <a:chExt cx="981293" cy="914399"/>
                </a:xfrm>
              </p:grpSpPr>
              <p:sp>
                <p:nvSpPr>
                  <p:cNvPr id="17" name="矩形 16"/>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8" name="组合 17"/>
                  <p:cNvGrpSpPr/>
                  <p:nvPr/>
                </p:nvGrpSpPr>
                <p:grpSpPr>
                  <a:xfrm>
                    <a:off x="-4764" y="57152"/>
                    <a:ext cx="704852" cy="914399"/>
                    <a:chOff x="-4764" y="57152"/>
                    <a:chExt cx="704852" cy="914399"/>
                  </a:xfrm>
                </p:grpSpPr>
                <p:sp>
                  <p:nvSpPr>
                    <p:cNvPr id="19" name="矩形 18"/>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0" name="组合 19"/>
                    <p:cNvGrpSpPr/>
                    <p:nvPr/>
                  </p:nvGrpSpPr>
                  <p:grpSpPr>
                    <a:xfrm>
                      <a:off x="86372" y="57152"/>
                      <a:ext cx="575833" cy="914399"/>
                      <a:chOff x="86372" y="57152"/>
                      <a:chExt cx="575833" cy="914399"/>
                    </a:xfrm>
                  </p:grpSpPr>
                  <p:sp>
                    <p:nvSpPr>
                      <p:cNvPr id="21"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2"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4" name="文本框 57"/>
              <p:cNvSpPr txBox="1"/>
              <p:nvPr/>
            </p:nvSpPr>
            <p:spPr>
              <a:xfrm>
                <a:off x="976529" y="620811"/>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2" name="圆角矩形 11"/>
            <p:cNvSpPr/>
            <p:nvPr/>
          </p:nvSpPr>
          <p:spPr bwMode="auto">
            <a:xfrm>
              <a:off x="1044933" y="544650"/>
              <a:ext cx="7036298"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Passing adjacent lane vehicle</a:t>
              </a:r>
            </a:p>
            <a:p>
              <a:pP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rPr>
                <a:t>超过相邻车道车</a:t>
              </a:r>
            </a:p>
          </p:txBody>
        </p:sp>
      </p:grpSp>
    </p:spTree>
    <p:extLst>
      <p:ext uri="{BB962C8B-B14F-4D97-AF65-F5344CB8AC3E}">
        <p14:creationId xmlns:p14="http://schemas.microsoft.com/office/powerpoint/2010/main" val="11837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7"/>
          <p:cNvSpPr txBox="1">
            <a:spLocks/>
          </p:cNvSpPr>
          <p:nvPr/>
        </p:nvSpPr>
        <p:spPr>
          <a:xfrm>
            <a:off x="4608513" y="3028759"/>
            <a:ext cx="7024314" cy="1872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ltLang="zh-CN" sz="1200" b="1" dirty="0">
                <a:solidFill>
                  <a:schemeClr val="tx2"/>
                </a:solidFill>
              </a:rPr>
              <a:t>If lead vehicle stops, Stop &amp; Go bring the ACC vehicle to a complete stop about 3-4 meters behind the lead vehicle.</a:t>
            </a:r>
          </a:p>
          <a:p>
            <a:pPr marL="742950" lvl="1" indent="-285750"/>
            <a:r>
              <a:rPr lang="zh-CN" altLang="en-US" sz="1200" b="1" dirty="0">
                <a:solidFill>
                  <a:schemeClr val="tx2"/>
                </a:solidFill>
              </a:rPr>
              <a:t>如果前车刹停，</a:t>
            </a:r>
            <a:r>
              <a:rPr lang="en-US" altLang="zh-CN" sz="1200" b="1" dirty="0">
                <a:solidFill>
                  <a:schemeClr val="tx2"/>
                </a:solidFill>
              </a:rPr>
              <a:t>ACC</a:t>
            </a:r>
            <a:r>
              <a:rPr lang="zh-CN" altLang="en-US" sz="1200" b="1" dirty="0">
                <a:solidFill>
                  <a:schemeClr val="tx2"/>
                </a:solidFill>
              </a:rPr>
              <a:t>启停功能会将自车刹停至距离前车大概</a:t>
            </a:r>
            <a:r>
              <a:rPr lang="en-US" altLang="zh-CN" sz="1200" b="1" dirty="0">
                <a:solidFill>
                  <a:schemeClr val="tx2"/>
                </a:solidFill>
              </a:rPr>
              <a:t>3-4</a:t>
            </a:r>
            <a:r>
              <a:rPr lang="zh-CN" altLang="en-US" sz="1200" b="1" dirty="0">
                <a:solidFill>
                  <a:schemeClr val="tx2"/>
                </a:solidFill>
              </a:rPr>
              <a:t>米远的位置。</a:t>
            </a:r>
            <a:endParaRPr lang="en-US" altLang="zh-CN" sz="1200" b="1" dirty="0">
              <a:solidFill>
                <a:schemeClr val="tx2"/>
              </a:solidFill>
            </a:endParaRPr>
          </a:p>
          <a:p>
            <a:pPr marL="742950" lvl="1" indent="-285750"/>
            <a:endParaRPr lang="en-US" altLang="zh-CN" sz="1200" b="1" dirty="0">
              <a:solidFill>
                <a:schemeClr val="tx2"/>
              </a:solidFill>
            </a:endParaRPr>
          </a:p>
          <a:p>
            <a:pPr marL="285750" indent="-285750"/>
            <a:r>
              <a:rPr lang="en-US" altLang="zh-CN" sz="1200" b="1" dirty="0">
                <a:solidFill>
                  <a:schemeClr val="tx2"/>
                </a:solidFill>
              </a:rPr>
              <a:t>The ACC controller brake down to a very low speed behind lead vehicle and then creeps forward very slowly for 1-3 seconds before stopping.</a:t>
            </a:r>
          </a:p>
          <a:p>
            <a:pPr marL="742950" lvl="1" indent="-285750"/>
            <a:r>
              <a:rPr lang="en-US" altLang="zh-CN" sz="1200" b="1" dirty="0">
                <a:solidFill>
                  <a:schemeClr val="tx2"/>
                </a:solidFill>
              </a:rPr>
              <a:t>ACC</a:t>
            </a:r>
            <a:r>
              <a:rPr lang="zh-CN" altLang="en-US" sz="1200" b="1" dirty="0">
                <a:solidFill>
                  <a:schemeClr val="tx2"/>
                </a:solidFill>
              </a:rPr>
              <a:t>控制器会先制动到一个很低的速度然后在前车后缓慢爬行</a:t>
            </a:r>
            <a:r>
              <a:rPr lang="en-US" altLang="zh-CN" sz="1200" b="1" dirty="0">
                <a:solidFill>
                  <a:schemeClr val="tx2"/>
                </a:solidFill>
              </a:rPr>
              <a:t>1-3</a:t>
            </a:r>
            <a:r>
              <a:rPr lang="zh-CN" altLang="en-US" sz="1200" b="1" dirty="0">
                <a:solidFill>
                  <a:schemeClr val="tx2"/>
                </a:solidFill>
              </a:rPr>
              <a:t>秒后再刹停。</a:t>
            </a: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8" y="2701804"/>
            <a:ext cx="4477375" cy="1047896"/>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4037"/>
            <a:ext cx="4608513" cy="1248758"/>
          </a:xfrm>
          <a:prstGeom prst="rect">
            <a:avLst/>
          </a:prstGeom>
        </p:spPr>
      </p:pic>
      <p:grpSp>
        <p:nvGrpSpPr>
          <p:cNvPr id="8" name="组合 7"/>
          <p:cNvGrpSpPr/>
          <p:nvPr/>
        </p:nvGrpSpPr>
        <p:grpSpPr>
          <a:xfrm>
            <a:off x="0" y="0"/>
            <a:ext cx="7322694" cy="1001379"/>
            <a:chOff x="0" y="0"/>
            <a:chExt cx="7322694" cy="1001379"/>
          </a:xfrm>
        </p:grpSpPr>
        <p:grpSp>
          <p:nvGrpSpPr>
            <p:cNvPr id="9" name="组合 8"/>
            <p:cNvGrpSpPr/>
            <p:nvPr/>
          </p:nvGrpSpPr>
          <p:grpSpPr>
            <a:xfrm>
              <a:off x="0" y="0"/>
              <a:ext cx="7322694" cy="1001379"/>
              <a:chOff x="-4764" y="57147"/>
              <a:chExt cx="7322694" cy="1001379"/>
            </a:xfrm>
          </p:grpSpPr>
          <p:grpSp>
            <p:nvGrpSpPr>
              <p:cNvPr id="11" name="组合 10"/>
              <p:cNvGrpSpPr/>
              <p:nvPr/>
            </p:nvGrpSpPr>
            <p:grpSpPr>
              <a:xfrm>
                <a:off x="-4764" y="57147"/>
                <a:ext cx="7322694" cy="914404"/>
                <a:chOff x="-4764" y="57147"/>
                <a:chExt cx="7322694" cy="914404"/>
              </a:xfrm>
            </p:grpSpPr>
            <p:sp>
              <p:nvSpPr>
                <p:cNvPr id="13"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4" name="组合 13"/>
                <p:cNvGrpSpPr/>
                <p:nvPr/>
              </p:nvGrpSpPr>
              <p:grpSpPr>
                <a:xfrm>
                  <a:off x="-4764" y="57152"/>
                  <a:ext cx="981293" cy="914399"/>
                  <a:chOff x="-4764" y="57152"/>
                  <a:chExt cx="981293" cy="914399"/>
                </a:xfrm>
              </p:grpSpPr>
              <p:sp>
                <p:nvSpPr>
                  <p:cNvPr id="15" name="矩形 14"/>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4764" y="57152"/>
                    <a:ext cx="704852" cy="914399"/>
                    <a:chOff x="-4764" y="57152"/>
                    <a:chExt cx="704852" cy="914399"/>
                  </a:xfrm>
                </p:grpSpPr>
                <p:sp>
                  <p:nvSpPr>
                    <p:cNvPr id="17" name="矩形 16"/>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8" name="组合 17"/>
                    <p:cNvGrpSpPr/>
                    <p:nvPr/>
                  </p:nvGrpSpPr>
                  <p:grpSpPr>
                    <a:xfrm>
                      <a:off x="86372" y="57152"/>
                      <a:ext cx="575833" cy="914399"/>
                      <a:chOff x="86372" y="57152"/>
                      <a:chExt cx="575833" cy="914399"/>
                    </a:xfrm>
                  </p:grpSpPr>
                  <p:sp>
                    <p:nvSpPr>
                      <p:cNvPr id="19"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0"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2"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0" name="圆角矩形 9"/>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Stop &amp; Go</a:t>
              </a:r>
            </a:p>
          </p:txBody>
        </p:sp>
      </p:grpSp>
    </p:spTree>
    <p:extLst>
      <p:ext uri="{BB962C8B-B14F-4D97-AF65-F5344CB8AC3E}">
        <p14:creationId xmlns:p14="http://schemas.microsoft.com/office/powerpoint/2010/main" val="331593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nodeType="clickEffect">
                                  <p:stCondLst>
                                    <p:cond delay="0"/>
                                  </p:stCondLst>
                                  <p:childTnLst>
                                    <p:animEffect transition="out" filter="fade">
                                      <p:cBhvr>
                                        <p:cTn id="27" dur="500" tmFilter="0, 0; .2, .5; .8, .5; 1, 0"/>
                                        <p:tgtEl>
                                          <p:spTgt spid="7"/>
                                        </p:tgtEl>
                                      </p:cBhvr>
                                    </p:animEffect>
                                    <p:animScale>
                                      <p:cBhvr>
                                        <p:cTn id="28"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7"/>
          <p:cNvSpPr txBox="1">
            <a:spLocks/>
          </p:cNvSpPr>
          <p:nvPr/>
        </p:nvSpPr>
        <p:spPr>
          <a:xfrm>
            <a:off x="2254571" y="3674203"/>
            <a:ext cx="7757408" cy="24129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ltLang="zh-CN" sz="1200" b="1" dirty="0">
                <a:solidFill>
                  <a:schemeClr val="tx2"/>
                </a:solidFill>
              </a:rPr>
              <a:t>Narrowing the Time Gap  in order to give an acceleration within the acceleration zone(grey zone).</a:t>
            </a:r>
          </a:p>
          <a:p>
            <a:pPr marL="742950" lvl="1" indent="-285750"/>
            <a:r>
              <a:rPr lang="zh-CN" altLang="en-US" sz="1200" b="1" dirty="0">
                <a:solidFill>
                  <a:schemeClr val="tx2"/>
                </a:solidFill>
              </a:rPr>
              <a:t>在灰色区域内临时缩小</a:t>
            </a:r>
            <a:r>
              <a:rPr lang="en-US" altLang="zh-CN" sz="1200" b="1" dirty="0">
                <a:solidFill>
                  <a:schemeClr val="tx2"/>
                </a:solidFill>
              </a:rPr>
              <a:t>Time Gap</a:t>
            </a:r>
            <a:r>
              <a:rPr lang="zh-CN" altLang="en-US" sz="1200" b="1" dirty="0">
                <a:solidFill>
                  <a:schemeClr val="tx2"/>
                </a:solidFill>
              </a:rPr>
              <a:t>以提供加速。</a:t>
            </a:r>
            <a:endParaRPr lang="en-US" altLang="zh-CN" sz="1200" b="1" dirty="0">
              <a:solidFill>
                <a:schemeClr val="tx2"/>
              </a:solidFill>
            </a:endParaRPr>
          </a:p>
          <a:p>
            <a:pPr marL="742950" lvl="1" indent="-285750"/>
            <a:endParaRPr lang="en-US" altLang="zh-CN" sz="1200" b="1" dirty="0">
              <a:solidFill>
                <a:schemeClr val="tx2"/>
              </a:solidFill>
            </a:endParaRPr>
          </a:p>
          <a:p>
            <a:pPr marL="285750" indent="-285750"/>
            <a:r>
              <a:rPr lang="en-US" altLang="zh-CN" sz="1200" b="1" dirty="0">
                <a:solidFill>
                  <a:schemeClr val="tx2"/>
                </a:solidFill>
              </a:rPr>
              <a:t>The acceleration rate of change should be increased to enable faster response.</a:t>
            </a:r>
          </a:p>
          <a:p>
            <a:pPr marL="742950" lvl="1" indent="-285750"/>
            <a:r>
              <a:rPr lang="zh-CN" altLang="en-US" sz="1200" b="1" dirty="0">
                <a:solidFill>
                  <a:schemeClr val="tx2"/>
                </a:solidFill>
              </a:rPr>
              <a:t>适当放宽加速度的变化率以加快响应速度。</a:t>
            </a:r>
            <a:endParaRPr lang="en-US" altLang="zh-CN" sz="1200" b="1" dirty="0">
              <a:solidFill>
                <a:schemeClr val="tx2"/>
              </a:solidFill>
            </a:endParaRPr>
          </a:p>
          <a:p>
            <a:pPr marL="742950" lvl="1" indent="-285750"/>
            <a:endParaRPr lang="en-US" altLang="zh-CN" sz="1200" b="1" dirty="0">
              <a:solidFill>
                <a:schemeClr val="tx2"/>
              </a:solidFill>
            </a:endParaRPr>
          </a:p>
          <a:p>
            <a:pPr marL="285750" indent="-285750"/>
            <a:r>
              <a:rPr lang="en-US" altLang="zh-CN" sz="1200" b="1" dirty="0">
                <a:solidFill>
                  <a:schemeClr val="tx2"/>
                </a:solidFill>
              </a:rPr>
              <a:t>Fall back to selected Time Gap shortly after the “Temporary Time Gap” is reached, if host vehicle is still behind the present lead vehicle.</a:t>
            </a:r>
          </a:p>
          <a:p>
            <a:pPr marL="742950" lvl="1" indent="-285750"/>
            <a:r>
              <a:rPr lang="zh-CN" altLang="en-US" sz="1200" b="1" dirty="0">
                <a:solidFill>
                  <a:schemeClr val="tx2"/>
                </a:solidFill>
              </a:rPr>
              <a:t>如果达到临时</a:t>
            </a:r>
            <a:r>
              <a:rPr lang="en-US" altLang="zh-CN" sz="1200" b="1" dirty="0">
                <a:solidFill>
                  <a:schemeClr val="tx2"/>
                </a:solidFill>
              </a:rPr>
              <a:t>Time Gap</a:t>
            </a:r>
            <a:r>
              <a:rPr lang="zh-CN" altLang="en-US" sz="1200" b="1" dirty="0">
                <a:solidFill>
                  <a:schemeClr val="tx2"/>
                </a:solidFill>
              </a:rPr>
              <a:t>后一段时间后自车仍处于目标车后面，退回到用户选中的</a:t>
            </a:r>
            <a:r>
              <a:rPr lang="en-US" altLang="zh-CN" sz="1200" b="1" dirty="0">
                <a:solidFill>
                  <a:schemeClr val="tx2"/>
                </a:solidFill>
              </a:rPr>
              <a:t>Time Gap</a:t>
            </a:r>
            <a:r>
              <a:rPr lang="zh-CN" altLang="en-US" sz="1200" b="1" dirty="0">
                <a:solidFill>
                  <a:schemeClr val="tx2"/>
                </a:solidFill>
              </a:rPr>
              <a:t>位置。</a:t>
            </a:r>
          </a:p>
          <a:p>
            <a:endParaRPr lang="zh-CN" altLang="en-US" sz="1200" b="1" dirty="0">
              <a:solidFill>
                <a:schemeClr val="tx2"/>
              </a:solidFill>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725" y="1640255"/>
            <a:ext cx="4677428" cy="1838582"/>
          </a:xfrm>
          <a:prstGeom prst="rect">
            <a:avLst/>
          </a:prstGeom>
        </p:spPr>
      </p:pic>
      <p:grpSp>
        <p:nvGrpSpPr>
          <p:cNvPr id="7" name="组合 6"/>
          <p:cNvGrpSpPr/>
          <p:nvPr/>
        </p:nvGrpSpPr>
        <p:grpSpPr>
          <a:xfrm>
            <a:off x="0" y="0"/>
            <a:ext cx="7322694" cy="1001379"/>
            <a:chOff x="0" y="0"/>
            <a:chExt cx="7322694" cy="1001379"/>
          </a:xfrm>
        </p:grpSpPr>
        <p:grpSp>
          <p:nvGrpSpPr>
            <p:cNvPr id="8" name="组合 7"/>
            <p:cNvGrpSpPr/>
            <p:nvPr/>
          </p:nvGrpSpPr>
          <p:grpSpPr>
            <a:xfrm>
              <a:off x="0" y="0"/>
              <a:ext cx="7322694" cy="1001379"/>
              <a:chOff x="-4764" y="57147"/>
              <a:chExt cx="7322694" cy="1001379"/>
            </a:xfrm>
          </p:grpSpPr>
          <p:grpSp>
            <p:nvGrpSpPr>
              <p:cNvPr id="10" name="组合 9"/>
              <p:cNvGrpSpPr/>
              <p:nvPr/>
            </p:nvGrpSpPr>
            <p:grpSpPr>
              <a:xfrm>
                <a:off x="-4764" y="57147"/>
                <a:ext cx="7322694" cy="914404"/>
                <a:chOff x="-4764" y="57147"/>
                <a:chExt cx="7322694" cy="914404"/>
              </a:xfrm>
            </p:grpSpPr>
            <p:sp>
              <p:nvSpPr>
                <p:cNvPr id="12"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3" name="组合 12"/>
                <p:cNvGrpSpPr/>
                <p:nvPr/>
              </p:nvGrpSpPr>
              <p:grpSpPr>
                <a:xfrm>
                  <a:off x="-4764" y="57152"/>
                  <a:ext cx="981293" cy="914399"/>
                  <a:chOff x="-4764" y="57152"/>
                  <a:chExt cx="981293" cy="914399"/>
                </a:xfrm>
              </p:grpSpPr>
              <p:sp>
                <p:nvSpPr>
                  <p:cNvPr id="14" name="矩形 1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764" y="57152"/>
                    <a:ext cx="704852" cy="914399"/>
                    <a:chOff x="-4764" y="57152"/>
                    <a:chExt cx="704852" cy="914399"/>
                  </a:xfrm>
                </p:grpSpPr>
                <p:sp>
                  <p:nvSpPr>
                    <p:cNvPr id="16" name="矩形 1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86372" y="57152"/>
                      <a:ext cx="575833" cy="914399"/>
                      <a:chOff x="86372" y="57152"/>
                      <a:chExt cx="575833" cy="914399"/>
                    </a:xfrm>
                  </p:grpSpPr>
                  <p:sp>
                    <p:nvSpPr>
                      <p:cNvPr id="1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1"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9" name="圆角矩形 8"/>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Overtaking </a:t>
              </a:r>
              <a:r>
                <a:rPr lang="zh-CN" altLang="en-US" b="1" dirty="0">
                  <a:solidFill>
                    <a:schemeClr val="accent1"/>
                  </a:solidFill>
                  <a:latin typeface="微软雅黑" panose="020B0503020204020204" pitchFamily="34" charset="-122"/>
                  <a:ea typeface="微软雅黑" panose="020B0503020204020204" pitchFamily="34" charset="-122"/>
                </a:rPr>
                <a:t>超车辅助</a:t>
              </a:r>
            </a:p>
          </p:txBody>
        </p:sp>
      </p:grpSp>
    </p:spTree>
    <p:extLst>
      <p:ext uri="{BB962C8B-B14F-4D97-AF65-F5344CB8AC3E}">
        <p14:creationId xmlns:p14="http://schemas.microsoft.com/office/powerpoint/2010/main" val="303545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0"/>
          <p:cNvSpPr txBox="1">
            <a:spLocks/>
          </p:cNvSpPr>
          <p:nvPr/>
        </p:nvSpPr>
        <p:spPr>
          <a:xfrm>
            <a:off x="5646196" y="2865439"/>
            <a:ext cx="5184198" cy="10095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b="1" dirty="0">
                <a:solidFill>
                  <a:schemeClr val="tx2"/>
                </a:solidFill>
                <a:latin typeface="Times New Roman" panose="02020603050405020304" pitchFamily="18" charset="0"/>
                <a:cs typeface="Times New Roman" panose="02020603050405020304" pitchFamily="18" charset="0"/>
              </a:rPr>
              <a:t>The Path funnel shall be the width around the center of the predicted path curve of the host vehicle. In other words, the center of the funnel shall bend according to the predicted path direction.</a:t>
            </a:r>
          </a:p>
          <a:p>
            <a:r>
              <a:rPr lang="zh-CN" altLang="en-US" sz="1400" b="1" dirty="0">
                <a:solidFill>
                  <a:schemeClr val="tx2"/>
                </a:solidFill>
                <a:latin typeface="Times New Roman" panose="02020603050405020304" pitchFamily="18" charset="0"/>
                <a:cs typeface="Times New Roman" panose="02020603050405020304" pitchFamily="18" charset="0"/>
              </a:rPr>
              <a:t>路径漏斗应该是围绕着自车预测轨迹的一片区域。换言之，漏斗的中心应该根据预测的轨迹方向相应的弯曲。</a:t>
            </a:r>
          </a:p>
        </p:txBody>
      </p:sp>
      <p:pic>
        <p:nvPicPr>
          <p:cNvPr id="6" name="内容占位符 4"/>
          <p:cNvPicPr preferRelativeResize="0">
            <a:picLocks/>
          </p:cNvPicPr>
          <p:nvPr/>
        </p:nvPicPr>
        <p:blipFill>
          <a:blip r:embed="rId2"/>
          <a:stretch>
            <a:fillRect/>
          </a:stretch>
        </p:blipFill>
        <p:spPr>
          <a:xfrm>
            <a:off x="902605" y="2553716"/>
            <a:ext cx="4303858" cy="2192846"/>
          </a:xfrm>
          <a:prstGeom prst="rect">
            <a:avLst/>
          </a:prstGeom>
          <a:ln>
            <a:noFill/>
          </a:ln>
          <a:effectLst>
            <a:outerShdw blurRad="190500" algn="tl" rotWithShape="0">
              <a:srgbClr val="000000">
                <a:alpha val="70000"/>
              </a:srgbClr>
            </a:outerShdw>
          </a:effectLst>
        </p:spPr>
      </p:pic>
      <p:grpSp>
        <p:nvGrpSpPr>
          <p:cNvPr id="7" name="组合 6"/>
          <p:cNvGrpSpPr/>
          <p:nvPr/>
        </p:nvGrpSpPr>
        <p:grpSpPr>
          <a:xfrm>
            <a:off x="0" y="0"/>
            <a:ext cx="7322694" cy="1001379"/>
            <a:chOff x="0" y="0"/>
            <a:chExt cx="7322694" cy="1001379"/>
          </a:xfrm>
        </p:grpSpPr>
        <p:grpSp>
          <p:nvGrpSpPr>
            <p:cNvPr id="8" name="组合 7"/>
            <p:cNvGrpSpPr/>
            <p:nvPr/>
          </p:nvGrpSpPr>
          <p:grpSpPr>
            <a:xfrm>
              <a:off x="0" y="0"/>
              <a:ext cx="7322694" cy="1001379"/>
              <a:chOff x="-4764" y="57147"/>
              <a:chExt cx="7322694" cy="1001379"/>
            </a:xfrm>
          </p:grpSpPr>
          <p:grpSp>
            <p:nvGrpSpPr>
              <p:cNvPr id="10" name="组合 9"/>
              <p:cNvGrpSpPr/>
              <p:nvPr/>
            </p:nvGrpSpPr>
            <p:grpSpPr>
              <a:xfrm>
                <a:off x="-4764" y="57147"/>
                <a:ext cx="7322694" cy="914404"/>
                <a:chOff x="-4764" y="57147"/>
                <a:chExt cx="7322694" cy="914404"/>
              </a:xfrm>
            </p:grpSpPr>
            <p:sp>
              <p:nvSpPr>
                <p:cNvPr id="12"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3" name="组合 12"/>
                <p:cNvGrpSpPr/>
                <p:nvPr/>
              </p:nvGrpSpPr>
              <p:grpSpPr>
                <a:xfrm>
                  <a:off x="-4764" y="57152"/>
                  <a:ext cx="981293" cy="914399"/>
                  <a:chOff x="-4764" y="57152"/>
                  <a:chExt cx="981293" cy="914399"/>
                </a:xfrm>
              </p:grpSpPr>
              <p:sp>
                <p:nvSpPr>
                  <p:cNvPr id="14" name="矩形 1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764" y="57152"/>
                    <a:ext cx="704852" cy="914399"/>
                    <a:chOff x="-4764" y="57152"/>
                    <a:chExt cx="704852" cy="914399"/>
                  </a:xfrm>
                </p:grpSpPr>
                <p:sp>
                  <p:nvSpPr>
                    <p:cNvPr id="16" name="矩形 1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86372" y="57152"/>
                      <a:ext cx="575833" cy="914399"/>
                      <a:chOff x="86372" y="57152"/>
                      <a:chExt cx="575833" cy="914399"/>
                    </a:xfrm>
                  </p:grpSpPr>
                  <p:sp>
                    <p:nvSpPr>
                      <p:cNvPr id="1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1"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9" name="圆角矩形 8"/>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Concept: Funnel </a:t>
              </a:r>
              <a:r>
                <a:rPr lang="zh-CN" altLang="en-US" b="1" dirty="0">
                  <a:solidFill>
                    <a:schemeClr val="accent1"/>
                  </a:solidFill>
                  <a:latin typeface="微软雅黑" panose="020B0503020204020204" pitchFamily="34" charset="-122"/>
                  <a:ea typeface="微软雅黑" panose="020B0503020204020204" pitchFamily="34" charset="-122"/>
                </a:rPr>
                <a:t>（漏斗）</a:t>
              </a:r>
            </a:p>
          </p:txBody>
        </p:sp>
      </p:grpSp>
    </p:spTree>
    <p:extLst>
      <p:ext uri="{BB962C8B-B14F-4D97-AF65-F5344CB8AC3E}">
        <p14:creationId xmlns:p14="http://schemas.microsoft.com/office/powerpoint/2010/main" val="351024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93215" y="3479351"/>
            <a:ext cx="6048375" cy="546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a:lstStyle>
          <a:p>
            <a:pPr marL="514350" indent="-514350">
              <a:buFont typeface="+mj-lt"/>
              <a:buAutoNum type="romanUcPeriod" startAt="2"/>
            </a:pPr>
            <a:r>
              <a:rPr lang="en-US" altLang="zh-CN" sz="1200" b="1">
                <a:solidFill>
                  <a:schemeClr val="tx2"/>
                </a:solidFill>
                <a:latin typeface="Times New Roman" panose="02020603050405020304" pitchFamily="18" charset="0"/>
                <a:cs typeface="Times New Roman" panose="02020603050405020304" pitchFamily="18" charset="0"/>
              </a:rPr>
              <a:t>Inner &amp; Outer</a:t>
            </a:r>
            <a:r>
              <a:rPr lang="zh-CN" altLang="en-US" sz="1200" b="1">
                <a:solidFill>
                  <a:schemeClr val="tx2"/>
                </a:solidFill>
                <a:latin typeface="Times New Roman" panose="02020603050405020304" pitchFamily="18" charset="0"/>
                <a:cs typeface="Times New Roman" panose="02020603050405020304" pitchFamily="18" charset="0"/>
              </a:rPr>
              <a:t>（内部</a:t>
            </a:r>
            <a:r>
              <a:rPr lang="en-US" altLang="zh-CN" sz="1200" b="1">
                <a:solidFill>
                  <a:schemeClr val="tx2"/>
                </a:solidFill>
                <a:latin typeface="Times New Roman" panose="02020603050405020304" pitchFamily="18" charset="0"/>
                <a:cs typeface="Times New Roman" panose="02020603050405020304" pitchFamily="18" charset="0"/>
              </a:rPr>
              <a:t>&amp;</a:t>
            </a:r>
            <a:r>
              <a:rPr lang="zh-CN" altLang="en-US" sz="1200" b="1">
                <a:solidFill>
                  <a:schemeClr val="tx2"/>
                </a:solidFill>
                <a:latin typeface="Times New Roman" panose="02020603050405020304" pitchFamily="18" charset="0"/>
                <a:cs typeface="Times New Roman" panose="02020603050405020304" pitchFamily="18" charset="0"/>
              </a:rPr>
              <a:t>外部漏斗）</a:t>
            </a:r>
            <a:endParaRPr lang="zh-CN" altLang="en-US" sz="1200" b="1" dirty="0">
              <a:solidFill>
                <a:schemeClr val="tx2"/>
              </a:solidFill>
              <a:latin typeface="Times New Roman" panose="02020603050405020304" pitchFamily="18" charset="0"/>
              <a:cs typeface="Times New Roman" panose="02020603050405020304" pitchFamily="18" charset="0"/>
            </a:endParaRPr>
          </a:p>
        </p:txBody>
      </p:sp>
      <p:sp>
        <p:nvSpPr>
          <p:cNvPr id="5" name="文本占位符 3"/>
          <p:cNvSpPr txBox="1">
            <a:spLocks/>
          </p:cNvSpPr>
          <p:nvPr/>
        </p:nvSpPr>
        <p:spPr>
          <a:xfrm>
            <a:off x="1993215" y="2001211"/>
            <a:ext cx="7776864" cy="14781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ltLang="zh-CN" sz="1200" b="1" dirty="0">
                <a:solidFill>
                  <a:schemeClr val="tx2"/>
                </a:solidFill>
                <a:latin typeface="Times New Roman" panose="02020603050405020304" pitchFamily="18" charset="0"/>
                <a:cs typeface="Times New Roman" panose="02020603050405020304" pitchFamily="18" charset="0"/>
              </a:rPr>
              <a:t>Normal Funnel is used to select closest in path vehicle(A) and the second closest in path(B).</a:t>
            </a:r>
          </a:p>
          <a:p>
            <a:pPr marL="742950" lvl="1" indent="-285750"/>
            <a:r>
              <a:rPr lang="zh-CN" altLang="en-US" sz="1200" b="1" dirty="0">
                <a:solidFill>
                  <a:schemeClr val="tx2"/>
                </a:solidFill>
                <a:latin typeface="Times New Roman" panose="02020603050405020304" pitchFamily="18" charset="0"/>
                <a:cs typeface="Times New Roman" panose="02020603050405020304" pitchFamily="18" charset="0"/>
              </a:rPr>
              <a:t>普通的漏斗用于选择路径中最近的目标车辆</a:t>
            </a:r>
            <a:r>
              <a:rPr lang="en-US" altLang="zh-CN" sz="1200" b="1" dirty="0">
                <a:solidFill>
                  <a:schemeClr val="tx2"/>
                </a:solidFill>
                <a:latin typeface="Times New Roman" panose="02020603050405020304" pitchFamily="18" charset="0"/>
                <a:cs typeface="Times New Roman" panose="02020603050405020304" pitchFamily="18" charset="0"/>
              </a:rPr>
              <a:t>A</a:t>
            </a:r>
            <a:r>
              <a:rPr lang="zh-CN" altLang="en-US" sz="1200" b="1" dirty="0">
                <a:solidFill>
                  <a:schemeClr val="tx2"/>
                </a:solidFill>
                <a:latin typeface="Times New Roman" panose="02020603050405020304" pitchFamily="18" charset="0"/>
                <a:cs typeface="Times New Roman" panose="02020603050405020304" pitchFamily="18" charset="0"/>
              </a:rPr>
              <a:t>和次近的车辆</a:t>
            </a:r>
            <a:r>
              <a:rPr lang="en-US" altLang="zh-CN" sz="1200" b="1" dirty="0">
                <a:solidFill>
                  <a:schemeClr val="tx2"/>
                </a:solidFill>
                <a:latin typeface="Times New Roman" panose="02020603050405020304" pitchFamily="18" charset="0"/>
                <a:cs typeface="Times New Roman" panose="02020603050405020304" pitchFamily="18" charset="0"/>
              </a:rPr>
              <a:t>B</a:t>
            </a:r>
            <a:r>
              <a:rPr lang="zh-CN" altLang="en-US" sz="1200" b="1" dirty="0">
                <a:solidFill>
                  <a:schemeClr val="tx2"/>
                </a:solidFill>
                <a:latin typeface="Times New Roman" panose="02020603050405020304" pitchFamily="18" charset="0"/>
                <a:cs typeface="Times New Roman" panose="02020603050405020304" pitchFamily="18" charset="0"/>
              </a:rPr>
              <a:t>。</a:t>
            </a:r>
            <a:endParaRPr lang="en-US" altLang="zh-CN" sz="1200" b="1" dirty="0">
              <a:solidFill>
                <a:schemeClr val="tx2"/>
              </a:solidFill>
              <a:latin typeface="Times New Roman" panose="02020603050405020304" pitchFamily="18" charset="0"/>
              <a:cs typeface="Times New Roman" panose="02020603050405020304" pitchFamily="18" charset="0"/>
            </a:endParaRPr>
          </a:p>
          <a:p>
            <a:pPr marL="742950" lvl="1" indent="-285750"/>
            <a:endParaRPr lang="en-US" altLang="zh-CN" sz="1200" b="1" dirty="0">
              <a:solidFill>
                <a:schemeClr val="tx2"/>
              </a:solidFill>
              <a:latin typeface="Times New Roman" panose="02020603050405020304" pitchFamily="18" charset="0"/>
              <a:cs typeface="Times New Roman" panose="02020603050405020304" pitchFamily="18" charset="0"/>
            </a:endParaRPr>
          </a:p>
          <a:p>
            <a:pPr marL="285750" indent="-285750"/>
            <a:r>
              <a:rPr lang="en-US" altLang="zh-CN" sz="1200" b="1" dirty="0">
                <a:solidFill>
                  <a:schemeClr val="tx2"/>
                </a:solidFill>
                <a:latin typeface="Times New Roman" panose="02020603050405020304" pitchFamily="18" charset="0"/>
                <a:cs typeface="Times New Roman" panose="02020603050405020304" pitchFamily="18" charset="0"/>
              </a:rPr>
              <a:t>Wider Funnel is used to select the closest in path to the left(C) and the closest in path to the right(D)</a:t>
            </a:r>
          </a:p>
          <a:p>
            <a:pPr marL="742950" lvl="1" indent="-285750"/>
            <a:r>
              <a:rPr lang="zh-CN" altLang="en-US" sz="1200" b="1" dirty="0">
                <a:solidFill>
                  <a:schemeClr val="tx2"/>
                </a:solidFill>
                <a:latin typeface="Times New Roman" panose="02020603050405020304" pitchFamily="18" charset="0"/>
                <a:cs typeface="Times New Roman" panose="02020603050405020304" pitchFamily="18" charset="0"/>
              </a:rPr>
              <a:t>更宽的漏斗用于选择路径左侧最近的目标车辆</a:t>
            </a:r>
            <a:r>
              <a:rPr lang="en-US" altLang="zh-CN" sz="1200" b="1" dirty="0">
                <a:solidFill>
                  <a:schemeClr val="tx2"/>
                </a:solidFill>
                <a:latin typeface="Times New Roman" panose="02020603050405020304" pitchFamily="18" charset="0"/>
                <a:cs typeface="Times New Roman" panose="02020603050405020304" pitchFamily="18" charset="0"/>
              </a:rPr>
              <a:t>C</a:t>
            </a:r>
            <a:r>
              <a:rPr lang="zh-CN" altLang="en-US" sz="1200" b="1" dirty="0">
                <a:solidFill>
                  <a:schemeClr val="tx2"/>
                </a:solidFill>
                <a:latin typeface="Times New Roman" panose="02020603050405020304" pitchFamily="18" charset="0"/>
                <a:cs typeface="Times New Roman" panose="02020603050405020304" pitchFamily="18" charset="0"/>
              </a:rPr>
              <a:t>和路径右侧最近的目标</a:t>
            </a:r>
            <a:r>
              <a:rPr lang="en-US" altLang="zh-CN" sz="1200" b="1" dirty="0">
                <a:solidFill>
                  <a:schemeClr val="tx2"/>
                </a:solidFill>
                <a:latin typeface="Times New Roman" panose="02020603050405020304" pitchFamily="18" charset="0"/>
                <a:cs typeface="Times New Roman" panose="02020603050405020304" pitchFamily="18" charset="0"/>
              </a:rPr>
              <a:t>D</a:t>
            </a:r>
            <a:r>
              <a:rPr lang="zh-CN" altLang="en-US" sz="1200" b="1" dirty="0">
                <a:solidFill>
                  <a:schemeClr val="tx2"/>
                </a:solidFill>
                <a:latin typeface="Times New Roman" panose="02020603050405020304" pitchFamily="18" charset="0"/>
                <a:cs typeface="Times New Roman" panose="02020603050405020304" pitchFamily="18" charset="0"/>
              </a:rPr>
              <a:t>。</a:t>
            </a:r>
          </a:p>
        </p:txBody>
      </p:sp>
      <p:sp>
        <p:nvSpPr>
          <p:cNvPr id="6" name="标题 1"/>
          <p:cNvSpPr txBox="1">
            <a:spLocks/>
          </p:cNvSpPr>
          <p:nvPr/>
        </p:nvSpPr>
        <p:spPr bwMode="auto">
          <a:xfrm>
            <a:off x="1777191" y="1288194"/>
            <a:ext cx="6624736" cy="536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914400" indent="-914400" algn="l" rtl="0" eaLnBrk="0" fontAlgn="base" hangingPunct="0">
              <a:spcBef>
                <a:spcPct val="0"/>
              </a:spcBef>
              <a:spcAft>
                <a:spcPct val="0"/>
              </a:spcAft>
              <a:defRPr sz="2000" b="1">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marL="514350" indent="-514350">
              <a:buFont typeface="+mj-lt"/>
              <a:buAutoNum type="romanUcPeriod"/>
            </a:pPr>
            <a:r>
              <a:rPr lang="en-US" altLang="zh-CN" sz="1200" kern="0" dirty="0">
                <a:solidFill>
                  <a:schemeClr val="tx2"/>
                </a:solidFill>
                <a:latin typeface="Times New Roman" panose="02020603050405020304" pitchFamily="18" charset="0"/>
                <a:cs typeface="Times New Roman" panose="02020603050405020304" pitchFamily="18" charset="0"/>
              </a:rPr>
              <a:t>Normal Funnel &amp; Wider Funnel</a:t>
            </a:r>
            <a:r>
              <a:rPr lang="zh-CN" altLang="en-US" sz="1200" kern="0" dirty="0">
                <a:solidFill>
                  <a:schemeClr val="tx2"/>
                </a:solidFill>
                <a:latin typeface="Times New Roman" panose="02020603050405020304" pitchFamily="18" charset="0"/>
                <a:cs typeface="Times New Roman" panose="02020603050405020304" pitchFamily="18" charset="0"/>
              </a:rPr>
              <a:t>（普通</a:t>
            </a:r>
            <a:r>
              <a:rPr lang="en-US" altLang="zh-CN" sz="1200" kern="0" dirty="0">
                <a:solidFill>
                  <a:schemeClr val="tx2"/>
                </a:solidFill>
                <a:latin typeface="Times New Roman" panose="02020603050405020304" pitchFamily="18" charset="0"/>
                <a:cs typeface="Times New Roman" panose="02020603050405020304" pitchFamily="18" charset="0"/>
              </a:rPr>
              <a:t>&amp;</a:t>
            </a:r>
            <a:r>
              <a:rPr lang="zh-CN" altLang="en-US" sz="1200" kern="0" dirty="0">
                <a:solidFill>
                  <a:schemeClr val="tx2"/>
                </a:solidFill>
                <a:latin typeface="Times New Roman" panose="02020603050405020304" pitchFamily="18" charset="0"/>
                <a:cs typeface="Times New Roman" panose="02020603050405020304" pitchFamily="18" charset="0"/>
              </a:rPr>
              <a:t>略宽漏斗）</a:t>
            </a:r>
          </a:p>
        </p:txBody>
      </p:sp>
      <p:sp>
        <p:nvSpPr>
          <p:cNvPr id="7" name="文本占位符 3"/>
          <p:cNvSpPr txBox="1">
            <a:spLocks/>
          </p:cNvSpPr>
          <p:nvPr/>
        </p:nvSpPr>
        <p:spPr bwMode="auto">
          <a:xfrm>
            <a:off x="2209240" y="4062310"/>
            <a:ext cx="6048375" cy="760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r>
              <a:rPr lang="en-US" altLang="zh-CN" sz="1200" b="1" kern="0" dirty="0">
                <a:solidFill>
                  <a:schemeClr val="tx2"/>
                </a:solidFill>
                <a:latin typeface="Times New Roman" panose="02020603050405020304" pitchFamily="18" charset="0"/>
                <a:cs typeface="Times New Roman" panose="02020603050405020304" pitchFamily="18" charset="0"/>
              </a:rPr>
              <a:t>There shall be two envelopes for every ACC funnel: </a:t>
            </a:r>
          </a:p>
          <a:p>
            <a:pPr marL="285750" indent="-285750">
              <a:buFont typeface="Arial" panose="020B0604020202020204" pitchFamily="34" charset="0"/>
              <a:buChar char="•"/>
            </a:pPr>
            <a:r>
              <a:rPr lang="en-US" altLang="zh-CN" sz="1200" b="1" kern="0" dirty="0">
                <a:solidFill>
                  <a:schemeClr val="tx2"/>
                </a:solidFill>
                <a:latin typeface="Times New Roman" panose="02020603050405020304" pitchFamily="18" charset="0"/>
                <a:cs typeface="Times New Roman" panose="02020603050405020304" pitchFamily="18" charset="0"/>
              </a:rPr>
              <a:t>One for targets entering(inner funnel)</a:t>
            </a:r>
          </a:p>
          <a:p>
            <a:pPr marL="285750" indent="-285750">
              <a:buFont typeface="Arial" panose="020B0604020202020204" pitchFamily="34" charset="0"/>
              <a:buChar char="•"/>
            </a:pPr>
            <a:r>
              <a:rPr lang="en-US" altLang="zh-CN" sz="1200" b="1" kern="0" dirty="0">
                <a:solidFill>
                  <a:schemeClr val="tx2"/>
                </a:solidFill>
                <a:latin typeface="Times New Roman" panose="02020603050405020304" pitchFamily="18" charset="0"/>
                <a:cs typeface="Times New Roman" panose="02020603050405020304" pitchFamily="18" charset="0"/>
              </a:rPr>
              <a:t>And one for targets leaving((outer funnel)</a:t>
            </a:r>
            <a:endParaRPr lang="zh-CN" altLang="en-US" sz="1200" b="1" kern="0" dirty="0">
              <a:solidFill>
                <a:schemeClr val="tx2"/>
              </a:solidFill>
              <a:latin typeface="Times New Roman" panose="02020603050405020304" pitchFamily="18" charset="0"/>
              <a:cs typeface="Times New Roman" panose="02020603050405020304" pitchFamily="18" charset="0"/>
            </a:endParaRPr>
          </a:p>
        </p:txBody>
      </p:sp>
      <p:sp>
        <p:nvSpPr>
          <p:cNvPr id="8" name="标题 1"/>
          <p:cNvSpPr txBox="1">
            <a:spLocks/>
          </p:cNvSpPr>
          <p:nvPr/>
        </p:nvSpPr>
        <p:spPr bwMode="auto">
          <a:xfrm>
            <a:off x="1993215" y="4708265"/>
            <a:ext cx="6048375" cy="536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914400" indent="-914400" algn="l" rtl="0" eaLnBrk="0" fontAlgn="base" hangingPunct="0">
              <a:spcBef>
                <a:spcPct val="0"/>
              </a:spcBef>
              <a:spcAft>
                <a:spcPct val="0"/>
              </a:spcAft>
              <a:defRPr sz="2000" b="1">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marL="514350" indent="-514350">
              <a:buFont typeface="+mj-lt"/>
              <a:buAutoNum type="romanUcPeriod" startAt="3"/>
            </a:pPr>
            <a:r>
              <a:rPr lang="en-US" altLang="zh-CN" sz="1200" kern="0" dirty="0">
                <a:solidFill>
                  <a:schemeClr val="tx2"/>
                </a:solidFill>
                <a:latin typeface="Times New Roman" panose="02020603050405020304" pitchFamily="18" charset="0"/>
                <a:cs typeface="Times New Roman" panose="02020603050405020304" pitchFamily="18" charset="0"/>
              </a:rPr>
              <a:t>Influence Factor</a:t>
            </a:r>
            <a:r>
              <a:rPr lang="zh-CN" altLang="en-US" sz="1200" kern="0" dirty="0">
                <a:solidFill>
                  <a:schemeClr val="tx2"/>
                </a:solidFill>
                <a:latin typeface="Times New Roman" panose="02020603050405020304" pitchFamily="18" charset="0"/>
                <a:cs typeface="Times New Roman" panose="02020603050405020304" pitchFamily="18" charset="0"/>
              </a:rPr>
              <a:t>（影响因素）</a:t>
            </a:r>
          </a:p>
        </p:txBody>
      </p:sp>
      <p:sp>
        <p:nvSpPr>
          <p:cNvPr id="9" name="文本占位符 3"/>
          <p:cNvSpPr txBox="1">
            <a:spLocks/>
          </p:cNvSpPr>
          <p:nvPr/>
        </p:nvSpPr>
        <p:spPr bwMode="auto">
          <a:xfrm>
            <a:off x="2209240" y="5405681"/>
            <a:ext cx="6048375" cy="13658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pPr marL="285750" indent="-285750">
              <a:buFont typeface="Arial" panose="020B0604020202020204" pitchFamily="34" charset="0"/>
              <a:buChar char="•"/>
            </a:pPr>
            <a:r>
              <a:rPr lang="en-US" altLang="zh-CN" sz="1200" b="1" kern="0" dirty="0">
                <a:solidFill>
                  <a:schemeClr val="tx2"/>
                </a:solidFill>
                <a:latin typeface="Times New Roman" panose="02020603050405020304" pitchFamily="18" charset="0"/>
                <a:cs typeface="Times New Roman" panose="02020603050405020304" pitchFamily="18" charset="0"/>
              </a:rPr>
              <a:t>Predicted ego path </a:t>
            </a:r>
            <a:r>
              <a:rPr lang="zh-CN" altLang="en-US" sz="1200" b="1" kern="0" dirty="0">
                <a:solidFill>
                  <a:schemeClr val="tx2"/>
                </a:solidFill>
                <a:latin typeface="Times New Roman" panose="02020603050405020304" pitchFamily="18" charset="0"/>
                <a:cs typeface="Times New Roman" panose="02020603050405020304" pitchFamily="18" charset="0"/>
              </a:rPr>
              <a:t>（预测自车轨迹）</a:t>
            </a:r>
            <a:endParaRPr lang="en-US" altLang="zh-CN" sz="1200" b="1" kern="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200" b="1" kern="0" dirty="0">
                <a:solidFill>
                  <a:schemeClr val="tx2"/>
                </a:solidFill>
                <a:latin typeface="Times New Roman" panose="02020603050405020304" pitchFamily="18" charset="0"/>
                <a:cs typeface="Times New Roman" panose="02020603050405020304" pitchFamily="18" charset="0"/>
              </a:rPr>
              <a:t>Object longitudinal position</a:t>
            </a:r>
            <a:r>
              <a:rPr lang="zh-CN" altLang="en-US" sz="1200" b="1" kern="0" dirty="0">
                <a:solidFill>
                  <a:schemeClr val="tx2"/>
                </a:solidFill>
                <a:latin typeface="Times New Roman" panose="02020603050405020304" pitchFamily="18" charset="0"/>
                <a:cs typeface="Times New Roman" panose="02020603050405020304" pitchFamily="18" charset="0"/>
              </a:rPr>
              <a:t>（目标纵向距离）</a:t>
            </a:r>
            <a:endParaRPr lang="en-US" altLang="zh-CN" sz="1200" b="1" kern="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200" b="1" kern="0" dirty="0">
                <a:solidFill>
                  <a:schemeClr val="tx2"/>
                </a:solidFill>
                <a:latin typeface="Times New Roman" panose="02020603050405020304" pitchFamily="18" charset="0"/>
                <a:cs typeface="Times New Roman" panose="02020603050405020304" pitchFamily="18" charset="0"/>
              </a:rPr>
              <a:t>Lane width</a:t>
            </a:r>
            <a:r>
              <a:rPr lang="zh-CN" altLang="en-US" sz="1200" b="1" kern="0" dirty="0">
                <a:solidFill>
                  <a:schemeClr val="tx2"/>
                </a:solidFill>
                <a:latin typeface="Times New Roman" panose="02020603050405020304" pitchFamily="18" charset="0"/>
                <a:cs typeface="Times New Roman" panose="02020603050405020304" pitchFamily="18" charset="0"/>
              </a:rPr>
              <a:t>（车道宽度）</a:t>
            </a:r>
            <a:endParaRPr lang="en-US" altLang="zh-CN" sz="1200" b="1" kern="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200" b="1" kern="0" dirty="0">
                <a:solidFill>
                  <a:schemeClr val="tx2"/>
                </a:solidFill>
                <a:latin typeface="Times New Roman" panose="02020603050405020304" pitchFamily="18" charset="0"/>
                <a:cs typeface="Times New Roman" panose="02020603050405020304" pitchFamily="18" charset="0"/>
              </a:rPr>
              <a:t>Turn Indicator</a:t>
            </a:r>
            <a:r>
              <a:rPr lang="zh-CN" altLang="en-US" sz="1200" b="1" kern="0" dirty="0">
                <a:solidFill>
                  <a:schemeClr val="tx2"/>
                </a:solidFill>
                <a:latin typeface="Times New Roman" panose="02020603050405020304" pitchFamily="18" charset="0"/>
                <a:cs typeface="Times New Roman" panose="02020603050405020304" pitchFamily="18" charset="0"/>
              </a:rPr>
              <a:t>（转向灯信号）</a:t>
            </a:r>
            <a:endParaRPr lang="en-US" altLang="zh-CN" sz="1200" b="1" kern="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sz="1200" b="1" kern="0" dirty="0">
              <a:solidFill>
                <a:schemeClr val="tx2"/>
              </a:solidFill>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0" y="0"/>
            <a:ext cx="7322694" cy="1001379"/>
            <a:chOff x="0" y="0"/>
            <a:chExt cx="7322694" cy="1001379"/>
          </a:xfrm>
        </p:grpSpPr>
        <p:grpSp>
          <p:nvGrpSpPr>
            <p:cNvPr id="11" name="组合 10"/>
            <p:cNvGrpSpPr/>
            <p:nvPr/>
          </p:nvGrpSpPr>
          <p:grpSpPr>
            <a:xfrm>
              <a:off x="0" y="0"/>
              <a:ext cx="7322694" cy="1001379"/>
              <a:chOff x="-4764" y="57147"/>
              <a:chExt cx="7322694" cy="1001379"/>
            </a:xfrm>
          </p:grpSpPr>
          <p:grpSp>
            <p:nvGrpSpPr>
              <p:cNvPr id="13" name="组合 12"/>
              <p:cNvGrpSpPr/>
              <p:nvPr/>
            </p:nvGrpSpPr>
            <p:grpSpPr>
              <a:xfrm>
                <a:off x="-4764" y="57147"/>
                <a:ext cx="7322694" cy="914404"/>
                <a:chOff x="-4764" y="57147"/>
                <a:chExt cx="7322694" cy="914404"/>
              </a:xfrm>
            </p:grpSpPr>
            <p:sp>
              <p:nvSpPr>
                <p:cNvPr id="15"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6" name="组合 15"/>
                <p:cNvGrpSpPr/>
                <p:nvPr/>
              </p:nvGrpSpPr>
              <p:grpSpPr>
                <a:xfrm>
                  <a:off x="-4764" y="57152"/>
                  <a:ext cx="981293" cy="914399"/>
                  <a:chOff x="-4764" y="57152"/>
                  <a:chExt cx="981293" cy="914399"/>
                </a:xfrm>
              </p:grpSpPr>
              <p:sp>
                <p:nvSpPr>
                  <p:cNvPr id="17" name="矩形 16"/>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8" name="组合 17"/>
                  <p:cNvGrpSpPr/>
                  <p:nvPr/>
                </p:nvGrpSpPr>
                <p:grpSpPr>
                  <a:xfrm>
                    <a:off x="-4764" y="57152"/>
                    <a:ext cx="704852" cy="914399"/>
                    <a:chOff x="-4764" y="57152"/>
                    <a:chExt cx="704852" cy="914399"/>
                  </a:xfrm>
                </p:grpSpPr>
                <p:sp>
                  <p:nvSpPr>
                    <p:cNvPr id="19" name="矩形 18"/>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0" name="组合 19"/>
                    <p:cNvGrpSpPr/>
                    <p:nvPr/>
                  </p:nvGrpSpPr>
                  <p:grpSpPr>
                    <a:xfrm>
                      <a:off x="86372" y="57152"/>
                      <a:ext cx="575833" cy="914399"/>
                      <a:chOff x="86372" y="57152"/>
                      <a:chExt cx="575833" cy="914399"/>
                    </a:xfrm>
                  </p:grpSpPr>
                  <p:sp>
                    <p:nvSpPr>
                      <p:cNvPr id="21"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2"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4"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2" name="圆角矩形 11"/>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Concept: Funnel </a:t>
              </a:r>
              <a:r>
                <a:rPr lang="zh-CN" altLang="en-US" b="1" dirty="0">
                  <a:solidFill>
                    <a:schemeClr val="accent1"/>
                  </a:solidFill>
                  <a:latin typeface="微软雅黑" panose="020B0503020204020204" pitchFamily="34" charset="-122"/>
                  <a:ea typeface="微软雅黑" panose="020B0503020204020204" pitchFamily="34" charset="-122"/>
                </a:rPr>
                <a:t>（漏斗）</a:t>
              </a:r>
            </a:p>
          </p:txBody>
        </p:sp>
      </p:grpSp>
    </p:spTree>
    <p:extLst>
      <p:ext uri="{BB962C8B-B14F-4D97-AF65-F5344CB8AC3E}">
        <p14:creationId xmlns:p14="http://schemas.microsoft.com/office/powerpoint/2010/main" val="257655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txBox="1">
            <a:spLocks/>
          </p:cNvSpPr>
          <p:nvPr/>
        </p:nvSpPr>
        <p:spPr bwMode="auto">
          <a:xfrm>
            <a:off x="4777803" y="2232958"/>
            <a:ext cx="6552728"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pPr marL="285750" indent="-285750">
              <a:buFont typeface="Arial" panose="020B0604020202020204" pitchFamily="34" charset="0"/>
              <a:buChar char="•"/>
            </a:pPr>
            <a:r>
              <a:rPr lang="en-US" altLang="zh-CN" sz="1800" b="1" kern="0" dirty="0">
                <a:solidFill>
                  <a:schemeClr val="tx2"/>
                </a:solidFill>
                <a:latin typeface="Times New Roman" panose="02020603050405020304" pitchFamily="18" charset="0"/>
                <a:cs typeface="Times New Roman" panose="02020603050405020304" pitchFamily="18" charset="0"/>
              </a:rPr>
              <a:t>The Host Path Offset</a:t>
            </a:r>
            <a:r>
              <a:rPr lang="zh-CN" altLang="en-US" sz="1800" b="1" kern="0" dirty="0">
                <a:solidFill>
                  <a:schemeClr val="tx2"/>
                </a:solidFill>
                <a:latin typeface="Times New Roman" panose="02020603050405020304" pitchFamily="18" charset="0"/>
                <a:cs typeface="Times New Roman" panose="02020603050405020304" pitchFamily="18" charset="0"/>
              </a:rPr>
              <a:t>（路径偏移）</a:t>
            </a:r>
            <a:r>
              <a:rPr lang="en-US" altLang="zh-CN" sz="1800" b="1" kern="0" dirty="0">
                <a:solidFill>
                  <a:schemeClr val="tx2"/>
                </a:solidFill>
                <a:latin typeface="Times New Roman" panose="02020603050405020304" pitchFamily="18" charset="0"/>
                <a:cs typeface="Times New Roman" panose="02020603050405020304" pitchFamily="18" charset="0"/>
              </a:rPr>
              <a:t> </a:t>
            </a:r>
          </a:p>
          <a:p>
            <a:pPr lvl="1"/>
            <a:r>
              <a:rPr lang="en-US" altLang="zh-CN" b="1" kern="0" dirty="0">
                <a:solidFill>
                  <a:schemeClr val="tx2"/>
                </a:solidFill>
                <a:latin typeface="Times New Roman" panose="02020603050405020304" pitchFamily="18" charset="0"/>
                <a:cs typeface="Times New Roman" panose="02020603050405020304" pitchFamily="18" charset="0"/>
              </a:rPr>
              <a:t>It shall be based on the lateral distance between the target and the vehicle</a:t>
            </a:r>
          </a:p>
          <a:p>
            <a:pPr lvl="1"/>
            <a:r>
              <a:rPr lang="zh-CN" altLang="en-US" b="1" kern="0" dirty="0">
                <a:solidFill>
                  <a:schemeClr val="tx2"/>
                </a:solidFill>
                <a:latin typeface="Times New Roman" panose="02020603050405020304" pitchFamily="18" charset="0"/>
                <a:cs typeface="Times New Roman" panose="02020603050405020304" pitchFamily="18" charset="0"/>
              </a:rPr>
              <a:t>该值为目标的横向位置与自车轨迹的偏移量</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altLang="zh-CN" sz="1800" b="1" kern="0" dirty="0">
                <a:solidFill>
                  <a:schemeClr val="tx2"/>
                </a:solidFill>
                <a:latin typeface="Times New Roman" panose="02020603050405020304" pitchFamily="18" charset="0"/>
                <a:cs typeface="Times New Roman" panose="02020603050405020304" pitchFamily="18" charset="0"/>
              </a:rPr>
              <a:t>OffsetDeriv</a:t>
            </a:r>
          </a:p>
          <a:p>
            <a:pPr lvl="1"/>
            <a:r>
              <a:rPr lang="en-US" altLang="zh-CN" b="1" kern="0" dirty="0">
                <a:solidFill>
                  <a:schemeClr val="tx2"/>
                </a:solidFill>
                <a:latin typeface="Times New Roman" panose="02020603050405020304" pitchFamily="18" charset="0"/>
                <a:cs typeface="Times New Roman" panose="02020603050405020304" pitchFamily="18" charset="0"/>
              </a:rPr>
              <a:t>Filtered Derivative of the host path offset</a:t>
            </a:r>
          </a:p>
          <a:p>
            <a:pPr lvl="1"/>
            <a:r>
              <a:rPr lang="zh-CN" altLang="en-US" b="1" kern="0" dirty="0">
                <a:solidFill>
                  <a:schemeClr val="tx2"/>
                </a:solidFill>
                <a:latin typeface="Times New Roman" panose="02020603050405020304" pitchFamily="18" charset="0"/>
                <a:cs typeface="Times New Roman" panose="02020603050405020304" pitchFamily="18" charset="0"/>
              </a:rPr>
              <a:t>滤波后的路径偏移速率</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800" b="1" kern="0" dirty="0">
                <a:solidFill>
                  <a:schemeClr val="tx2"/>
                </a:solidFill>
                <a:latin typeface="Times New Roman" panose="02020603050405020304" pitchFamily="18" charset="0"/>
                <a:cs typeface="Times New Roman" panose="02020603050405020304" pitchFamily="18" charset="0"/>
              </a:rPr>
              <a:t>Predicted Offset </a:t>
            </a:r>
          </a:p>
          <a:p>
            <a:pPr lvl="1"/>
            <a:r>
              <a:rPr lang="en-US" altLang="zh-CN" b="1" kern="0" dirty="0">
                <a:solidFill>
                  <a:schemeClr val="tx2"/>
                </a:solidFill>
                <a:latin typeface="Times New Roman" panose="02020603050405020304" pitchFamily="18" charset="0"/>
                <a:cs typeface="Times New Roman" panose="02020603050405020304" pitchFamily="18" charset="0"/>
              </a:rPr>
              <a:t>PredictedOffset = Offset + OffsetDeriv * Calibration.PredictionTime(Different on scenario)</a:t>
            </a:r>
          </a:p>
          <a:p>
            <a:pPr lvl="1"/>
            <a:r>
              <a:rPr lang="zh-CN" altLang="en-US" b="1" kern="0" dirty="0">
                <a:solidFill>
                  <a:schemeClr val="tx2"/>
                </a:solidFill>
                <a:latin typeface="Times New Roman" panose="02020603050405020304" pitchFamily="18" charset="0"/>
                <a:cs typeface="Times New Roman" panose="02020603050405020304" pitchFamily="18" charset="0"/>
              </a:rPr>
              <a:t>预测时间后的路径偏移（不同的场景采取不同的预测时间标定量）</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zh-CN" altLang="en-US" b="1" kern="0" dirty="0">
              <a:solidFill>
                <a:schemeClr val="tx2"/>
              </a:solidFill>
              <a:latin typeface="Times New Roman" panose="02020603050405020304" pitchFamily="18" charset="0"/>
              <a:cs typeface="Times New Roman" panose="02020603050405020304" pitchFamily="18" charset="0"/>
            </a:endParaRPr>
          </a:p>
        </p:txBody>
      </p:sp>
      <p:pic>
        <p:nvPicPr>
          <p:cNvPr id="6" name="图片 5"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255" y="2324850"/>
            <a:ext cx="3559558" cy="2768544"/>
          </a:xfrm>
          <a:prstGeom prst="rect">
            <a:avLst/>
          </a:prstGeom>
        </p:spPr>
      </p:pic>
      <p:grpSp>
        <p:nvGrpSpPr>
          <p:cNvPr id="7" name="组合 6"/>
          <p:cNvGrpSpPr/>
          <p:nvPr/>
        </p:nvGrpSpPr>
        <p:grpSpPr>
          <a:xfrm>
            <a:off x="0" y="0"/>
            <a:ext cx="7322694" cy="1001379"/>
            <a:chOff x="0" y="0"/>
            <a:chExt cx="7322694" cy="1001379"/>
          </a:xfrm>
        </p:grpSpPr>
        <p:grpSp>
          <p:nvGrpSpPr>
            <p:cNvPr id="8" name="组合 7"/>
            <p:cNvGrpSpPr/>
            <p:nvPr/>
          </p:nvGrpSpPr>
          <p:grpSpPr>
            <a:xfrm>
              <a:off x="0" y="0"/>
              <a:ext cx="7322694" cy="1001379"/>
              <a:chOff x="-4764" y="57147"/>
              <a:chExt cx="7322694" cy="1001379"/>
            </a:xfrm>
          </p:grpSpPr>
          <p:grpSp>
            <p:nvGrpSpPr>
              <p:cNvPr id="10" name="组合 9"/>
              <p:cNvGrpSpPr/>
              <p:nvPr/>
            </p:nvGrpSpPr>
            <p:grpSpPr>
              <a:xfrm>
                <a:off x="-4764" y="57147"/>
                <a:ext cx="7322694" cy="914404"/>
                <a:chOff x="-4764" y="57147"/>
                <a:chExt cx="7322694" cy="914404"/>
              </a:xfrm>
            </p:grpSpPr>
            <p:sp>
              <p:nvSpPr>
                <p:cNvPr id="12"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3" name="组合 12"/>
                <p:cNvGrpSpPr/>
                <p:nvPr/>
              </p:nvGrpSpPr>
              <p:grpSpPr>
                <a:xfrm>
                  <a:off x="-4764" y="57152"/>
                  <a:ext cx="981293" cy="914399"/>
                  <a:chOff x="-4764" y="57152"/>
                  <a:chExt cx="981293" cy="914399"/>
                </a:xfrm>
              </p:grpSpPr>
              <p:sp>
                <p:nvSpPr>
                  <p:cNvPr id="14" name="矩形 1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764" y="57152"/>
                    <a:ext cx="704852" cy="914399"/>
                    <a:chOff x="-4764" y="57152"/>
                    <a:chExt cx="704852" cy="914399"/>
                  </a:xfrm>
                </p:grpSpPr>
                <p:sp>
                  <p:nvSpPr>
                    <p:cNvPr id="16" name="矩形 1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86372" y="57152"/>
                      <a:ext cx="575833" cy="914399"/>
                      <a:chOff x="86372" y="57152"/>
                      <a:chExt cx="575833" cy="914399"/>
                    </a:xfrm>
                  </p:grpSpPr>
                  <p:sp>
                    <p:nvSpPr>
                      <p:cNvPr id="1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1"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9" name="圆角矩形 8"/>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Pre Calculation</a:t>
              </a:r>
              <a:r>
                <a:rPr lang="zh-CN" altLang="en-US" b="1" dirty="0">
                  <a:solidFill>
                    <a:schemeClr val="accent1"/>
                  </a:solidFill>
                  <a:latin typeface="微软雅黑" panose="020B0503020204020204" pitchFamily="34" charset="-122"/>
                  <a:ea typeface="微软雅黑" panose="020B0503020204020204" pitchFamily="34" charset="-122"/>
                </a:rPr>
                <a:t>（预计算）</a:t>
              </a:r>
            </a:p>
          </p:txBody>
        </p:sp>
      </p:grpSp>
    </p:spTree>
    <p:extLst>
      <p:ext uri="{BB962C8B-B14F-4D97-AF65-F5344CB8AC3E}">
        <p14:creationId xmlns:p14="http://schemas.microsoft.com/office/powerpoint/2010/main" val="3127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txBox="1">
            <a:spLocks/>
          </p:cNvSpPr>
          <p:nvPr/>
        </p:nvSpPr>
        <p:spPr bwMode="auto">
          <a:xfrm>
            <a:off x="2699536" y="2004110"/>
            <a:ext cx="6552728"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pPr marL="285750" indent="-285750">
              <a:buFont typeface="Arial" panose="020B0604020202020204" pitchFamily="34" charset="0"/>
              <a:buChar char="•"/>
            </a:pPr>
            <a:r>
              <a:rPr lang="en-US" altLang="zh-CN" sz="1800" b="1" dirty="0">
                <a:solidFill>
                  <a:schemeClr val="tx2"/>
                </a:solidFill>
                <a:latin typeface="Times New Roman" panose="02020603050405020304" pitchFamily="18" charset="0"/>
                <a:cs typeface="Times New Roman" panose="02020603050405020304" pitchFamily="18" charset="0"/>
              </a:rPr>
              <a:t>Out of path become in path:</a:t>
            </a:r>
            <a:r>
              <a:rPr lang="en-US" altLang="zh-CN" sz="1800" b="1" kern="0" dirty="0">
                <a:solidFill>
                  <a:schemeClr val="tx2"/>
                </a:solidFill>
                <a:latin typeface="Times New Roman" panose="02020603050405020304" pitchFamily="18" charset="0"/>
                <a:cs typeface="Times New Roman" panose="02020603050405020304" pitchFamily="18" charset="0"/>
              </a:rPr>
              <a:t> </a:t>
            </a:r>
            <a:r>
              <a:rPr lang="zh-CN" altLang="en-US" sz="1800" b="1" kern="0" dirty="0">
                <a:solidFill>
                  <a:schemeClr val="tx2"/>
                </a:solidFill>
                <a:latin typeface="Times New Roman" panose="02020603050405020304" pitchFamily="18" charset="0"/>
                <a:cs typeface="Times New Roman" panose="02020603050405020304" pitchFamily="18" charset="0"/>
              </a:rPr>
              <a:t>（路径以外目标进入路径中）</a:t>
            </a:r>
            <a:endParaRPr lang="en-US" altLang="zh-CN" sz="1800" b="1" kern="0" dirty="0">
              <a:solidFill>
                <a:schemeClr val="tx2"/>
              </a:solidFill>
              <a:latin typeface="Times New Roman" panose="02020603050405020304" pitchFamily="18" charset="0"/>
              <a:cs typeface="Times New Roman" panose="02020603050405020304" pitchFamily="18" charset="0"/>
            </a:endParaRPr>
          </a:p>
          <a:p>
            <a:pPr lvl="1"/>
            <a:r>
              <a:rPr lang="en-US" altLang="zh-CN" b="1" dirty="0">
                <a:solidFill>
                  <a:schemeClr val="tx2"/>
                </a:solidFill>
                <a:latin typeface="Times New Roman" panose="02020603050405020304" pitchFamily="18" charset="0"/>
                <a:cs typeface="Times New Roman" panose="02020603050405020304" pitchFamily="18" charset="0"/>
              </a:rPr>
              <a:t>Object is mature and not coasted, its filtered path offset should be inside of the inner funnel.</a:t>
            </a:r>
          </a:p>
          <a:p>
            <a:pPr lvl="1"/>
            <a:r>
              <a:rPr lang="zh-CN" altLang="en-US" b="1" kern="0" dirty="0">
                <a:solidFill>
                  <a:schemeClr val="tx2"/>
                </a:solidFill>
                <a:latin typeface="Times New Roman" panose="02020603050405020304" pitchFamily="18" charset="0"/>
                <a:cs typeface="Times New Roman" panose="02020603050405020304" pitchFamily="18" charset="0"/>
              </a:rPr>
              <a:t>目标必须是稳定的且不是经过递推的目标，滤波后的路径偏移应该落在内部漏斗区域内</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altLang="zh-CN" sz="1800" b="1" dirty="0">
                <a:solidFill>
                  <a:schemeClr val="tx2"/>
                </a:solidFill>
                <a:latin typeface="Times New Roman" panose="02020603050405020304" pitchFamily="18" charset="0"/>
                <a:cs typeface="Times New Roman" panose="02020603050405020304" pitchFamily="18" charset="0"/>
              </a:rPr>
              <a:t>Remain in path</a:t>
            </a:r>
            <a:r>
              <a:rPr lang="zh-CN" altLang="en-US" sz="1800" b="1" dirty="0">
                <a:solidFill>
                  <a:schemeClr val="tx2"/>
                </a:solidFill>
                <a:latin typeface="Times New Roman" panose="02020603050405020304" pitchFamily="18" charset="0"/>
                <a:cs typeface="Times New Roman" panose="02020603050405020304" pitchFamily="18" charset="0"/>
              </a:rPr>
              <a:t>（留在路径中的条件）</a:t>
            </a:r>
            <a:endParaRPr lang="en-US" altLang="zh-CN" sz="1800" b="1" kern="0" dirty="0">
              <a:solidFill>
                <a:schemeClr val="tx2"/>
              </a:solidFill>
              <a:latin typeface="Times New Roman" panose="02020603050405020304" pitchFamily="18" charset="0"/>
              <a:cs typeface="Times New Roman" panose="02020603050405020304" pitchFamily="18" charset="0"/>
            </a:endParaRPr>
          </a:p>
          <a:p>
            <a:pPr lvl="1"/>
            <a:r>
              <a:rPr lang="en-US" altLang="zh-CN" b="1" dirty="0">
                <a:solidFill>
                  <a:schemeClr val="tx2"/>
                </a:solidFill>
                <a:latin typeface="Times New Roman" panose="02020603050405020304" pitchFamily="18" charset="0"/>
                <a:cs typeface="Times New Roman" panose="02020603050405020304" pitchFamily="18" charset="0"/>
              </a:rPr>
              <a:t>Even if it is coasted, as long as offset is inside of the outer path funnel.</a:t>
            </a:r>
          </a:p>
          <a:p>
            <a:pPr lvl="1"/>
            <a:r>
              <a:rPr lang="zh-CN" altLang="en-US" b="1" kern="0" dirty="0">
                <a:solidFill>
                  <a:schemeClr val="tx2"/>
                </a:solidFill>
                <a:latin typeface="Times New Roman" panose="02020603050405020304" pitchFamily="18" charset="0"/>
                <a:cs typeface="Times New Roman" panose="02020603050405020304" pitchFamily="18" charset="0"/>
              </a:rPr>
              <a:t>即使目标是递推后的目标，只要路径偏移仍在外部漏斗内，仍算作在路径中。</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800" b="1" dirty="0">
                <a:solidFill>
                  <a:schemeClr val="tx2"/>
                </a:solidFill>
                <a:latin typeface="Times New Roman" panose="02020603050405020304" pitchFamily="18" charset="0"/>
                <a:cs typeface="Times New Roman" panose="02020603050405020304" pitchFamily="18" charset="0"/>
              </a:rPr>
              <a:t>Out of path</a:t>
            </a:r>
            <a:r>
              <a:rPr lang="en-US" altLang="zh-CN" sz="1800" b="1" kern="0" dirty="0">
                <a:solidFill>
                  <a:schemeClr val="tx2"/>
                </a:solidFill>
                <a:latin typeface="Times New Roman" panose="02020603050405020304" pitchFamily="18" charset="0"/>
                <a:cs typeface="Times New Roman" panose="02020603050405020304" pitchFamily="18" charset="0"/>
              </a:rPr>
              <a:t> </a:t>
            </a:r>
            <a:r>
              <a:rPr lang="zh-CN" altLang="en-US" sz="1800" b="1" kern="0" dirty="0">
                <a:solidFill>
                  <a:schemeClr val="tx2"/>
                </a:solidFill>
                <a:latin typeface="Times New Roman" panose="02020603050405020304" pitchFamily="18" charset="0"/>
                <a:cs typeface="Times New Roman" panose="02020603050405020304" pitchFamily="18" charset="0"/>
              </a:rPr>
              <a:t>（离开路径条件）</a:t>
            </a:r>
            <a:endParaRPr lang="en-US" altLang="zh-CN" sz="1800" b="1" kern="0" dirty="0">
              <a:solidFill>
                <a:schemeClr val="tx2"/>
              </a:solidFill>
              <a:latin typeface="Times New Roman" panose="02020603050405020304" pitchFamily="18" charset="0"/>
              <a:cs typeface="Times New Roman" panose="02020603050405020304" pitchFamily="18" charset="0"/>
            </a:endParaRPr>
          </a:p>
          <a:p>
            <a:pPr lvl="1"/>
            <a:r>
              <a:rPr lang="en-US" altLang="zh-CN" b="1" dirty="0">
                <a:solidFill>
                  <a:schemeClr val="tx2"/>
                </a:solidFill>
                <a:latin typeface="Times New Roman" panose="02020603050405020304" pitchFamily="18" charset="0"/>
                <a:cs typeface="Times New Roman" panose="02020603050405020304" pitchFamily="18" charset="0"/>
              </a:rPr>
              <a:t>Object’s filtered path offset become outside of the outer path funnel.</a:t>
            </a:r>
          </a:p>
          <a:p>
            <a:pPr lvl="1"/>
            <a:r>
              <a:rPr lang="zh-CN" altLang="en-US" b="1" kern="0" dirty="0">
                <a:solidFill>
                  <a:schemeClr val="tx2"/>
                </a:solidFill>
                <a:latin typeface="Times New Roman" panose="02020603050405020304" pitchFamily="18" charset="0"/>
                <a:cs typeface="Times New Roman" panose="02020603050405020304" pitchFamily="18" charset="0"/>
              </a:rPr>
              <a:t>目标滤波后的路径偏移超出了外部漏斗的区域范围。</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zh-CN" altLang="en-US" b="1" kern="0" dirty="0">
              <a:solidFill>
                <a:schemeClr val="tx2"/>
              </a:solidFill>
              <a:latin typeface="Times New Roman" panose="02020603050405020304" pitchFamily="18" charset="0"/>
              <a:cs typeface="Times New Roman" panose="02020603050405020304" pitchFamily="18" charset="0"/>
            </a:endParaRPr>
          </a:p>
        </p:txBody>
      </p:sp>
      <p:grpSp>
        <p:nvGrpSpPr>
          <p:cNvPr id="6" name="组合 5"/>
          <p:cNvGrpSpPr/>
          <p:nvPr/>
        </p:nvGrpSpPr>
        <p:grpSpPr>
          <a:xfrm>
            <a:off x="0" y="0"/>
            <a:ext cx="11152682" cy="992584"/>
            <a:chOff x="0" y="0"/>
            <a:chExt cx="11152682" cy="992584"/>
          </a:xfrm>
        </p:grpSpPr>
        <p:grpSp>
          <p:nvGrpSpPr>
            <p:cNvPr id="7" name="组合 6"/>
            <p:cNvGrpSpPr/>
            <p:nvPr/>
          </p:nvGrpSpPr>
          <p:grpSpPr>
            <a:xfrm>
              <a:off x="0" y="0"/>
              <a:ext cx="7322694" cy="992584"/>
              <a:chOff x="-4764" y="57147"/>
              <a:chExt cx="7322694" cy="992584"/>
            </a:xfrm>
          </p:grpSpPr>
          <p:grpSp>
            <p:nvGrpSpPr>
              <p:cNvPr id="9" name="组合 8"/>
              <p:cNvGrpSpPr/>
              <p:nvPr/>
            </p:nvGrpSpPr>
            <p:grpSpPr>
              <a:xfrm>
                <a:off x="-4764" y="57147"/>
                <a:ext cx="7322694" cy="914404"/>
                <a:chOff x="-4764" y="57147"/>
                <a:chExt cx="7322694" cy="914404"/>
              </a:xfrm>
            </p:grpSpPr>
            <p:sp>
              <p:nvSpPr>
                <p:cNvPr id="11"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1040169" y="603455"/>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bwMode="auto">
            <a:xfrm>
              <a:off x="1044933" y="544650"/>
              <a:ext cx="10107749"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Logic to determine an object as in path</a:t>
              </a:r>
              <a:r>
                <a:rPr lang="zh-CN" altLang="en-US" b="1" dirty="0">
                  <a:solidFill>
                    <a:schemeClr val="accent1"/>
                  </a:solidFill>
                  <a:latin typeface="微软雅黑" panose="020B0503020204020204" pitchFamily="34" charset="-122"/>
                  <a:ea typeface="微软雅黑" panose="020B0503020204020204" pitchFamily="34" charset="-122"/>
                </a:rPr>
                <a:t>（判断目标处于自车路径的判断逻辑）</a:t>
              </a:r>
            </a:p>
          </p:txBody>
        </p:sp>
      </p:grpSp>
    </p:spTree>
    <p:extLst>
      <p:ext uri="{BB962C8B-B14F-4D97-AF65-F5344CB8AC3E}">
        <p14:creationId xmlns:p14="http://schemas.microsoft.com/office/powerpoint/2010/main" val="26945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87" y="2532291"/>
            <a:ext cx="3899460" cy="2092176"/>
          </a:xfrm>
          <a:prstGeom prst="rect">
            <a:avLst/>
          </a:prstGeom>
        </p:spPr>
      </p:pic>
      <p:sp>
        <p:nvSpPr>
          <p:cNvPr id="6" name="文本占位符 8"/>
          <p:cNvSpPr txBox="1">
            <a:spLocks/>
          </p:cNvSpPr>
          <p:nvPr/>
        </p:nvSpPr>
        <p:spPr>
          <a:xfrm>
            <a:off x="5506620" y="2661820"/>
            <a:ext cx="6048375" cy="12466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2"/>
                </a:solidFill>
                <a:latin typeface="Times New Roman" panose="02020603050405020304" pitchFamily="18" charset="0"/>
                <a:cs typeface="Times New Roman" panose="02020603050405020304" pitchFamily="18" charset="0"/>
              </a:rPr>
              <a:t>The new target shall be selected as A or Cut in target when 30% of lead vehicle has passed the lane marking if lane markings are visible and in good condition and the subject vehicle is driving centered in subject lane.</a:t>
            </a:r>
          </a:p>
          <a:p>
            <a:r>
              <a:rPr lang="zh-CN" altLang="en-US" sz="1600" b="1" dirty="0">
                <a:solidFill>
                  <a:schemeClr val="tx2"/>
                </a:solidFill>
                <a:latin typeface="Times New Roman" panose="02020603050405020304" pitchFamily="18" charset="0"/>
                <a:cs typeface="Times New Roman" panose="02020603050405020304" pitchFamily="18" charset="0"/>
              </a:rPr>
              <a:t>在自车行驶在车道中心而且车道线清晰可见的情况下，当前车</a:t>
            </a:r>
            <a:r>
              <a:rPr lang="en-US" altLang="zh-CN" sz="1600" b="1" dirty="0">
                <a:solidFill>
                  <a:schemeClr val="tx2"/>
                </a:solidFill>
                <a:latin typeface="Times New Roman" panose="02020603050405020304" pitchFamily="18" charset="0"/>
                <a:cs typeface="Times New Roman" panose="02020603050405020304" pitchFamily="18" charset="0"/>
              </a:rPr>
              <a:t>30%</a:t>
            </a:r>
            <a:r>
              <a:rPr lang="zh-CN" altLang="en-US" sz="1600" b="1" dirty="0">
                <a:solidFill>
                  <a:schemeClr val="tx2"/>
                </a:solidFill>
                <a:latin typeface="Times New Roman" panose="02020603050405020304" pitchFamily="18" charset="0"/>
                <a:cs typeface="Times New Roman" panose="02020603050405020304" pitchFamily="18" charset="0"/>
              </a:rPr>
              <a:t>跨过车道线时应该被选为主目标</a:t>
            </a:r>
            <a:r>
              <a:rPr lang="en-US" altLang="zh-CN" sz="1600" b="1" dirty="0">
                <a:solidFill>
                  <a:schemeClr val="tx2"/>
                </a:solidFill>
                <a:latin typeface="Times New Roman" panose="02020603050405020304" pitchFamily="18" charset="0"/>
                <a:cs typeface="Times New Roman" panose="02020603050405020304" pitchFamily="18" charset="0"/>
              </a:rPr>
              <a:t>A</a:t>
            </a:r>
            <a:r>
              <a:rPr lang="zh-CN" altLang="en-US" sz="1600" b="1" dirty="0">
                <a:solidFill>
                  <a:schemeClr val="tx2"/>
                </a:solidFill>
                <a:latin typeface="Times New Roman" panose="02020603050405020304" pitchFamily="18" charset="0"/>
                <a:cs typeface="Times New Roman" panose="02020603050405020304" pitchFamily="18" charset="0"/>
              </a:rPr>
              <a:t>或者切入目标。</a:t>
            </a:r>
          </a:p>
        </p:txBody>
      </p:sp>
      <p:grpSp>
        <p:nvGrpSpPr>
          <p:cNvPr id="7" name="组合 6"/>
          <p:cNvGrpSpPr/>
          <p:nvPr/>
        </p:nvGrpSpPr>
        <p:grpSpPr>
          <a:xfrm>
            <a:off x="0" y="0"/>
            <a:ext cx="11152682" cy="992584"/>
            <a:chOff x="0" y="0"/>
            <a:chExt cx="11152682" cy="992584"/>
          </a:xfrm>
        </p:grpSpPr>
        <p:grpSp>
          <p:nvGrpSpPr>
            <p:cNvPr id="8" name="组合 7"/>
            <p:cNvGrpSpPr/>
            <p:nvPr/>
          </p:nvGrpSpPr>
          <p:grpSpPr>
            <a:xfrm>
              <a:off x="0" y="0"/>
              <a:ext cx="7322694" cy="992584"/>
              <a:chOff x="-4764" y="57147"/>
              <a:chExt cx="7322694" cy="992584"/>
            </a:xfrm>
          </p:grpSpPr>
          <p:grpSp>
            <p:nvGrpSpPr>
              <p:cNvPr id="10" name="组合 9"/>
              <p:cNvGrpSpPr/>
              <p:nvPr/>
            </p:nvGrpSpPr>
            <p:grpSpPr>
              <a:xfrm>
                <a:off x="-4764" y="57147"/>
                <a:ext cx="7322694" cy="914404"/>
                <a:chOff x="-4764" y="57147"/>
                <a:chExt cx="7322694" cy="914404"/>
              </a:xfrm>
            </p:grpSpPr>
            <p:sp>
              <p:nvSpPr>
                <p:cNvPr id="12"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3" name="组合 12"/>
                <p:cNvGrpSpPr/>
                <p:nvPr/>
              </p:nvGrpSpPr>
              <p:grpSpPr>
                <a:xfrm>
                  <a:off x="-4764" y="57152"/>
                  <a:ext cx="981293" cy="914399"/>
                  <a:chOff x="-4764" y="57152"/>
                  <a:chExt cx="981293" cy="914399"/>
                </a:xfrm>
              </p:grpSpPr>
              <p:sp>
                <p:nvSpPr>
                  <p:cNvPr id="14" name="矩形 1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764" y="57152"/>
                    <a:ext cx="704852" cy="914399"/>
                    <a:chOff x="-4764" y="57152"/>
                    <a:chExt cx="704852" cy="914399"/>
                  </a:xfrm>
                </p:grpSpPr>
                <p:sp>
                  <p:nvSpPr>
                    <p:cNvPr id="16" name="矩形 1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86372" y="57152"/>
                      <a:ext cx="575833" cy="914399"/>
                      <a:chOff x="86372" y="57152"/>
                      <a:chExt cx="575833" cy="914399"/>
                    </a:xfrm>
                  </p:grpSpPr>
                  <p:sp>
                    <p:nvSpPr>
                      <p:cNvPr id="1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1" name="文本框 57"/>
              <p:cNvSpPr txBox="1"/>
              <p:nvPr/>
            </p:nvSpPr>
            <p:spPr>
              <a:xfrm>
                <a:off x="1040169" y="603455"/>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9" name="圆角矩形 8"/>
            <p:cNvSpPr/>
            <p:nvPr/>
          </p:nvSpPr>
          <p:spPr bwMode="auto">
            <a:xfrm>
              <a:off x="1044933" y="544650"/>
              <a:ext cx="10107749"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Concept: Cut In </a:t>
              </a:r>
              <a:r>
                <a:rPr lang="zh-CN" altLang="en-US" b="1" dirty="0">
                  <a:solidFill>
                    <a:schemeClr val="accent1"/>
                  </a:solidFill>
                  <a:latin typeface="微软雅黑" panose="020B0503020204020204" pitchFamily="34" charset="-122"/>
                  <a:ea typeface="微软雅黑" panose="020B0503020204020204" pitchFamily="34" charset="-122"/>
                </a:rPr>
                <a:t>（切入）</a:t>
              </a:r>
            </a:p>
          </p:txBody>
        </p:sp>
      </p:grpSp>
    </p:spTree>
    <p:extLst>
      <p:ext uri="{BB962C8B-B14F-4D97-AF65-F5344CB8AC3E}">
        <p14:creationId xmlns:p14="http://schemas.microsoft.com/office/powerpoint/2010/main" val="133870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8439898" y="1295620"/>
            <a:ext cx="2323040" cy="2201009"/>
          </a:xfrm>
          <a:prstGeom prst="rect">
            <a:avLst/>
          </a:prstGeom>
        </p:spPr>
      </p:pic>
      <p:sp>
        <p:nvSpPr>
          <p:cNvPr id="5" name="文本占位符 3"/>
          <p:cNvSpPr txBox="1">
            <a:spLocks/>
          </p:cNvSpPr>
          <p:nvPr/>
        </p:nvSpPr>
        <p:spPr>
          <a:xfrm>
            <a:off x="1439910" y="3888274"/>
            <a:ext cx="7776865" cy="1102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LcPeriod"/>
            </a:pPr>
            <a:r>
              <a:rPr lang="en-US" altLang="zh-CN" sz="1600" b="1" dirty="0">
                <a:solidFill>
                  <a:schemeClr val="tx2"/>
                </a:solidFill>
                <a:latin typeface="Times New Roman" panose="02020603050405020304" pitchFamily="18" charset="0"/>
                <a:cs typeface="Times New Roman" panose="02020603050405020304" pitchFamily="18" charset="0"/>
              </a:rPr>
              <a:t>Offset shall be in Wider funnel(has been selected as C or D) </a:t>
            </a:r>
            <a:r>
              <a:rPr lang="zh-CN" altLang="en-US" sz="1600" b="1" dirty="0">
                <a:solidFill>
                  <a:schemeClr val="tx2"/>
                </a:solidFill>
                <a:latin typeface="Times New Roman" panose="02020603050405020304" pitchFamily="18" charset="0"/>
                <a:cs typeface="Times New Roman" panose="02020603050405020304" pitchFamily="18" charset="0"/>
              </a:rPr>
              <a:t>（目标要首先被选为</a:t>
            </a:r>
            <a:r>
              <a:rPr lang="en-US" altLang="zh-CN" sz="1600" b="1" dirty="0">
                <a:solidFill>
                  <a:schemeClr val="tx2"/>
                </a:solidFill>
                <a:latin typeface="Times New Roman" panose="02020603050405020304" pitchFamily="18" charset="0"/>
                <a:cs typeface="Times New Roman" panose="02020603050405020304" pitchFamily="18" charset="0"/>
              </a:rPr>
              <a:t>C</a:t>
            </a:r>
            <a:r>
              <a:rPr lang="zh-CN" altLang="en-US" sz="1600" b="1" dirty="0">
                <a:solidFill>
                  <a:schemeClr val="tx2"/>
                </a:solidFill>
                <a:latin typeface="Times New Roman" panose="02020603050405020304" pitchFamily="18" charset="0"/>
                <a:cs typeface="Times New Roman" panose="02020603050405020304" pitchFamily="18" charset="0"/>
              </a:rPr>
              <a:t>或</a:t>
            </a:r>
            <a:r>
              <a:rPr lang="en-US" altLang="zh-CN" sz="1600" b="1" dirty="0">
                <a:solidFill>
                  <a:schemeClr val="tx2"/>
                </a:solidFill>
                <a:latin typeface="Times New Roman" panose="02020603050405020304" pitchFamily="18" charset="0"/>
                <a:cs typeface="Times New Roman" panose="02020603050405020304" pitchFamily="18" charset="0"/>
              </a:rPr>
              <a:t>D</a:t>
            </a:r>
            <a:r>
              <a:rPr lang="zh-CN" altLang="en-US" sz="1600" b="1" dirty="0">
                <a:solidFill>
                  <a:schemeClr val="tx2"/>
                </a:solidFill>
                <a:latin typeface="Times New Roman" panose="02020603050405020304" pitchFamily="18" charset="0"/>
                <a:cs typeface="Times New Roman" panose="02020603050405020304" pitchFamily="18" charset="0"/>
              </a:rPr>
              <a:t>）</a:t>
            </a:r>
          </a:p>
          <a:p>
            <a:pPr marL="342900" indent="-342900">
              <a:buFont typeface="+mj-lt"/>
              <a:buAutoNum type="alphaLcPeriod"/>
            </a:pPr>
            <a:r>
              <a:rPr lang="en-US" altLang="zh-CN" sz="1600" b="1" dirty="0">
                <a:solidFill>
                  <a:schemeClr val="tx2"/>
                </a:solidFill>
                <a:latin typeface="Times New Roman" panose="02020603050405020304" pitchFamily="18" charset="0"/>
                <a:cs typeface="Times New Roman" panose="02020603050405020304" pitchFamily="18" charset="0"/>
              </a:rPr>
              <a:t>Sign(Offset) != Sign(</a:t>
            </a:r>
            <a:r>
              <a:rPr lang="en-US" altLang="zh-CN" sz="1600" b="1" dirty="0" err="1">
                <a:solidFill>
                  <a:schemeClr val="tx2"/>
                </a:solidFill>
                <a:latin typeface="Times New Roman" panose="02020603050405020304" pitchFamily="18" charset="0"/>
                <a:cs typeface="Times New Roman" panose="02020603050405020304" pitchFamily="18" charset="0"/>
              </a:rPr>
              <a:t>OffsetDeriv</a:t>
            </a:r>
            <a:r>
              <a:rPr lang="en-US" altLang="zh-CN" sz="1600" b="1" dirty="0">
                <a:solidFill>
                  <a:schemeClr val="tx2"/>
                </a:solidFill>
                <a:latin typeface="Times New Roman" panose="02020603050405020304" pitchFamily="18" charset="0"/>
                <a:cs typeface="Times New Roman" panose="02020603050405020304" pitchFamily="18" charset="0"/>
              </a:rPr>
              <a:t>)</a:t>
            </a:r>
            <a:r>
              <a:rPr lang="zh-CN" altLang="en-US" sz="1600" b="1" dirty="0">
                <a:solidFill>
                  <a:schemeClr val="tx2"/>
                </a:solidFill>
                <a:latin typeface="Times New Roman" panose="02020603050405020304" pitchFamily="18" charset="0"/>
                <a:cs typeface="Times New Roman" panose="02020603050405020304" pitchFamily="18" charset="0"/>
              </a:rPr>
              <a:t>（路径偏移的符号和偏移速度的符号相反，即向中心靠近）</a:t>
            </a:r>
            <a:endParaRPr lang="en-US" altLang="zh-CN" sz="1600" b="1"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600" b="1" dirty="0" err="1">
                <a:solidFill>
                  <a:schemeClr val="tx2"/>
                </a:solidFill>
                <a:latin typeface="Times New Roman" panose="02020603050405020304" pitchFamily="18" charset="0"/>
                <a:cs typeface="Times New Roman" panose="02020603050405020304" pitchFamily="18" charset="0"/>
              </a:rPr>
              <a:t>PredictedCutInOffset</a:t>
            </a:r>
            <a:r>
              <a:rPr lang="en-US" altLang="zh-CN" sz="1600" b="1" dirty="0">
                <a:solidFill>
                  <a:schemeClr val="tx2"/>
                </a:solidFill>
                <a:latin typeface="Times New Roman" panose="02020603050405020304" pitchFamily="18" charset="0"/>
                <a:cs typeface="Times New Roman" panose="02020603050405020304" pitchFamily="18" charset="0"/>
              </a:rPr>
              <a:t> shall be in Inner funnel</a:t>
            </a:r>
            <a:r>
              <a:rPr lang="zh-CN" altLang="en-US" sz="1600" b="1" dirty="0">
                <a:solidFill>
                  <a:schemeClr val="tx2"/>
                </a:solidFill>
                <a:latin typeface="Times New Roman" panose="02020603050405020304" pitchFamily="18" charset="0"/>
                <a:cs typeface="Times New Roman" panose="02020603050405020304" pitchFamily="18" charset="0"/>
              </a:rPr>
              <a:t>（预测时间后路径偏移要在内部漏斗范围内）</a:t>
            </a:r>
            <a:endParaRPr lang="en-US" altLang="zh-CN" sz="1600" b="1"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600" b="1" dirty="0">
                <a:solidFill>
                  <a:schemeClr val="tx2"/>
                </a:solidFill>
                <a:latin typeface="Times New Roman" panose="02020603050405020304" pitchFamily="18" charset="0"/>
                <a:cs typeface="Times New Roman" panose="02020603050405020304" pitchFamily="18" charset="0"/>
              </a:rPr>
              <a:t>Longitudinal distance shall be closer than target A</a:t>
            </a:r>
            <a:r>
              <a:rPr lang="zh-CN" altLang="en-US" sz="1600" b="1" dirty="0">
                <a:solidFill>
                  <a:schemeClr val="tx2"/>
                </a:solidFill>
                <a:latin typeface="Times New Roman" panose="02020603050405020304" pitchFamily="18" charset="0"/>
                <a:cs typeface="Times New Roman" panose="02020603050405020304" pitchFamily="18" charset="0"/>
              </a:rPr>
              <a:t>（目标纵向距离要小于主控制目标</a:t>
            </a:r>
            <a:r>
              <a:rPr lang="en-US" altLang="zh-CN" sz="1600" b="1" dirty="0">
                <a:solidFill>
                  <a:schemeClr val="tx2"/>
                </a:solidFill>
                <a:latin typeface="Times New Roman" panose="02020603050405020304" pitchFamily="18" charset="0"/>
                <a:cs typeface="Times New Roman" panose="02020603050405020304" pitchFamily="18" charset="0"/>
              </a:rPr>
              <a:t>A</a:t>
            </a:r>
            <a:r>
              <a:rPr lang="zh-CN" altLang="en-US" sz="1600" b="1" dirty="0">
                <a:solidFill>
                  <a:schemeClr val="tx2"/>
                </a:solidFill>
                <a:latin typeface="Times New Roman" panose="02020603050405020304" pitchFamily="18" charset="0"/>
                <a:cs typeface="Times New Roman" panose="02020603050405020304" pitchFamily="18" charset="0"/>
              </a:rPr>
              <a:t>）</a:t>
            </a:r>
            <a:endParaRPr lang="en-US" altLang="zh-CN" sz="1600" b="1" dirty="0">
              <a:solidFill>
                <a:schemeClr val="tx2"/>
              </a:solidFill>
              <a:latin typeface="Times New Roman" panose="02020603050405020304" pitchFamily="18" charset="0"/>
              <a:cs typeface="Times New Roman" panose="02020603050405020304" pitchFamily="18" charset="0"/>
            </a:endParaRPr>
          </a:p>
        </p:txBody>
      </p:sp>
      <p:sp>
        <p:nvSpPr>
          <p:cNvPr id="6" name="标题 1"/>
          <p:cNvSpPr txBox="1">
            <a:spLocks/>
          </p:cNvSpPr>
          <p:nvPr/>
        </p:nvSpPr>
        <p:spPr bwMode="auto">
          <a:xfrm>
            <a:off x="1439910" y="3082909"/>
            <a:ext cx="6048375" cy="536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914400" indent="-914400" algn="l" rtl="0" eaLnBrk="0" fontAlgn="base" hangingPunct="0">
              <a:spcBef>
                <a:spcPct val="0"/>
              </a:spcBef>
              <a:spcAft>
                <a:spcPct val="0"/>
              </a:spcAft>
              <a:defRPr sz="2000" b="1">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marL="514350" indent="-514350">
              <a:buFont typeface="+mj-lt"/>
              <a:buAutoNum type="romanUcPeriod" startAt="3"/>
            </a:pPr>
            <a:r>
              <a:rPr lang="en-US" altLang="zh-CN" dirty="0">
                <a:solidFill>
                  <a:schemeClr val="tx2"/>
                </a:solidFill>
                <a:latin typeface="Times New Roman" panose="02020603050405020304" pitchFamily="18" charset="0"/>
                <a:cs typeface="Times New Roman" panose="02020603050405020304" pitchFamily="18" charset="0"/>
              </a:rPr>
              <a:t>Cut In Logic</a:t>
            </a:r>
            <a:endParaRPr lang="zh-CN" altLang="en-US" kern="0" dirty="0">
              <a:solidFill>
                <a:schemeClr val="tx2"/>
              </a:solidFill>
              <a:latin typeface="Times New Roman" panose="02020603050405020304" pitchFamily="18" charset="0"/>
              <a:cs typeface="Times New Roman" panose="02020603050405020304" pitchFamily="18" charset="0"/>
            </a:endParaRPr>
          </a:p>
        </p:txBody>
      </p:sp>
      <p:sp>
        <p:nvSpPr>
          <p:cNvPr id="7" name="标题 1"/>
          <p:cNvSpPr txBox="1">
            <a:spLocks/>
          </p:cNvSpPr>
          <p:nvPr/>
        </p:nvSpPr>
        <p:spPr bwMode="auto">
          <a:xfrm>
            <a:off x="1439910" y="972442"/>
            <a:ext cx="6048375" cy="536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914400" indent="-914400" algn="l" rtl="0" eaLnBrk="0" fontAlgn="base" hangingPunct="0">
              <a:spcBef>
                <a:spcPct val="0"/>
              </a:spcBef>
              <a:spcAft>
                <a:spcPct val="0"/>
              </a:spcAft>
              <a:defRPr sz="2000" b="1">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marL="514350" indent="-514350">
              <a:buFont typeface="+mj-lt"/>
              <a:buAutoNum type="romanUcPeriod" startAt="2"/>
            </a:pPr>
            <a:r>
              <a:rPr lang="en-US" altLang="zh-CN" dirty="0">
                <a:solidFill>
                  <a:schemeClr val="tx2"/>
                </a:solidFill>
                <a:latin typeface="Times New Roman" panose="02020603050405020304" pitchFamily="18" charset="0"/>
                <a:cs typeface="Times New Roman" panose="02020603050405020304" pitchFamily="18" charset="0"/>
              </a:rPr>
              <a:t>Cut In Precondition</a:t>
            </a:r>
            <a:endParaRPr lang="zh-CN" altLang="en-US" kern="0" dirty="0">
              <a:solidFill>
                <a:schemeClr val="tx2"/>
              </a:solidFill>
              <a:latin typeface="Times New Roman" panose="02020603050405020304" pitchFamily="18" charset="0"/>
              <a:cs typeface="Times New Roman" panose="02020603050405020304" pitchFamily="18" charset="0"/>
            </a:endParaRPr>
          </a:p>
        </p:txBody>
      </p:sp>
      <p:sp>
        <p:nvSpPr>
          <p:cNvPr id="8" name="文本占位符 3"/>
          <p:cNvSpPr txBox="1">
            <a:spLocks/>
          </p:cNvSpPr>
          <p:nvPr/>
        </p:nvSpPr>
        <p:spPr bwMode="auto">
          <a:xfrm>
            <a:off x="1439911" y="1777807"/>
            <a:ext cx="7128792" cy="1102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Object Longitudinal Distance : 5m ~ 100m </a:t>
            </a:r>
            <a:r>
              <a:rPr lang="zh-CN" altLang="en-US" b="1" kern="0" dirty="0">
                <a:solidFill>
                  <a:schemeClr val="tx2"/>
                </a:solidFill>
                <a:latin typeface="Times New Roman" panose="02020603050405020304" pitchFamily="18" charset="0"/>
                <a:cs typeface="Times New Roman" panose="02020603050405020304" pitchFamily="18" charset="0"/>
              </a:rPr>
              <a:t>（目标纵向距离）</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Minimum Object Speed: 2.5 m/s	</a:t>
            </a:r>
            <a:r>
              <a:rPr lang="zh-CN" altLang="en-US" b="1" kern="0" dirty="0">
                <a:solidFill>
                  <a:schemeClr val="tx2"/>
                </a:solidFill>
                <a:latin typeface="Times New Roman" panose="02020603050405020304" pitchFamily="18" charset="0"/>
                <a:cs typeface="Times New Roman" panose="02020603050405020304" pitchFamily="18" charset="0"/>
              </a:rPr>
              <a:t>（目标最小速度）</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Object Type shall not be Unknown </a:t>
            </a:r>
            <a:r>
              <a:rPr lang="zh-CN" altLang="en-US" b="1" kern="0" dirty="0">
                <a:solidFill>
                  <a:schemeClr val="tx2"/>
                </a:solidFill>
                <a:latin typeface="Times New Roman" panose="02020603050405020304" pitchFamily="18" charset="0"/>
                <a:cs typeface="Times New Roman" panose="02020603050405020304" pitchFamily="18" charset="0"/>
              </a:rPr>
              <a:t>（目标类型不能是未知）</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Object shall be fusional</a:t>
            </a:r>
            <a:r>
              <a:rPr lang="zh-CN" altLang="en-US" b="1" kern="0" dirty="0">
                <a:solidFill>
                  <a:schemeClr val="tx2"/>
                </a:solidFill>
                <a:latin typeface="Times New Roman" panose="02020603050405020304" pitchFamily="18" charset="0"/>
                <a:cs typeface="Times New Roman" panose="02020603050405020304" pitchFamily="18" charset="0"/>
              </a:rPr>
              <a:t>（目标必须是</a:t>
            </a:r>
            <a:r>
              <a:rPr lang="en-US" altLang="zh-CN" b="1" kern="0" dirty="0">
                <a:solidFill>
                  <a:schemeClr val="tx2"/>
                </a:solidFill>
                <a:latin typeface="Times New Roman" panose="02020603050405020304" pitchFamily="18" charset="0"/>
                <a:cs typeface="Times New Roman" panose="02020603050405020304" pitchFamily="18" charset="0"/>
              </a:rPr>
              <a:t>Fusion</a:t>
            </a:r>
            <a:r>
              <a:rPr lang="zh-CN" altLang="en-US" b="1" kern="0" dirty="0">
                <a:solidFill>
                  <a:schemeClr val="tx2"/>
                </a:solidFill>
                <a:latin typeface="Times New Roman" panose="02020603050405020304" pitchFamily="18" charset="0"/>
                <a:cs typeface="Times New Roman" panose="02020603050405020304" pitchFamily="18" charset="0"/>
              </a:rPr>
              <a:t>后的结果）</a:t>
            </a:r>
          </a:p>
        </p:txBody>
      </p:sp>
      <p:grpSp>
        <p:nvGrpSpPr>
          <p:cNvPr id="9" name="组合 8"/>
          <p:cNvGrpSpPr/>
          <p:nvPr/>
        </p:nvGrpSpPr>
        <p:grpSpPr>
          <a:xfrm>
            <a:off x="0" y="0"/>
            <a:ext cx="11152682" cy="992584"/>
            <a:chOff x="0" y="0"/>
            <a:chExt cx="11152682" cy="992584"/>
          </a:xfrm>
        </p:grpSpPr>
        <p:grpSp>
          <p:nvGrpSpPr>
            <p:cNvPr id="10" name="组合 9"/>
            <p:cNvGrpSpPr/>
            <p:nvPr/>
          </p:nvGrpSpPr>
          <p:grpSpPr>
            <a:xfrm>
              <a:off x="0" y="0"/>
              <a:ext cx="7322694" cy="992584"/>
              <a:chOff x="-4764" y="57147"/>
              <a:chExt cx="7322694" cy="992584"/>
            </a:xfrm>
          </p:grpSpPr>
          <p:grpSp>
            <p:nvGrpSpPr>
              <p:cNvPr id="12" name="组合 11"/>
              <p:cNvGrpSpPr/>
              <p:nvPr/>
            </p:nvGrpSpPr>
            <p:grpSpPr>
              <a:xfrm>
                <a:off x="-4764" y="57147"/>
                <a:ext cx="7322694" cy="914404"/>
                <a:chOff x="-4764" y="57147"/>
                <a:chExt cx="7322694" cy="914404"/>
              </a:xfrm>
            </p:grpSpPr>
            <p:sp>
              <p:nvSpPr>
                <p:cNvPr id="14"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5" name="组合 14"/>
                <p:cNvGrpSpPr/>
                <p:nvPr/>
              </p:nvGrpSpPr>
              <p:grpSpPr>
                <a:xfrm>
                  <a:off x="-4764" y="57152"/>
                  <a:ext cx="981293" cy="914399"/>
                  <a:chOff x="-4764" y="57152"/>
                  <a:chExt cx="981293" cy="914399"/>
                </a:xfrm>
              </p:grpSpPr>
              <p:sp>
                <p:nvSpPr>
                  <p:cNvPr id="16" name="矩形 15"/>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4764" y="57152"/>
                    <a:ext cx="704852" cy="914399"/>
                    <a:chOff x="-4764" y="57152"/>
                    <a:chExt cx="704852" cy="914399"/>
                  </a:xfrm>
                </p:grpSpPr>
                <p:sp>
                  <p:nvSpPr>
                    <p:cNvPr id="18" name="矩形 17"/>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 name="组合 18"/>
                    <p:cNvGrpSpPr/>
                    <p:nvPr/>
                  </p:nvGrpSpPr>
                  <p:grpSpPr>
                    <a:xfrm>
                      <a:off x="86372" y="57152"/>
                      <a:ext cx="575833" cy="914399"/>
                      <a:chOff x="86372" y="57152"/>
                      <a:chExt cx="575833" cy="914399"/>
                    </a:xfrm>
                  </p:grpSpPr>
                  <p:sp>
                    <p:nvSpPr>
                      <p:cNvPr id="20"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1"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3" name="文本框 57"/>
              <p:cNvSpPr txBox="1"/>
              <p:nvPr/>
            </p:nvSpPr>
            <p:spPr>
              <a:xfrm>
                <a:off x="1040169" y="603455"/>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1" name="圆角矩形 10"/>
            <p:cNvSpPr/>
            <p:nvPr/>
          </p:nvSpPr>
          <p:spPr bwMode="auto">
            <a:xfrm>
              <a:off x="1044933" y="544650"/>
              <a:ext cx="10107749"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Concept: Cut In </a:t>
              </a:r>
              <a:r>
                <a:rPr lang="zh-CN" altLang="en-US" b="1" dirty="0">
                  <a:solidFill>
                    <a:schemeClr val="accent1"/>
                  </a:solidFill>
                  <a:latin typeface="微软雅黑" panose="020B0503020204020204" pitchFamily="34" charset="-122"/>
                  <a:ea typeface="微软雅黑" panose="020B0503020204020204" pitchFamily="34" charset="-122"/>
                </a:rPr>
                <a:t>（切入）</a:t>
              </a:r>
            </a:p>
          </p:txBody>
        </p:sp>
      </p:grpSp>
    </p:spTree>
    <p:extLst>
      <p:ext uri="{BB962C8B-B14F-4D97-AF65-F5344CB8AC3E}">
        <p14:creationId xmlns:p14="http://schemas.microsoft.com/office/powerpoint/2010/main" val="411733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ï$ľiďe"/>
          <p:cNvSpPr/>
          <p:nvPr/>
        </p:nvSpPr>
        <p:spPr bwMode="auto">
          <a:xfrm>
            <a:off x="1419129" y="864242"/>
            <a:ext cx="3643214" cy="762000"/>
          </a:xfrm>
          <a:prstGeom prst="homePlate">
            <a:avLst/>
          </a:prstGeom>
          <a:solidFill>
            <a:schemeClr val="bg1"/>
          </a:solidFill>
          <a:ln w="19050">
            <a:noFill/>
            <a:round/>
          </a:ln>
          <a:effectLst>
            <a:outerShdw dist="38100" dir="2700000" sx="103000" sy="103000" algn="tl" rotWithShape="0">
              <a:prstClr val="black">
                <a:alpha val="10000"/>
              </a:prstClr>
            </a:outerShdw>
          </a:effectLst>
        </p:spPr>
        <p:txBody>
          <a:bodyPr rot="0" spcFirstLastPara="0" vert="horz" wrap="square" lIns="91440" tIns="45720" rIns="91440" bIns="45720" anchor="b" anchorCtr="0" forceAA="0" compatLnSpc="1">
            <a:normAutofit/>
          </a:bodyPr>
          <a:lstStyle/>
          <a:p>
            <a:pPr algn="r"/>
            <a:r>
              <a:rPr lang="en-US" altLang="zh-CN" sz="3200" b="1" dirty="0">
                <a:solidFill>
                  <a:schemeClr val="accent1"/>
                </a:solidFill>
              </a:rPr>
              <a:t>CONTENT</a:t>
            </a:r>
          </a:p>
        </p:txBody>
      </p:sp>
      <p:grpSp>
        <p:nvGrpSpPr>
          <p:cNvPr id="2" name="组合 1"/>
          <p:cNvGrpSpPr/>
          <p:nvPr/>
        </p:nvGrpSpPr>
        <p:grpSpPr>
          <a:xfrm>
            <a:off x="1642670" y="2218143"/>
            <a:ext cx="9926809" cy="3953573"/>
            <a:chOff x="3432970" y="2112267"/>
            <a:chExt cx="6150119" cy="2449422"/>
          </a:xfrm>
        </p:grpSpPr>
        <p:sp>
          <p:nvSpPr>
            <p:cNvPr id="25" name="íśḷîḍê"/>
            <p:cNvSpPr/>
            <p:nvPr/>
          </p:nvSpPr>
          <p:spPr>
            <a:xfrm>
              <a:off x="3432970" y="2112267"/>
              <a:ext cx="643112" cy="643112"/>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000" b="1" dirty="0">
                  <a:solidFill>
                    <a:schemeClr val="accent1"/>
                  </a:solidFill>
                </a:rPr>
                <a:t>1</a:t>
              </a:r>
            </a:p>
          </p:txBody>
        </p:sp>
        <p:sp>
          <p:nvSpPr>
            <p:cNvPr id="26" name="íşlïḍè">
              <a:extLst>
                <a:ext uri="{FF2B5EF4-FFF2-40B4-BE49-F238E27FC236}">
                  <a16:creationId xmlns:a16="http://schemas.microsoft.com/office/drawing/2014/main" id="{0FE799BC-D90C-40DF-B9EE-4C15159EF9D1}"/>
                </a:ext>
              </a:extLst>
            </p:cNvPr>
            <p:cNvSpPr/>
            <p:nvPr/>
          </p:nvSpPr>
          <p:spPr bwMode="auto">
            <a:xfrm>
              <a:off x="5820302" y="2360015"/>
              <a:ext cx="3762787" cy="3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t>ACC Concept	    (ACC</a:t>
              </a:r>
              <a:r>
                <a:rPr lang="zh-CN" altLang="en-US" sz="1400" dirty="0"/>
                <a:t>概念</a:t>
              </a:r>
              <a:r>
                <a:rPr lang="en-US" altLang="zh-CN" sz="1400" dirty="0"/>
                <a:t>)</a:t>
              </a:r>
            </a:p>
            <a:p>
              <a:pPr>
                <a:lnSpc>
                  <a:spcPct val="120000"/>
                </a:lnSpc>
              </a:pPr>
              <a:r>
                <a:rPr lang="en-US" altLang="zh-CN" sz="1400" dirty="0"/>
                <a:t>ACC Use Case	    (ACC</a:t>
              </a:r>
              <a:r>
                <a:rPr lang="zh-CN" altLang="en-US" sz="1400" dirty="0"/>
                <a:t>用例</a:t>
              </a:r>
              <a:r>
                <a:rPr lang="en-US" altLang="zh-CN" sz="1400" dirty="0"/>
                <a:t>)</a:t>
              </a:r>
            </a:p>
            <a:p>
              <a:pPr>
                <a:lnSpc>
                  <a:spcPct val="120000"/>
                </a:lnSpc>
              </a:pPr>
              <a:r>
                <a:rPr lang="en-US" altLang="zh-CN" sz="1400" dirty="0"/>
                <a:t>ACC Limitation	    (ACC</a:t>
              </a:r>
              <a:r>
                <a:rPr lang="zh-CN" altLang="en-US" sz="1400" dirty="0"/>
                <a:t>约束）</a:t>
              </a:r>
            </a:p>
            <a:p>
              <a:pPr>
                <a:lnSpc>
                  <a:spcPct val="120000"/>
                </a:lnSpc>
              </a:pPr>
              <a:r>
                <a:rPr lang="en-US" altLang="zh-CN" sz="1400" dirty="0"/>
                <a:t>ACC architecture                    (ACC</a:t>
              </a:r>
              <a:r>
                <a:rPr lang="zh-CN" altLang="en-US" sz="1400" dirty="0"/>
                <a:t>架构</a:t>
              </a:r>
              <a:r>
                <a:rPr lang="en-US" altLang="zh-CN" sz="1400" dirty="0"/>
                <a:t>)</a:t>
              </a:r>
            </a:p>
          </p:txBody>
        </p:sp>
        <p:sp>
          <p:nvSpPr>
            <p:cNvPr id="27" name="iśļíḑe">
              <a:extLst>
                <a:ext uri="{FF2B5EF4-FFF2-40B4-BE49-F238E27FC236}">
                  <a16:creationId xmlns:a16="http://schemas.microsoft.com/office/drawing/2014/main" id="{88227AF6-E998-4AED-9AA7-677797E38F0C}"/>
                </a:ext>
              </a:extLst>
            </p:cNvPr>
            <p:cNvSpPr txBox="1"/>
            <p:nvPr/>
          </p:nvSpPr>
          <p:spPr bwMode="auto">
            <a:xfrm>
              <a:off x="4076082" y="2240025"/>
              <a:ext cx="13950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2000" b="1" dirty="0"/>
                <a:t>Overview</a:t>
              </a:r>
              <a:r>
                <a:rPr lang="zh-CN" altLang="en-US" sz="2000" b="1" dirty="0"/>
                <a:t>（综述）</a:t>
              </a:r>
            </a:p>
          </p:txBody>
        </p:sp>
        <p:sp>
          <p:nvSpPr>
            <p:cNvPr id="28" name="îṥľíďe"/>
            <p:cNvSpPr/>
            <p:nvPr/>
          </p:nvSpPr>
          <p:spPr>
            <a:xfrm>
              <a:off x="3432970" y="3081062"/>
              <a:ext cx="643112" cy="643112"/>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000" b="1" dirty="0">
                  <a:solidFill>
                    <a:schemeClr val="accent1"/>
                  </a:solidFill>
                </a:rPr>
                <a:t>2</a:t>
              </a:r>
            </a:p>
          </p:txBody>
        </p:sp>
        <p:sp>
          <p:nvSpPr>
            <p:cNvPr id="29" name="íṣḷíḍé">
              <a:extLst>
                <a:ext uri="{FF2B5EF4-FFF2-40B4-BE49-F238E27FC236}">
                  <a16:creationId xmlns:a16="http://schemas.microsoft.com/office/drawing/2014/main" id="{0FE799BC-D90C-40DF-B9EE-4C15159EF9D1}"/>
                </a:ext>
              </a:extLst>
            </p:cNvPr>
            <p:cNvSpPr/>
            <p:nvPr/>
          </p:nvSpPr>
          <p:spPr bwMode="auto">
            <a:xfrm>
              <a:off x="5820302" y="3208820"/>
              <a:ext cx="3762787" cy="3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t>Concept: Funnel                    (</a:t>
              </a:r>
              <a:r>
                <a:rPr lang="zh-CN" altLang="en-US" sz="1400" dirty="0"/>
                <a:t>漏斗概念）</a:t>
              </a:r>
            </a:p>
            <a:p>
              <a:pPr>
                <a:lnSpc>
                  <a:spcPct val="120000"/>
                </a:lnSpc>
              </a:pPr>
              <a:r>
                <a:rPr lang="en-US" altLang="zh-CN" sz="1400" dirty="0"/>
                <a:t>In Path	   	    (</a:t>
              </a:r>
              <a:r>
                <a:rPr lang="zh-CN" altLang="en-US" sz="1400" dirty="0"/>
                <a:t>处于路径中</a:t>
              </a:r>
              <a:r>
                <a:rPr lang="en-US" altLang="zh-CN" sz="1400" dirty="0"/>
                <a:t>)</a:t>
              </a:r>
            </a:p>
            <a:p>
              <a:pPr>
                <a:lnSpc>
                  <a:spcPct val="120000"/>
                </a:lnSpc>
              </a:pPr>
              <a:r>
                <a:rPr lang="en-US" altLang="zh-CN" sz="1400" dirty="0"/>
                <a:t>Cut In		    (</a:t>
              </a:r>
              <a:r>
                <a:rPr lang="zh-CN" altLang="en-US" sz="1400" dirty="0"/>
                <a:t>车辆切入</a:t>
              </a:r>
              <a:r>
                <a:rPr lang="en-US" altLang="zh-CN" sz="1400" dirty="0"/>
                <a:t>)</a:t>
              </a:r>
            </a:p>
            <a:p>
              <a:pPr>
                <a:lnSpc>
                  <a:spcPct val="120000"/>
                </a:lnSpc>
              </a:pPr>
              <a:r>
                <a:rPr lang="en-US" altLang="zh-CN" sz="1400" dirty="0"/>
                <a:t>Cut Out	                           (</a:t>
              </a:r>
              <a:r>
                <a:rPr lang="zh-CN" altLang="en-US" sz="1400" dirty="0"/>
                <a:t>车辆切出</a:t>
              </a:r>
              <a:r>
                <a:rPr lang="en-US" altLang="zh-CN" sz="1400" dirty="0"/>
                <a:t>)</a:t>
              </a:r>
            </a:p>
          </p:txBody>
        </p:sp>
        <p:sp>
          <p:nvSpPr>
            <p:cNvPr id="40" name="îṡļïḓê">
              <a:extLst>
                <a:ext uri="{FF2B5EF4-FFF2-40B4-BE49-F238E27FC236}">
                  <a16:creationId xmlns:a16="http://schemas.microsoft.com/office/drawing/2014/main" id="{88227AF6-E998-4AED-9AA7-677797E38F0C}"/>
                </a:ext>
              </a:extLst>
            </p:cNvPr>
            <p:cNvSpPr txBox="1"/>
            <p:nvPr/>
          </p:nvSpPr>
          <p:spPr bwMode="auto">
            <a:xfrm>
              <a:off x="4076082" y="3208820"/>
              <a:ext cx="174422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2000" b="1" dirty="0"/>
                <a:t>Target Select</a:t>
              </a:r>
              <a:r>
                <a:rPr lang="zh-CN" altLang="en-US" sz="2000" b="1" dirty="0"/>
                <a:t>（目标选择）</a:t>
              </a:r>
            </a:p>
          </p:txBody>
        </p:sp>
        <p:sp>
          <p:nvSpPr>
            <p:cNvPr id="41" name="ïsľïďê"/>
            <p:cNvSpPr/>
            <p:nvPr/>
          </p:nvSpPr>
          <p:spPr>
            <a:xfrm>
              <a:off x="3432970" y="3888761"/>
              <a:ext cx="643112" cy="643112"/>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000" b="1" dirty="0">
                  <a:solidFill>
                    <a:schemeClr val="accent1"/>
                  </a:solidFill>
                </a:rPr>
                <a:t>3</a:t>
              </a:r>
            </a:p>
          </p:txBody>
        </p:sp>
        <p:sp>
          <p:nvSpPr>
            <p:cNvPr id="42" name="îṧľíḋe">
              <a:extLst>
                <a:ext uri="{FF2B5EF4-FFF2-40B4-BE49-F238E27FC236}">
                  <a16:creationId xmlns:a16="http://schemas.microsoft.com/office/drawing/2014/main" id="{0FE799BC-D90C-40DF-B9EE-4C15159EF9D1}"/>
                </a:ext>
              </a:extLst>
            </p:cNvPr>
            <p:cNvSpPr/>
            <p:nvPr/>
          </p:nvSpPr>
          <p:spPr bwMode="auto">
            <a:xfrm>
              <a:off x="5820302" y="4016518"/>
              <a:ext cx="3762787" cy="3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t>Arbitration	                            (</a:t>
              </a:r>
              <a:r>
                <a:rPr lang="zh-CN" altLang="en-US" sz="1400" dirty="0"/>
                <a:t>仲裁</a:t>
              </a:r>
              <a:r>
                <a:rPr lang="en-US" altLang="zh-CN" sz="1400" dirty="0"/>
                <a:t>)</a:t>
              </a:r>
            </a:p>
            <a:p>
              <a:pPr>
                <a:lnSpc>
                  <a:spcPct val="120000"/>
                </a:lnSpc>
              </a:pPr>
              <a:r>
                <a:rPr lang="en-US" altLang="zh-CN" sz="1400" dirty="0"/>
                <a:t>State Machine 	     (</a:t>
              </a:r>
              <a:r>
                <a:rPr lang="zh-CN" altLang="en-US" sz="1400" dirty="0"/>
                <a:t>状态机</a:t>
              </a:r>
              <a:r>
                <a:rPr lang="en-US" altLang="zh-CN" sz="1400" dirty="0"/>
                <a:t>)</a:t>
              </a:r>
            </a:p>
          </p:txBody>
        </p:sp>
        <p:sp>
          <p:nvSpPr>
            <p:cNvPr id="43" name="iṩļíḑè">
              <a:extLst>
                <a:ext uri="{FF2B5EF4-FFF2-40B4-BE49-F238E27FC236}">
                  <a16:creationId xmlns:a16="http://schemas.microsoft.com/office/drawing/2014/main" id="{88227AF6-E998-4AED-9AA7-677797E38F0C}"/>
                </a:ext>
              </a:extLst>
            </p:cNvPr>
            <p:cNvSpPr txBox="1"/>
            <p:nvPr/>
          </p:nvSpPr>
          <p:spPr bwMode="auto">
            <a:xfrm>
              <a:off x="4076082" y="4016519"/>
              <a:ext cx="174422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2000" b="1" dirty="0"/>
                <a:t>Control Logic </a:t>
              </a:r>
              <a:r>
                <a:rPr lang="zh-CN" altLang="en-US" sz="2000" b="1" dirty="0"/>
                <a:t>（控制逻辑）</a:t>
              </a:r>
            </a:p>
          </p:txBody>
        </p:sp>
        <p:cxnSp>
          <p:nvCxnSpPr>
            <p:cNvPr id="53" name="直接连接符 52">
              <a:extLst>
                <a:ext uri="{FF2B5EF4-FFF2-40B4-BE49-F238E27FC236}">
                  <a16:creationId xmlns:a16="http://schemas.microsoft.com/office/drawing/2014/main" id="{9A2AB0C1-EA60-4543-AB18-ED20206F109D}"/>
                </a:ext>
              </a:extLst>
            </p:cNvPr>
            <p:cNvCxnSpPr/>
            <p:nvPr/>
          </p:nvCxnSpPr>
          <p:spPr>
            <a:xfrm>
              <a:off x="4003034" y="2912258"/>
              <a:ext cx="4986337"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C1562FB-E3E4-460F-A687-EADBC0FB06DC}"/>
                </a:ext>
              </a:extLst>
            </p:cNvPr>
            <p:cNvCxnSpPr/>
            <p:nvPr/>
          </p:nvCxnSpPr>
          <p:spPr>
            <a:xfrm>
              <a:off x="4003035" y="3788578"/>
              <a:ext cx="4986337"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AD55510-FAB5-4236-86D7-E86E8F25B8AC}"/>
                </a:ext>
              </a:extLst>
            </p:cNvPr>
            <p:cNvCxnSpPr/>
            <p:nvPr/>
          </p:nvCxnSpPr>
          <p:spPr>
            <a:xfrm>
              <a:off x="3949366" y="4561689"/>
              <a:ext cx="4986337"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703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8"/>
          <p:cNvSpPr txBox="1">
            <a:spLocks/>
          </p:cNvSpPr>
          <p:nvPr/>
        </p:nvSpPr>
        <p:spPr>
          <a:xfrm>
            <a:off x="2695966" y="3953290"/>
            <a:ext cx="6048375" cy="760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2"/>
                </a:solidFill>
                <a:latin typeface="Times New Roman" panose="02020603050405020304" pitchFamily="18" charset="0"/>
                <a:cs typeface="Times New Roman" panose="02020603050405020304" pitchFamily="18" charset="0"/>
              </a:rPr>
              <a:t>The lead vehicle shall be deselected as “cut out vehicle” latest when 25% of lead vehicle is in the adjacent lane if lane markings are visible.</a:t>
            </a:r>
          </a:p>
          <a:p>
            <a:r>
              <a:rPr lang="zh-CN" altLang="en-US" sz="1600" b="1" dirty="0">
                <a:solidFill>
                  <a:schemeClr val="tx2"/>
                </a:solidFill>
                <a:latin typeface="Times New Roman" panose="02020603050405020304" pitchFamily="18" charset="0"/>
                <a:cs typeface="Times New Roman" panose="02020603050405020304" pitchFamily="18" charset="0"/>
              </a:rPr>
              <a:t>车道线可见情况下，前车最晚要在</a:t>
            </a:r>
            <a:r>
              <a:rPr lang="en-US" altLang="zh-CN" sz="1600" b="1" dirty="0">
                <a:solidFill>
                  <a:schemeClr val="tx2"/>
                </a:solidFill>
                <a:latin typeface="Times New Roman" panose="02020603050405020304" pitchFamily="18" charset="0"/>
                <a:cs typeface="Times New Roman" panose="02020603050405020304" pitchFamily="18" charset="0"/>
              </a:rPr>
              <a:t>25%</a:t>
            </a:r>
            <a:r>
              <a:rPr lang="zh-CN" altLang="en-US" sz="1600" b="1" dirty="0">
                <a:solidFill>
                  <a:schemeClr val="tx2"/>
                </a:solidFill>
                <a:latin typeface="Times New Roman" panose="02020603050405020304" pitchFamily="18" charset="0"/>
                <a:cs typeface="Times New Roman" panose="02020603050405020304" pitchFamily="18" charset="0"/>
              </a:rPr>
              <a:t>已经在相邻车道时被置为切出车辆。</a:t>
            </a:r>
          </a:p>
        </p:txBody>
      </p:sp>
      <p:pic>
        <p:nvPicPr>
          <p:cNvPr id="6" name="图片占位符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72" y="1906743"/>
            <a:ext cx="5243447" cy="1434414"/>
          </a:xfrm>
          <a:prstGeom prst="rect">
            <a:avLst/>
          </a:prstGeom>
        </p:spPr>
      </p:pic>
      <p:grpSp>
        <p:nvGrpSpPr>
          <p:cNvPr id="7" name="组合 6"/>
          <p:cNvGrpSpPr/>
          <p:nvPr/>
        </p:nvGrpSpPr>
        <p:grpSpPr>
          <a:xfrm>
            <a:off x="0" y="0"/>
            <a:ext cx="11152682" cy="992584"/>
            <a:chOff x="0" y="0"/>
            <a:chExt cx="11152682" cy="992584"/>
          </a:xfrm>
        </p:grpSpPr>
        <p:grpSp>
          <p:nvGrpSpPr>
            <p:cNvPr id="8" name="组合 7"/>
            <p:cNvGrpSpPr/>
            <p:nvPr/>
          </p:nvGrpSpPr>
          <p:grpSpPr>
            <a:xfrm>
              <a:off x="0" y="0"/>
              <a:ext cx="7322694" cy="992584"/>
              <a:chOff x="-4764" y="57147"/>
              <a:chExt cx="7322694" cy="992584"/>
            </a:xfrm>
          </p:grpSpPr>
          <p:grpSp>
            <p:nvGrpSpPr>
              <p:cNvPr id="10" name="组合 9"/>
              <p:cNvGrpSpPr/>
              <p:nvPr/>
            </p:nvGrpSpPr>
            <p:grpSpPr>
              <a:xfrm>
                <a:off x="-4764" y="57147"/>
                <a:ext cx="7322694" cy="914404"/>
                <a:chOff x="-4764" y="57147"/>
                <a:chExt cx="7322694" cy="914404"/>
              </a:xfrm>
            </p:grpSpPr>
            <p:sp>
              <p:nvSpPr>
                <p:cNvPr id="12"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3" name="组合 12"/>
                <p:cNvGrpSpPr/>
                <p:nvPr/>
              </p:nvGrpSpPr>
              <p:grpSpPr>
                <a:xfrm>
                  <a:off x="-4764" y="57152"/>
                  <a:ext cx="981293" cy="914399"/>
                  <a:chOff x="-4764" y="57152"/>
                  <a:chExt cx="981293" cy="914399"/>
                </a:xfrm>
              </p:grpSpPr>
              <p:sp>
                <p:nvSpPr>
                  <p:cNvPr id="14" name="矩形 1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764" y="57152"/>
                    <a:ext cx="704852" cy="914399"/>
                    <a:chOff x="-4764" y="57152"/>
                    <a:chExt cx="704852" cy="914399"/>
                  </a:xfrm>
                </p:grpSpPr>
                <p:sp>
                  <p:nvSpPr>
                    <p:cNvPr id="16" name="矩形 1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86372" y="57152"/>
                      <a:ext cx="575833" cy="914399"/>
                      <a:chOff x="86372" y="57152"/>
                      <a:chExt cx="575833" cy="914399"/>
                    </a:xfrm>
                  </p:grpSpPr>
                  <p:sp>
                    <p:nvSpPr>
                      <p:cNvPr id="1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1" name="文本框 57"/>
              <p:cNvSpPr txBox="1"/>
              <p:nvPr/>
            </p:nvSpPr>
            <p:spPr>
              <a:xfrm>
                <a:off x="1040169" y="603455"/>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9" name="圆角矩形 8"/>
            <p:cNvSpPr/>
            <p:nvPr/>
          </p:nvSpPr>
          <p:spPr bwMode="auto">
            <a:xfrm>
              <a:off x="1044933" y="544650"/>
              <a:ext cx="10107749"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Concept: Cut Out</a:t>
              </a:r>
              <a:r>
                <a:rPr lang="zh-CN" altLang="en-US" b="1" dirty="0">
                  <a:solidFill>
                    <a:schemeClr val="accent1"/>
                  </a:solidFill>
                  <a:latin typeface="微软雅黑" panose="020B0503020204020204" pitchFamily="34" charset="-122"/>
                  <a:ea typeface="微软雅黑" panose="020B0503020204020204" pitchFamily="34" charset="-122"/>
                </a:rPr>
                <a:t>（切出）</a:t>
              </a:r>
              <a:endParaRPr lang="en-US" altLang="zh-CN"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648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txBox="1">
            <a:spLocks/>
          </p:cNvSpPr>
          <p:nvPr/>
        </p:nvSpPr>
        <p:spPr>
          <a:xfrm>
            <a:off x="2009536" y="4502871"/>
            <a:ext cx="7560842" cy="1102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LcPeriod"/>
            </a:pPr>
            <a:r>
              <a:rPr lang="en-US" altLang="zh-CN" sz="1400" b="1" dirty="0">
                <a:solidFill>
                  <a:schemeClr val="tx2"/>
                </a:solidFill>
                <a:latin typeface="Times New Roman" panose="02020603050405020304" pitchFamily="18" charset="0"/>
                <a:cs typeface="Times New Roman" panose="02020603050405020304" pitchFamily="18" charset="0"/>
              </a:rPr>
              <a:t>Offset shall be in Normal funnel(has been selected as A) </a:t>
            </a:r>
            <a:r>
              <a:rPr lang="zh-CN" altLang="en-US" sz="1400" b="1" dirty="0">
                <a:solidFill>
                  <a:schemeClr val="tx2"/>
                </a:solidFill>
                <a:latin typeface="Times New Roman" panose="02020603050405020304" pitchFamily="18" charset="0"/>
                <a:cs typeface="Times New Roman" panose="02020603050405020304" pitchFamily="18" charset="0"/>
              </a:rPr>
              <a:t>（只有主控目标</a:t>
            </a:r>
            <a:r>
              <a:rPr lang="en-US" altLang="zh-CN" sz="1400" b="1" dirty="0">
                <a:solidFill>
                  <a:schemeClr val="tx2"/>
                </a:solidFill>
                <a:latin typeface="Times New Roman" panose="02020603050405020304" pitchFamily="18" charset="0"/>
                <a:cs typeface="Times New Roman" panose="02020603050405020304" pitchFamily="18" charset="0"/>
              </a:rPr>
              <a:t>A</a:t>
            </a:r>
            <a:r>
              <a:rPr lang="zh-CN" altLang="en-US" sz="1400" b="1" dirty="0">
                <a:solidFill>
                  <a:schemeClr val="tx2"/>
                </a:solidFill>
                <a:latin typeface="Times New Roman" panose="02020603050405020304" pitchFamily="18" charset="0"/>
                <a:cs typeface="Times New Roman" panose="02020603050405020304" pitchFamily="18" charset="0"/>
              </a:rPr>
              <a:t>才判断切出）</a:t>
            </a:r>
          </a:p>
          <a:p>
            <a:pPr marL="342900" indent="-342900">
              <a:buFont typeface="+mj-lt"/>
              <a:buAutoNum type="alphaLcPeriod"/>
            </a:pPr>
            <a:r>
              <a:rPr lang="en-US" altLang="zh-CN" sz="1400" b="1" dirty="0">
                <a:solidFill>
                  <a:schemeClr val="tx2"/>
                </a:solidFill>
                <a:latin typeface="Times New Roman" panose="02020603050405020304" pitchFamily="18" charset="0"/>
                <a:cs typeface="Times New Roman" panose="02020603050405020304" pitchFamily="18" charset="0"/>
              </a:rPr>
              <a:t>Sign(Offset) == Sign(</a:t>
            </a:r>
            <a:r>
              <a:rPr lang="en-US" altLang="zh-CN" sz="1400" b="1" dirty="0" err="1">
                <a:solidFill>
                  <a:schemeClr val="tx2"/>
                </a:solidFill>
                <a:latin typeface="Times New Roman" panose="02020603050405020304" pitchFamily="18" charset="0"/>
                <a:cs typeface="Times New Roman" panose="02020603050405020304" pitchFamily="18" charset="0"/>
              </a:rPr>
              <a:t>OffsetDeriv</a:t>
            </a:r>
            <a:r>
              <a:rPr lang="en-US" altLang="zh-CN" sz="1400" b="1" dirty="0">
                <a:solidFill>
                  <a:schemeClr val="tx2"/>
                </a:solidFill>
                <a:latin typeface="Times New Roman" panose="02020603050405020304" pitchFamily="18" charset="0"/>
                <a:cs typeface="Times New Roman" panose="02020603050405020304" pitchFamily="18" charset="0"/>
              </a:rPr>
              <a:t>) </a:t>
            </a:r>
            <a:r>
              <a:rPr lang="zh-CN" altLang="en-US" sz="1400" b="1" dirty="0">
                <a:solidFill>
                  <a:schemeClr val="tx2"/>
                </a:solidFill>
                <a:latin typeface="Times New Roman" panose="02020603050405020304" pitchFamily="18" charset="0"/>
                <a:cs typeface="Times New Roman" panose="02020603050405020304" pitchFamily="18" charset="0"/>
              </a:rPr>
              <a:t>（远离中心）</a:t>
            </a:r>
            <a:endParaRPr lang="en-US" altLang="zh-CN" sz="1400" b="1"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400" b="1" dirty="0">
                <a:solidFill>
                  <a:schemeClr val="tx2"/>
                </a:solidFill>
                <a:latin typeface="Times New Roman" panose="02020603050405020304" pitchFamily="18" charset="0"/>
                <a:cs typeface="Times New Roman" panose="02020603050405020304" pitchFamily="18" charset="0"/>
              </a:rPr>
              <a:t>Object Time Gap &lt; Threshold 2s (Not too far)</a:t>
            </a:r>
            <a:r>
              <a:rPr lang="zh-CN" altLang="en-US" sz="1400" b="1" dirty="0">
                <a:solidFill>
                  <a:schemeClr val="tx2"/>
                </a:solidFill>
                <a:latin typeface="Times New Roman" panose="02020603050405020304" pitchFamily="18" charset="0"/>
                <a:cs typeface="Times New Roman" panose="02020603050405020304" pitchFamily="18" charset="0"/>
              </a:rPr>
              <a:t>（目标实时车间时距小于</a:t>
            </a:r>
            <a:r>
              <a:rPr lang="en-US" altLang="zh-CN" sz="1400" b="1" dirty="0">
                <a:solidFill>
                  <a:schemeClr val="tx2"/>
                </a:solidFill>
                <a:latin typeface="Times New Roman" panose="02020603050405020304" pitchFamily="18" charset="0"/>
                <a:cs typeface="Times New Roman" panose="02020603050405020304" pitchFamily="18" charset="0"/>
              </a:rPr>
              <a:t>2s</a:t>
            </a:r>
            <a:r>
              <a:rPr lang="zh-CN" altLang="en-US" sz="1400" b="1" dirty="0">
                <a:solidFill>
                  <a:schemeClr val="tx2"/>
                </a:solidFill>
                <a:latin typeface="Times New Roman" panose="02020603050405020304" pitchFamily="18" charset="0"/>
                <a:cs typeface="Times New Roman" panose="02020603050405020304" pitchFamily="18" charset="0"/>
              </a:rPr>
              <a:t>）</a:t>
            </a:r>
            <a:endParaRPr lang="en-US" altLang="zh-CN" sz="1400" b="1"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400" b="1" dirty="0" err="1">
                <a:solidFill>
                  <a:schemeClr val="tx2"/>
                </a:solidFill>
                <a:latin typeface="Times New Roman" panose="02020603050405020304" pitchFamily="18" charset="0"/>
                <a:cs typeface="Times New Roman" panose="02020603050405020304" pitchFamily="18" charset="0"/>
              </a:rPr>
              <a:t>PredictedCutOutOffset</a:t>
            </a:r>
            <a:r>
              <a:rPr lang="en-US" altLang="zh-CN" sz="1400" b="1" dirty="0">
                <a:solidFill>
                  <a:schemeClr val="tx2"/>
                </a:solidFill>
                <a:latin typeface="Times New Roman" panose="02020603050405020304" pitchFamily="18" charset="0"/>
                <a:cs typeface="Times New Roman" panose="02020603050405020304" pitchFamily="18" charset="0"/>
              </a:rPr>
              <a:t> shall be out of  Outer funnel </a:t>
            </a:r>
            <a:r>
              <a:rPr lang="zh-CN" altLang="en-US" sz="1400" b="1" dirty="0">
                <a:solidFill>
                  <a:schemeClr val="tx2"/>
                </a:solidFill>
                <a:latin typeface="Times New Roman" panose="02020603050405020304" pitchFamily="18" charset="0"/>
                <a:cs typeface="Times New Roman" panose="02020603050405020304" pitchFamily="18" charset="0"/>
              </a:rPr>
              <a:t>（预测时间后的路径偏移超出外部漏斗）</a:t>
            </a:r>
            <a:endParaRPr lang="en-US" altLang="zh-CN" sz="1400" b="1" dirty="0">
              <a:solidFill>
                <a:schemeClr val="tx2"/>
              </a:solidFill>
              <a:latin typeface="Times New Roman" panose="02020603050405020304" pitchFamily="18" charset="0"/>
              <a:cs typeface="Times New Roman" panose="02020603050405020304" pitchFamily="18" charset="0"/>
            </a:endParaRPr>
          </a:p>
        </p:txBody>
      </p:sp>
      <p:sp>
        <p:nvSpPr>
          <p:cNvPr id="5" name="标题 1"/>
          <p:cNvSpPr txBox="1">
            <a:spLocks/>
          </p:cNvSpPr>
          <p:nvPr/>
        </p:nvSpPr>
        <p:spPr bwMode="auto">
          <a:xfrm>
            <a:off x="2009536" y="3697506"/>
            <a:ext cx="6048375" cy="536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914400" indent="-914400" algn="l" rtl="0" eaLnBrk="0" fontAlgn="base" hangingPunct="0">
              <a:spcBef>
                <a:spcPct val="0"/>
              </a:spcBef>
              <a:spcAft>
                <a:spcPct val="0"/>
              </a:spcAft>
              <a:defRPr sz="2000" b="1">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marL="514350" indent="-514350">
              <a:buFont typeface="+mj-lt"/>
              <a:buAutoNum type="romanUcPeriod" startAt="3"/>
            </a:pPr>
            <a:r>
              <a:rPr lang="en-US" altLang="zh-CN" dirty="0">
                <a:solidFill>
                  <a:schemeClr val="tx2"/>
                </a:solidFill>
                <a:latin typeface="Times New Roman" panose="02020603050405020304" pitchFamily="18" charset="0"/>
                <a:cs typeface="Times New Roman" panose="02020603050405020304" pitchFamily="18" charset="0"/>
              </a:rPr>
              <a:t>Cut Out Logic</a:t>
            </a:r>
            <a:endParaRPr lang="zh-CN" altLang="en-US" kern="0" dirty="0">
              <a:solidFill>
                <a:schemeClr val="tx2"/>
              </a:solidFill>
              <a:latin typeface="Times New Roman" panose="02020603050405020304" pitchFamily="18" charset="0"/>
              <a:cs typeface="Times New Roman" panose="02020603050405020304" pitchFamily="18" charset="0"/>
            </a:endParaRPr>
          </a:p>
        </p:txBody>
      </p:sp>
      <p:sp>
        <p:nvSpPr>
          <p:cNvPr id="6" name="标题 1"/>
          <p:cNvSpPr txBox="1">
            <a:spLocks/>
          </p:cNvSpPr>
          <p:nvPr/>
        </p:nvSpPr>
        <p:spPr bwMode="auto">
          <a:xfrm>
            <a:off x="2009537" y="1653052"/>
            <a:ext cx="6048375" cy="5365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914400" indent="-914400" algn="l" rtl="0" eaLnBrk="0" fontAlgn="base" hangingPunct="0">
              <a:spcBef>
                <a:spcPct val="0"/>
              </a:spcBef>
              <a:spcAft>
                <a:spcPct val="0"/>
              </a:spcAft>
              <a:defRPr sz="2000" b="1">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a:lstStyle>
          <a:p>
            <a:pPr marL="514350" indent="-514350">
              <a:buFont typeface="+mj-lt"/>
              <a:buAutoNum type="romanUcPeriod" startAt="2"/>
            </a:pPr>
            <a:r>
              <a:rPr lang="en-US" altLang="zh-CN" dirty="0">
                <a:solidFill>
                  <a:schemeClr val="tx2"/>
                </a:solidFill>
                <a:latin typeface="Times New Roman" panose="02020603050405020304" pitchFamily="18" charset="0"/>
                <a:cs typeface="Times New Roman" panose="02020603050405020304" pitchFamily="18" charset="0"/>
              </a:rPr>
              <a:t>Cut Out Precondition(Same as cut in)</a:t>
            </a:r>
            <a:endParaRPr lang="zh-CN" altLang="en-US" kern="0" dirty="0">
              <a:solidFill>
                <a:schemeClr val="tx2"/>
              </a:solidFill>
              <a:latin typeface="Times New Roman" panose="02020603050405020304" pitchFamily="18" charset="0"/>
              <a:cs typeface="Times New Roman" panose="02020603050405020304" pitchFamily="18" charset="0"/>
            </a:endParaRPr>
          </a:p>
        </p:txBody>
      </p:sp>
      <p:sp>
        <p:nvSpPr>
          <p:cNvPr id="7" name="文本占位符 3"/>
          <p:cNvSpPr txBox="1">
            <a:spLocks/>
          </p:cNvSpPr>
          <p:nvPr/>
        </p:nvSpPr>
        <p:spPr bwMode="auto">
          <a:xfrm>
            <a:off x="2009537" y="2392404"/>
            <a:ext cx="7128792" cy="1102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Object Longitudinal Distance : 5m ~ 100m </a:t>
            </a:r>
            <a:r>
              <a:rPr lang="zh-CN" altLang="en-US" b="1" kern="0" dirty="0">
                <a:solidFill>
                  <a:schemeClr val="tx2"/>
                </a:solidFill>
                <a:latin typeface="Times New Roman" panose="02020603050405020304" pitchFamily="18" charset="0"/>
                <a:cs typeface="Times New Roman" panose="02020603050405020304" pitchFamily="18" charset="0"/>
              </a:rPr>
              <a:t>（目标纵向距离）</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Minimum Object Speed: 2.5 m/s	</a:t>
            </a:r>
            <a:r>
              <a:rPr lang="zh-CN" altLang="en-US" b="1" kern="0" dirty="0">
                <a:solidFill>
                  <a:schemeClr val="tx2"/>
                </a:solidFill>
                <a:latin typeface="Times New Roman" panose="02020603050405020304" pitchFamily="18" charset="0"/>
                <a:cs typeface="Times New Roman" panose="02020603050405020304" pitchFamily="18" charset="0"/>
              </a:rPr>
              <a:t>（目标最小速度）</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Object Type shall not be Unknown </a:t>
            </a:r>
            <a:r>
              <a:rPr lang="zh-CN" altLang="en-US" b="1" kern="0" dirty="0">
                <a:solidFill>
                  <a:schemeClr val="tx2"/>
                </a:solidFill>
                <a:latin typeface="Times New Roman" panose="02020603050405020304" pitchFamily="18" charset="0"/>
                <a:cs typeface="Times New Roman" panose="02020603050405020304" pitchFamily="18" charset="0"/>
              </a:rPr>
              <a:t>（目标类型不能是未知）</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b="1" kern="0" dirty="0">
                <a:solidFill>
                  <a:schemeClr val="tx2"/>
                </a:solidFill>
                <a:latin typeface="Times New Roman" panose="02020603050405020304" pitchFamily="18" charset="0"/>
                <a:cs typeface="Times New Roman" panose="02020603050405020304" pitchFamily="18" charset="0"/>
              </a:rPr>
              <a:t>Object shall be fusional</a:t>
            </a:r>
            <a:r>
              <a:rPr lang="zh-CN" altLang="en-US" b="1" kern="0" dirty="0">
                <a:solidFill>
                  <a:schemeClr val="tx2"/>
                </a:solidFill>
                <a:latin typeface="Times New Roman" panose="02020603050405020304" pitchFamily="18" charset="0"/>
                <a:cs typeface="Times New Roman" panose="02020603050405020304" pitchFamily="18" charset="0"/>
              </a:rPr>
              <a:t>（目标必须是</a:t>
            </a:r>
            <a:r>
              <a:rPr lang="en-US" altLang="zh-CN" b="1" kern="0" dirty="0">
                <a:solidFill>
                  <a:schemeClr val="tx2"/>
                </a:solidFill>
                <a:latin typeface="Times New Roman" panose="02020603050405020304" pitchFamily="18" charset="0"/>
                <a:cs typeface="Times New Roman" panose="02020603050405020304" pitchFamily="18" charset="0"/>
              </a:rPr>
              <a:t>Fusion</a:t>
            </a:r>
            <a:r>
              <a:rPr lang="zh-CN" altLang="en-US" b="1" kern="0" dirty="0">
                <a:solidFill>
                  <a:schemeClr val="tx2"/>
                </a:solidFill>
                <a:latin typeface="Times New Roman" panose="02020603050405020304" pitchFamily="18" charset="0"/>
                <a:cs typeface="Times New Roman" panose="02020603050405020304" pitchFamily="18" charset="0"/>
              </a:rPr>
              <a:t>后的结果）</a:t>
            </a:r>
          </a:p>
        </p:txBody>
      </p:sp>
      <p:grpSp>
        <p:nvGrpSpPr>
          <p:cNvPr id="8" name="组合 7"/>
          <p:cNvGrpSpPr/>
          <p:nvPr/>
        </p:nvGrpSpPr>
        <p:grpSpPr>
          <a:xfrm>
            <a:off x="0" y="0"/>
            <a:ext cx="11152682" cy="992584"/>
            <a:chOff x="0" y="0"/>
            <a:chExt cx="11152682" cy="992584"/>
          </a:xfrm>
        </p:grpSpPr>
        <p:grpSp>
          <p:nvGrpSpPr>
            <p:cNvPr id="9" name="组合 8"/>
            <p:cNvGrpSpPr/>
            <p:nvPr/>
          </p:nvGrpSpPr>
          <p:grpSpPr>
            <a:xfrm>
              <a:off x="0" y="0"/>
              <a:ext cx="7322694" cy="992584"/>
              <a:chOff x="-4764" y="57147"/>
              <a:chExt cx="7322694" cy="992584"/>
            </a:xfrm>
          </p:grpSpPr>
          <p:grpSp>
            <p:nvGrpSpPr>
              <p:cNvPr id="11" name="组合 10"/>
              <p:cNvGrpSpPr/>
              <p:nvPr/>
            </p:nvGrpSpPr>
            <p:grpSpPr>
              <a:xfrm>
                <a:off x="-4764" y="57147"/>
                <a:ext cx="7322694" cy="914404"/>
                <a:chOff x="-4764" y="57147"/>
                <a:chExt cx="7322694" cy="914404"/>
              </a:xfrm>
            </p:grpSpPr>
            <p:sp>
              <p:nvSpPr>
                <p:cNvPr id="13"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4" name="组合 13"/>
                <p:cNvGrpSpPr/>
                <p:nvPr/>
              </p:nvGrpSpPr>
              <p:grpSpPr>
                <a:xfrm>
                  <a:off x="-4764" y="57152"/>
                  <a:ext cx="981293" cy="914399"/>
                  <a:chOff x="-4764" y="57152"/>
                  <a:chExt cx="981293" cy="914399"/>
                </a:xfrm>
              </p:grpSpPr>
              <p:sp>
                <p:nvSpPr>
                  <p:cNvPr id="15" name="矩形 14"/>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4764" y="57152"/>
                    <a:ext cx="704852" cy="914399"/>
                    <a:chOff x="-4764" y="57152"/>
                    <a:chExt cx="704852" cy="914399"/>
                  </a:xfrm>
                </p:grpSpPr>
                <p:sp>
                  <p:nvSpPr>
                    <p:cNvPr id="17" name="矩形 16"/>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8" name="组合 17"/>
                    <p:cNvGrpSpPr/>
                    <p:nvPr/>
                  </p:nvGrpSpPr>
                  <p:grpSpPr>
                    <a:xfrm>
                      <a:off x="86372" y="57152"/>
                      <a:ext cx="575833" cy="914399"/>
                      <a:chOff x="86372" y="57152"/>
                      <a:chExt cx="575833" cy="914399"/>
                    </a:xfrm>
                  </p:grpSpPr>
                  <p:sp>
                    <p:nvSpPr>
                      <p:cNvPr id="19"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0"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2" name="文本框 57"/>
              <p:cNvSpPr txBox="1"/>
              <p:nvPr/>
            </p:nvSpPr>
            <p:spPr>
              <a:xfrm>
                <a:off x="1040169" y="603455"/>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0" name="圆角矩形 9"/>
            <p:cNvSpPr/>
            <p:nvPr/>
          </p:nvSpPr>
          <p:spPr bwMode="auto">
            <a:xfrm>
              <a:off x="1044933" y="544650"/>
              <a:ext cx="10107749"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Concept: Cut Out</a:t>
              </a:r>
              <a:r>
                <a:rPr lang="zh-CN" altLang="en-US" b="1" dirty="0">
                  <a:solidFill>
                    <a:schemeClr val="accent1"/>
                  </a:solidFill>
                  <a:latin typeface="微软雅黑" panose="020B0503020204020204" pitchFamily="34" charset="-122"/>
                  <a:ea typeface="微软雅黑" panose="020B0503020204020204" pitchFamily="34" charset="-122"/>
                </a:rPr>
                <a:t>（切出）</a:t>
              </a:r>
              <a:endParaRPr lang="en-US" altLang="zh-CN"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1044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192452901"/>
              </p:ext>
            </p:extLst>
          </p:nvPr>
        </p:nvGraphicFramePr>
        <p:xfrm>
          <a:off x="2170534" y="1864684"/>
          <a:ext cx="8300765" cy="4040125"/>
        </p:xfrm>
        <a:graphic>
          <a:graphicData uri="http://schemas.openxmlformats.org/presentationml/2006/ole">
            <mc:AlternateContent xmlns:mc="http://schemas.openxmlformats.org/markup-compatibility/2006">
              <mc:Choice xmlns:v="urn:schemas-microsoft-com:vml" Requires="v">
                <p:oleObj spid="_x0000_s2063" name="Visio" r:id="rId3" imgW="10039221" imgH="4886460" progId="Visio.Drawing.15">
                  <p:embed/>
                </p:oleObj>
              </mc:Choice>
              <mc:Fallback>
                <p:oleObj name="Visio" r:id="rId3" imgW="10039221" imgH="4886460" progId="Visio.Drawing.15">
                  <p:embed/>
                  <p:pic>
                    <p:nvPicPr>
                      <p:cNvPr id="0" name=""/>
                      <p:cNvPicPr/>
                      <p:nvPr/>
                    </p:nvPicPr>
                    <p:blipFill>
                      <a:blip r:embed="rId4"/>
                      <a:stretch>
                        <a:fillRect/>
                      </a:stretch>
                    </p:blipFill>
                    <p:spPr>
                      <a:xfrm>
                        <a:off x="2170534" y="1864684"/>
                        <a:ext cx="8300765" cy="4040125"/>
                      </a:xfrm>
                      <a:prstGeom prst="rect">
                        <a:avLst/>
                      </a:prstGeom>
                    </p:spPr>
                  </p:pic>
                </p:oleObj>
              </mc:Fallback>
            </mc:AlternateContent>
          </a:graphicData>
        </a:graphic>
      </p:graphicFrame>
      <p:grpSp>
        <p:nvGrpSpPr>
          <p:cNvPr id="6" name="组合 5"/>
          <p:cNvGrpSpPr/>
          <p:nvPr/>
        </p:nvGrpSpPr>
        <p:grpSpPr>
          <a:xfrm>
            <a:off x="0" y="0"/>
            <a:ext cx="11152682" cy="992584"/>
            <a:chOff x="0" y="0"/>
            <a:chExt cx="11152682" cy="992584"/>
          </a:xfrm>
        </p:grpSpPr>
        <p:grpSp>
          <p:nvGrpSpPr>
            <p:cNvPr id="7" name="组合 6"/>
            <p:cNvGrpSpPr/>
            <p:nvPr/>
          </p:nvGrpSpPr>
          <p:grpSpPr>
            <a:xfrm>
              <a:off x="0" y="0"/>
              <a:ext cx="7322694" cy="992584"/>
              <a:chOff x="-4764" y="57147"/>
              <a:chExt cx="7322694" cy="992584"/>
            </a:xfrm>
          </p:grpSpPr>
          <p:grpSp>
            <p:nvGrpSpPr>
              <p:cNvPr id="9" name="组合 8"/>
              <p:cNvGrpSpPr/>
              <p:nvPr/>
            </p:nvGrpSpPr>
            <p:grpSpPr>
              <a:xfrm>
                <a:off x="-4764" y="57147"/>
                <a:ext cx="7322694" cy="914404"/>
                <a:chOff x="-4764" y="57147"/>
                <a:chExt cx="7322694" cy="914404"/>
              </a:xfrm>
            </p:grpSpPr>
            <p:sp>
              <p:nvSpPr>
                <p:cNvPr id="11"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1040169" y="603455"/>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bwMode="auto">
            <a:xfrm>
              <a:off x="1044933" y="544650"/>
              <a:ext cx="10107749"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Architecture</a:t>
              </a:r>
            </a:p>
          </p:txBody>
        </p:sp>
      </p:grpSp>
    </p:spTree>
    <p:extLst>
      <p:ext uri="{BB962C8B-B14F-4D97-AF65-F5344CB8AC3E}">
        <p14:creationId xmlns:p14="http://schemas.microsoft.com/office/powerpoint/2010/main" val="338690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txBox="1">
            <a:spLocks/>
          </p:cNvSpPr>
          <p:nvPr/>
        </p:nvSpPr>
        <p:spPr>
          <a:xfrm>
            <a:off x="2238766" y="4591963"/>
            <a:ext cx="6048375" cy="760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err="1">
                <a:solidFill>
                  <a:schemeClr val="tx2"/>
                </a:solidFill>
                <a:latin typeface="Times New Roman" panose="02020603050405020304" pitchFamily="18" charset="0"/>
                <a:cs typeface="Times New Roman" panose="02020603050405020304" pitchFamily="18" charset="0"/>
              </a:rPr>
              <a:t>D_ref</a:t>
            </a:r>
            <a:r>
              <a:rPr lang="en-US" altLang="zh-CN" sz="1600" b="1" dirty="0">
                <a:solidFill>
                  <a:schemeClr val="tx2"/>
                </a:solidFill>
                <a:latin typeface="Times New Roman" panose="02020603050405020304" pitchFamily="18" charset="0"/>
                <a:cs typeface="Times New Roman" panose="02020603050405020304" pitchFamily="18" charset="0"/>
              </a:rPr>
              <a:t> = </a:t>
            </a:r>
            <a:r>
              <a:rPr lang="en-US" altLang="zh-CN" sz="1600" b="1" dirty="0" err="1">
                <a:solidFill>
                  <a:schemeClr val="tx2"/>
                </a:solidFill>
                <a:latin typeface="Times New Roman" panose="02020603050405020304" pitchFamily="18" charset="0"/>
                <a:cs typeface="Times New Roman" panose="02020603050405020304" pitchFamily="18" charset="0"/>
              </a:rPr>
              <a:t>TimeGap</a:t>
            </a:r>
            <a:r>
              <a:rPr lang="en-US" altLang="zh-CN" sz="1600" b="1" dirty="0">
                <a:solidFill>
                  <a:schemeClr val="tx2"/>
                </a:solidFill>
                <a:latin typeface="Times New Roman" panose="02020603050405020304" pitchFamily="18" charset="0"/>
                <a:cs typeface="Times New Roman" panose="02020603050405020304" pitchFamily="18" charset="0"/>
              </a:rPr>
              <a:t> * </a:t>
            </a:r>
            <a:r>
              <a:rPr lang="en-US" altLang="zh-CN" sz="1600" b="1" dirty="0" err="1">
                <a:solidFill>
                  <a:schemeClr val="tx2"/>
                </a:solidFill>
                <a:latin typeface="Times New Roman" panose="02020603050405020304" pitchFamily="18" charset="0"/>
                <a:cs typeface="Times New Roman" panose="02020603050405020304" pitchFamily="18" charset="0"/>
              </a:rPr>
              <a:t>V_lead</a:t>
            </a:r>
            <a:r>
              <a:rPr lang="en-US" altLang="zh-CN" sz="1600" b="1" dirty="0">
                <a:solidFill>
                  <a:schemeClr val="tx2"/>
                </a:solidFill>
                <a:latin typeface="Times New Roman" panose="02020603050405020304" pitchFamily="18" charset="0"/>
                <a:cs typeface="Times New Roman" panose="02020603050405020304" pitchFamily="18" charset="0"/>
              </a:rPr>
              <a:t> (</a:t>
            </a:r>
            <a:r>
              <a:rPr lang="zh-CN" altLang="en-US" sz="1600" b="1" dirty="0">
                <a:solidFill>
                  <a:schemeClr val="tx2"/>
                </a:solidFill>
                <a:latin typeface="Times New Roman" panose="02020603050405020304" pitchFamily="18" charset="0"/>
                <a:cs typeface="Times New Roman" panose="02020603050405020304" pitchFamily="18" charset="0"/>
              </a:rPr>
              <a:t>跟车参考距离 </a:t>
            </a:r>
            <a:r>
              <a:rPr lang="en-US" altLang="zh-CN" sz="1600" b="1" dirty="0">
                <a:solidFill>
                  <a:schemeClr val="tx2"/>
                </a:solidFill>
                <a:latin typeface="Times New Roman" panose="02020603050405020304" pitchFamily="18" charset="0"/>
                <a:cs typeface="Times New Roman" panose="02020603050405020304" pitchFamily="18" charset="0"/>
              </a:rPr>
              <a:t>= </a:t>
            </a:r>
            <a:r>
              <a:rPr lang="zh-CN" altLang="en-US" sz="1600" b="1" dirty="0">
                <a:solidFill>
                  <a:schemeClr val="tx2"/>
                </a:solidFill>
                <a:latin typeface="Times New Roman" panose="02020603050405020304" pitchFamily="18" charset="0"/>
                <a:cs typeface="Times New Roman" panose="02020603050405020304" pitchFamily="18" charset="0"/>
              </a:rPr>
              <a:t>用户设置时距 * 前车车速</a:t>
            </a:r>
            <a:r>
              <a:rPr lang="en-US" altLang="zh-CN" sz="1600" b="1" dirty="0">
                <a:solidFill>
                  <a:schemeClr val="tx2"/>
                </a:solidFill>
                <a:latin typeface="Times New Roman" panose="02020603050405020304" pitchFamily="18" charset="0"/>
                <a:cs typeface="Times New Roman" panose="02020603050405020304" pitchFamily="18" charset="0"/>
              </a:rPr>
              <a:t>)</a:t>
            </a:r>
            <a:endParaRPr lang="zh-CN" altLang="en-US" sz="1600" b="1" dirty="0">
              <a:solidFill>
                <a:schemeClr val="tx2"/>
              </a:solidFill>
              <a:latin typeface="Times New Roman" panose="02020603050405020304" pitchFamily="18" charset="0"/>
              <a:cs typeface="Times New Roman" panose="02020603050405020304" pitchFamily="18" charset="0"/>
            </a:endParaRPr>
          </a:p>
          <a:p>
            <a:r>
              <a:rPr lang="zh-CN" altLang="en-US" sz="1600" b="1" dirty="0">
                <a:solidFill>
                  <a:schemeClr val="tx2"/>
                </a:solidFill>
                <a:latin typeface="Times New Roman" panose="02020603050405020304" pitchFamily="18" charset="0"/>
                <a:cs typeface="Times New Roman" panose="02020603050405020304" pitchFamily="18" charset="0"/>
              </a:rPr>
              <a:t>默认</a:t>
            </a:r>
            <a:r>
              <a:rPr lang="en-US" altLang="zh-CN" sz="1600" b="1" dirty="0" err="1">
                <a:solidFill>
                  <a:schemeClr val="tx2"/>
                </a:solidFill>
                <a:latin typeface="Times New Roman" panose="02020603050405020304" pitchFamily="18" charset="0"/>
                <a:cs typeface="Times New Roman" panose="02020603050405020304" pitchFamily="18" charset="0"/>
              </a:rPr>
              <a:t>TimeGap</a:t>
            </a:r>
            <a:r>
              <a:rPr lang="zh-CN" altLang="en-US" sz="1600" b="1" dirty="0">
                <a:solidFill>
                  <a:schemeClr val="tx2"/>
                </a:solidFill>
                <a:latin typeface="Times New Roman" panose="02020603050405020304" pitchFamily="18" charset="0"/>
                <a:cs typeface="Times New Roman" panose="02020603050405020304" pitchFamily="18" charset="0"/>
              </a:rPr>
              <a:t>五档对应时距为</a:t>
            </a:r>
            <a:r>
              <a:rPr lang="en-US" altLang="zh-CN" sz="1600" b="1" dirty="0">
                <a:solidFill>
                  <a:schemeClr val="tx2"/>
                </a:solidFill>
                <a:latin typeface="Times New Roman" panose="02020603050405020304" pitchFamily="18" charset="0"/>
                <a:cs typeface="Times New Roman" panose="02020603050405020304" pitchFamily="18" charset="0"/>
              </a:rPr>
              <a:t>[ 1 1.25 1.6 2 2.6] </a:t>
            </a:r>
            <a:r>
              <a:rPr lang="zh-CN" altLang="en-US" sz="1600" b="1" dirty="0">
                <a:solidFill>
                  <a:schemeClr val="tx2"/>
                </a:solidFill>
                <a:latin typeface="Times New Roman" panose="02020603050405020304" pitchFamily="18" charset="0"/>
                <a:cs typeface="Times New Roman" panose="02020603050405020304" pitchFamily="18" charset="0"/>
              </a:rPr>
              <a:t>秒</a:t>
            </a:r>
            <a:endParaRPr lang="en-US" altLang="zh-CN" sz="1600" b="1" dirty="0">
              <a:solidFill>
                <a:schemeClr val="tx2"/>
              </a:solidFill>
              <a:latin typeface="Times New Roman" panose="02020603050405020304" pitchFamily="18" charset="0"/>
              <a:cs typeface="Times New Roman" panose="02020603050405020304" pitchFamily="18" charset="0"/>
            </a:endParaRPr>
          </a:p>
          <a:p>
            <a:endParaRPr lang="zh-CN" altLang="en-US" sz="1600" b="1" dirty="0">
              <a:solidFill>
                <a:schemeClr val="tx2"/>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616376" y="1699904"/>
            <a:ext cx="4384151" cy="2802803"/>
          </a:xfrm>
          <a:prstGeom prst="rect">
            <a:avLst/>
          </a:prstGeom>
        </p:spPr>
      </p:pic>
      <p:pic>
        <p:nvPicPr>
          <p:cNvPr id="7" name="图片占位符 9"/>
          <p:cNvPicPr>
            <a:picLocks noChangeAspect="1"/>
          </p:cNvPicPr>
          <p:nvPr/>
        </p:nvPicPr>
        <p:blipFill>
          <a:blip r:embed="rId3"/>
          <a:srcRect t="13530" b="13530"/>
          <a:stretch>
            <a:fillRect/>
          </a:stretch>
        </p:blipFill>
        <p:spPr>
          <a:xfrm>
            <a:off x="1235488" y="1699905"/>
            <a:ext cx="4180112" cy="2686900"/>
          </a:xfrm>
          <a:prstGeom prst="rect">
            <a:avLst/>
          </a:prstGeom>
        </p:spPr>
      </p:pic>
      <p:grpSp>
        <p:nvGrpSpPr>
          <p:cNvPr id="8" name="组合 7"/>
          <p:cNvGrpSpPr/>
          <p:nvPr/>
        </p:nvGrpSpPr>
        <p:grpSpPr>
          <a:xfrm>
            <a:off x="0" y="0"/>
            <a:ext cx="7757410" cy="1001379"/>
            <a:chOff x="0" y="0"/>
            <a:chExt cx="7757410" cy="1001379"/>
          </a:xfrm>
        </p:grpSpPr>
        <p:grpSp>
          <p:nvGrpSpPr>
            <p:cNvPr id="9" name="组合 8"/>
            <p:cNvGrpSpPr/>
            <p:nvPr/>
          </p:nvGrpSpPr>
          <p:grpSpPr>
            <a:xfrm>
              <a:off x="0" y="0"/>
              <a:ext cx="7757410" cy="1001379"/>
              <a:chOff x="-4764" y="57147"/>
              <a:chExt cx="7757410" cy="1001379"/>
            </a:xfrm>
          </p:grpSpPr>
          <p:grpSp>
            <p:nvGrpSpPr>
              <p:cNvPr id="11" name="组合 10"/>
              <p:cNvGrpSpPr/>
              <p:nvPr/>
            </p:nvGrpSpPr>
            <p:grpSpPr>
              <a:xfrm>
                <a:off x="-4764" y="57147"/>
                <a:ext cx="7757410" cy="914404"/>
                <a:chOff x="-4764" y="57147"/>
                <a:chExt cx="7757410" cy="914404"/>
              </a:xfrm>
            </p:grpSpPr>
            <p:sp>
              <p:nvSpPr>
                <p:cNvPr id="13" name="文本框 58"/>
                <p:cNvSpPr txBox="1"/>
                <p:nvPr/>
              </p:nvSpPr>
              <p:spPr>
                <a:xfrm>
                  <a:off x="1040170" y="57147"/>
                  <a:ext cx="6712476"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Control Logic </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（控制逻辑）</a:t>
                  </a:r>
                </a:p>
              </p:txBody>
            </p:sp>
            <p:grpSp>
              <p:nvGrpSpPr>
                <p:cNvPr id="14" name="组合 13"/>
                <p:cNvGrpSpPr/>
                <p:nvPr/>
              </p:nvGrpSpPr>
              <p:grpSpPr>
                <a:xfrm>
                  <a:off x="-4764" y="57152"/>
                  <a:ext cx="981293" cy="914399"/>
                  <a:chOff x="-4764" y="57152"/>
                  <a:chExt cx="981293" cy="914399"/>
                </a:xfrm>
              </p:grpSpPr>
              <p:sp>
                <p:nvSpPr>
                  <p:cNvPr id="15" name="矩形 14"/>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4764" y="57152"/>
                    <a:ext cx="704852" cy="914399"/>
                    <a:chOff x="-4764" y="57152"/>
                    <a:chExt cx="704852" cy="914399"/>
                  </a:xfrm>
                </p:grpSpPr>
                <p:sp>
                  <p:nvSpPr>
                    <p:cNvPr id="17" name="矩形 16"/>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8" name="组合 17"/>
                    <p:cNvGrpSpPr/>
                    <p:nvPr/>
                  </p:nvGrpSpPr>
                  <p:grpSpPr>
                    <a:xfrm>
                      <a:off x="86372" y="57152"/>
                      <a:ext cx="575833" cy="914399"/>
                      <a:chOff x="86372" y="57152"/>
                      <a:chExt cx="575833" cy="914399"/>
                    </a:xfrm>
                  </p:grpSpPr>
                  <p:sp>
                    <p:nvSpPr>
                      <p:cNvPr id="19"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3</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20"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2"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10" name="圆角矩形 9"/>
            <p:cNvSpPr/>
            <p:nvPr/>
          </p:nvSpPr>
          <p:spPr bwMode="auto">
            <a:xfrm>
              <a:off x="1044933" y="544650"/>
              <a:ext cx="6277761"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fr-FR" altLang="zh-CN" b="1" dirty="0">
                  <a:solidFill>
                    <a:schemeClr val="accent1"/>
                  </a:solidFill>
                  <a:latin typeface="微软雅黑" panose="020B0503020204020204" pitchFamily="34" charset="-122"/>
                  <a:ea typeface="微软雅黑" panose="020B0503020204020204" pitchFamily="34" charset="-122"/>
                </a:rPr>
                <a:t>Acceleration &amp; Arbitration (</a:t>
              </a:r>
              <a:r>
                <a:rPr lang="zh-CN" altLang="fr-FR" b="1" dirty="0">
                  <a:solidFill>
                    <a:schemeClr val="accent1"/>
                  </a:solidFill>
                  <a:latin typeface="微软雅黑" panose="020B0503020204020204" pitchFamily="34" charset="-122"/>
                  <a:ea typeface="微软雅黑" panose="020B0503020204020204" pitchFamily="34" charset="-122"/>
                </a:rPr>
                <a:t>加速度与仲裁</a:t>
              </a:r>
              <a:r>
                <a:rPr lang="fr-FR" altLang="zh-CN" b="1" dirty="0">
                  <a:solidFill>
                    <a:schemeClr val="accent1"/>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3409695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05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8"/>
          <p:cNvSpPr txBox="1">
            <a:spLocks/>
          </p:cNvSpPr>
          <p:nvPr/>
        </p:nvSpPr>
        <p:spPr>
          <a:xfrm>
            <a:off x="4519534" y="2504183"/>
            <a:ext cx="6048375" cy="2031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tx2"/>
                </a:solidFill>
                <a:latin typeface="Times New Roman" panose="02020603050405020304" pitchFamily="18" charset="0"/>
                <a:cs typeface="Times New Roman" panose="02020603050405020304" pitchFamily="18" charset="0"/>
              </a:rPr>
              <a:t>ACC is a comfort system using external looking sensors to detect and measure the range and the relative speed to the lead vehicle. ACC controls the engine and, when necessary, the brakes to adjust the vehicle speed to follow the vehicle driving in front of the ACC</a:t>
            </a:r>
            <a:r>
              <a:rPr lang="zh-CN" altLang="en-US" sz="1600" b="1" dirty="0">
                <a:solidFill>
                  <a:schemeClr val="tx2"/>
                </a:solidFill>
                <a:latin typeface="Times New Roman" panose="02020603050405020304" pitchFamily="18" charset="0"/>
                <a:cs typeface="Times New Roman" panose="02020603050405020304" pitchFamily="18" charset="0"/>
              </a:rPr>
              <a:t> </a:t>
            </a:r>
            <a:r>
              <a:rPr lang="en-US" altLang="zh-CN" sz="1600" b="1" dirty="0">
                <a:solidFill>
                  <a:schemeClr val="tx2"/>
                </a:solidFill>
                <a:latin typeface="Times New Roman" panose="02020603050405020304" pitchFamily="18" charset="0"/>
                <a:cs typeface="Times New Roman" panose="02020603050405020304" pitchFamily="18" charset="0"/>
              </a:rPr>
              <a:t>Vehicle.</a:t>
            </a:r>
          </a:p>
          <a:p>
            <a:endParaRPr lang="en-US" altLang="zh-CN" sz="1600" b="1" dirty="0">
              <a:solidFill>
                <a:schemeClr val="tx2"/>
              </a:solidFill>
              <a:latin typeface="Times New Roman" panose="02020603050405020304" pitchFamily="18" charset="0"/>
              <a:cs typeface="Times New Roman" panose="02020603050405020304" pitchFamily="18" charset="0"/>
            </a:endParaRPr>
          </a:p>
          <a:p>
            <a:r>
              <a:rPr lang="en-US" altLang="zh-CN" sz="1600" b="1" dirty="0">
                <a:solidFill>
                  <a:schemeClr val="tx2"/>
                </a:solidFill>
                <a:latin typeface="Times New Roman" panose="02020603050405020304" pitchFamily="18" charset="0"/>
                <a:cs typeface="Times New Roman" panose="02020603050405020304" pitchFamily="18" charset="0"/>
              </a:rPr>
              <a:t>ACC</a:t>
            </a:r>
            <a:r>
              <a:rPr lang="zh-CN" altLang="en-US" sz="1600" b="1" dirty="0">
                <a:solidFill>
                  <a:schemeClr val="tx2"/>
                </a:solidFill>
                <a:latin typeface="Times New Roman" panose="02020603050405020304" pitchFamily="18" charset="0"/>
                <a:cs typeface="Times New Roman" panose="02020603050405020304" pitchFamily="18" charset="0"/>
              </a:rPr>
              <a:t>是一套面向舒适性的系统，它通过使用外部传感器来检测前方车辆距离及相对速度，并在需要时通过控制引擎和刹车来调整速度以实现稳定跟随前车。</a:t>
            </a:r>
            <a:endParaRPr lang="en-US" altLang="zh-CN" sz="1600" b="1" dirty="0">
              <a:solidFill>
                <a:schemeClr val="tx2"/>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704852" y="2504183"/>
            <a:ext cx="3120322" cy="2420776"/>
            <a:chOff x="-2110172" y="47203"/>
            <a:chExt cx="5699312" cy="4107075"/>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72" y="47203"/>
              <a:ext cx="5699312" cy="4107075"/>
            </a:xfrm>
            <a:prstGeom prst="rect">
              <a:avLst/>
            </a:prstGeom>
            <a:ln>
              <a:noFill/>
            </a:ln>
            <a:effectLst>
              <a:outerShdw blurRad="292100" dist="139700" dir="2700000" algn="tl" rotWithShape="0">
                <a:srgbClr val="333333">
                  <a:alpha val="65000"/>
                </a:srgbClr>
              </a:outerShdw>
            </a:effectLst>
          </p:spPr>
        </p:pic>
        <p:sp>
          <p:nvSpPr>
            <p:cNvPr id="8" name="Rectangle 4"/>
            <p:cNvSpPr/>
            <p:nvPr/>
          </p:nvSpPr>
          <p:spPr bwMode="auto">
            <a:xfrm rot="21480000">
              <a:off x="1681234" y="3087493"/>
              <a:ext cx="576064" cy="90000"/>
            </a:xfrm>
            <a:prstGeom prst="rect">
              <a:avLst/>
            </a:prstGeom>
            <a:solidFill>
              <a:srgbClr val="D3D1C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grpSp>
        <p:nvGrpSpPr>
          <p:cNvPr id="21" name="组合 20"/>
          <p:cNvGrpSpPr/>
          <p:nvPr/>
        </p:nvGrpSpPr>
        <p:grpSpPr>
          <a:xfrm>
            <a:off x="0" y="0"/>
            <a:ext cx="5899700" cy="1001379"/>
            <a:chOff x="0" y="0"/>
            <a:chExt cx="5899700" cy="1001379"/>
          </a:xfrm>
        </p:grpSpPr>
        <p:grpSp>
          <p:nvGrpSpPr>
            <p:cNvPr id="9" name="组合 8"/>
            <p:cNvGrpSpPr/>
            <p:nvPr/>
          </p:nvGrpSpPr>
          <p:grpSpPr>
            <a:xfrm>
              <a:off x="0" y="0"/>
              <a:ext cx="5899700" cy="1001379"/>
              <a:chOff x="-4764" y="57147"/>
              <a:chExt cx="5899700" cy="1001379"/>
            </a:xfrm>
          </p:grpSpPr>
          <p:grpSp>
            <p:nvGrpSpPr>
              <p:cNvPr id="10" name="组合 9"/>
              <p:cNvGrpSpPr/>
              <p:nvPr/>
            </p:nvGrpSpPr>
            <p:grpSpPr>
              <a:xfrm>
                <a:off x="-4764" y="57147"/>
                <a:ext cx="5888396" cy="914404"/>
                <a:chOff x="-4764" y="57147"/>
                <a:chExt cx="5888396" cy="914404"/>
              </a:xfrm>
            </p:grpSpPr>
            <p:sp>
              <p:nvSpPr>
                <p:cNvPr id="12" name="文本框 58"/>
                <p:cNvSpPr txBox="1"/>
                <p:nvPr/>
              </p:nvSpPr>
              <p:spPr>
                <a:xfrm>
                  <a:off x="1040170" y="57147"/>
                  <a:ext cx="484346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Overview</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（综述）</a:t>
                  </a:r>
                </a:p>
              </p:txBody>
            </p:sp>
            <p:grpSp>
              <p:nvGrpSpPr>
                <p:cNvPr id="13" name="组合 12"/>
                <p:cNvGrpSpPr/>
                <p:nvPr/>
              </p:nvGrpSpPr>
              <p:grpSpPr>
                <a:xfrm>
                  <a:off x="-4764" y="57152"/>
                  <a:ext cx="981293" cy="914399"/>
                  <a:chOff x="-4764" y="57152"/>
                  <a:chExt cx="981293" cy="914399"/>
                </a:xfrm>
              </p:grpSpPr>
              <p:sp>
                <p:nvSpPr>
                  <p:cNvPr id="14" name="矩形 13"/>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 name="组合 14"/>
                  <p:cNvGrpSpPr/>
                  <p:nvPr/>
                </p:nvGrpSpPr>
                <p:grpSpPr>
                  <a:xfrm>
                    <a:off x="-4764" y="57152"/>
                    <a:ext cx="704852" cy="914399"/>
                    <a:chOff x="-4764" y="57152"/>
                    <a:chExt cx="704852" cy="914399"/>
                  </a:xfrm>
                </p:grpSpPr>
                <p:sp>
                  <p:nvSpPr>
                    <p:cNvPr id="16" name="矩形 15"/>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86372" y="57152"/>
                      <a:ext cx="575833" cy="914399"/>
                      <a:chOff x="86372" y="57152"/>
                      <a:chExt cx="575833" cy="914399"/>
                    </a:xfrm>
                  </p:grpSpPr>
                  <p:sp>
                    <p:nvSpPr>
                      <p:cNvPr id="18"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9"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1"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20" name="圆角矩形 19"/>
            <p:cNvSpPr/>
            <p:nvPr/>
          </p:nvSpPr>
          <p:spPr bwMode="auto">
            <a:xfrm>
              <a:off x="1044934" y="544650"/>
              <a:ext cx="3474600"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ACC Concept (ACC</a:t>
              </a:r>
              <a:r>
                <a:rPr lang="zh-CN" altLang="en-US" b="1" dirty="0">
                  <a:solidFill>
                    <a:schemeClr val="accent1"/>
                  </a:solidFill>
                  <a:latin typeface="微软雅黑" panose="020B0503020204020204" pitchFamily="34" charset="-122"/>
                  <a:ea typeface="微软雅黑" panose="020B0503020204020204" pitchFamily="34" charset="-122"/>
                </a:rPr>
                <a:t>概念</a:t>
              </a:r>
              <a:r>
                <a:rPr lang="en-US" altLang="zh-CN" b="1" dirty="0">
                  <a:solidFill>
                    <a:schemeClr val="accent1"/>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159086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txBox="1">
            <a:spLocks/>
          </p:cNvSpPr>
          <p:nvPr/>
        </p:nvSpPr>
        <p:spPr bwMode="auto">
          <a:xfrm>
            <a:off x="1287162" y="1721375"/>
            <a:ext cx="10345205" cy="446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1400">
                <a:solidFill>
                  <a:schemeClr val="tx1"/>
                </a:solidFill>
                <a:latin typeface="+mn-lt"/>
                <a:ea typeface="+mn-ea"/>
                <a:cs typeface="+mn-cs"/>
                <a:sym typeface="Calibri" pitchFamily="34" charset="0"/>
              </a:defRPr>
            </a:lvl1pPr>
            <a:lvl2pPr marL="457200" indent="0" algn="l" rtl="0" eaLnBrk="0" fontAlgn="base" hangingPunct="0">
              <a:spcBef>
                <a:spcPct val="20000"/>
              </a:spcBef>
              <a:spcAft>
                <a:spcPct val="0"/>
              </a:spcAft>
              <a:buFont typeface="Arial" charset="0"/>
              <a:buNone/>
              <a:defRPr sz="1200">
                <a:solidFill>
                  <a:schemeClr val="tx1"/>
                </a:solidFill>
                <a:latin typeface="+mn-lt"/>
                <a:ea typeface="+mn-ea"/>
                <a:sym typeface="Calibri" pitchFamily="34" charset="0"/>
              </a:defRPr>
            </a:lvl2pPr>
            <a:lvl3pPr marL="914400" indent="0" algn="l" rtl="0" eaLnBrk="0" fontAlgn="base" hangingPunct="0">
              <a:spcBef>
                <a:spcPct val="20000"/>
              </a:spcBef>
              <a:spcAft>
                <a:spcPct val="0"/>
              </a:spcAft>
              <a:buFont typeface="Arial" charset="0"/>
              <a:buNone/>
              <a:defRPr sz="1000">
                <a:solidFill>
                  <a:schemeClr val="tx1"/>
                </a:solidFill>
                <a:latin typeface="+mn-lt"/>
                <a:ea typeface="+mn-ea"/>
                <a:sym typeface="Calibri" pitchFamily="34" charset="0"/>
              </a:defRPr>
            </a:lvl3pPr>
            <a:lvl4pPr marL="13716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4pPr>
            <a:lvl5pPr marL="1828800" indent="0" algn="l" rtl="0" eaLnBrk="0" fontAlgn="base" hangingPunct="0">
              <a:spcBef>
                <a:spcPct val="20000"/>
              </a:spcBef>
              <a:spcAft>
                <a:spcPct val="0"/>
              </a:spcAft>
              <a:buFont typeface="Arial" charset="0"/>
              <a:buNone/>
              <a:defRPr sz="900">
                <a:solidFill>
                  <a:schemeClr val="tx1"/>
                </a:solidFill>
                <a:latin typeface="+mn-lt"/>
                <a:ea typeface="+mn-ea"/>
                <a:sym typeface="Calibri" pitchFamily="34" charset="0"/>
              </a:defRPr>
            </a:lvl5pPr>
            <a:lvl6pPr marL="22860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6pPr>
            <a:lvl7pPr marL="27432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7pPr>
            <a:lvl8pPr marL="32004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8pPr>
            <a:lvl9pPr marL="3657600" indent="0" algn="l" rtl="0" fontAlgn="base">
              <a:spcBef>
                <a:spcPct val="20000"/>
              </a:spcBef>
              <a:spcAft>
                <a:spcPct val="0"/>
              </a:spcAft>
              <a:buFont typeface="Arial" pitchFamily="34" charset="0"/>
              <a:buNone/>
              <a:defRPr sz="900">
                <a:solidFill>
                  <a:schemeClr val="tx1"/>
                </a:solidFill>
                <a:latin typeface="+mn-lt"/>
                <a:ea typeface="+mn-ea"/>
                <a:sym typeface="Calibri" pitchFamily="34" charset="0"/>
              </a:defRPr>
            </a:lvl9pPr>
          </a:lstStyle>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zh-CN" altLang="en-US" sz="1800" b="1" kern="0" dirty="0">
                <a:solidFill>
                  <a:schemeClr val="tx2"/>
                </a:solidFill>
                <a:latin typeface="Times New Roman" panose="02020603050405020304" pitchFamily="18" charset="0"/>
                <a:cs typeface="Times New Roman" panose="02020603050405020304" pitchFamily="18" charset="0"/>
              </a:rPr>
              <a:t>功能描述：</a:t>
            </a:r>
            <a:r>
              <a:rPr lang="en-US" altLang="zh-CN" sz="1800" b="1" kern="0" dirty="0">
                <a:solidFill>
                  <a:schemeClr val="tx2"/>
                </a:solidFill>
                <a:latin typeface="Times New Roman" panose="02020603050405020304" pitchFamily="18" charset="0"/>
                <a:cs typeface="Times New Roman" panose="02020603050405020304" pitchFamily="18" charset="0"/>
              </a:rPr>
              <a:t> </a:t>
            </a:r>
            <a:endParaRPr lang="en-US" altLang="zh-CN" b="1" kern="0" dirty="0">
              <a:solidFill>
                <a:schemeClr val="tx2"/>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b="1" kern="0" dirty="0">
                <a:solidFill>
                  <a:schemeClr val="tx2"/>
                </a:solidFill>
                <a:latin typeface="Times New Roman" panose="02020603050405020304" pitchFamily="18" charset="0"/>
                <a:cs typeface="Times New Roman" panose="02020603050405020304" pitchFamily="18" charset="0"/>
              </a:rPr>
              <a:t>The ACC functionality for speed range 0-150 km/h  </a:t>
            </a:r>
          </a:p>
          <a:p>
            <a:pPr lvl="1"/>
            <a:r>
              <a:rPr lang="en-US" altLang="zh-CN" b="1" kern="0" dirty="0">
                <a:solidFill>
                  <a:schemeClr val="tx2"/>
                </a:solidFill>
                <a:latin typeface="Times New Roman" panose="02020603050405020304" pitchFamily="18" charset="0"/>
                <a:cs typeface="Times New Roman" panose="02020603050405020304" pitchFamily="18" charset="0"/>
              </a:rPr>
              <a:t>	</a:t>
            </a:r>
            <a:r>
              <a:rPr lang="zh-CN" altLang="en-US" b="1" kern="0" dirty="0">
                <a:solidFill>
                  <a:schemeClr val="tx2"/>
                </a:solidFill>
                <a:latin typeface="Times New Roman" panose="02020603050405020304" pitchFamily="18" charset="0"/>
                <a:cs typeface="Times New Roman" panose="02020603050405020304" pitchFamily="18" charset="0"/>
              </a:rPr>
              <a:t>启停型</a:t>
            </a:r>
            <a:r>
              <a:rPr lang="en-US" altLang="zh-CN" b="1" kern="0" dirty="0">
                <a:solidFill>
                  <a:schemeClr val="tx2"/>
                </a:solidFill>
                <a:latin typeface="Times New Roman" panose="02020603050405020304" pitchFamily="18" charset="0"/>
                <a:cs typeface="Times New Roman" panose="02020603050405020304" pitchFamily="18" charset="0"/>
              </a:rPr>
              <a:t>ACC</a:t>
            </a:r>
            <a:r>
              <a:rPr lang="zh-CN" altLang="en-US" b="1" kern="0" dirty="0">
                <a:solidFill>
                  <a:schemeClr val="tx2"/>
                </a:solidFill>
                <a:latin typeface="Times New Roman" panose="02020603050405020304" pitchFamily="18" charset="0"/>
                <a:cs typeface="Times New Roman" panose="02020603050405020304" pitchFamily="18" charset="0"/>
              </a:rPr>
              <a:t>可以将速度作用范围拓展到</a:t>
            </a:r>
            <a:r>
              <a:rPr lang="en-US" altLang="zh-CN" b="1" kern="0" dirty="0">
                <a:solidFill>
                  <a:schemeClr val="tx2"/>
                </a:solidFill>
                <a:latin typeface="Times New Roman" panose="02020603050405020304" pitchFamily="18" charset="0"/>
                <a:cs typeface="Times New Roman" panose="02020603050405020304" pitchFamily="18" charset="0"/>
              </a:rPr>
              <a:t>0-150km/h</a:t>
            </a:r>
            <a:r>
              <a:rPr lang="zh-CN" altLang="en-US" b="1" kern="0" dirty="0">
                <a:solidFill>
                  <a:schemeClr val="tx2"/>
                </a:solidFill>
                <a:latin typeface="Times New Roman" panose="02020603050405020304" pitchFamily="18" charset="0"/>
                <a:cs typeface="Times New Roman" panose="02020603050405020304" pitchFamily="18" charset="0"/>
              </a:rPr>
              <a:t>。</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b="1" kern="0" dirty="0">
                <a:solidFill>
                  <a:schemeClr val="tx2"/>
                </a:solidFill>
                <a:latin typeface="Times New Roman" panose="02020603050405020304" pitchFamily="18" charset="0"/>
                <a:cs typeface="Times New Roman" panose="02020603050405020304" pitchFamily="18" charset="0"/>
              </a:rPr>
              <a:t>Stop&amp;Go will reduce the vehicle speed down to standstill if necessary. </a:t>
            </a:r>
          </a:p>
          <a:p>
            <a:pPr lvl="1"/>
            <a:r>
              <a:rPr lang="en-US" altLang="zh-CN" b="1" kern="0" dirty="0">
                <a:solidFill>
                  <a:schemeClr val="tx2"/>
                </a:solidFill>
                <a:latin typeface="Times New Roman" panose="02020603050405020304" pitchFamily="18" charset="0"/>
                <a:cs typeface="Times New Roman" panose="02020603050405020304" pitchFamily="18" charset="0"/>
              </a:rPr>
              <a:t>	</a:t>
            </a:r>
            <a:r>
              <a:rPr lang="zh-CN" altLang="en-US" b="1" kern="0" dirty="0">
                <a:solidFill>
                  <a:schemeClr val="tx2"/>
                </a:solidFill>
                <a:latin typeface="Times New Roman" panose="02020603050405020304" pitchFamily="18" charset="0"/>
                <a:cs typeface="Times New Roman" panose="02020603050405020304" pitchFamily="18" charset="0"/>
              </a:rPr>
              <a:t>停走功能可以控制降低车速直到静止。</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b="1" kern="0" dirty="0">
                <a:solidFill>
                  <a:schemeClr val="tx2"/>
                </a:solidFill>
                <a:latin typeface="Times New Roman" panose="02020603050405020304" pitchFamily="18" charset="0"/>
                <a:cs typeface="Times New Roman" panose="02020603050405020304" pitchFamily="18" charset="0"/>
              </a:rPr>
              <a:t>Reactivation from stop can be carried out automatically if lead vehicle takes off within a time frame of 3 seconds after host vehicle became stationary. </a:t>
            </a:r>
          </a:p>
          <a:p>
            <a:pPr lvl="1"/>
            <a:r>
              <a:rPr lang="en-US" altLang="zh-CN" b="1" kern="0" dirty="0">
                <a:solidFill>
                  <a:schemeClr val="tx2"/>
                </a:solidFill>
                <a:latin typeface="Times New Roman" panose="02020603050405020304" pitchFamily="18" charset="0"/>
                <a:cs typeface="Times New Roman" panose="02020603050405020304" pitchFamily="18" charset="0"/>
              </a:rPr>
              <a:t>	</a:t>
            </a:r>
            <a:r>
              <a:rPr lang="zh-CN" altLang="en-US" b="1" kern="0" dirty="0">
                <a:solidFill>
                  <a:schemeClr val="tx2"/>
                </a:solidFill>
                <a:latin typeface="Times New Roman" panose="02020603050405020304" pitchFamily="18" charset="0"/>
                <a:cs typeface="Times New Roman" panose="02020603050405020304" pitchFamily="18" charset="0"/>
              </a:rPr>
              <a:t>如果在跟停后</a:t>
            </a:r>
            <a:r>
              <a:rPr lang="en-US" altLang="zh-CN" b="1" kern="0" dirty="0">
                <a:solidFill>
                  <a:schemeClr val="tx2"/>
                </a:solidFill>
                <a:latin typeface="Times New Roman" panose="02020603050405020304" pitchFamily="18" charset="0"/>
                <a:cs typeface="Times New Roman" panose="02020603050405020304" pitchFamily="18" charset="0"/>
              </a:rPr>
              <a:t>3s</a:t>
            </a:r>
            <a:r>
              <a:rPr lang="zh-CN" altLang="en-US" b="1" kern="0" dirty="0">
                <a:solidFill>
                  <a:schemeClr val="tx2"/>
                </a:solidFill>
                <a:latin typeface="Times New Roman" panose="02020603050405020304" pitchFamily="18" charset="0"/>
                <a:cs typeface="Times New Roman" panose="02020603050405020304" pitchFamily="18" charset="0"/>
              </a:rPr>
              <a:t>内前车起步，自车可以自动从静止状态跟随前车起步。</a:t>
            </a:r>
            <a:endParaRPr lang="en-US" altLang="zh-CN" b="1" kern="0" dirty="0">
              <a:solidFill>
                <a:schemeClr val="tx2"/>
              </a:solidFill>
              <a:latin typeface="Times New Roman" panose="02020603050405020304" pitchFamily="18" charset="0"/>
              <a:cs typeface="Times New Roman" panose="02020603050405020304" pitchFamily="18" charset="0"/>
            </a:endParaRPr>
          </a:p>
          <a:p>
            <a:pPr lvl="1"/>
            <a:endParaRPr lang="en-US" altLang="zh-CN" b="1" kern="0" dirty="0">
              <a:solidFill>
                <a:schemeClr val="tx2"/>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b="1" kern="0" dirty="0">
                <a:solidFill>
                  <a:schemeClr val="tx2"/>
                </a:solidFill>
                <a:latin typeface="Times New Roman" panose="02020603050405020304" pitchFamily="18" charset="0"/>
                <a:cs typeface="Times New Roman" panose="02020603050405020304" pitchFamily="18" charset="0"/>
              </a:rPr>
              <a:t>Reactivation from stop longer than 3 seconds requires a driver action. </a:t>
            </a:r>
          </a:p>
          <a:p>
            <a:pPr lvl="1"/>
            <a:r>
              <a:rPr lang="en-US" altLang="zh-CN" b="1" kern="0" dirty="0">
                <a:solidFill>
                  <a:schemeClr val="tx2"/>
                </a:solidFill>
                <a:latin typeface="Times New Roman" panose="02020603050405020304" pitchFamily="18" charset="0"/>
                <a:cs typeface="Times New Roman" panose="02020603050405020304" pitchFamily="18" charset="0"/>
              </a:rPr>
              <a:t>	</a:t>
            </a:r>
            <a:r>
              <a:rPr lang="zh-CN" altLang="en-US" b="1" kern="0" dirty="0">
                <a:solidFill>
                  <a:schemeClr val="tx2"/>
                </a:solidFill>
                <a:latin typeface="Times New Roman" panose="02020603050405020304" pitchFamily="18" charset="0"/>
                <a:cs typeface="Times New Roman" panose="02020603050405020304" pitchFamily="18" charset="0"/>
              </a:rPr>
              <a:t>跟停超过</a:t>
            </a:r>
            <a:r>
              <a:rPr lang="en-US" altLang="zh-CN" b="1" kern="0" dirty="0">
                <a:solidFill>
                  <a:schemeClr val="tx2"/>
                </a:solidFill>
                <a:latin typeface="Times New Roman" panose="02020603050405020304" pitchFamily="18" charset="0"/>
                <a:cs typeface="Times New Roman" panose="02020603050405020304" pitchFamily="18" charset="0"/>
              </a:rPr>
              <a:t>3s</a:t>
            </a:r>
            <a:r>
              <a:rPr lang="zh-CN" altLang="en-US" b="1" kern="0" dirty="0">
                <a:solidFill>
                  <a:schemeClr val="tx2"/>
                </a:solidFill>
                <a:latin typeface="Times New Roman" panose="02020603050405020304" pitchFamily="18" charset="0"/>
                <a:cs typeface="Times New Roman" panose="02020603050405020304" pitchFamily="18" charset="0"/>
              </a:rPr>
              <a:t>后前车起步，需要驾驶员动作来重新激活</a:t>
            </a:r>
            <a:r>
              <a:rPr lang="en-US" altLang="zh-CN" b="1" kern="0" dirty="0">
                <a:solidFill>
                  <a:schemeClr val="tx2"/>
                </a:solidFill>
                <a:latin typeface="Times New Roman" panose="02020603050405020304" pitchFamily="18" charset="0"/>
                <a:cs typeface="Times New Roman" panose="02020603050405020304" pitchFamily="18" charset="0"/>
              </a:rPr>
              <a:t>ACC</a:t>
            </a:r>
            <a:r>
              <a:rPr lang="zh-CN" altLang="en-US" b="1" kern="0" dirty="0">
                <a:solidFill>
                  <a:schemeClr val="tx2"/>
                </a:solidFill>
                <a:latin typeface="Times New Roman" panose="02020603050405020304" pitchFamily="18" charset="0"/>
                <a:cs typeface="Times New Roman" panose="02020603050405020304" pitchFamily="18" charset="0"/>
              </a:rPr>
              <a:t>。</a:t>
            </a:r>
          </a:p>
        </p:txBody>
      </p:sp>
      <p:grpSp>
        <p:nvGrpSpPr>
          <p:cNvPr id="6" name="组合 5"/>
          <p:cNvGrpSpPr/>
          <p:nvPr/>
        </p:nvGrpSpPr>
        <p:grpSpPr>
          <a:xfrm>
            <a:off x="0" y="0"/>
            <a:ext cx="6668218" cy="1001379"/>
            <a:chOff x="0" y="0"/>
            <a:chExt cx="6668218" cy="1001379"/>
          </a:xfrm>
        </p:grpSpPr>
        <p:grpSp>
          <p:nvGrpSpPr>
            <p:cNvPr id="7" name="组合 6"/>
            <p:cNvGrpSpPr/>
            <p:nvPr/>
          </p:nvGrpSpPr>
          <p:grpSpPr>
            <a:xfrm>
              <a:off x="0" y="0"/>
              <a:ext cx="6668218" cy="1001379"/>
              <a:chOff x="-4764" y="57147"/>
              <a:chExt cx="6668218" cy="1001379"/>
            </a:xfrm>
          </p:grpSpPr>
          <p:grpSp>
            <p:nvGrpSpPr>
              <p:cNvPr id="9" name="组合 8"/>
              <p:cNvGrpSpPr/>
              <p:nvPr/>
            </p:nvGrpSpPr>
            <p:grpSpPr>
              <a:xfrm>
                <a:off x="-4764" y="57147"/>
                <a:ext cx="6668218" cy="914404"/>
                <a:chOff x="-4764" y="57147"/>
                <a:chExt cx="6668218" cy="914404"/>
              </a:xfrm>
            </p:grpSpPr>
            <p:sp>
              <p:nvSpPr>
                <p:cNvPr id="11" name="文本框 58"/>
                <p:cNvSpPr txBox="1"/>
                <p:nvPr/>
              </p:nvSpPr>
              <p:spPr>
                <a:xfrm>
                  <a:off x="1040169" y="57147"/>
                  <a:ext cx="5623285"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Overview</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（综述）</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bwMode="auto">
            <a:xfrm>
              <a:off x="1044934" y="544650"/>
              <a:ext cx="3474600"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ACC Versions </a:t>
              </a:r>
              <a:r>
                <a:rPr lang="zh-CN" altLang="en-US" b="1" dirty="0">
                  <a:solidFill>
                    <a:schemeClr val="accent1"/>
                  </a:solidFill>
                  <a:latin typeface="微软雅黑" panose="020B0503020204020204" pitchFamily="34" charset="-122"/>
                  <a:ea typeface="微软雅黑" panose="020B0503020204020204" pitchFamily="34" charset="-122"/>
                </a:rPr>
                <a:t>（</a:t>
              </a:r>
              <a:r>
                <a:rPr lang="en-US" altLang="zh-CN" b="1" dirty="0">
                  <a:solidFill>
                    <a:schemeClr val="accent1"/>
                  </a:solidFill>
                  <a:latin typeface="微软雅黑" panose="020B0503020204020204" pitchFamily="34" charset="-122"/>
                  <a:ea typeface="微软雅黑" panose="020B0503020204020204" pitchFamily="34" charset="-122"/>
                </a:rPr>
                <a:t>ACC</a:t>
              </a:r>
              <a:r>
                <a:rPr lang="zh-CN" altLang="en-US" b="1" dirty="0">
                  <a:solidFill>
                    <a:schemeClr val="accent1"/>
                  </a:solidFill>
                  <a:latin typeface="微软雅黑" panose="020B0503020204020204" pitchFamily="34" charset="-122"/>
                  <a:ea typeface="微软雅黑" panose="020B0503020204020204" pitchFamily="34" charset="-122"/>
                </a:rPr>
                <a:t>的版本）</a:t>
              </a:r>
            </a:p>
          </p:txBody>
        </p:sp>
      </p:grpSp>
    </p:spTree>
    <p:extLst>
      <p:ext uri="{BB962C8B-B14F-4D97-AF65-F5344CB8AC3E}">
        <p14:creationId xmlns:p14="http://schemas.microsoft.com/office/powerpoint/2010/main" val="361721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500"/>
                                        <p:tgtEl>
                                          <p:spTgt spid="5">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fade">
                                      <p:cBhvr>
                                        <p:cTn id="34" dur="500"/>
                                        <p:tgtEl>
                                          <p:spTgt spid="5">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fade">
                                      <p:cBhvr>
                                        <p:cTn id="3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37242" y="2136098"/>
            <a:ext cx="9721212" cy="3263578"/>
          </a:xfrm>
          <a:prstGeom prst="rect">
            <a:avLst/>
          </a:prstGeom>
        </p:spPr>
      </p:pic>
      <p:grpSp>
        <p:nvGrpSpPr>
          <p:cNvPr id="6" name="组合 5"/>
          <p:cNvGrpSpPr/>
          <p:nvPr/>
        </p:nvGrpSpPr>
        <p:grpSpPr>
          <a:xfrm>
            <a:off x="0" y="0"/>
            <a:ext cx="5899700" cy="1001379"/>
            <a:chOff x="0" y="0"/>
            <a:chExt cx="5899700" cy="1001379"/>
          </a:xfrm>
        </p:grpSpPr>
        <p:grpSp>
          <p:nvGrpSpPr>
            <p:cNvPr id="7" name="组合 6"/>
            <p:cNvGrpSpPr/>
            <p:nvPr/>
          </p:nvGrpSpPr>
          <p:grpSpPr>
            <a:xfrm>
              <a:off x="0" y="0"/>
              <a:ext cx="5899700" cy="1001379"/>
              <a:chOff x="-4764" y="57147"/>
              <a:chExt cx="5899700" cy="1001379"/>
            </a:xfrm>
          </p:grpSpPr>
          <p:grpSp>
            <p:nvGrpSpPr>
              <p:cNvPr id="9" name="组合 8"/>
              <p:cNvGrpSpPr/>
              <p:nvPr/>
            </p:nvGrpSpPr>
            <p:grpSpPr>
              <a:xfrm>
                <a:off x="-4764" y="57147"/>
                <a:ext cx="5888396" cy="914404"/>
                <a:chOff x="-4764" y="57147"/>
                <a:chExt cx="5888396" cy="914404"/>
              </a:xfrm>
            </p:grpSpPr>
            <p:sp>
              <p:nvSpPr>
                <p:cNvPr id="11" name="文本框 58"/>
                <p:cNvSpPr txBox="1"/>
                <p:nvPr/>
              </p:nvSpPr>
              <p:spPr>
                <a:xfrm>
                  <a:off x="1040170" y="57147"/>
                  <a:ext cx="484346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Overview</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（综述）</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ACC Top Use Case (ACC</a:t>
              </a:r>
              <a:r>
                <a:rPr lang="zh-CN" altLang="en-US" b="1" dirty="0">
                  <a:solidFill>
                    <a:schemeClr val="accent1"/>
                  </a:solidFill>
                  <a:latin typeface="微软雅黑" panose="020B0503020204020204" pitchFamily="34" charset="-122"/>
                  <a:ea typeface="微软雅黑" panose="020B0503020204020204" pitchFamily="34" charset="-122"/>
                </a:rPr>
                <a:t>顶层用例</a:t>
              </a:r>
              <a:r>
                <a:rPr lang="en-US" altLang="zh-CN" b="1" dirty="0">
                  <a:solidFill>
                    <a:schemeClr val="accent1"/>
                  </a:solidFill>
                  <a:latin typeface="微软雅黑" panose="020B0503020204020204" pitchFamily="34" charset="-122"/>
                  <a:ea typeface="微软雅黑" panose="020B0503020204020204" pitchFamily="34" charset="-122"/>
                </a:rPr>
                <a:t>)</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863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txBox="1">
            <a:spLocks/>
          </p:cNvSpPr>
          <p:nvPr/>
        </p:nvSpPr>
        <p:spPr>
          <a:xfrm>
            <a:off x="1851865" y="1487829"/>
            <a:ext cx="8640960" cy="53971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altLang="zh-CN" sz="1050" b="1" dirty="0">
                <a:solidFill>
                  <a:schemeClr val="tx2"/>
                </a:solidFill>
              </a:rPr>
              <a:t>The System does not react on pedestrians, animals, or other non-vehicle objects.</a:t>
            </a:r>
          </a:p>
          <a:p>
            <a:pPr marL="742950" lvl="1" indent="-285750"/>
            <a:r>
              <a:rPr lang="zh-CN" altLang="en-US" sz="1050" b="1" dirty="0">
                <a:solidFill>
                  <a:schemeClr val="tx2"/>
                </a:solidFill>
              </a:rPr>
              <a:t>系统对行人、动物和其他非车辆目标不响应。</a:t>
            </a:r>
            <a:endParaRPr lang="en-US" altLang="zh-CN" sz="1050" b="1" dirty="0">
              <a:solidFill>
                <a:schemeClr val="tx2"/>
              </a:solidFill>
            </a:endParaRPr>
          </a:p>
          <a:p>
            <a:pPr marL="742950" lvl="1" indent="-285750"/>
            <a:endParaRPr lang="en-US" altLang="zh-CN" sz="1050" b="1" dirty="0">
              <a:solidFill>
                <a:schemeClr val="tx2"/>
              </a:solidFill>
            </a:endParaRPr>
          </a:p>
          <a:p>
            <a:pPr marL="285750" indent="-285750"/>
            <a:r>
              <a:rPr lang="en-US" altLang="zh-CN" sz="1050" b="1" dirty="0">
                <a:solidFill>
                  <a:schemeClr val="tx2"/>
                </a:solidFill>
              </a:rPr>
              <a:t>The System is only reacting on vehicles that are moving in the same direction.</a:t>
            </a:r>
          </a:p>
          <a:p>
            <a:pPr marL="742950" lvl="1" indent="-285750"/>
            <a:r>
              <a:rPr lang="zh-CN" altLang="en-US" sz="1050" b="1" dirty="0">
                <a:solidFill>
                  <a:schemeClr val="tx2"/>
                </a:solidFill>
              </a:rPr>
              <a:t>系统只对同向行驶车辆做出响应。</a:t>
            </a:r>
            <a:endParaRPr lang="en-US" altLang="zh-CN" sz="1050" b="1" dirty="0">
              <a:solidFill>
                <a:schemeClr val="tx2"/>
              </a:solidFill>
            </a:endParaRPr>
          </a:p>
          <a:p>
            <a:pPr marL="742950" lvl="1" indent="-285750"/>
            <a:endParaRPr lang="en-US" altLang="zh-CN" sz="1050" b="1" dirty="0">
              <a:solidFill>
                <a:schemeClr val="tx2"/>
              </a:solidFill>
            </a:endParaRPr>
          </a:p>
          <a:p>
            <a:pPr marL="285750" indent="-285750"/>
            <a:r>
              <a:rPr lang="en-US" altLang="zh-CN" sz="1050" b="1" dirty="0">
                <a:solidFill>
                  <a:schemeClr val="tx2"/>
                </a:solidFill>
              </a:rPr>
              <a:t>Within the speed range 0-60km/h the system is additionally reacting on stationary objects .</a:t>
            </a:r>
          </a:p>
          <a:p>
            <a:pPr marL="742950" lvl="1" indent="-285750"/>
            <a:r>
              <a:rPr lang="zh-CN" altLang="en-US" sz="1050" b="1" dirty="0">
                <a:solidFill>
                  <a:schemeClr val="tx2"/>
                </a:solidFill>
              </a:rPr>
              <a:t>在</a:t>
            </a:r>
            <a:r>
              <a:rPr lang="en-US" altLang="zh-CN" sz="1050" b="1" dirty="0">
                <a:solidFill>
                  <a:schemeClr val="tx2"/>
                </a:solidFill>
              </a:rPr>
              <a:t>0-60km/h</a:t>
            </a:r>
            <a:r>
              <a:rPr lang="zh-CN" altLang="en-US" sz="1050" b="1" dirty="0">
                <a:solidFill>
                  <a:schemeClr val="tx2"/>
                </a:solidFill>
              </a:rPr>
              <a:t>的速度域内，系统会对静止目标做出反应。</a:t>
            </a:r>
            <a:endParaRPr lang="en-US" altLang="zh-CN" sz="1050" b="1" dirty="0">
              <a:solidFill>
                <a:schemeClr val="tx2"/>
              </a:solidFill>
            </a:endParaRPr>
          </a:p>
          <a:p>
            <a:pPr marL="742950" lvl="1" indent="-285750"/>
            <a:endParaRPr lang="en-US" altLang="zh-CN" sz="1050" b="1" dirty="0">
              <a:solidFill>
                <a:schemeClr val="tx2"/>
              </a:solidFill>
            </a:endParaRPr>
          </a:p>
          <a:p>
            <a:pPr marL="285750" indent="-285750"/>
            <a:r>
              <a:rPr lang="en-US" altLang="zh-CN" sz="1050" b="1" dirty="0">
                <a:solidFill>
                  <a:schemeClr val="tx2"/>
                </a:solidFill>
              </a:rPr>
              <a:t>If the ACC vehicle has been standing still for more than 3 seconds, the driver needs to press the accelerator pedal or the resume button to reactivate.</a:t>
            </a:r>
          </a:p>
          <a:p>
            <a:pPr marL="742950" lvl="1" indent="-285750"/>
            <a:r>
              <a:rPr lang="zh-CN" altLang="en-US" sz="1050" b="1" dirty="0">
                <a:solidFill>
                  <a:schemeClr val="tx2"/>
                </a:solidFill>
              </a:rPr>
              <a:t>如果</a:t>
            </a:r>
            <a:r>
              <a:rPr lang="en-US" altLang="zh-CN" sz="1050" b="1" dirty="0">
                <a:solidFill>
                  <a:schemeClr val="tx2"/>
                </a:solidFill>
              </a:rPr>
              <a:t>ACC</a:t>
            </a:r>
            <a:r>
              <a:rPr lang="zh-CN" altLang="en-US" sz="1050" b="1" dirty="0">
                <a:solidFill>
                  <a:schemeClr val="tx2"/>
                </a:solidFill>
              </a:rPr>
              <a:t>车辆已经停车超过</a:t>
            </a:r>
            <a:r>
              <a:rPr lang="en-US" altLang="zh-CN" sz="1050" b="1" dirty="0">
                <a:solidFill>
                  <a:schemeClr val="tx2"/>
                </a:solidFill>
              </a:rPr>
              <a:t>3s</a:t>
            </a:r>
            <a:r>
              <a:rPr lang="zh-CN" altLang="en-US" sz="1050" b="1" dirty="0">
                <a:solidFill>
                  <a:schemeClr val="tx2"/>
                </a:solidFill>
              </a:rPr>
              <a:t>，需要驾驶员踩油门踏板或使用恢复按钮重新激活功能。</a:t>
            </a:r>
            <a:endParaRPr lang="en-US" altLang="zh-CN" sz="1050" b="1" dirty="0">
              <a:solidFill>
                <a:schemeClr val="tx2"/>
              </a:solidFill>
            </a:endParaRPr>
          </a:p>
          <a:p>
            <a:pPr marL="742950" lvl="1" indent="-285750"/>
            <a:endParaRPr lang="en-US" altLang="zh-CN" sz="1050" b="1" dirty="0">
              <a:solidFill>
                <a:schemeClr val="tx2"/>
              </a:solidFill>
            </a:endParaRPr>
          </a:p>
          <a:p>
            <a:pPr marL="285750" indent="-285750"/>
            <a:r>
              <a:rPr lang="en-US" altLang="zh-CN" sz="1050" b="1" dirty="0">
                <a:solidFill>
                  <a:schemeClr val="tx2"/>
                </a:solidFill>
              </a:rPr>
              <a:t>ACC will hold the vehicle stationary for up to 3 minutes on the service brakes. After that, ACC is cancelled and the electric parking brake is activated.</a:t>
            </a:r>
          </a:p>
          <a:p>
            <a:pPr marL="742950" lvl="1" indent="-285750"/>
            <a:r>
              <a:rPr lang="en-US" altLang="zh-CN" sz="1050" b="1" dirty="0">
                <a:solidFill>
                  <a:schemeClr val="tx2"/>
                </a:solidFill>
              </a:rPr>
              <a:t>ACC </a:t>
            </a:r>
            <a:r>
              <a:rPr lang="zh-CN" altLang="en-US" sz="1050" b="1" dirty="0">
                <a:solidFill>
                  <a:schemeClr val="tx2"/>
                </a:solidFill>
              </a:rPr>
              <a:t>使用行车制动将车辆保持静止最多</a:t>
            </a:r>
            <a:r>
              <a:rPr lang="en-US" altLang="zh-CN" sz="1050" b="1" dirty="0">
                <a:solidFill>
                  <a:schemeClr val="tx2"/>
                </a:solidFill>
              </a:rPr>
              <a:t>3</a:t>
            </a:r>
            <a:r>
              <a:rPr lang="zh-CN" altLang="en-US" sz="1050" b="1" dirty="0">
                <a:solidFill>
                  <a:schemeClr val="tx2"/>
                </a:solidFill>
              </a:rPr>
              <a:t>分钟，随后</a:t>
            </a:r>
            <a:r>
              <a:rPr lang="en-US" altLang="zh-CN" sz="1050" b="1" dirty="0">
                <a:solidFill>
                  <a:schemeClr val="tx2"/>
                </a:solidFill>
              </a:rPr>
              <a:t>ACC</a:t>
            </a:r>
            <a:r>
              <a:rPr lang="zh-CN" altLang="en-US" sz="1050" b="1" dirty="0">
                <a:solidFill>
                  <a:schemeClr val="tx2"/>
                </a:solidFill>
              </a:rPr>
              <a:t>会退出并且电子手刹会被激活。</a:t>
            </a:r>
            <a:endParaRPr lang="en-US" altLang="zh-CN" sz="1050" b="1" dirty="0">
              <a:solidFill>
                <a:schemeClr val="tx2"/>
              </a:solidFill>
            </a:endParaRPr>
          </a:p>
          <a:p>
            <a:pPr marL="742950" lvl="1" indent="-285750"/>
            <a:endParaRPr lang="en-US" altLang="zh-CN" sz="1050" b="1" dirty="0">
              <a:solidFill>
                <a:schemeClr val="tx2"/>
              </a:solidFill>
            </a:endParaRPr>
          </a:p>
          <a:p>
            <a:pPr marL="285750" indent="-285750"/>
            <a:r>
              <a:rPr lang="en-US" altLang="zh-CN" sz="1050" b="1" dirty="0">
                <a:solidFill>
                  <a:schemeClr val="tx2"/>
                </a:solidFill>
              </a:rPr>
              <a:t>ACC is a comfort system, it will only adapt the speed in a soft way and it has limited braking authority. </a:t>
            </a:r>
          </a:p>
          <a:p>
            <a:pPr marL="742950" lvl="1" indent="-285750"/>
            <a:r>
              <a:rPr lang="en-US" altLang="zh-CN" sz="1050" b="1" dirty="0">
                <a:solidFill>
                  <a:schemeClr val="tx2"/>
                </a:solidFill>
              </a:rPr>
              <a:t>ACC </a:t>
            </a:r>
            <a:r>
              <a:rPr lang="zh-CN" altLang="en-US" sz="1050" b="1" dirty="0">
                <a:solidFill>
                  <a:schemeClr val="tx2"/>
                </a:solidFill>
              </a:rPr>
              <a:t>是舒适性系统，它只能以舒缓的方式控制速度，并且它的刹车能力有限</a:t>
            </a:r>
            <a:endParaRPr lang="en-US" altLang="zh-CN" sz="1050" b="1" dirty="0">
              <a:solidFill>
                <a:schemeClr val="tx2"/>
              </a:solidFill>
            </a:endParaRPr>
          </a:p>
          <a:p>
            <a:pPr marL="742950" lvl="1" indent="-285750"/>
            <a:endParaRPr lang="en-US" altLang="zh-CN" sz="1050" b="1" dirty="0">
              <a:solidFill>
                <a:schemeClr val="tx2"/>
              </a:solidFill>
            </a:endParaRPr>
          </a:p>
          <a:p>
            <a:pPr marL="285750" indent="-285750"/>
            <a:r>
              <a:rPr lang="en-US" altLang="zh-CN" sz="1050" b="1" dirty="0">
                <a:solidFill>
                  <a:schemeClr val="tx2"/>
                </a:solidFill>
              </a:rPr>
              <a:t>The driver always needs to be prepared to intervene whenever he sees that ACC is not keeping the right speed or distance.</a:t>
            </a:r>
          </a:p>
          <a:p>
            <a:pPr marL="742950" lvl="1" indent="-285750"/>
            <a:r>
              <a:rPr lang="zh-CN" altLang="en-US" sz="1050" b="1" dirty="0">
                <a:solidFill>
                  <a:schemeClr val="tx2"/>
                </a:solidFill>
              </a:rPr>
              <a:t>当驾驶员发现</a:t>
            </a:r>
            <a:r>
              <a:rPr lang="en-US" altLang="zh-CN" sz="1050" b="1" dirty="0">
                <a:solidFill>
                  <a:schemeClr val="tx2"/>
                </a:solidFill>
              </a:rPr>
              <a:t>ACC</a:t>
            </a:r>
            <a:r>
              <a:rPr lang="zh-CN" altLang="en-US" sz="1050" b="1" dirty="0">
                <a:solidFill>
                  <a:schemeClr val="tx2"/>
                </a:solidFill>
              </a:rPr>
              <a:t>系统没有控制在正确的速度和距离时，应做好接管准备。</a:t>
            </a:r>
            <a:endParaRPr lang="en-US" altLang="zh-CN" sz="1050" b="1" dirty="0">
              <a:solidFill>
                <a:schemeClr val="tx2"/>
              </a:solidFill>
            </a:endParaRPr>
          </a:p>
        </p:txBody>
      </p:sp>
      <p:grpSp>
        <p:nvGrpSpPr>
          <p:cNvPr id="6" name="组合 5"/>
          <p:cNvGrpSpPr/>
          <p:nvPr/>
        </p:nvGrpSpPr>
        <p:grpSpPr>
          <a:xfrm>
            <a:off x="-574110" y="-10594"/>
            <a:ext cx="6398865" cy="973007"/>
            <a:chOff x="-574110" y="-10589"/>
            <a:chExt cx="6398865" cy="973007"/>
          </a:xfrm>
        </p:grpSpPr>
        <p:grpSp>
          <p:nvGrpSpPr>
            <p:cNvPr id="7" name="组合 6"/>
            <p:cNvGrpSpPr/>
            <p:nvPr/>
          </p:nvGrpSpPr>
          <p:grpSpPr>
            <a:xfrm>
              <a:off x="-574110" y="-10589"/>
              <a:ext cx="6398865" cy="973007"/>
              <a:chOff x="-578874" y="46558"/>
              <a:chExt cx="6398865" cy="973007"/>
            </a:xfrm>
          </p:grpSpPr>
          <p:grpSp>
            <p:nvGrpSpPr>
              <p:cNvPr id="9" name="组合 8"/>
              <p:cNvGrpSpPr/>
              <p:nvPr/>
            </p:nvGrpSpPr>
            <p:grpSpPr>
              <a:xfrm>
                <a:off x="-4764" y="46558"/>
                <a:ext cx="5824755" cy="924993"/>
                <a:chOff x="-4764" y="46558"/>
                <a:chExt cx="5824755" cy="924993"/>
              </a:xfrm>
            </p:grpSpPr>
            <p:sp>
              <p:nvSpPr>
                <p:cNvPr id="11" name="文本框 58"/>
                <p:cNvSpPr txBox="1"/>
                <p:nvPr/>
              </p:nvSpPr>
              <p:spPr>
                <a:xfrm>
                  <a:off x="976529" y="46558"/>
                  <a:ext cx="484346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Overview</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（综述）</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578874" y="573289"/>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bwMode="auto">
            <a:xfrm>
              <a:off x="1044934" y="544650"/>
              <a:ext cx="3474600"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rPr>
                <a:t>ACC Limitation</a:t>
              </a:r>
            </a:p>
          </p:txBody>
        </p:sp>
      </p:grpSp>
    </p:spTree>
    <p:extLst>
      <p:ext uri="{BB962C8B-B14F-4D97-AF65-F5344CB8AC3E}">
        <p14:creationId xmlns:p14="http://schemas.microsoft.com/office/powerpoint/2010/main" val="26521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fade">
                                      <p:cBhvr>
                                        <p:cTn id="39" dur="500"/>
                                        <p:tgtEl>
                                          <p:spTgt spid="5">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fade">
                                      <p:cBhvr>
                                        <p:cTn id="42" dur="500"/>
                                        <p:tgtEl>
                                          <p:spTgt spid="5">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5" end="15"/>
                                            </p:txEl>
                                          </p:spTgt>
                                        </p:tgtEl>
                                        <p:attrNameLst>
                                          <p:attrName>style.visibility</p:attrName>
                                        </p:attrNameLst>
                                      </p:cBhvr>
                                      <p:to>
                                        <p:strVal val="visible"/>
                                      </p:to>
                                    </p:set>
                                    <p:animEffect transition="in" filter="fade">
                                      <p:cBhvr>
                                        <p:cTn id="47" dur="500"/>
                                        <p:tgtEl>
                                          <p:spTgt spid="5">
                                            <p:txEl>
                                              <p:pRg st="15" end="1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6" end="16"/>
                                            </p:txEl>
                                          </p:spTgt>
                                        </p:tgtEl>
                                        <p:attrNameLst>
                                          <p:attrName>style.visibility</p:attrName>
                                        </p:attrNameLst>
                                      </p:cBhvr>
                                      <p:to>
                                        <p:strVal val="visible"/>
                                      </p:to>
                                    </p:set>
                                    <p:animEffect transition="in" filter="fade">
                                      <p:cBhvr>
                                        <p:cTn id="50" dur="500"/>
                                        <p:tgtEl>
                                          <p:spTgt spid="5">
                                            <p:txEl>
                                              <p:pRg st="16" end="1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animEffect transition="in" filter="fade">
                                      <p:cBhvr>
                                        <p:cTn id="55" dur="500"/>
                                        <p:tgtEl>
                                          <p:spTgt spid="5">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9" end="19"/>
                                            </p:txEl>
                                          </p:spTgt>
                                        </p:tgtEl>
                                        <p:attrNameLst>
                                          <p:attrName>style.visibility</p:attrName>
                                        </p:attrNameLst>
                                      </p:cBhvr>
                                      <p:to>
                                        <p:strVal val="visible"/>
                                      </p:to>
                                    </p:set>
                                    <p:animEffect transition="in" filter="fade">
                                      <p:cBhvr>
                                        <p:cTn id="58"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1848245" y="1847984"/>
          <a:ext cx="8300765" cy="4040125"/>
        </p:xfrm>
        <a:graphic>
          <a:graphicData uri="http://schemas.openxmlformats.org/presentationml/2006/ole">
            <mc:AlternateContent xmlns:mc="http://schemas.openxmlformats.org/markup-compatibility/2006">
              <mc:Choice xmlns:v="urn:schemas-microsoft-com:vml" Requires="v">
                <p:oleObj spid="_x0000_s3076" name="Visio" r:id="rId3" imgW="10039221" imgH="4886460" progId="Visio.Drawing.15">
                  <p:embed/>
                </p:oleObj>
              </mc:Choice>
              <mc:Fallback>
                <p:oleObj name="Visio" r:id="rId3" imgW="10039221" imgH="4886460" progId="Visio.Drawing.15">
                  <p:embed/>
                  <p:pic>
                    <p:nvPicPr>
                      <p:cNvPr id="5" name="对象 4"/>
                      <p:cNvPicPr/>
                      <p:nvPr/>
                    </p:nvPicPr>
                    <p:blipFill>
                      <a:blip r:embed="rId4"/>
                      <a:stretch>
                        <a:fillRect/>
                      </a:stretch>
                    </p:blipFill>
                    <p:spPr>
                      <a:xfrm>
                        <a:off x="1848245" y="1847984"/>
                        <a:ext cx="8300765" cy="4040125"/>
                      </a:xfrm>
                      <a:prstGeom prst="rect">
                        <a:avLst/>
                      </a:prstGeom>
                    </p:spPr>
                  </p:pic>
                </p:oleObj>
              </mc:Fallback>
            </mc:AlternateContent>
          </a:graphicData>
        </a:graphic>
      </p:graphicFrame>
      <p:grpSp>
        <p:nvGrpSpPr>
          <p:cNvPr id="6" name="组合 5"/>
          <p:cNvGrpSpPr/>
          <p:nvPr/>
        </p:nvGrpSpPr>
        <p:grpSpPr>
          <a:xfrm>
            <a:off x="0" y="0"/>
            <a:ext cx="5899700" cy="1011968"/>
            <a:chOff x="0" y="-10589"/>
            <a:chExt cx="5899700" cy="1011968"/>
          </a:xfrm>
        </p:grpSpPr>
        <p:grpSp>
          <p:nvGrpSpPr>
            <p:cNvPr id="7" name="组合 6"/>
            <p:cNvGrpSpPr/>
            <p:nvPr/>
          </p:nvGrpSpPr>
          <p:grpSpPr>
            <a:xfrm>
              <a:off x="0" y="-10589"/>
              <a:ext cx="5899700" cy="1011968"/>
              <a:chOff x="-4764" y="46558"/>
              <a:chExt cx="5899700" cy="1011968"/>
            </a:xfrm>
          </p:grpSpPr>
          <p:grpSp>
            <p:nvGrpSpPr>
              <p:cNvPr id="9" name="组合 8"/>
              <p:cNvGrpSpPr/>
              <p:nvPr/>
            </p:nvGrpSpPr>
            <p:grpSpPr>
              <a:xfrm>
                <a:off x="-4764" y="46558"/>
                <a:ext cx="5824755" cy="924993"/>
                <a:chOff x="-4764" y="46558"/>
                <a:chExt cx="5824755" cy="924993"/>
              </a:xfrm>
            </p:grpSpPr>
            <p:sp>
              <p:nvSpPr>
                <p:cNvPr id="11" name="文本框 58"/>
                <p:cNvSpPr txBox="1"/>
                <p:nvPr/>
              </p:nvSpPr>
              <p:spPr>
                <a:xfrm>
                  <a:off x="976529" y="46558"/>
                  <a:ext cx="484346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Overview</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（综述）</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8" name="圆角矩形 7"/>
            <p:cNvSpPr/>
            <p:nvPr/>
          </p:nvSpPr>
          <p:spPr bwMode="auto">
            <a:xfrm>
              <a:off x="1044934" y="544650"/>
              <a:ext cx="3474600"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rPr>
                <a:t>Architecture</a:t>
              </a:r>
            </a:p>
          </p:txBody>
        </p:sp>
      </p:grpSp>
    </p:spTree>
    <p:extLst>
      <p:ext uri="{BB962C8B-B14F-4D97-AF65-F5344CB8AC3E}">
        <p14:creationId xmlns:p14="http://schemas.microsoft.com/office/powerpoint/2010/main" val="306383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10335" y="1274164"/>
            <a:ext cx="8253350" cy="4355638"/>
          </a:xfrm>
          <a:prstGeom prst="rect">
            <a:avLst/>
          </a:prstGeom>
        </p:spPr>
      </p:pic>
      <p:grpSp>
        <p:nvGrpSpPr>
          <p:cNvPr id="7" name="组合 6"/>
          <p:cNvGrpSpPr/>
          <p:nvPr/>
        </p:nvGrpSpPr>
        <p:grpSpPr>
          <a:xfrm>
            <a:off x="0" y="0"/>
            <a:ext cx="5899700" cy="1011968"/>
            <a:chOff x="-4764" y="46558"/>
            <a:chExt cx="5899700" cy="1011968"/>
          </a:xfrm>
        </p:grpSpPr>
        <p:grpSp>
          <p:nvGrpSpPr>
            <p:cNvPr id="9" name="组合 8"/>
            <p:cNvGrpSpPr/>
            <p:nvPr/>
          </p:nvGrpSpPr>
          <p:grpSpPr>
            <a:xfrm>
              <a:off x="-4764" y="46558"/>
              <a:ext cx="5824755" cy="924993"/>
              <a:chOff x="-4764" y="46558"/>
              <a:chExt cx="5824755" cy="924993"/>
            </a:xfrm>
          </p:grpSpPr>
          <p:sp>
            <p:nvSpPr>
              <p:cNvPr id="11" name="文本框 58"/>
              <p:cNvSpPr txBox="1"/>
              <p:nvPr/>
            </p:nvSpPr>
            <p:spPr>
              <a:xfrm>
                <a:off x="976529" y="46558"/>
                <a:ext cx="484346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Overview</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（综述）</a:t>
                </a:r>
              </a:p>
            </p:txBody>
          </p:sp>
          <p:grpSp>
            <p:nvGrpSpPr>
              <p:cNvPr id="12" name="组合 11"/>
              <p:cNvGrpSpPr/>
              <p:nvPr/>
            </p:nvGrpSpPr>
            <p:grpSpPr>
              <a:xfrm>
                <a:off x="-4764" y="57152"/>
                <a:ext cx="981293" cy="914399"/>
                <a:chOff x="-4764" y="57152"/>
                <a:chExt cx="981293" cy="914399"/>
              </a:xfrm>
            </p:grpSpPr>
            <p:sp>
              <p:nvSpPr>
                <p:cNvPr id="13" name="矩形 12"/>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4764" y="57152"/>
                  <a:ext cx="704852" cy="914399"/>
                  <a:chOff x="-4764" y="57152"/>
                  <a:chExt cx="704852" cy="914399"/>
                </a:xfrm>
              </p:grpSpPr>
              <p:sp>
                <p:nvSpPr>
                  <p:cNvPr id="15" name="矩形 14"/>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86372" y="57152"/>
                    <a:ext cx="575833" cy="914399"/>
                    <a:chOff x="86372" y="57152"/>
                    <a:chExt cx="575833" cy="914399"/>
                  </a:xfrm>
                </p:grpSpPr>
                <p:sp>
                  <p:nvSpPr>
                    <p:cNvPr id="17"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18"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10"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2548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1544" y="3841931"/>
            <a:ext cx="3127014" cy="1800200"/>
            <a:chOff x="239905" y="4176191"/>
            <a:chExt cx="3127014" cy="180020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5" y="4176191"/>
              <a:ext cx="3127014" cy="1800200"/>
            </a:xfrm>
            <a:prstGeom prst="rect">
              <a:avLst/>
            </a:prstGeom>
          </p:spPr>
        </p:pic>
        <p:sp>
          <p:nvSpPr>
            <p:cNvPr id="6" name="文本框 5"/>
            <p:cNvSpPr txBox="1"/>
            <p:nvPr/>
          </p:nvSpPr>
          <p:spPr>
            <a:xfrm>
              <a:off x="1502530" y="5402609"/>
              <a:ext cx="1512168" cy="369332"/>
            </a:xfrm>
            <a:prstGeom prst="rect">
              <a:avLst/>
            </a:prstGeom>
            <a:noFill/>
          </p:spPr>
          <p:txBody>
            <a:bodyPr wrap="square" rtlCol="0">
              <a:spAutoFit/>
            </a:bodyPr>
            <a:lstStyle/>
            <a:p>
              <a:r>
                <a:rPr lang="en-US" altLang="zh-CN" b="1" dirty="0">
                  <a:solidFill>
                    <a:schemeClr val="tx2"/>
                  </a:solidFill>
                  <a:latin typeface="Times New Roman" panose="02020603050405020304" pitchFamily="18" charset="0"/>
                  <a:cs typeface="Times New Roman" panose="02020603050405020304" pitchFamily="18" charset="0"/>
                </a:rPr>
                <a:t>Curve Exit</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grpSp>
        <p:nvGrpSpPr>
          <p:cNvPr id="7" name="组合 6"/>
          <p:cNvGrpSpPr/>
          <p:nvPr/>
        </p:nvGrpSpPr>
        <p:grpSpPr>
          <a:xfrm>
            <a:off x="4438488" y="4225887"/>
            <a:ext cx="2705551" cy="1211794"/>
            <a:chOff x="3126849" y="4560147"/>
            <a:chExt cx="2705551" cy="1211794"/>
          </a:xfrm>
        </p:grpSpPr>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849" y="4560147"/>
              <a:ext cx="2705551" cy="855056"/>
            </a:xfrm>
            <a:prstGeom prst="rect">
              <a:avLst/>
            </a:prstGeom>
          </p:spPr>
        </p:pic>
        <p:sp>
          <p:nvSpPr>
            <p:cNvPr id="9" name="文本框 8"/>
            <p:cNvSpPr txBox="1"/>
            <p:nvPr/>
          </p:nvSpPr>
          <p:spPr>
            <a:xfrm>
              <a:off x="3758548" y="5402609"/>
              <a:ext cx="1743221" cy="369332"/>
            </a:xfrm>
            <a:prstGeom prst="rect">
              <a:avLst/>
            </a:prstGeom>
            <a:noFill/>
          </p:spPr>
          <p:txBody>
            <a:bodyPr wrap="square" rtlCol="0">
              <a:spAutoFit/>
            </a:bodyPr>
            <a:lstStyle/>
            <a:p>
              <a:r>
                <a:rPr lang="en-US" altLang="zh-CN" b="1" dirty="0">
                  <a:solidFill>
                    <a:schemeClr val="tx2"/>
                  </a:solidFill>
                  <a:latin typeface="Times New Roman" panose="02020603050405020304" pitchFamily="18" charset="0"/>
                  <a:cs typeface="Times New Roman" panose="02020603050405020304" pitchFamily="18" charset="0"/>
                </a:rPr>
                <a:t>Straight Road</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grpSp>
        <p:nvGrpSpPr>
          <p:cNvPr id="10" name="组合 9"/>
          <p:cNvGrpSpPr/>
          <p:nvPr/>
        </p:nvGrpSpPr>
        <p:grpSpPr>
          <a:xfrm rot="10800000">
            <a:off x="7216856" y="1011832"/>
            <a:ext cx="3029774" cy="2444188"/>
            <a:chOff x="5569520" y="1334124"/>
            <a:chExt cx="3029774" cy="2444188"/>
          </a:xfrm>
        </p:grpSpPr>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520" y="1334124"/>
              <a:ext cx="3029774" cy="2444188"/>
            </a:xfrm>
            <a:prstGeom prst="rect">
              <a:avLst/>
            </a:prstGeom>
          </p:spPr>
        </p:pic>
        <p:sp>
          <p:nvSpPr>
            <p:cNvPr id="12" name="文本框 11"/>
            <p:cNvSpPr txBox="1"/>
            <p:nvPr/>
          </p:nvSpPr>
          <p:spPr>
            <a:xfrm rot="10800000">
              <a:off x="6839765" y="1767655"/>
              <a:ext cx="1743221" cy="369332"/>
            </a:xfrm>
            <a:prstGeom prst="rect">
              <a:avLst/>
            </a:prstGeom>
            <a:noFill/>
          </p:spPr>
          <p:txBody>
            <a:bodyPr wrap="square" rtlCol="0">
              <a:spAutoFit/>
            </a:bodyPr>
            <a:lstStyle/>
            <a:p>
              <a:r>
                <a:rPr lang="en-US" altLang="zh-CN" b="1" dirty="0">
                  <a:solidFill>
                    <a:schemeClr val="tx2"/>
                  </a:solidFill>
                  <a:latin typeface="Times New Roman" panose="02020603050405020304" pitchFamily="18" charset="0"/>
                  <a:cs typeface="Times New Roman" panose="02020603050405020304" pitchFamily="18" charset="0"/>
                </a:rPr>
                <a:t>S-Curve</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7122956" y="3381046"/>
            <a:ext cx="3217574" cy="2056635"/>
            <a:chOff x="5501770" y="3715306"/>
            <a:chExt cx="3217574" cy="2056635"/>
          </a:xfrm>
        </p:grpSpPr>
        <p:pic>
          <p:nvPicPr>
            <p:cNvPr id="14" name="图片 1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770" y="3715306"/>
              <a:ext cx="3217574" cy="1612923"/>
            </a:xfrm>
            <a:prstGeom prst="rect">
              <a:avLst/>
            </a:prstGeom>
          </p:spPr>
        </p:pic>
        <p:sp>
          <p:nvSpPr>
            <p:cNvPr id="15" name="文本框 14"/>
            <p:cNvSpPr txBox="1"/>
            <p:nvPr/>
          </p:nvSpPr>
          <p:spPr>
            <a:xfrm>
              <a:off x="6409697" y="5402609"/>
              <a:ext cx="1743221" cy="369332"/>
            </a:xfrm>
            <a:prstGeom prst="rect">
              <a:avLst/>
            </a:prstGeom>
            <a:noFill/>
          </p:spPr>
          <p:txBody>
            <a:bodyPr wrap="square" rtlCol="0">
              <a:spAutoFit/>
            </a:bodyPr>
            <a:lstStyle/>
            <a:p>
              <a:r>
                <a:rPr lang="en-US" altLang="zh-CN" b="1" dirty="0">
                  <a:solidFill>
                    <a:schemeClr val="tx2"/>
                  </a:solidFill>
                  <a:latin typeface="Times New Roman" panose="02020603050405020304" pitchFamily="18" charset="0"/>
                  <a:cs typeface="Times New Roman" panose="02020603050405020304" pitchFamily="18" charset="0"/>
                </a:rPr>
                <a:t>Curve</a:t>
              </a:r>
              <a:r>
                <a:rPr lang="en-US" altLang="zh-CN" b="1" dirty="0">
                  <a:solidFill>
                    <a:schemeClr val="tx2"/>
                  </a:solidFill>
                </a:rPr>
                <a:t> </a:t>
              </a:r>
              <a:r>
                <a:rPr lang="en-US" altLang="zh-CN" b="1" dirty="0">
                  <a:solidFill>
                    <a:schemeClr val="tx2"/>
                  </a:solidFill>
                  <a:latin typeface="Times New Roman" panose="02020603050405020304" pitchFamily="18" charset="0"/>
                  <a:cs typeface="Times New Roman" panose="02020603050405020304" pitchFamily="18" charset="0"/>
                </a:rPr>
                <a:t>Entry</a:t>
              </a:r>
              <a:endParaRPr lang="zh-CN" altLang="en-US" b="1" dirty="0">
                <a:solidFill>
                  <a:schemeClr val="tx2"/>
                </a:solidFill>
                <a:latin typeface="Times New Roman" panose="02020603050405020304" pitchFamily="18" charset="0"/>
                <a:cs typeface="Times New Roman" panose="02020603050405020304" pitchFamily="18" charset="0"/>
              </a:endParaRPr>
            </a:p>
          </p:txBody>
        </p:sp>
      </p:grpSp>
      <p:sp>
        <p:nvSpPr>
          <p:cNvPr id="16" name="文本框 15"/>
          <p:cNvSpPr txBox="1"/>
          <p:nvPr/>
        </p:nvSpPr>
        <p:spPr>
          <a:xfrm>
            <a:off x="1987138" y="2106744"/>
            <a:ext cx="4678398"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F0000"/>
                </a:solidFill>
                <a:latin typeface="Times New Roman" panose="02020603050405020304" pitchFamily="18" charset="0"/>
                <a:cs typeface="Times New Roman" panose="02020603050405020304" pitchFamily="18" charset="0"/>
              </a:rPr>
              <a:t>ACC Shall not drop a selected target in following scenarios.</a:t>
            </a:r>
          </a:p>
          <a:p>
            <a:pPr marL="285750" indent="-285750">
              <a:buFont typeface="Arial" panose="020B0604020202020204" pitchFamily="34" charset="0"/>
              <a:buChar char="•"/>
            </a:pP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0" y="0"/>
            <a:ext cx="7322694" cy="1001379"/>
            <a:chOff x="0" y="0"/>
            <a:chExt cx="7322694" cy="1001379"/>
          </a:xfrm>
        </p:grpSpPr>
        <p:grpSp>
          <p:nvGrpSpPr>
            <p:cNvPr id="19" name="组合 18"/>
            <p:cNvGrpSpPr/>
            <p:nvPr/>
          </p:nvGrpSpPr>
          <p:grpSpPr>
            <a:xfrm>
              <a:off x="0" y="0"/>
              <a:ext cx="7322694" cy="1001379"/>
              <a:chOff x="-4764" y="57147"/>
              <a:chExt cx="7322694" cy="1001379"/>
            </a:xfrm>
          </p:grpSpPr>
          <p:grpSp>
            <p:nvGrpSpPr>
              <p:cNvPr id="21" name="组合 20"/>
              <p:cNvGrpSpPr/>
              <p:nvPr/>
            </p:nvGrpSpPr>
            <p:grpSpPr>
              <a:xfrm>
                <a:off x="-4764" y="57147"/>
                <a:ext cx="7322694" cy="914404"/>
                <a:chOff x="-4764" y="57147"/>
                <a:chExt cx="7322694" cy="914404"/>
              </a:xfrm>
            </p:grpSpPr>
            <p:sp>
              <p:nvSpPr>
                <p:cNvPr id="23" name="文本框 58"/>
                <p:cNvSpPr txBox="1"/>
                <p:nvPr/>
              </p:nvSpPr>
              <p:spPr>
                <a:xfrm>
                  <a:off x="1040169" y="57147"/>
                  <a:ext cx="6277761" cy="6309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Target Select</a:t>
                  </a:r>
                  <a:r>
                    <a:rPr lang="zh-CN" altLang="en-US" sz="3500" b="1" dirty="0">
                      <a:solidFill>
                        <a:schemeClr val="accent1"/>
                      </a:solidFill>
                      <a:latin typeface="Segoe UI Emoji" panose="020B0502040204020203" pitchFamily="34" charset="0"/>
                      <a:ea typeface="Segoe UI Emoji" panose="020B0502040204020203" pitchFamily="34" charset="0"/>
                      <a:cs typeface="Segoe UI Black" panose="020B0A02040204020203" pitchFamily="34" charset="0"/>
                    </a:rPr>
                    <a:t>（目标选择）</a:t>
                  </a:r>
                </a:p>
              </p:txBody>
            </p:sp>
            <p:grpSp>
              <p:nvGrpSpPr>
                <p:cNvPr id="24" name="组合 23"/>
                <p:cNvGrpSpPr/>
                <p:nvPr/>
              </p:nvGrpSpPr>
              <p:grpSpPr>
                <a:xfrm>
                  <a:off x="-4764" y="57152"/>
                  <a:ext cx="981293" cy="914399"/>
                  <a:chOff x="-4764" y="57152"/>
                  <a:chExt cx="981293" cy="914399"/>
                </a:xfrm>
              </p:grpSpPr>
              <p:sp>
                <p:nvSpPr>
                  <p:cNvPr id="25" name="矩形 24"/>
                  <p:cNvSpPr/>
                  <p:nvPr/>
                </p:nvSpPr>
                <p:spPr>
                  <a:xfrm>
                    <a:off x="819154" y="142875"/>
                    <a:ext cx="157375"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 name="组合 25"/>
                  <p:cNvGrpSpPr/>
                  <p:nvPr/>
                </p:nvGrpSpPr>
                <p:grpSpPr>
                  <a:xfrm>
                    <a:off x="-4764" y="57152"/>
                    <a:ext cx="704852" cy="914399"/>
                    <a:chOff x="-4764" y="57152"/>
                    <a:chExt cx="704852" cy="914399"/>
                  </a:xfrm>
                </p:grpSpPr>
                <p:sp>
                  <p:nvSpPr>
                    <p:cNvPr id="27" name="矩形 26"/>
                    <p:cNvSpPr/>
                    <p:nvPr/>
                  </p:nvSpPr>
                  <p:spPr>
                    <a:xfrm>
                      <a:off x="-4764" y="142875"/>
                      <a:ext cx="704852" cy="814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8" name="组合 27"/>
                    <p:cNvGrpSpPr/>
                    <p:nvPr/>
                  </p:nvGrpSpPr>
                  <p:grpSpPr>
                    <a:xfrm>
                      <a:off x="86372" y="57152"/>
                      <a:ext cx="575833" cy="914399"/>
                      <a:chOff x="86372" y="57152"/>
                      <a:chExt cx="575833" cy="914399"/>
                    </a:xfrm>
                  </p:grpSpPr>
                  <p:sp>
                    <p:nvSpPr>
                      <p:cNvPr id="29" name="文本框 93"/>
                      <p:cNvSpPr txBox="1"/>
                      <p:nvPr/>
                    </p:nvSpPr>
                    <p:spPr>
                      <a:xfrm>
                        <a:off x="124255" y="57152"/>
                        <a:ext cx="332509"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4400" dirty="0">
                          <a:solidFill>
                            <a:schemeClr val="bg1"/>
                          </a:solidFill>
                          <a:latin typeface="Segoe UI Black" panose="020B0A02040204020203" pitchFamily="34" charset="0"/>
                          <a:cs typeface="Segoe UI Black" panose="020B0A02040204020203" pitchFamily="34" charset="0"/>
                        </a:endParaRPr>
                      </a:p>
                    </p:txBody>
                  </p:sp>
                  <p:sp>
                    <p:nvSpPr>
                      <p:cNvPr id="30" name="文本框 94"/>
                      <p:cNvSpPr txBox="1"/>
                      <p:nvPr/>
                    </p:nvSpPr>
                    <p:spPr>
                      <a:xfrm>
                        <a:off x="86372" y="602219"/>
                        <a:ext cx="57583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Part</a:t>
                        </a:r>
                        <a:endParaRPr lang="zh-CN" altLang="en-US" dirty="0">
                          <a:solidFill>
                            <a:schemeClr val="bg1"/>
                          </a:solidFill>
                        </a:endParaRPr>
                      </a:p>
                    </p:txBody>
                  </p:sp>
                </p:grpSp>
              </p:grpSp>
            </p:grpSp>
          </p:grpSp>
          <p:sp>
            <p:nvSpPr>
              <p:cNvPr id="22" name="文本框 57"/>
              <p:cNvSpPr txBox="1"/>
              <p:nvPr/>
            </p:nvSpPr>
            <p:spPr>
              <a:xfrm>
                <a:off x="1042987" y="612250"/>
                <a:ext cx="4851949" cy="446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300" dirty="0">
                  <a:solidFill>
                    <a:schemeClr val="accent1"/>
                  </a:solidFill>
                  <a:latin typeface="微软雅黑" panose="020B0503020204020204" pitchFamily="34" charset="-122"/>
                  <a:ea typeface="微软雅黑" panose="020B0503020204020204" pitchFamily="34" charset="-122"/>
                </a:endParaRPr>
              </a:p>
            </p:txBody>
          </p:sp>
        </p:grpSp>
        <p:sp>
          <p:nvSpPr>
            <p:cNvPr id="20" name="圆角矩形 19"/>
            <p:cNvSpPr/>
            <p:nvPr/>
          </p:nvSpPr>
          <p:spPr bwMode="auto">
            <a:xfrm>
              <a:off x="1044933" y="544650"/>
              <a:ext cx="4306555" cy="36975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rPr>
                <a:t>Following Lead Vehicle </a:t>
              </a:r>
              <a:r>
                <a:rPr lang="zh-CN" altLang="en-US" b="1" dirty="0">
                  <a:solidFill>
                    <a:schemeClr val="accent1"/>
                  </a:solidFill>
                  <a:latin typeface="微软雅黑" panose="020B0503020204020204" pitchFamily="34" charset="-122"/>
                  <a:ea typeface="微软雅黑" panose="020B0503020204020204" pitchFamily="34" charset="-122"/>
                </a:rPr>
                <a:t>（跟随前车）</a:t>
              </a:r>
            </a:p>
          </p:txBody>
        </p:sp>
      </p:grpSp>
    </p:spTree>
    <p:extLst>
      <p:ext uri="{BB962C8B-B14F-4D97-AF65-F5344CB8AC3E}">
        <p14:creationId xmlns:p14="http://schemas.microsoft.com/office/powerpoint/2010/main" val="17078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59838"/>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1788</Words>
  <Application>Microsoft Office PowerPoint</Application>
  <PresentationFormat>宽屏</PresentationFormat>
  <Paragraphs>228</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宋体</vt:lpstr>
      <vt:lpstr>微软雅黑</vt:lpstr>
      <vt:lpstr>Arial</vt:lpstr>
      <vt:lpstr>Calibri</vt:lpstr>
      <vt:lpstr>Calibri Light</vt:lpstr>
      <vt:lpstr>Segoe UI Black</vt:lpstr>
      <vt:lpstr>Segoe UI Emoji</vt:lpstr>
      <vt:lpstr>Times New Roman</vt:lpstr>
      <vt:lpstr>自定义设计方案</vt:lpstr>
      <vt:lpstr>Visio</vt:lpstr>
      <vt:lpstr>Adaptive Cruise Control 自适应巡航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 Gu</dc:creator>
  <cp:lastModifiedBy>熊冬</cp:lastModifiedBy>
  <cp:revision>26</cp:revision>
  <dcterms:created xsi:type="dcterms:W3CDTF">2019-06-05T03:17:39Z</dcterms:created>
  <dcterms:modified xsi:type="dcterms:W3CDTF">2021-03-30T01:40:25Z</dcterms:modified>
</cp:coreProperties>
</file>