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289109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xmlns="" id="{2ECCFBD3-5DD9-42F7-B21E-C84D9F47582F}"/>
              </a:ext>
            </a:extLst>
          </p:cNvPr>
          <p:cNvSpPr/>
          <p:nvPr userDrawn="1"/>
        </p:nvSpPr>
        <p:spPr>
          <a:xfrm>
            <a:off x="-3799" y="586664"/>
            <a:ext cx="3526972" cy="628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0" name="任意多边形: 形状 157">
            <a:extLst>
              <a:ext uri="{FF2B5EF4-FFF2-40B4-BE49-F238E27FC236}">
                <a16:creationId xmlns:a16="http://schemas.microsoft.com/office/drawing/2014/main" xmlns="" id="{9E56C5ED-730D-4E0F-8B91-8AE7E01B5BA4}"/>
              </a:ext>
            </a:extLst>
          </p:cNvPr>
          <p:cNvSpPr/>
          <p:nvPr userDrawn="1"/>
        </p:nvSpPr>
        <p:spPr>
          <a:xfrm flipH="1">
            <a:off x="8455097" y="3171945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A3E9EECF-3E88-40E2-B2EE-EB09E425D202}"/>
              </a:ext>
            </a:extLst>
          </p:cNvPr>
          <p:cNvSpPr/>
          <p:nvPr userDrawn="1"/>
        </p:nvSpPr>
        <p:spPr>
          <a:xfrm flipH="1">
            <a:off x="8665027" y="4029195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37F2DB4A-01CB-48ED-9500-C136D472BD13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>
            <a:off x="-3800" y="586664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57A9238-71E4-415D-A10C-26D3A95E3F57}"/>
              </a:ext>
            </a:extLst>
          </p:cNvPr>
          <p:cNvCxnSpPr>
            <a:cxnSpLocks/>
          </p:cNvCxnSpPr>
          <p:nvPr userDrawn="1"/>
        </p:nvCxnSpPr>
        <p:spPr>
          <a:xfrm>
            <a:off x="3237097" y="3549874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219179BF-9239-47D4-B305-9CDA4389B244}"/>
              </a:ext>
            </a:extLst>
          </p:cNvPr>
          <p:cNvCxnSpPr>
            <a:cxnSpLocks/>
          </p:cNvCxnSpPr>
          <p:nvPr userDrawn="1"/>
        </p:nvCxnSpPr>
        <p:spPr>
          <a:xfrm>
            <a:off x="3237097" y="2178274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3800" y="2605432"/>
            <a:ext cx="4842617" cy="950569"/>
          </a:xfrm>
        </p:spPr>
        <p:txBody>
          <a:bodyPr anchor="b">
            <a:no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8" name="任意多边形 7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72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1999" cy="6867645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65000">
                <a:srgbClr val="FFFFFF">
                  <a:alpha val="95000"/>
                </a:srgbClr>
              </a:gs>
              <a:gs pos="100000">
                <a:schemeClr val="bg1">
                  <a:alpha val="65000"/>
                </a:schemeClr>
              </a:gs>
            </a:gsLst>
            <a:lin ang="81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147657" y="1571780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2147657" y="2415159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147657" y="3258538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2147657" y="4101917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2147657" y="4945296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任意多边形: 形状 157">
            <a:extLst>
              <a:ext uri="{FF2B5EF4-FFF2-40B4-BE49-F238E27FC236}">
                <a16:creationId xmlns:a16="http://schemas.microsoft.com/office/drawing/2014/main" xmlns="" id="{9E56C5ED-730D-4E0F-8B91-8AE7E01B5BA4}"/>
              </a:ext>
            </a:extLst>
          </p:cNvPr>
          <p:cNvSpPr/>
          <p:nvPr userDrawn="1"/>
        </p:nvSpPr>
        <p:spPr>
          <a:xfrm flipH="1">
            <a:off x="10129421" y="3171945"/>
            <a:ext cx="2062578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xmlns="" id="{A3E9EECF-3E88-40E2-B2EE-EB09E425D202}"/>
              </a:ext>
            </a:extLst>
          </p:cNvPr>
          <p:cNvSpPr/>
          <p:nvPr userDrawn="1"/>
        </p:nvSpPr>
        <p:spPr>
          <a:xfrm flipH="1">
            <a:off x="10129421" y="4029195"/>
            <a:ext cx="2062578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xmlns="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74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9" name="任意多边形 8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69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11" name="任意多边形 10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00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6"/>
            <a:ext cx="12192000" cy="6855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343843"/>
            <a:ext cx="12192000" cy="344166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63" y="75815"/>
            <a:ext cx="1877253" cy="652607"/>
          </a:xfrm>
          <a:prstGeom prst="rect">
            <a:avLst/>
          </a:prstGeom>
        </p:spPr>
      </p:pic>
      <p:grpSp>
        <p:nvGrpSpPr>
          <p:cNvPr id="30" name="2598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64241" y="2343843"/>
            <a:ext cx="11370038" cy="2533527"/>
            <a:chOff x="0" y="1447172"/>
            <a:chExt cx="12192000" cy="2716681"/>
          </a:xfrm>
        </p:grpSpPr>
        <p:sp>
          <p:nvSpPr>
            <p:cNvPr id="31" name="í$lîḓè"/>
            <p:cNvSpPr/>
            <p:nvPr/>
          </p:nvSpPr>
          <p:spPr>
            <a:xfrm>
              <a:off x="0" y="2780068"/>
              <a:ext cx="12192000" cy="931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iṣlîḑe"/>
            <p:cNvSpPr/>
            <p:nvPr/>
          </p:nvSpPr>
          <p:spPr>
            <a:xfrm>
              <a:off x="1590442" y="1447172"/>
              <a:ext cx="873090" cy="84492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>
              <a:stCxn id="32" idx="2"/>
            </p:cNvCxnSpPr>
            <p:nvPr/>
          </p:nvCxnSpPr>
          <p:spPr>
            <a:xfrm>
              <a:off x="2026987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$ľîde"/>
            <p:cNvSpPr/>
            <p:nvPr/>
          </p:nvSpPr>
          <p:spPr>
            <a:xfrm>
              <a:off x="1712206" y="2931214"/>
              <a:ext cx="629562" cy="629562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îśļíḍé"/>
            <p:cNvSpPr/>
            <p:nvPr/>
          </p:nvSpPr>
          <p:spPr>
            <a:xfrm>
              <a:off x="4298884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2"/>
            </p:cNvCxnSpPr>
            <p:nvPr/>
          </p:nvCxnSpPr>
          <p:spPr>
            <a:xfrm>
              <a:off x="4735429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îṧļiḑé"/>
            <p:cNvSpPr/>
            <p:nvPr/>
          </p:nvSpPr>
          <p:spPr>
            <a:xfrm>
              <a:off x="4420648" y="2931214"/>
              <a:ext cx="629562" cy="629562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8" name="iŝľïḓê"/>
            <p:cNvSpPr/>
            <p:nvPr/>
          </p:nvSpPr>
          <p:spPr>
            <a:xfrm>
              <a:off x="7007326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38" idx="2"/>
            </p:cNvCxnSpPr>
            <p:nvPr/>
          </p:nvCxnSpPr>
          <p:spPr>
            <a:xfrm>
              <a:off x="7443871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îṡ1îḓè"/>
            <p:cNvSpPr/>
            <p:nvPr/>
          </p:nvSpPr>
          <p:spPr>
            <a:xfrm>
              <a:off x="7129090" y="2931214"/>
              <a:ext cx="629562" cy="629562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" name="îŝlídê"/>
            <p:cNvSpPr/>
            <p:nvPr/>
          </p:nvSpPr>
          <p:spPr>
            <a:xfrm>
              <a:off x="9715768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>
              <a:stCxn id="41" idx="2"/>
            </p:cNvCxnSpPr>
            <p:nvPr/>
          </p:nvCxnSpPr>
          <p:spPr>
            <a:xfrm>
              <a:off x="10152313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$ḻïdê"/>
            <p:cNvSpPr/>
            <p:nvPr/>
          </p:nvSpPr>
          <p:spPr>
            <a:xfrm>
              <a:off x="9837532" y="2931214"/>
              <a:ext cx="629562" cy="629562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3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351"/>
          </a:xfrm>
          <a:prstGeom prst="rect">
            <a:avLst/>
          </a:prstGeom>
        </p:spPr>
      </p:pic>
      <p:sp>
        <p:nvSpPr>
          <p:cNvPr id="6" name="直角三角形 5"/>
          <p:cNvSpPr/>
          <p:nvPr userDrawn="1"/>
        </p:nvSpPr>
        <p:spPr>
          <a:xfrm rot="5400000">
            <a:off x="-1999037" y="1999033"/>
            <a:ext cx="6858003" cy="2859933"/>
          </a:xfrm>
          <a:prstGeom prst="rtTriangle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333032" y="1999035"/>
            <a:ext cx="6858003" cy="2859933"/>
          </a:xfrm>
          <a:prstGeom prst="rtTriangle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04" y="1070549"/>
            <a:ext cx="3077108" cy="1068404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 userDrawn="1"/>
        </p:nvSpPr>
        <p:spPr bwMode="auto">
          <a:xfrm>
            <a:off x="3573517" y="1981499"/>
            <a:ext cx="5362881" cy="96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2146" indent="-27214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4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itchFamily="34" charset="0"/>
              </a:defRPr>
            </a:lvl1pPr>
            <a:lvl2pPr marL="589650" indent="-2267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22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907154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90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270015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1632877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1995738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358599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2721461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084322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zh-CN" altLang="en-US" sz="3600" b="1" kern="0" dirty="0" smtClean="0">
                <a:solidFill>
                  <a:srgbClr val="00CCFF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73000"/>
                    </a:schemeClr>
                  </a:outerShdw>
                </a:effectLst>
              </a:rPr>
              <a:t>驾驭</a:t>
            </a:r>
            <a:r>
              <a:rPr lang="zh-CN" altLang="en-US" sz="3600" b="1" kern="0" dirty="0" smtClean="0">
                <a:solidFill>
                  <a:srgbClr val="B6DA1E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73000"/>
                    </a:schemeClr>
                  </a:outerShdw>
                </a:effectLst>
              </a:rPr>
              <a:t>“新”世界</a:t>
            </a:r>
            <a:endParaRPr lang="zh-CN" altLang="en-US" sz="3600" b="1" kern="0" dirty="0">
              <a:solidFill>
                <a:srgbClr val="B6DA1E"/>
              </a:solidFill>
              <a:effectLst>
                <a:outerShdw blurRad="38100" dist="38100" dir="2700000" algn="tl">
                  <a:schemeClr val="tx1">
                    <a:lumMod val="95000"/>
                    <a:lumOff val="5000"/>
                    <a:alpha val="73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34247" y="3712656"/>
            <a:ext cx="99027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充足</a:t>
            </a:r>
            <a:r>
              <a:rPr lang="zh-CN" altLang="en-US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开发资源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保证项目按期交付，缩短开发周期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及时的客户响应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保障开发过程沟通顺畅，工程支持反馈及时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高性能的产品交付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完整的开发验证流程，承接沃尔沃算法高安全性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高性价比解决方案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本土化的产品开发，保证高质量的同时获得较大成本优势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定制化的功能接口</a:t>
            </a:r>
            <a:r>
              <a:rPr lang="en-US" altLang="zh-CN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开放多样化的输出信号接口，满足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HMI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界面定制需求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 userDrawn="1"/>
        </p:nvSpPr>
        <p:spPr>
          <a:xfrm>
            <a:off x="2416199" y="2906576"/>
            <a:ext cx="7677515" cy="799730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Make driving safe and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69000"/>
                    </a:schemeClr>
                  </a:outerShdw>
                </a:effectLst>
                <a:ea typeface="微软雅黑" panose="020B0503020204020204" pitchFamily="34" charset="-122"/>
              </a:rPr>
              <a:t>easy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63" y="75815"/>
            <a:ext cx="1877253" cy="6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6241"/>
            <a:ext cx="10515600" cy="496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937330" y="2588101"/>
            <a:ext cx="4842617" cy="95056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（内部资料）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33864"/>
              </p:ext>
            </p:extLst>
          </p:nvPr>
        </p:nvGraphicFramePr>
        <p:xfrm>
          <a:off x="6205699" y="3828159"/>
          <a:ext cx="4176464" cy="255567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365575"/>
                <a:gridCol w="2810889"/>
              </a:tblGrid>
              <a:tr h="343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ALOD_MODE</a:t>
                      </a:r>
                      <a:br>
                        <a:rPr lang="en-US" sz="8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(ACC</a:t>
                      </a:r>
                      <a:r>
                        <a:rPr lang="zh-CN" sz="8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  <a:r>
                        <a:rPr lang="en-US" sz="8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800" b="1" kern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状态说明</a:t>
                      </a: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</a:tr>
              <a:tr h="397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kern="0" dirty="0" smtClean="0">
                          <a:effectLst/>
                        </a:rPr>
                        <a:t>Override</a:t>
                      </a:r>
                      <a:endParaRPr lang="zh-CN" altLang="zh-CN" sz="8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800" kern="0" dirty="0" smtClean="0">
                          <a:effectLst/>
                        </a:rPr>
                        <a:t>当驾驶员主动踩油门踏板加速，进入</a:t>
                      </a:r>
                      <a:r>
                        <a:rPr lang="en-US" altLang="zh-CN" sz="800" kern="0" dirty="0" smtClean="0">
                          <a:effectLst/>
                        </a:rPr>
                        <a:t>Override</a:t>
                      </a:r>
                      <a:r>
                        <a:rPr lang="zh-CN" altLang="zh-CN" sz="800" kern="0" dirty="0" smtClean="0">
                          <a:effectLst/>
                        </a:rPr>
                        <a:t>并允许驾驶员接管。</a:t>
                      </a:r>
                      <a:endParaRPr lang="zh-CN" altLang="zh-CN" sz="8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397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Stand-active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ACC</a:t>
                      </a:r>
                      <a:r>
                        <a:rPr lang="zh-CN" altLang="zh-CN" sz="800" kern="0" dirty="0" smtClean="0">
                          <a:effectLst/>
                        </a:rPr>
                        <a:t>控制自车跟停前车时，在自车静止的前三秒以内处于</a:t>
                      </a:r>
                      <a:r>
                        <a:rPr lang="en-US" altLang="zh-CN" sz="800" kern="0" dirty="0" smtClean="0">
                          <a:effectLst/>
                        </a:rPr>
                        <a:t>Stand-active</a:t>
                      </a:r>
                      <a:r>
                        <a:rPr lang="zh-CN" altLang="zh-CN" sz="800" kern="0" dirty="0" smtClean="0">
                          <a:effectLst/>
                        </a:rPr>
                        <a:t>，该状态下</a:t>
                      </a:r>
                      <a:r>
                        <a:rPr lang="en-US" altLang="zh-CN" sz="800" kern="0" dirty="0" smtClean="0">
                          <a:effectLst/>
                        </a:rPr>
                        <a:t>ACC</a:t>
                      </a:r>
                      <a:r>
                        <a:rPr lang="zh-CN" altLang="zh-CN" sz="800" kern="0" dirty="0" smtClean="0">
                          <a:effectLst/>
                        </a:rPr>
                        <a:t>能在前车驶离时自动跳转至</a:t>
                      </a:r>
                      <a:r>
                        <a:rPr lang="en-US" altLang="zh-CN" sz="800" kern="0" dirty="0" err="1" smtClean="0">
                          <a:effectLst/>
                        </a:rPr>
                        <a:t>ActiveControl</a:t>
                      </a:r>
                      <a:r>
                        <a:rPr lang="zh-CN" altLang="zh-CN" sz="800" kern="0" dirty="0" smtClean="0">
                          <a:effectLst/>
                        </a:rPr>
                        <a:t>跟随前车起步。该状态下</a:t>
                      </a:r>
                      <a:r>
                        <a:rPr lang="en-US" altLang="zh-CN" sz="800" kern="0" dirty="0" smtClean="0">
                          <a:effectLst/>
                        </a:rPr>
                        <a:t>ESC</a:t>
                      </a:r>
                      <a:r>
                        <a:rPr lang="zh-CN" altLang="zh-CN" sz="800" kern="0" dirty="0" smtClean="0">
                          <a:effectLst/>
                        </a:rPr>
                        <a:t>应使车辆保持静止状态。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716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Stand-wait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Stand-active</a:t>
                      </a:r>
                      <a:r>
                        <a:rPr lang="zh-CN" altLang="zh-CN" sz="800" kern="0" dirty="0" smtClean="0">
                          <a:effectLst/>
                        </a:rPr>
                        <a:t>状态下持续</a:t>
                      </a:r>
                      <a:r>
                        <a:rPr lang="en-US" altLang="zh-CN" sz="800" kern="0" dirty="0" smtClean="0">
                          <a:effectLst/>
                        </a:rPr>
                        <a:t>3</a:t>
                      </a:r>
                      <a:r>
                        <a:rPr lang="zh-CN" altLang="zh-CN" sz="800" kern="0" dirty="0" smtClean="0">
                          <a:effectLst/>
                        </a:rPr>
                        <a:t>秒后跳转至</a:t>
                      </a:r>
                      <a:r>
                        <a:rPr lang="en-US" altLang="zh-CN" sz="800" kern="0" dirty="0" smtClean="0">
                          <a:effectLst/>
                        </a:rPr>
                        <a:t>Stand-wait.</a:t>
                      </a:r>
                      <a:r>
                        <a:rPr lang="zh-CN" altLang="zh-CN" sz="800" kern="0" dirty="0" smtClean="0">
                          <a:effectLst/>
                        </a:rPr>
                        <a:t>该状态下需驾驶员确认</a:t>
                      </a:r>
                      <a:r>
                        <a:rPr lang="en-US" altLang="zh-CN" sz="800" kern="0" dirty="0" smtClean="0">
                          <a:effectLst/>
                        </a:rPr>
                        <a:t>(</a:t>
                      </a:r>
                      <a:r>
                        <a:rPr lang="zh-CN" altLang="zh-CN" sz="800" kern="0" dirty="0" smtClean="0">
                          <a:effectLst/>
                        </a:rPr>
                        <a:t>点油门</a:t>
                      </a:r>
                      <a:r>
                        <a:rPr lang="en-US" altLang="zh-CN" sz="800" kern="0" dirty="0" smtClean="0">
                          <a:effectLst/>
                        </a:rPr>
                        <a:t>/Res+)</a:t>
                      </a:r>
                      <a:r>
                        <a:rPr lang="zh-CN" altLang="zh-CN" sz="800" kern="0" dirty="0" smtClean="0">
                          <a:effectLst/>
                        </a:rPr>
                        <a:t>才能进入</a:t>
                      </a:r>
                      <a:r>
                        <a:rPr lang="en-US" altLang="zh-CN" sz="800" kern="0" dirty="0" err="1" smtClean="0">
                          <a:effectLst/>
                        </a:rPr>
                        <a:t>ActiveControl</a:t>
                      </a:r>
                      <a:r>
                        <a:rPr lang="zh-CN" altLang="zh-CN" sz="800" kern="0" dirty="0" smtClean="0">
                          <a:effectLst/>
                        </a:rPr>
                        <a:t>。</a:t>
                      </a:r>
                      <a:r>
                        <a:rPr lang="en-US" altLang="zh-CN" sz="800" kern="0" dirty="0" smtClean="0">
                          <a:effectLst/>
                        </a:rPr>
                        <a:t/>
                      </a:r>
                      <a:br>
                        <a:rPr lang="en-US" altLang="zh-CN" sz="800" kern="0" dirty="0" smtClean="0">
                          <a:effectLst/>
                        </a:rPr>
                      </a:br>
                      <a:r>
                        <a:rPr lang="zh-CN" altLang="zh-CN" sz="800" kern="0" dirty="0" smtClean="0">
                          <a:effectLst/>
                        </a:rPr>
                        <a:t>另，驾驶员能在踩刹车且车辆静止的前提下通过按</a:t>
                      </a:r>
                      <a:r>
                        <a:rPr lang="en-US" altLang="zh-CN" sz="800" kern="0" dirty="0" smtClean="0">
                          <a:effectLst/>
                        </a:rPr>
                        <a:t>Res+</a:t>
                      </a:r>
                      <a:r>
                        <a:rPr lang="zh-CN" altLang="zh-CN" sz="800" kern="0" dirty="0" smtClean="0">
                          <a:effectLst/>
                        </a:rPr>
                        <a:t>从</a:t>
                      </a:r>
                      <a:r>
                        <a:rPr lang="en-US" altLang="zh-CN" sz="800" kern="0" dirty="0" smtClean="0">
                          <a:effectLst/>
                        </a:rPr>
                        <a:t>Standby</a:t>
                      </a:r>
                      <a:r>
                        <a:rPr lang="zh-CN" altLang="zh-CN" sz="800" kern="0" dirty="0" smtClean="0">
                          <a:effectLst/>
                        </a:rPr>
                        <a:t>进入</a:t>
                      </a:r>
                      <a:r>
                        <a:rPr lang="en-US" altLang="zh-CN" sz="800" kern="0" dirty="0" err="1" smtClean="0">
                          <a:effectLst/>
                        </a:rPr>
                        <a:t>StandWait</a:t>
                      </a:r>
                      <a:r>
                        <a:rPr lang="zh-CN" altLang="zh-CN" sz="800" kern="0" dirty="0" smtClean="0">
                          <a:effectLst/>
                        </a:rPr>
                        <a:t>。</a:t>
                      </a:r>
                      <a:r>
                        <a:rPr lang="en-US" altLang="zh-CN" sz="800" kern="0" dirty="0" smtClean="0">
                          <a:effectLst/>
                        </a:rPr>
                        <a:t/>
                      </a:r>
                      <a:br>
                        <a:rPr lang="en-US" altLang="zh-CN" sz="800" kern="0" dirty="0" smtClean="0">
                          <a:effectLst/>
                        </a:rPr>
                      </a:br>
                      <a:r>
                        <a:rPr lang="zh-CN" altLang="zh-CN" sz="800" kern="0" dirty="0" smtClean="0">
                          <a:effectLst/>
                        </a:rPr>
                        <a:t>该状态下</a:t>
                      </a:r>
                      <a:r>
                        <a:rPr lang="en-US" altLang="zh-CN" sz="800" kern="0" dirty="0" smtClean="0">
                          <a:effectLst/>
                        </a:rPr>
                        <a:t>ESC</a:t>
                      </a:r>
                      <a:r>
                        <a:rPr lang="zh-CN" altLang="zh-CN" sz="800" kern="0" dirty="0" smtClean="0">
                          <a:effectLst/>
                        </a:rPr>
                        <a:t>应使车辆保持静止状态。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327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Temporary Failure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ACC</a:t>
                      </a:r>
                      <a:r>
                        <a:rPr lang="zh-CN" altLang="zh-CN" sz="800" kern="0" dirty="0" smtClean="0">
                          <a:effectLst/>
                        </a:rPr>
                        <a:t>发生临时故障。此状态下车辆完全由驾驶员控制。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282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Permanent Failure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effectLst/>
                        </a:rPr>
                        <a:t>ACC</a:t>
                      </a:r>
                      <a:r>
                        <a:rPr lang="zh-CN" altLang="zh-CN" sz="800" kern="0" dirty="0" smtClean="0">
                          <a:effectLst/>
                        </a:rPr>
                        <a:t>发生永久故障。此状态下车辆完全由驾驶员控制。</a:t>
                      </a:r>
                      <a:endParaRPr lang="zh-CN" alt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-142060" y="437185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56617" y="9901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状态介绍及跳转框图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81475"/>
              </p:ext>
            </p:extLst>
          </p:nvPr>
        </p:nvGraphicFramePr>
        <p:xfrm>
          <a:off x="806918" y="3815417"/>
          <a:ext cx="4176464" cy="268592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365575"/>
                <a:gridCol w="2810889"/>
              </a:tblGrid>
              <a:tr h="35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bg1"/>
                          </a:solidFill>
                          <a:effectLst/>
                        </a:rPr>
                        <a:t>ALOD_MODE</a:t>
                      </a:r>
                      <a:br>
                        <a:rPr lang="en-US" sz="800" kern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800" kern="0" dirty="0">
                          <a:solidFill>
                            <a:schemeClr val="bg1"/>
                          </a:solidFill>
                          <a:effectLst/>
                        </a:rPr>
                        <a:t>(ACC</a:t>
                      </a:r>
                      <a:r>
                        <a:rPr lang="zh-CN" sz="800" kern="0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r>
                        <a:rPr lang="en-US" sz="800" kern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CN" sz="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solidFill>
                            <a:schemeClr val="bg1"/>
                          </a:solidFill>
                          <a:effectLst/>
                        </a:rPr>
                        <a:t>状态说明</a:t>
                      </a:r>
                      <a:endParaRPr lang="zh-CN" sz="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</a:tr>
              <a:tr h="397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OFF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关闭</a:t>
                      </a:r>
                      <a:r>
                        <a:rPr lang="zh-CN" sz="800" kern="0" dirty="0" smtClean="0">
                          <a:effectLst/>
                        </a:rPr>
                        <a:t>状态，</a:t>
                      </a:r>
                      <a:r>
                        <a:rPr lang="zh-CN" sz="800" kern="0" dirty="0">
                          <a:effectLst/>
                        </a:rPr>
                        <a:t>此时</a:t>
                      </a: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图标不显示，且其他相关信号都发默认值。此状态下车辆完全由驾驶员控制。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559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Passive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已由驾驶员开启，但有抑制条件</a:t>
                      </a:r>
                      <a:r>
                        <a:rPr lang="en-US" sz="800" kern="0" dirty="0">
                          <a:effectLst/>
                        </a:rPr>
                        <a:t>(</a:t>
                      </a:r>
                      <a:r>
                        <a:rPr lang="zh-CN" sz="800" kern="0" dirty="0">
                          <a:effectLst/>
                        </a:rPr>
                        <a:t>如安全带车门</a:t>
                      </a:r>
                      <a:r>
                        <a:rPr lang="en-US" sz="800" kern="0" dirty="0">
                          <a:effectLst/>
                        </a:rPr>
                        <a:t>)</a:t>
                      </a:r>
                      <a:r>
                        <a:rPr lang="zh-CN" sz="800" kern="0" dirty="0">
                          <a:effectLst/>
                        </a:rPr>
                        <a:t>满足，驾驶员无法激活</a:t>
                      </a: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。此状态下车辆完全由驾驶员</a:t>
                      </a:r>
                      <a:r>
                        <a:rPr lang="zh-CN" sz="800" kern="0" dirty="0" smtClean="0">
                          <a:effectLst/>
                        </a:rPr>
                        <a:t>控制</a:t>
                      </a:r>
                      <a:r>
                        <a:rPr lang="zh-CN" altLang="en-US" sz="800" kern="0" dirty="0" smtClean="0">
                          <a:effectLst/>
                        </a:rPr>
                        <a:t>。</a:t>
                      </a:r>
                      <a:r>
                        <a:rPr lang="en-US" altLang="zh-CN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(Passive</a:t>
                      </a:r>
                      <a:r>
                        <a:rPr lang="zh-CN" altLang="en-US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和</a:t>
                      </a:r>
                      <a:r>
                        <a:rPr lang="en-US" altLang="zh-CN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Standby</a:t>
                      </a:r>
                      <a:r>
                        <a:rPr lang="zh-CN" altLang="en-US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状态在仪表盘显示和执行器响应方面完全相同，目前平台没有</a:t>
                      </a:r>
                      <a:r>
                        <a:rPr lang="en-US" altLang="zh-CN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Passive</a:t>
                      </a:r>
                      <a:r>
                        <a:rPr lang="zh-CN" altLang="en-US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只有</a:t>
                      </a:r>
                      <a:r>
                        <a:rPr lang="en-US" altLang="zh-CN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Standby</a:t>
                      </a:r>
                      <a:r>
                        <a:rPr lang="zh-CN" altLang="en-US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状态</a:t>
                      </a:r>
                      <a:r>
                        <a:rPr lang="en-US" altLang="zh-CN" sz="800" kern="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451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Stand-By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待机状态，</a:t>
                      </a: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已由驾驶员开启，且在该状态下驾驶员随时可通过按键激活</a:t>
                      </a: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。此状态下车辆完全由驾驶员控制。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33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ActiveControl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激活状态，</a:t>
                      </a: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正进行纵向控制跟随前方车辆或巡航控制。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584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BOM(</a:t>
                      </a:r>
                      <a:r>
                        <a:rPr lang="en-US" sz="800" kern="0" dirty="0" err="1">
                          <a:effectLst/>
                        </a:rPr>
                        <a:t>BrakeOnlyMode</a:t>
                      </a:r>
                      <a:r>
                        <a:rPr lang="en-US" sz="800" kern="0" dirty="0">
                          <a:effectLst/>
                        </a:rPr>
                        <a:t>)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当</a:t>
                      </a: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先前处于</a:t>
                      </a:r>
                      <a:r>
                        <a:rPr lang="en-US" sz="800" kern="0" dirty="0" err="1">
                          <a:effectLst/>
                        </a:rPr>
                        <a:t>ActiveControl</a:t>
                      </a:r>
                      <a:r>
                        <a:rPr lang="zh-CN" sz="800" kern="0" dirty="0">
                          <a:effectLst/>
                        </a:rPr>
                        <a:t>，如果某些退出条件满足且</a:t>
                      </a:r>
                      <a:r>
                        <a:rPr lang="en-US" sz="800" kern="0" dirty="0">
                          <a:effectLst/>
                        </a:rPr>
                        <a:t>ACC</a:t>
                      </a:r>
                      <a:r>
                        <a:rPr lang="zh-CN" sz="800" kern="0" dirty="0">
                          <a:effectLst/>
                        </a:rPr>
                        <a:t>正在制动过程中，为保证安全，</a:t>
                      </a:r>
                      <a:r>
                        <a:rPr lang="en-US" sz="800" kern="0" dirty="0">
                          <a:effectLst/>
                        </a:rPr>
                        <a:t>BOM</a:t>
                      </a:r>
                      <a:r>
                        <a:rPr lang="zh-CN" sz="800" kern="0" dirty="0">
                          <a:effectLst/>
                        </a:rPr>
                        <a:t>将承接于</a:t>
                      </a:r>
                      <a:r>
                        <a:rPr lang="en-US" sz="800" kern="0" dirty="0">
                          <a:effectLst/>
                        </a:rPr>
                        <a:t>Active</a:t>
                      </a:r>
                      <a:r>
                        <a:rPr lang="zh-CN" sz="800" kern="0" dirty="0">
                          <a:effectLst/>
                        </a:rPr>
                        <a:t>状态，将减速度执行下去，直至退出</a:t>
                      </a:r>
                      <a:r>
                        <a:rPr lang="en-US" sz="800" kern="0" dirty="0">
                          <a:effectLst/>
                        </a:rPr>
                        <a:t>BOM</a:t>
                      </a:r>
                      <a:r>
                        <a:rPr lang="zh-CN" sz="800" kern="0" dirty="0">
                          <a:effectLst/>
                        </a:rPr>
                        <a:t>状态至</a:t>
                      </a:r>
                      <a:r>
                        <a:rPr lang="en-US" sz="800" kern="0" dirty="0">
                          <a:effectLst/>
                        </a:rPr>
                        <a:t>Passive</a:t>
                      </a:r>
                      <a:r>
                        <a:rPr lang="zh-CN" sz="800" kern="0" dirty="0">
                          <a:effectLst/>
                        </a:rPr>
                        <a:t>或</a:t>
                      </a:r>
                      <a:r>
                        <a:rPr lang="en-US" sz="800" kern="0" dirty="0">
                          <a:effectLst/>
                        </a:rPr>
                        <a:t>Standby</a:t>
                      </a:r>
                      <a:r>
                        <a:rPr lang="zh-CN" sz="800" kern="0" dirty="0">
                          <a:effectLst/>
                        </a:rPr>
                        <a:t>状态</a:t>
                      </a:r>
                      <a:r>
                        <a:rPr lang="en-US" sz="800" kern="0" dirty="0">
                          <a:effectLst/>
                        </a:rPr>
                        <a:t>.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630254" y="607568"/>
            <a:ext cx="6417421" cy="3144617"/>
            <a:chOff x="2630254" y="603890"/>
            <a:chExt cx="6417421" cy="314461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0254" y="603890"/>
              <a:ext cx="6417421" cy="31446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863424" y="1248538"/>
              <a:ext cx="2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64078" y="960491"/>
              <a:ext cx="5760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2,3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99488" y="3061411"/>
              <a:ext cx="5760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2,3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11172" y="1834778"/>
              <a:ext cx="2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71436" y="1834778"/>
              <a:ext cx="2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45505" y="2025223"/>
              <a:ext cx="1956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75308" y="2879802"/>
              <a:ext cx="2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10588" y="1349942"/>
              <a:ext cx="11294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8,13,15,20,23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92018" y="1412097"/>
              <a:ext cx="344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26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40142" y="2638712"/>
              <a:ext cx="10325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9,14,16,21,24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75468" y="1975720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83480" y="2526843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30382" y="1865461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075568" y="2589763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48009" y="3177782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44478" y="2638712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148009" y="2845727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175468" y="2294604"/>
              <a:ext cx="360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431052" y="2272927"/>
              <a:ext cx="344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8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19153"/>
              </p:ext>
            </p:extLst>
          </p:nvPr>
        </p:nvGraphicFramePr>
        <p:xfrm>
          <a:off x="854108" y="749083"/>
          <a:ext cx="4869056" cy="5604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715"/>
                <a:gridCol w="1105041"/>
                <a:gridCol w="998275"/>
                <a:gridCol w="2164025"/>
              </a:tblGrid>
              <a:tr h="1862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序号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切换前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切换后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切换条件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>
                    <a:solidFill>
                      <a:srgbClr val="4F81BD"/>
                    </a:solidFill>
                  </a:tcPr>
                </a:tc>
              </a:tr>
              <a:tr h="186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初始化完成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4446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OFF/Passive/StandBy/Active/BOM/Stand-Wait/Stand-Active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Permanent Failure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满足可逆故障，</a:t>
                      </a:r>
                      <a:r>
                        <a:rPr lang="en-US" altLang="zh-CN" sz="800" u="none" strike="noStrike" dirty="0">
                          <a:effectLst/>
                        </a:rPr>
                        <a:t>DTC</a:t>
                      </a:r>
                      <a:r>
                        <a:rPr lang="zh-CN" altLang="en-US" sz="800" u="none" strike="noStrike" dirty="0">
                          <a:effectLst/>
                        </a:rPr>
                        <a:t>列表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4307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OFF/Passive/StandBy/Active/BOM/Stand-Wait/Stand-Active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Temporary Failure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满足不可逆故障，</a:t>
                      </a:r>
                      <a:r>
                        <a:rPr lang="en-US" altLang="zh-CN" sz="800" u="none" strike="noStrike" dirty="0">
                          <a:effectLst/>
                        </a:rPr>
                        <a:t>DTC</a:t>
                      </a:r>
                      <a:r>
                        <a:rPr lang="zh-CN" altLang="en-US" sz="800" u="none" strike="noStrike" dirty="0">
                          <a:effectLst/>
                        </a:rPr>
                        <a:t>列表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3751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StandBy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ACC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无临时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永久故障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32654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StandBy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ACC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r>
                        <a:rPr lang="en-US" altLang="zh-CN" sz="800" u="none" strike="noStrike" dirty="0">
                          <a:effectLst/>
                        </a:rPr>
                        <a:t>OR LIM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6461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StandBy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驾驶员按</a:t>
                      </a:r>
                      <a:r>
                        <a:rPr lang="en-US" altLang="zh-CN" sz="800" u="none" strike="noStrike" dirty="0">
                          <a:effectLst/>
                        </a:rPr>
                        <a:t>SET/-</a:t>
                      </a:r>
                      <a:r>
                        <a:rPr lang="zh-CN" altLang="en-US" sz="800" u="none" strike="noStrike" dirty="0">
                          <a:effectLst/>
                        </a:rPr>
                        <a:t>或</a:t>
                      </a:r>
                      <a:r>
                        <a:rPr lang="en-US" altLang="zh-CN" sz="800" u="none" strike="noStrike" dirty="0">
                          <a:effectLst/>
                        </a:rPr>
                        <a:t>RES/+</a:t>
                      </a:r>
                      <a:r>
                        <a:rPr lang="zh-CN" altLang="en-US" sz="800" u="none" strike="noStrike" dirty="0">
                          <a:effectLst/>
                        </a:rPr>
                        <a:t>键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立即解除条件为假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软解除条件为假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6669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StandBy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Stand-Wait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驾驶员按</a:t>
                      </a:r>
                      <a:r>
                        <a:rPr lang="en-US" altLang="zh-CN" sz="800" u="none" strike="noStrike" dirty="0">
                          <a:effectLst/>
                        </a:rPr>
                        <a:t>SET/-</a:t>
                      </a:r>
                      <a:r>
                        <a:rPr lang="zh-CN" altLang="en-US" sz="800" u="none" strike="noStrike" dirty="0">
                          <a:effectLst/>
                        </a:rPr>
                        <a:t>或</a:t>
                      </a:r>
                      <a:r>
                        <a:rPr lang="en-US" altLang="zh-CN" sz="800" u="none" strike="noStrike" dirty="0">
                          <a:effectLst/>
                        </a:rPr>
                        <a:t>RES/+</a:t>
                      </a:r>
                      <a:r>
                        <a:rPr lang="zh-CN" altLang="en-US" sz="800" u="none" strike="noStrike" dirty="0">
                          <a:effectLst/>
                        </a:rPr>
                        <a:t>键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立即解除条件为假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软解除条件为假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车辆制动（驾驶员踩制动踏板</a:t>
                      </a:r>
                      <a:r>
                        <a:rPr lang="en-US" altLang="zh-CN" sz="800" u="none" strike="noStrike" dirty="0">
                          <a:effectLst/>
                        </a:rPr>
                        <a:t>/AVH</a:t>
                      </a:r>
                      <a:r>
                        <a:rPr lang="zh-CN" altLang="en-US" sz="800" u="none" strike="noStrike" dirty="0">
                          <a:effectLst/>
                        </a:rPr>
                        <a:t>激活）为真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4793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LIM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en-US" altLang="zh-CN" sz="800" u="none" strike="noStrike" dirty="0" smtClean="0">
                          <a:effectLst/>
                        </a:rPr>
                        <a:t>ACC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主</a:t>
                      </a:r>
                      <a:r>
                        <a:rPr lang="zh-CN" altLang="en-US" sz="800" u="none" strike="noStrike" dirty="0">
                          <a:effectLst/>
                        </a:rPr>
                        <a:t>开关长按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36823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StandBy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立即解除条件为真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软解除条件为真且</a:t>
                      </a:r>
                      <a:r>
                        <a:rPr lang="en-US" altLang="zh-CN" sz="800" u="none" strike="noStrike" dirty="0">
                          <a:effectLst/>
                        </a:rPr>
                        <a:t>CDD</a:t>
                      </a:r>
                      <a:r>
                        <a:rPr lang="zh-CN" altLang="en-US" sz="800" u="none" strike="noStrike" dirty="0">
                          <a:effectLst/>
                        </a:rPr>
                        <a:t>未进行制动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186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Override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驾驶员主动加速为真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3195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Stand-Active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车辆静止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满足停车条件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3473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软解除条件为真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en-US" altLang="zh-CN" sz="800" u="none" strike="noStrike" dirty="0">
                          <a:effectLst/>
                        </a:rPr>
                        <a:t>CDD</a:t>
                      </a:r>
                      <a:r>
                        <a:rPr lang="zh-CN" altLang="en-US" sz="800" u="none" strike="noStrike" dirty="0">
                          <a:effectLst/>
                        </a:rPr>
                        <a:t>进行制动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2515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LIM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en-US" altLang="zh-CN" sz="800" u="none" strike="noStrike" dirty="0" smtClean="0">
                          <a:effectLst/>
                        </a:rPr>
                        <a:t>ACC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主</a:t>
                      </a:r>
                      <a:r>
                        <a:rPr lang="zh-CN" altLang="en-US" sz="800" u="none" strike="noStrike" dirty="0">
                          <a:effectLst/>
                        </a:rPr>
                        <a:t>开关长按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  <a:tr h="3890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StandBy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BOM</a:t>
                      </a:r>
                      <a:r>
                        <a:rPr lang="zh-CN" altLang="en-US" sz="800" u="none" strike="noStrike" dirty="0">
                          <a:effectLst/>
                        </a:rPr>
                        <a:t>结束条件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立即解除条件为真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302" marR="5302" marT="5302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58312"/>
              </p:ext>
            </p:extLst>
          </p:nvPr>
        </p:nvGraphicFramePr>
        <p:xfrm>
          <a:off x="6377667" y="754106"/>
          <a:ext cx="4914901" cy="5594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119"/>
                <a:gridCol w="1204632"/>
                <a:gridCol w="1104900"/>
                <a:gridCol w="2000250"/>
              </a:tblGrid>
              <a:tr h="19103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5452" marR="5452" marT="5452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切换前</a:t>
                      </a:r>
                    </a:p>
                  </a:txBody>
                  <a:tcPr marL="5452" marR="5452" marT="5452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切换后</a:t>
                      </a:r>
                    </a:p>
                  </a:txBody>
                  <a:tcPr marL="5452" marR="5452" marT="5452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切换条件</a:t>
                      </a:r>
                    </a:p>
                  </a:txBody>
                  <a:tcPr marL="5452" marR="5452" marT="5452" marB="0" anchor="ctr">
                    <a:solidFill>
                      <a:srgbClr val="4F81BD"/>
                    </a:solidFill>
                  </a:tcPr>
                </a:tc>
              </a:tr>
              <a:tr h="2580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Stand-Active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LIM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en-US" altLang="zh-CN" sz="800" u="none" strike="noStrike" dirty="0" smtClean="0">
                          <a:effectLst/>
                        </a:rPr>
                        <a:t>ACC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主</a:t>
                      </a:r>
                      <a:r>
                        <a:rPr lang="zh-CN" altLang="en-US" sz="800" u="none" strike="noStrike" dirty="0">
                          <a:effectLst/>
                        </a:rPr>
                        <a:t>开关长按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4561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Stand-Active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StandBy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软解除条件为真</a:t>
                      </a:r>
                      <a:r>
                        <a:rPr lang="en-US" altLang="zh-CN" sz="800" u="none" strike="noStrike">
                          <a:effectLst/>
                        </a:rPr>
                        <a:t>OR</a:t>
                      </a:r>
                      <a:br>
                        <a:rPr lang="en-US" altLang="zh-CN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（立即解除条件为真</a:t>
                      </a:r>
                      <a:r>
                        <a:rPr lang="en-US" altLang="zh-CN" sz="800" u="none" strike="noStrike">
                          <a:effectLst/>
                        </a:rPr>
                        <a:t>AND</a:t>
                      </a:r>
                      <a:r>
                        <a:rPr lang="zh-CN" altLang="en-US" sz="800" u="none" strike="noStrike">
                          <a:effectLst/>
                        </a:rPr>
                        <a:t>驾驶员踩制动踏板为假）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44193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Stand-Active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Override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驾驶员主动加速为真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38491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Stand-Active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Stand-Wait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Stand-Active</a:t>
                      </a:r>
                      <a:r>
                        <a:rPr lang="zh-CN" altLang="en-US" sz="800" u="none" strike="noStrike">
                          <a:effectLst/>
                        </a:rPr>
                        <a:t>时间超过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5008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Stand-Active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驾驶员未踩制动踏板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不满足停车条件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静止状态激活（驾驶员按</a:t>
                      </a:r>
                      <a:r>
                        <a:rPr lang="en-US" altLang="zh-CN" sz="800" u="none" strike="noStrike" dirty="0">
                          <a:effectLst/>
                        </a:rPr>
                        <a:t>RES/+</a:t>
                      </a:r>
                      <a:r>
                        <a:rPr lang="zh-CN" altLang="en-US" sz="800" u="none" strike="noStrike" dirty="0">
                          <a:effectLst/>
                        </a:rPr>
                        <a:t>键或轻踩油门）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5747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Stand-Wait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LIM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en-US" altLang="zh-CN" sz="800" u="none" strike="noStrike" dirty="0" smtClean="0">
                          <a:effectLst/>
                        </a:rPr>
                        <a:t>ACC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主</a:t>
                      </a:r>
                      <a:r>
                        <a:rPr lang="zh-CN" altLang="en-US" sz="800" u="none" strike="noStrike" dirty="0">
                          <a:effectLst/>
                        </a:rPr>
                        <a:t>开关长按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5563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Stand-Wait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StandBy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软解除条件为真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（立即解除条件为真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r>
                        <a:rPr lang="zh-CN" altLang="en-US" sz="800" u="none" strike="noStrike" dirty="0">
                          <a:effectLst/>
                        </a:rPr>
                        <a:t>驾驶员踩制动踏板为假）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4918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Stand-Wait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Stand-Active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驾驶员未踩制动踏板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当前工况允许起步为假</a:t>
                      </a:r>
                      <a:r>
                        <a:rPr lang="en-US" altLang="zh-CN" sz="800" u="none" strike="noStrike" dirty="0">
                          <a:effectLst/>
                        </a:rPr>
                        <a:t>AND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静止状态激活（驾驶员按</a:t>
                      </a:r>
                      <a:r>
                        <a:rPr lang="en-US" altLang="zh-CN" sz="800" u="none" strike="noStrike" dirty="0">
                          <a:effectLst/>
                        </a:rPr>
                        <a:t>RES/+</a:t>
                      </a:r>
                      <a:r>
                        <a:rPr lang="zh-CN" altLang="en-US" sz="800" u="none" strike="noStrike" dirty="0">
                          <a:effectLst/>
                        </a:rPr>
                        <a:t>键或轻踩油门）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37778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Override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LIM</a:t>
                      </a:r>
                      <a:r>
                        <a:rPr lang="zh-CN" altLang="en-US" sz="800" u="none" strike="noStrike" dirty="0">
                          <a:effectLst/>
                        </a:rPr>
                        <a:t>主开关短按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en-US" altLang="zh-CN" sz="800" u="none" strike="noStrike" dirty="0" smtClean="0">
                          <a:effectLst/>
                        </a:rPr>
                        <a:t>ACC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主</a:t>
                      </a:r>
                      <a:r>
                        <a:rPr lang="zh-CN" altLang="en-US" sz="800" u="none" strike="noStrike" dirty="0">
                          <a:effectLst/>
                        </a:rPr>
                        <a:t>开关长按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3834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Override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StandBy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立即解除条件 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软解除条件 </a:t>
                      </a:r>
                      <a:r>
                        <a:rPr lang="en-US" altLang="zh-CN" sz="800" u="none" strike="noStrike" dirty="0">
                          <a:effectLst/>
                        </a:rPr>
                        <a:t>OR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驾驶员主动加速超时</a:t>
                      </a:r>
                      <a:r>
                        <a:rPr lang="en-US" altLang="zh-CN" sz="800" u="none" strike="noStrike" dirty="0">
                          <a:effectLst/>
                        </a:rPr>
                        <a:t>(15min)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327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Override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驾驶员主动加速为假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3563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Temporary Failure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临时故障消失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  <a:tr h="2930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Temporary Failure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Permanent Failure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满足不可逆故障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52" marR="5452" marT="5452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-107226" y="506853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91451" y="16867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状态详细跳转逻辑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74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3404" y="636562"/>
            <a:ext cx="259228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立即解除条件如下：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驾驶员踩制动踏板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ESP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功能开关关闭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3) EPB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激活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驾驶员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拉手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刹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车速高于解除车速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上限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170km/h </a:t>
            </a: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AEB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功能激活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6) 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TCU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油温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过高</a:t>
            </a:r>
            <a:endParaRPr lang="zh-CN" altLang="en-US" sz="1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57811"/>
              </p:ext>
            </p:extLst>
          </p:nvPr>
        </p:nvGraphicFramePr>
        <p:xfrm>
          <a:off x="3619790" y="3687296"/>
          <a:ext cx="5043170" cy="254598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86560"/>
                <a:gridCol w="1678305"/>
                <a:gridCol w="1678305"/>
              </a:tblGrid>
              <a:tr h="37966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ACC_Mode_HMI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图标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0x0: OFF mode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N/A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功能未开启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7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0x1: Passive mode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0x2: Stand-By mode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功能开启但未激活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0x5: Override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0x7: Stand Wait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100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ACC StandActive</a:t>
                      </a:r>
                      <a:r>
                        <a:rPr lang="zh-CN" sz="1050" kern="100">
                          <a:effectLst/>
                        </a:rPr>
                        <a:t>模式</a:t>
                      </a:r>
                      <a:r>
                        <a:rPr lang="en-US" sz="1050" kern="100">
                          <a:effectLst/>
                        </a:rPr>
                        <a:t>/Override</a:t>
                      </a:r>
                      <a:r>
                        <a:rPr lang="zh-CN" sz="1050" kern="100">
                          <a:effectLst/>
                        </a:rPr>
                        <a:t>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0x3:Active-Control </a:t>
                      </a:r>
                      <a:r>
                        <a:rPr lang="en-US" sz="1050" kern="100" dirty="0" smtClean="0">
                          <a:effectLst/>
                        </a:rPr>
                        <a:t>mode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0x4:Brake-Onlymode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0x6: Stand Active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功能激活</a:t>
                      </a: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且正在纵向控制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0x8: Temporary </a:t>
                      </a:r>
                      <a:r>
                        <a:rPr lang="en-US" sz="1050" kern="100" dirty="0" smtClean="0">
                          <a:effectLst/>
                        </a:rPr>
                        <a:t>Failure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0x9</a:t>
                      </a:r>
                      <a:r>
                        <a:rPr lang="en-US" sz="1050" kern="100" dirty="0">
                          <a:effectLst/>
                        </a:rPr>
                        <a:t>: Permanent Failure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功能故障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图片 161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64" y="4551392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5842" r="30795" b="33662"/>
          <a:stretch>
            <a:fillRect/>
          </a:stretch>
        </p:blipFill>
        <p:spPr bwMode="auto">
          <a:xfrm>
            <a:off x="5993738" y="4983440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5842" r="30795" b="33662"/>
          <a:stretch>
            <a:fillRect/>
          </a:stretch>
        </p:blipFill>
        <p:spPr bwMode="auto">
          <a:xfrm>
            <a:off x="5993738" y="5444003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9" t="19388" r="27922" b="32652"/>
          <a:stretch>
            <a:fillRect/>
          </a:stretch>
        </p:blipFill>
        <p:spPr bwMode="auto">
          <a:xfrm>
            <a:off x="5984213" y="5904566"/>
            <a:ext cx="304800" cy="23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715692" y="670793"/>
            <a:ext cx="208823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软解除条件如下：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主驾驶员安全带未系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四门两盖有开启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发动机关闭（非启停关闭）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变速箱进入手动模式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换挡杆未在前进挡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6) TCS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激活（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2s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）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7) VDC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激活（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100ms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）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8) HDC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激活（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400ms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）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9) ABS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激活（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300ms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）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10)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主开关短按</a:t>
            </a:r>
          </a:p>
        </p:txBody>
      </p:sp>
      <p:sp>
        <p:nvSpPr>
          <p:cNvPr id="11" name="矩形 10"/>
          <p:cNvSpPr/>
          <p:nvPr/>
        </p:nvSpPr>
        <p:spPr>
          <a:xfrm>
            <a:off x="6389846" y="670793"/>
            <a:ext cx="20162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BOM</a:t>
            </a:r>
            <a:r>
              <a:rPr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结束条件如下：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驾驶员主动加速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前方没有目标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3) CDD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退出工作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轮缸无制动力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进入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Brake-Only mode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超时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6)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车辆停止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4398" y="276812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状态与仪表盘警示灯交互关系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324398" y="3129213"/>
            <a:ext cx="6065448" cy="233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8693270" y="709264"/>
            <a:ext cx="214353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 smtClean="0"/>
              <a:t>进入停车条件如下</a:t>
            </a:r>
            <a:r>
              <a:rPr lang="en-US" altLang="zh-CN" sz="1100" b="1" dirty="0" smtClean="0">
                <a:sym typeface="Wingdings" panose="05000000000000000000" pitchFamily="2" charset="2"/>
              </a:rPr>
              <a:t>:(</a:t>
            </a:r>
            <a:r>
              <a:rPr lang="zh-CN" altLang="en-US" sz="1100" b="1" dirty="0" smtClean="0">
                <a:sym typeface="Wingdings" panose="05000000000000000000" pitchFamily="2" charset="2"/>
              </a:rPr>
              <a:t>需全部满足</a:t>
            </a:r>
            <a:r>
              <a:rPr lang="en-US" altLang="zh-CN" sz="1100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1.</a:t>
            </a:r>
            <a:r>
              <a:rPr lang="zh-CN" altLang="en-US" sz="1100" dirty="0" smtClean="0">
                <a:sym typeface="Wingdings" panose="05000000000000000000" pitchFamily="2" charset="2"/>
              </a:rPr>
              <a:t>有前车</a:t>
            </a:r>
            <a:endParaRPr lang="en-US" altLang="zh-CN" sz="1100" dirty="0" smtClean="0">
              <a:sym typeface="Wingdings" panose="05000000000000000000" pitchFamily="2" charset="2"/>
            </a:endParaRP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2.</a:t>
            </a:r>
            <a:r>
              <a:rPr lang="zh-CN" altLang="en-US" sz="1100" dirty="0" smtClean="0">
                <a:sym typeface="Wingdings" panose="05000000000000000000" pitchFamily="2" charset="2"/>
              </a:rPr>
              <a:t>自车车速小于</a:t>
            </a:r>
            <a:r>
              <a:rPr lang="en-US" altLang="zh-CN" sz="1100" dirty="0" smtClean="0">
                <a:sym typeface="Wingdings" panose="05000000000000000000" pitchFamily="2" charset="2"/>
              </a:rPr>
              <a:t>1 m/s</a:t>
            </a: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3.</a:t>
            </a:r>
            <a:r>
              <a:rPr lang="zh-CN" altLang="en-US" sz="1100" dirty="0" smtClean="0">
                <a:sym typeface="Wingdings" panose="05000000000000000000" pitchFamily="2" charset="2"/>
              </a:rPr>
              <a:t>相对距离小于</a:t>
            </a:r>
            <a:r>
              <a:rPr lang="en-US" altLang="zh-CN" sz="1100" dirty="0" smtClean="0">
                <a:sym typeface="Wingdings" panose="05000000000000000000" pitchFamily="2" charset="2"/>
              </a:rPr>
              <a:t>4 m</a:t>
            </a: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4.</a:t>
            </a:r>
            <a:r>
              <a:rPr lang="zh-CN" altLang="en-US" sz="1100" dirty="0" smtClean="0">
                <a:sym typeface="Wingdings" panose="05000000000000000000" pitchFamily="2" charset="2"/>
              </a:rPr>
              <a:t>相对速度小于</a:t>
            </a:r>
            <a:r>
              <a:rPr lang="en-US" altLang="zh-CN" sz="1100" dirty="0" smtClean="0">
                <a:sym typeface="Wingdings" panose="05000000000000000000" pitchFamily="2" charset="2"/>
              </a:rPr>
              <a:t>k m/s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352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0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838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865</Words>
  <Application>Microsoft Office PowerPoint</Application>
  <PresentationFormat>宽屏</PresentationFormat>
  <Paragraphs>213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自定义设计方案</vt:lpstr>
      <vt:lpstr>ACC 状态机介绍 （内部资料）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Gu</dc:creator>
  <cp:lastModifiedBy>钟若曦</cp:lastModifiedBy>
  <cp:revision>26</cp:revision>
  <dcterms:created xsi:type="dcterms:W3CDTF">2019-06-05T03:17:39Z</dcterms:created>
  <dcterms:modified xsi:type="dcterms:W3CDTF">2019-07-01T11:16:48Z</dcterms:modified>
</cp:coreProperties>
</file>