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40DC7FE0-21E6-412C-BEDF-7F7652DA4BAE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289109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="" xmlns:a16="http://schemas.microsoft.com/office/drawing/2014/main" id="{2ECCFBD3-5DD9-42F7-B21E-C84D9F47582F}"/>
              </a:ext>
            </a:extLst>
          </p:cNvPr>
          <p:cNvSpPr/>
          <p:nvPr userDrawn="1"/>
        </p:nvSpPr>
        <p:spPr>
          <a:xfrm>
            <a:off x="-3799" y="586664"/>
            <a:ext cx="3526972" cy="628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0" name="任意多边形: 形状 157">
            <a:extLst>
              <a:ext uri="{FF2B5EF4-FFF2-40B4-BE49-F238E27FC236}">
                <a16:creationId xmlns="" xmlns:a16="http://schemas.microsoft.com/office/drawing/2014/main" id="{9E56C5ED-730D-4E0F-8B91-8AE7E01B5BA4}"/>
              </a:ext>
            </a:extLst>
          </p:cNvPr>
          <p:cNvSpPr/>
          <p:nvPr userDrawn="1"/>
        </p:nvSpPr>
        <p:spPr>
          <a:xfrm flipH="1">
            <a:off x="8455097" y="3171945"/>
            <a:ext cx="3736903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="" xmlns:a16="http://schemas.microsoft.com/office/drawing/2014/main" id="{A3E9EECF-3E88-40E2-B2EE-EB09E425D202}"/>
              </a:ext>
            </a:extLst>
          </p:cNvPr>
          <p:cNvSpPr/>
          <p:nvPr userDrawn="1"/>
        </p:nvSpPr>
        <p:spPr>
          <a:xfrm flipH="1">
            <a:off x="8665027" y="4029195"/>
            <a:ext cx="3526973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37F2DB4A-01CB-48ED-9500-C136D472BD13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>
            <a:off x="-3800" y="586664"/>
            <a:ext cx="3736903" cy="6286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757A9238-71E4-415D-A10C-26D3A95E3F57}"/>
              </a:ext>
            </a:extLst>
          </p:cNvPr>
          <p:cNvCxnSpPr>
            <a:cxnSpLocks/>
          </p:cNvCxnSpPr>
          <p:nvPr userDrawn="1"/>
        </p:nvCxnSpPr>
        <p:spPr>
          <a:xfrm>
            <a:off x="3237097" y="3549874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219179BF-9239-47D4-B305-9CDA4389B244}"/>
              </a:ext>
            </a:extLst>
          </p:cNvPr>
          <p:cNvCxnSpPr>
            <a:cxnSpLocks/>
          </p:cNvCxnSpPr>
          <p:nvPr userDrawn="1"/>
        </p:nvCxnSpPr>
        <p:spPr>
          <a:xfrm>
            <a:off x="3237097" y="2178274"/>
            <a:ext cx="629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3800" y="2605432"/>
            <a:ext cx="4842617" cy="950569"/>
          </a:xfrm>
        </p:spPr>
        <p:txBody>
          <a:bodyPr anchor="b">
            <a:no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8" name="任意多边形 7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72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1999" cy="6867645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65000">
                <a:srgbClr val="FFFFFF">
                  <a:alpha val="95000"/>
                </a:srgbClr>
              </a:gs>
              <a:gs pos="100000">
                <a:schemeClr val="bg1">
                  <a:alpha val="65000"/>
                </a:schemeClr>
              </a:gs>
            </a:gsLst>
            <a:lin ang="81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147657" y="1571780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2147657" y="2415159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147657" y="3258538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2147657" y="4101917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2147657" y="4945296"/>
            <a:ext cx="4882548" cy="4699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任意多边形: 形状 157">
            <a:extLst>
              <a:ext uri="{FF2B5EF4-FFF2-40B4-BE49-F238E27FC236}">
                <a16:creationId xmlns="" xmlns:a16="http://schemas.microsoft.com/office/drawing/2014/main" id="{9E56C5ED-730D-4E0F-8B91-8AE7E01B5BA4}"/>
              </a:ext>
            </a:extLst>
          </p:cNvPr>
          <p:cNvSpPr/>
          <p:nvPr userDrawn="1"/>
        </p:nvSpPr>
        <p:spPr>
          <a:xfrm flipH="1">
            <a:off x="10129421" y="3171945"/>
            <a:ext cx="2062578" cy="3695700"/>
          </a:xfrm>
          <a:custGeom>
            <a:avLst/>
            <a:gdLst>
              <a:gd name="connsiteX0" fmla="*/ 0 w 3736900"/>
              <a:gd name="connsiteY0" fmla="*/ 0 h 3861022"/>
              <a:gd name="connsiteX1" fmla="*/ 0 w 3736900"/>
              <a:gd name="connsiteY1" fmla="*/ 3861022 h 3861022"/>
              <a:gd name="connsiteX2" fmla="*/ 3736900 w 3736900"/>
              <a:gd name="connsiteY2" fmla="*/ 3861022 h 38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900" h="3861022">
                <a:moveTo>
                  <a:pt x="0" y="0"/>
                </a:moveTo>
                <a:lnTo>
                  <a:pt x="0" y="3861022"/>
                </a:lnTo>
                <a:lnTo>
                  <a:pt x="3736900" y="38610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8" name="直角三角形 17">
            <a:extLst>
              <a:ext uri="{FF2B5EF4-FFF2-40B4-BE49-F238E27FC236}">
                <a16:creationId xmlns="" xmlns:a16="http://schemas.microsoft.com/office/drawing/2014/main" id="{A3E9EECF-3E88-40E2-B2EE-EB09E425D202}"/>
              </a:ext>
            </a:extLst>
          </p:cNvPr>
          <p:cNvSpPr/>
          <p:nvPr userDrawn="1"/>
        </p:nvSpPr>
        <p:spPr>
          <a:xfrm flipH="1">
            <a:off x="10129421" y="4029195"/>
            <a:ext cx="2062578" cy="28384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9" name="直角三角形 18">
            <a:extLst>
              <a:ext uri="{FF2B5EF4-FFF2-40B4-BE49-F238E27FC236}">
                <a16:creationId xmlns="" xmlns:a16="http://schemas.microsoft.com/office/drawing/2014/main" id="{50C1C7FF-FC4C-40EA-8DD1-A1F229B8617E}"/>
              </a:ext>
            </a:extLst>
          </p:cNvPr>
          <p:cNvSpPr/>
          <p:nvPr userDrawn="1"/>
        </p:nvSpPr>
        <p:spPr>
          <a:xfrm flipV="1">
            <a:off x="-1" y="0"/>
            <a:ext cx="1737007" cy="189865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74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9" name="任意多边形 8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69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36" y="29156"/>
            <a:ext cx="1888557" cy="656537"/>
          </a:xfrm>
          <a:prstGeom prst="rect">
            <a:avLst/>
          </a:prstGeom>
        </p:spPr>
      </p:pic>
      <p:sp>
        <p:nvSpPr>
          <p:cNvPr id="11" name="任意多边形 10"/>
          <p:cNvSpPr/>
          <p:nvPr userDrawn="1"/>
        </p:nvSpPr>
        <p:spPr>
          <a:xfrm>
            <a:off x="54123" y="5750887"/>
            <a:ext cx="12187227" cy="1107113"/>
          </a:xfrm>
          <a:custGeom>
            <a:avLst/>
            <a:gdLst>
              <a:gd name="connsiteX0" fmla="*/ 4779236 w 12187227"/>
              <a:gd name="connsiteY0" fmla="*/ 0 h 598771"/>
              <a:gd name="connsiteX1" fmla="*/ 12187227 w 12187227"/>
              <a:gd name="connsiteY1" fmla="*/ 598771 h 598771"/>
              <a:gd name="connsiteX2" fmla="*/ 0 w 12187227"/>
              <a:gd name="connsiteY2" fmla="*/ 598771 h 598771"/>
              <a:gd name="connsiteX3" fmla="*/ 4779236 w 12187227"/>
              <a:gd name="connsiteY3" fmla="*/ 0 h 59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227" h="598771">
                <a:moveTo>
                  <a:pt x="4779236" y="0"/>
                </a:moveTo>
                <a:lnTo>
                  <a:pt x="12187227" y="598771"/>
                </a:lnTo>
                <a:lnTo>
                  <a:pt x="0" y="598771"/>
                </a:lnTo>
                <a:lnTo>
                  <a:pt x="477923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00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6"/>
            <a:ext cx="12192000" cy="6855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1CF1C83C-BE86-4CDD-A37F-E296AE15933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343843"/>
            <a:ext cx="12192000" cy="344166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63" y="75815"/>
            <a:ext cx="1877253" cy="652607"/>
          </a:xfrm>
          <a:prstGeom prst="rect">
            <a:avLst/>
          </a:prstGeom>
        </p:spPr>
      </p:pic>
      <p:grpSp>
        <p:nvGrpSpPr>
          <p:cNvPr id="30" name="2598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64241" y="2343843"/>
            <a:ext cx="11370038" cy="2533527"/>
            <a:chOff x="0" y="1447172"/>
            <a:chExt cx="12192000" cy="2716681"/>
          </a:xfrm>
        </p:grpSpPr>
        <p:sp>
          <p:nvSpPr>
            <p:cNvPr id="31" name="í$lîḓè"/>
            <p:cNvSpPr/>
            <p:nvPr/>
          </p:nvSpPr>
          <p:spPr>
            <a:xfrm>
              <a:off x="0" y="2780068"/>
              <a:ext cx="12192000" cy="931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iṣlîḑe"/>
            <p:cNvSpPr/>
            <p:nvPr/>
          </p:nvSpPr>
          <p:spPr>
            <a:xfrm>
              <a:off x="1590442" y="1447172"/>
              <a:ext cx="873090" cy="84492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>
              <a:stCxn id="32" idx="2"/>
            </p:cNvCxnSpPr>
            <p:nvPr/>
          </p:nvCxnSpPr>
          <p:spPr>
            <a:xfrm>
              <a:off x="2026987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$ľîde"/>
            <p:cNvSpPr/>
            <p:nvPr/>
          </p:nvSpPr>
          <p:spPr>
            <a:xfrm>
              <a:off x="1712206" y="2931214"/>
              <a:ext cx="629562" cy="629562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5" name="îśļíḍé"/>
            <p:cNvSpPr/>
            <p:nvPr/>
          </p:nvSpPr>
          <p:spPr>
            <a:xfrm>
              <a:off x="4298884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>
              <a:stCxn id="35" idx="2"/>
            </p:cNvCxnSpPr>
            <p:nvPr/>
          </p:nvCxnSpPr>
          <p:spPr>
            <a:xfrm>
              <a:off x="4735429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îṧļiḑé"/>
            <p:cNvSpPr/>
            <p:nvPr/>
          </p:nvSpPr>
          <p:spPr>
            <a:xfrm>
              <a:off x="4420648" y="2931214"/>
              <a:ext cx="629562" cy="629562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8" name="iŝľïḓê"/>
            <p:cNvSpPr/>
            <p:nvPr/>
          </p:nvSpPr>
          <p:spPr>
            <a:xfrm>
              <a:off x="7007326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38" idx="2"/>
            </p:cNvCxnSpPr>
            <p:nvPr/>
          </p:nvCxnSpPr>
          <p:spPr>
            <a:xfrm>
              <a:off x="7443871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îṡ1îḓè"/>
            <p:cNvSpPr/>
            <p:nvPr/>
          </p:nvSpPr>
          <p:spPr>
            <a:xfrm>
              <a:off x="7129090" y="2931214"/>
              <a:ext cx="629562" cy="629562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" name="îŝlídê"/>
            <p:cNvSpPr/>
            <p:nvPr/>
          </p:nvSpPr>
          <p:spPr>
            <a:xfrm>
              <a:off x="9715768" y="1447172"/>
              <a:ext cx="873090" cy="8449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4354"/>
              <a:r>
                <a:rPr lang="en-US" altLang="zh-CN" sz="4000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>
              <a:stCxn id="41" idx="2"/>
            </p:cNvCxnSpPr>
            <p:nvPr/>
          </p:nvCxnSpPr>
          <p:spPr>
            <a:xfrm>
              <a:off x="10152313" y="2292098"/>
              <a:ext cx="0" cy="18717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$ḻïdê"/>
            <p:cNvSpPr/>
            <p:nvPr/>
          </p:nvSpPr>
          <p:spPr>
            <a:xfrm>
              <a:off x="9837532" y="2931214"/>
              <a:ext cx="629562" cy="629562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3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351"/>
          </a:xfrm>
          <a:prstGeom prst="rect">
            <a:avLst/>
          </a:prstGeom>
        </p:spPr>
      </p:pic>
      <p:sp>
        <p:nvSpPr>
          <p:cNvPr id="6" name="直角三角形 5"/>
          <p:cNvSpPr/>
          <p:nvPr userDrawn="1"/>
        </p:nvSpPr>
        <p:spPr>
          <a:xfrm rot="5400000">
            <a:off x="-1999037" y="1999033"/>
            <a:ext cx="6858003" cy="2859933"/>
          </a:xfrm>
          <a:prstGeom prst="rtTriangle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333032" y="1999035"/>
            <a:ext cx="6858003" cy="2859933"/>
          </a:xfrm>
          <a:prstGeom prst="rtTriangle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04" y="1070549"/>
            <a:ext cx="3077108" cy="1068404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 userDrawn="1"/>
        </p:nvSpPr>
        <p:spPr bwMode="auto">
          <a:xfrm>
            <a:off x="3573517" y="1981499"/>
            <a:ext cx="5362881" cy="96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2146" indent="-27214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4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itchFamily="34" charset="0"/>
              </a:defRPr>
            </a:lvl1pPr>
            <a:lvl2pPr marL="589650" indent="-2267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22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2pPr>
            <a:lvl3pPr marL="907154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90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3pPr>
            <a:lvl4pPr marL="1270015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4pPr>
            <a:lvl5pPr marL="1632877" indent="-1814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defRPr>
            </a:lvl5pPr>
            <a:lvl6pPr marL="1995738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358599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2721461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084322" indent="-18143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87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zh-CN" altLang="en-US" sz="3600" b="1" kern="0" dirty="0" smtClean="0">
                <a:solidFill>
                  <a:srgbClr val="00CCFF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73000"/>
                    </a:schemeClr>
                  </a:outerShdw>
                </a:effectLst>
              </a:rPr>
              <a:t>驾驭</a:t>
            </a:r>
            <a:r>
              <a:rPr lang="zh-CN" altLang="en-US" sz="3600" b="1" kern="0" dirty="0" smtClean="0">
                <a:solidFill>
                  <a:srgbClr val="B6DA1E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73000"/>
                    </a:schemeClr>
                  </a:outerShdw>
                </a:effectLst>
              </a:rPr>
              <a:t>“新”世界</a:t>
            </a:r>
            <a:endParaRPr lang="zh-CN" altLang="en-US" sz="3600" b="1" kern="0" dirty="0">
              <a:solidFill>
                <a:srgbClr val="B6DA1E"/>
              </a:solidFill>
              <a:effectLst>
                <a:outerShdw blurRad="38100" dist="38100" dir="2700000" algn="tl">
                  <a:schemeClr val="tx1">
                    <a:lumMod val="95000"/>
                    <a:lumOff val="5000"/>
                    <a:alpha val="73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34247" y="3712656"/>
            <a:ext cx="99027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充足</a:t>
            </a:r>
            <a:r>
              <a:rPr lang="zh-CN" altLang="en-US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开发资源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保证项目按期交付，缩短开发周期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及时的客户响应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保障开发过程沟通顺畅，工程支持反馈及时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高性能的产品交付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完整的开发验证流程，承接沃尔沃算法高安全性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高性价比解决方案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本土化的产品开发，保证高质量的同时获得较大成本优势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定制化的功能接口</a:t>
            </a:r>
            <a:r>
              <a:rPr lang="en-US" altLang="zh-CN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开放多样化的输出信号接口，满足</a:t>
            </a:r>
            <a:r>
              <a:rPr lang="en-US" altLang="zh-CN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HMI</a:t>
            </a:r>
            <a:r>
              <a:rPr lang="zh-CN" altLang="en-US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69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界面定制需求</a:t>
            </a:r>
            <a:endParaRPr lang="en-US" altLang="zh-CN" b="1" dirty="0" smtClean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69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 userDrawn="1"/>
        </p:nvSpPr>
        <p:spPr>
          <a:xfrm>
            <a:off x="2416199" y="2906576"/>
            <a:ext cx="7677515" cy="799730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Make driving safe and 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lumMod val="95000"/>
                      <a:lumOff val="5000"/>
                      <a:alpha val="69000"/>
                    </a:schemeClr>
                  </a:outerShdw>
                </a:effectLst>
                <a:ea typeface="微软雅黑" panose="020B0503020204020204" pitchFamily="34" charset="-122"/>
              </a:rPr>
              <a:t>easy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63" y="75815"/>
            <a:ext cx="1877253" cy="6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16241"/>
            <a:ext cx="10515600" cy="496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E6D0-4C6C-4FF1-98D0-C92D1E069EC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7B7D1-2B4D-4467-A461-1CD7B50F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867661" y="2283301"/>
            <a:ext cx="4842617" cy="95056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27309"/>
              </p:ext>
            </p:extLst>
          </p:nvPr>
        </p:nvGraphicFramePr>
        <p:xfrm>
          <a:off x="6063656" y="1768539"/>
          <a:ext cx="5219862" cy="400194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06734"/>
                <a:gridCol w="3513128"/>
              </a:tblGrid>
              <a:tr h="537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ALOD_MODE</a:t>
                      </a:r>
                      <a:br>
                        <a:rPr lang="en-US" sz="10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(ACC</a:t>
                      </a:r>
                      <a:r>
                        <a:rPr lang="zh-CN" sz="10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  <a:r>
                        <a:rPr lang="en-US" sz="10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000" b="1" kern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状态说明</a:t>
                      </a: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</a:tr>
              <a:tr h="622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0" dirty="0" smtClean="0">
                          <a:effectLst/>
                        </a:rPr>
                        <a:t>Override</a:t>
                      </a:r>
                      <a:endParaRPr lang="zh-CN" altLang="zh-CN" sz="1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00" kern="0" dirty="0" smtClean="0">
                          <a:effectLst/>
                        </a:rPr>
                        <a:t>当驾驶员主动踩油门踏板加速，进入</a:t>
                      </a:r>
                      <a:r>
                        <a:rPr lang="en-US" altLang="zh-CN" sz="1000" kern="0" dirty="0" smtClean="0">
                          <a:effectLst/>
                        </a:rPr>
                        <a:t>Override</a:t>
                      </a:r>
                      <a:r>
                        <a:rPr lang="zh-CN" altLang="zh-CN" sz="1000" kern="0" dirty="0" smtClean="0">
                          <a:effectLst/>
                        </a:rPr>
                        <a:t>并允许驾驶员接管。</a:t>
                      </a:r>
                      <a:endParaRPr lang="zh-CN" altLang="zh-CN" sz="1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76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Stand-active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ACC</a:t>
                      </a:r>
                      <a:r>
                        <a:rPr lang="zh-CN" altLang="zh-CN" sz="1000" kern="0" dirty="0" smtClean="0">
                          <a:effectLst/>
                        </a:rPr>
                        <a:t>控制自车跟停前车时，在自车静止的前三秒以内处于</a:t>
                      </a:r>
                      <a:r>
                        <a:rPr lang="en-US" altLang="zh-CN" sz="1000" kern="0" dirty="0" smtClean="0">
                          <a:effectLst/>
                        </a:rPr>
                        <a:t>Stand-active</a:t>
                      </a:r>
                      <a:r>
                        <a:rPr lang="zh-CN" altLang="zh-CN" sz="1000" kern="0" dirty="0" smtClean="0">
                          <a:effectLst/>
                        </a:rPr>
                        <a:t>，该状态下</a:t>
                      </a:r>
                      <a:r>
                        <a:rPr lang="en-US" altLang="zh-CN" sz="1000" kern="0" dirty="0" smtClean="0">
                          <a:effectLst/>
                        </a:rPr>
                        <a:t>ACC</a:t>
                      </a:r>
                      <a:r>
                        <a:rPr lang="zh-CN" altLang="zh-CN" sz="1000" kern="0" dirty="0" smtClean="0">
                          <a:effectLst/>
                        </a:rPr>
                        <a:t>能在前车驶离时自动跳转至</a:t>
                      </a:r>
                      <a:r>
                        <a:rPr lang="en-US" altLang="zh-CN" sz="1000" kern="0" dirty="0" err="1" smtClean="0">
                          <a:effectLst/>
                        </a:rPr>
                        <a:t>ActiveControl</a:t>
                      </a:r>
                      <a:r>
                        <a:rPr lang="zh-CN" altLang="zh-CN" sz="1000" kern="0" dirty="0" smtClean="0">
                          <a:effectLst/>
                        </a:rPr>
                        <a:t>跟随前车起步。该状态下</a:t>
                      </a:r>
                      <a:r>
                        <a:rPr lang="en-US" altLang="zh-CN" sz="1000" kern="0" dirty="0" smtClean="0">
                          <a:effectLst/>
                        </a:rPr>
                        <a:t>ESC</a:t>
                      </a:r>
                      <a:r>
                        <a:rPr lang="zh-CN" altLang="zh-CN" sz="1000" kern="0" dirty="0" smtClean="0">
                          <a:effectLst/>
                        </a:rPr>
                        <a:t>应使车辆保持静止状态。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11216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Stand-wait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Stand-active</a:t>
                      </a:r>
                      <a:r>
                        <a:rPr lang="zh-CN" altLang="zh-CN" sz="1000" kern="0" dirty="0" smtClean="0">
                          <a:effectLst/>
                        </a:rPr>
                        <a:t>状态下持续</a:t>
                      </a:r>
                      <a:r>
                        <a:rPr lang="en-US" altLang="zh-CN" sz="1000" kern="0" dirty="0" smtClean="0">
                          <a:effectLst/>
                        </a:rPr>
                        <a:t>3</a:t>
                      </a:r>
                      <a:r>
                        <a:rPr lang="zh-CN" altLang="zh-CN" sz="1000" kern="0" dirty="0" smtClean="0">
                          <a:effectLst/>
                        </a:rPr>
                        <a:t>秒后跳转至</a:t>
                      </a:r>
                      <a:r>
                        <a:rPr lang="en-US" altLang="zh-CN" sz="1000" kern="0" dirty="0" smtClean="0">
                          <a:effectLst/>
                        </a:rPr>
                        <a:t>Stand-wait.</a:t>
                      </a:r>
                      <a:r>
                        <a:rPr lang="zh-CN" altLang="zh-CN" sz="1000" kern="0" dirty="0" smtClean="0">
                          <a:effectLst/>
                        </a:rPr>
                        <a:t>该状态下需驾驶员确认</a:t>
                      </a:r>
                      <a:r>
                        <a:rPr lang="en-US" altLang="zh-CN" sz="1000" kern="0" dirty="0" smtClean="0">
                          <a:effectLst/>
                        </a:rPr>
                        <a:t>(</a:t>
                      </a:r>
                      <a:r>
                        <a:rPr lang="zh-CN" altLang="zh-CN" sz="1000" kern="0" dirty="0" smtClean="0">
                          <a:effectLst/>
                        </a:rPr>
                        <a:t>点油门</a:t>
                      </a:r>
                      <a:r>
                        <a:rPr lang="en-US" altLang="zh-CN" sz="1000" kern="0" dirty="0" smtClean="0">
                          <a:effectLst/>
                        </a:rPr>
                        <a:t>/Res+)</a:t>
                      </a:r>
                      <a:r>
                        <a:rPr lang="zh-CN" altLang="zh-CN" sz="1000" kern="0" dirty="0" smtClean="0">
                          <a:effectLst/>
                        </a:rPr>
                        <a:t>才能进入</a:t>
                      </a:r>
                      <a:r>
                        <a:rPr lang="en-US" altLang="zh-CN" sz="1000" kern="0" dirty="0" err="1" smtClean="0">
                          <a:effectLst/>
                        </a:rPr>
                        <a:t>ActiveControl</a:t>
                      </a:r>
                      <a:r>
                        <a:rPr lang="zh-CN" altLang="zh-CN" sz="1000" kern="0" dirty="0" smtClean="0">
                          <a:effectLst/>
                        </a:rPr>
                        <a:t>。</a:t>
                      </a:r>
                      <a:r>
                        <a:rPr lang="en-US" altLang="zh-CN" sz="1000" kern="0" dirty="0" smtClean="0">
                          <a:effectLst/>
                        </a:rPr>
                        <a:t/>
                      </a:r>
                      <a:br>
                        <a:rPr lang="en-US" altLang="zh-CN" sz="1000" kern="0" dirty="0" smtClean="0">
                          <a:effectLst/>
                        </a:rPr>
                      </a:br>
                      <a:r>
                        <a:rPr lang="zh-CN" altLang="zh-CN" sz="1000" kern="0" dirty="0" smtClean="0">
                          <a:effectLst/>
                        </a:rPr>
                        <a:t>另，驾驶员能在踩刹车且车辆静止的前提下通过按</a:t>
                      </a:r>
                      <a:r>
                        <a:rPr lang="en-US" altLang="zh-CN" sz="1000" kern="0" dirty="0" smtClean="0">
                          <a:effectLst/>
                        </a:rPr>
                        <a:t>Res+</a:t>
                      </a:r>
                      <a:r>
                        <a:rPr lang="zh-CN" altLang="zh-CN" sz="1000" kern="0" dirty="0" smtClean="0">
                          <a:effectLst/>
                        </a:rPr>
                        <a:t>从</a:t>
                      </a:r>
                      <a:r>
                        <a:rPr lang="en-US" altLang="zh-CN" sz="1000" kern="0" dirty="0" smtClean="0">
                          <a:effectLst/>
                        </a:rPr>
                        <a:t>Standby</a:t>
                      </a:r>
                      <a:r>
                        <a:rPr lang="zh-CN" altLang="zh-CN" sz="1000" kern="0" dirty="0" smtClean="0">
                          <a:effectLst/>
                        </a:rPr>
                        <a:t>进入</a:t>
                      </a:r>
                      <a:r>
                        <a:rPr lang="en-US" altLang="zh-CN" sz="1000" kern="0" dirty="0" err="1" smtClean="0">
                          <a:effectLst/>
                        </a:rPr>
                        <a:t>StandWait</a:t>
                      </a:r>
                      <a:r>
                        <a:rPr lang="zh-CN" altLang="zh-CN" sz="1000" kern="0" dirty="0" smtClean="0">
                          <a:effectLst/>
                        </a:rPr>
                        <a:t>。</a:t>
                      </a:r>
                      <a:r>
                        <a:rPr lang="en-US" altLang="zh-CN" sz="1000" kern="0" dirty="0" smtClean="0">
                          <a:effectLst/>
                        </a:rPr>
                        <a:t/>
                      </a:r>
                      <a:br>
                        <a:rPr lang="en-US" altLang="zh-CN" sz="1000" kern="0" dirty="0" smtClean="0">
                          <a:effectLst/>
                        </a:rPr>
                      </a:br>
                      <a:r>
                        <a:rPr lang="zh-CN" altLang="zh-CN" sz="1000" kern="0" dirty="0" smtClean="0">
                          <a:effectLst/>
                        </a:rPr>
                        <a:t>该状态下</a:t>
                      </a:r>
                      <a:r>
                        <a:rPr lang="en-US" altLang="zh-CN" sz="1000" kern="0" dirty="0" smtClean="0">
                          <a:effectLst/>
                        </a:rPr>
                        <a:t>ESC</a:t>
                      </a:r>
                      <a:r>
                        <a:rPr lang="zh-CN" altLang="zh-CN" sz="1000" kern="0" dirty="0" smtClean="0">
                          <a:effectLst/>
                        </a:rPr>
                        <a:t>应使车辆保持静止状态。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513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Temporary Failure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ACC</a:t>
                      </a:r>
                      <a:r>
                        <a:rPr lang="zh-CN" altLang="zh-CN" sz="1000" kern="0" dirty="0" smtClean="0">
                          <a:effectLst/>
                        </a:rPr>
                        <a:t>发生临时故障。此状态下车辆完全由驾驶员控制。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443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Permanent Failure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000" kern="0" dirty="0" smtClean="0">
                          <a:effectLst/>
                        </a:rPr>
                        <a:t>ACC</a:t>
                      </a:r>
                      <a:r>
                        <a:rPr lang="zh-CN" altLang="zh-CN" sz="1000" kern="0" dirty="0" smtClean="0">
                          <a:effectLst/>
                        </a:rPr>
                        <a:t>发生永久故障。此状态下车辆完全由驾驶员控制。</a:t>
                      </a:r>
                      <a:endParaRPr lang="zh-CN" alt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0" y="538785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56617" y="16945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状态介绍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44194"/>
              </p:ext>
            </p:extLst>
          </p:nvPr>
        </p:nvGraphicFramePr>
        <p:xfrm>
          <a:off x="611608" y="1773553"/>
          <a:ext cx="4972445" cy="40058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25836"/>
                <a:gridCol w="3346609"/>
              </a:tblGrid>
              <a:tr h="534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chemeClr val="bg1"/>
                          </a:solidFill>
                          <a:effectLst/>
                        </a:rPr>
                        <a:t>ALOD_MODE</a:t>
                      </a:r>
                      <a:br>
                        <a:rPr lang="en-US" sz="1000" kern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000" kern="0" dirty="0">
                          <a:solidFill>
                            <a:schemeClr val="bg1"/>
                          </a:solidFill>
                          <a:effectLst/>
                        </a:rPr>
                        <a:t>(ACC</a:t>
                      </a:r>
                      <a:r>
                        <a:rPr lang="zh-CN" sz="1000" kern="0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r>
                        <a:rPr lang="en-US" sz="1000" kern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CN" sz="1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solidFill>
                            <a:schemeClr val="bg1"/>
                          </a:solidFill>
                          <a:effectLst/>
                        </a:rPr>
                        <a:t>状态说明</a:t>
                      </a:r>
                      <a:endParaRPr lang="zh-CN" sz="1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>
                    <a:solidFill>
                      <a:srgbClr val="0069B5"/>
                    </a:solidFill>
                  </a:tcPr>
                </a:tc>
              </a:tr>
              <a:tr h="592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OFF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关闭</a:t>
                      </a:r>
                      <a:r>
                        <a:rPr lang="zh-CN" sz="1000" kern="0" dirty="0" smtClean="0">
                          <a:effectLst/>
                        </a:rPr>
                        <a:t>状态，</a:t>
                      </a:r>
                      <a:r>
                        <a:rPr lang="zh-CN" sz="1000" kern="0" dirty="0">
                          <a:effectLst/>
                        </a:rPr>
                        <a:t>此时</a:t>
                      </a: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图标不显示，且其他相关信号都发默认值。此状态下车辆完全由驾驶员控制。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834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Passive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已由驾驶员开启，但有抑制条件</a:t>
                      </a:r>
                      <a:r>
                        <a:rPr lang="en-US" sz="1000" kern="0" dirty="0">
                          <a:effectLst/>
                        </a:rPr>
                        <a:t>(</a:t>
                      </a:r>
                      <a:r>
                        <a:rPr lang="zh-CN" sz="1000" kern="0" dirty="0">
                          <a:effectLst/>
                        </a:rPr>
                        <a:t>如安全带车门</a:t>
                      </a:r>
                      <a:r>
                        <a:rPr lang="en-US" sz="1000" kern="0" dirty="0">
                          <a:effectLst/>
                        </a:rPr>
                        <a:t>)</a:t>
                      </a:r>
                      <a:r>
                        <a:rPr lang="zh-CN" sz="1000" kern="0" dirty="0">
                          <a:effectLst/>
                        </a:rPr>
                        <a:t>满足，驾驶员无法激活</a:t>
                      </a: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。此状态下车辆完全由驾驶员</a:t>
                      </a:r>
                      <a:r>
                        <a:rPr lang="zh-CN" sz="1000" kern="0" dirty="0" smtClean="0">
                          <a:effectLst/>
                        </a:rPr>
                        <a:t>控制</a:t>
                      </a:r>
                      <a:r>
                        <a:rPr lang="zh-CN" altLang="en-US" sz="1000" kern="0" dirty="0" smtClean="0">
                          <a:effectLst/>
                        </a:rPr>
                        <a:t>。</a:t>
                      </a:r>
                      <a:r>
                        <a:rPr lang="en-US" altLang="zh-CN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(Passive</a:t>
                      </a:r>
                      <a:r>
                        <a:rPr lang="zh-CN" altLang="en-US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和</a:t>
                      </a:r>
                      <a:r>
                        <a:rPr lang="en-US" altLang="zh-CN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Standby</a:t>
                      </a:r>
                      <a:r>
                        <a:rPr lang="zh-CN" altLang="en-US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状态在仪表盘显示和执行器响应方面完全相同，目前平台没有</a:t>
                      </a:r>
                      <a:r>
                        <a:rPr lang="en-US" altLang="zh-CN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Passive</a:t>
                      </a:r>
                      <a:r>
                        <a:rPr lang="zh-CN" altLang="en-US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只有</a:t>
                      </a:r>
                      <a:r>
                        <a:rPr lang="en-US" altLang="zh-CN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Standby</a:t>
                      </a:r>
                      <a:r>
                        <a:rPr lang="zh-CN" altLang="en-US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状态</a:t>
                      </a:r>
                      <a:r>
                        <a:rPr lang="en-US" altLang="zh-CN" sz="1000" kern="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6738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Stand-By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待机状态，</a:t>
                      </a: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已由驾驶员开启，且在该状态下驾驶员随时可通过按键激活</a:t>
                      </a: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。此状态下车辆完全由驾驶员控制。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49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ActiveControl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激活状态，</a:t>
                      </a: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正进行纵向控制跟随前方车辆或巡航控制。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  <a:tr h="87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BOM(</a:t>
                      </a:r>
                      <a:r>
                        <a:rPr lang="en-US" sz="1000" kern="0" dirty="0" err="1">
                          <a:effectLst/>
                        </a:rPr>
                        <a:t>BrakeOnlyMode</a:t>
                      </a:r>
                      <a:r>
                        <a:rPr lang="en-US" sz="1000" kern="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当</a:t>
                      </a: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先前处于</a:t>
                      </a:r>
                      <a:r>
                        <a:rPr lang="en-US" sz="1000" kern="0" dirty="0" err="1">
                          <a:effectLst/>
                        </a:rPr>
                        <a:t>ActiveControl</a:t>
                      </a:r>
                      <a:r>
                        <a:rPr lang="zh-CN" sz="1000" kern="0" dirty="0">
                          <a:effectLst/>
                        </a:rPr>
                        <a:t>，如果某些退出条件满足且</a:t>
                      </a:r>
                      <a:r>
                        <a:rPr lang="en-US" sz="1000" kern="0" dirty="0">
                          <a:effectLst/>
                        </a:rPr>
                        <a:t>ACC</a:t>
                      </a:r>
                      <a:r>
                        <a:rPr lang="zh-CN" sz="1000" kern="0" dirty="0">
                          <a:effectLst/>
                        </a:rPr>
                        <a:t>正在制动过程中，为保证安全，</a:t>
                      </a:r>
                      <a:r>
                        <a:rPr lang="en-US" sz="1000" kern="0" dirty="0">
                          <a:effectLst/>
                        </a:rPr>
                        <a:t>BOM</a:t>
                      </a:r>
                      <a:r>
                        <a:rPr lang="zh-CN" sz="1000" kern="0" dirty="0">
                          <a:effectLst/>
                        </a:rPr>
                        <a:t>将承接于</a:t>
                      </a:r>
                      <a:r>
                        <a:rPr lang="en-US" sz="1000" kern="0" dirty="0">
                          <a:effectLst/>
                        </a:rPr>
                        <a:t>Active</a:t>
                      </a:r>
                      <a:r>
                        <a:rPr lang="zh-CN" sz="1000" kern="0" dirty="0">
                          <a:effectLst/>
                        </a:rPr>
                        <a:t>状态，将减速度执行下去，直至退出</a:t>
                      </a:r>
                      <a:r>
                        <a:rPr lang="en-US" sz="1000" kern="0" dirty="0">
                          <a:effectLst/>
                        </a:rPr>
                        <a:t>BOM</a:t>
                      </a:r>
                      <a:r>
                        <a:rPr lang="zh-CN" sz="1000" kern="0" dirty="0">
                          <a:effectLst/>
                        </a:rPr>
                        <a:t>状态至</a:t>
                      </a:r>
                      <a:r>
                        <a:rPr lang="en-US" sz="1000" kern="0" dirty="0">
                          <a:effectLst/>
                        </a:rPr>
                        <a:t>Passive</a:t>
                      </a:r>
                      <a:r>
                        <a:rPr lang="zh-CN" sz="1000" kern="0" dirty="0">
                          <a:effectLst/>
                        </a:rPr>
                        <a:t>或</a:t>
                      </a:r>
                      <a:r>
                        <a:rPr lang="en-US" sz="1000" kern="0" dirty="0">
                          <a:effectLst/>
                        </a:rPr>
                        <a:t>Standby</a:t>
                      </a:r>
                      <a:r>
                        <a:rPr lang="zh-CN" sz="1000" kern="0" dirty="0">
                          <a:effectLst/>
                        </a:rPr>
                        <a:t>状态</a:t>
                      </a:r>
                      <a:r>
                        <a:rPr lang="en-US" sz="1000" kern="0" dirty="0">
                          <a:effectLst/>
                        </a:rPr>
                        <a:t>.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150" marR="451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8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3" y="908585"/>
            <a:ext cx="10366824" cy="50798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0600" y="3061192"/>
            <a:ext cx="862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RES/SET</a:t>
            </a: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按键激活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3956" y="4430181"/>
            <a:ext cx="15015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Cancel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条件满足 </a:t>
            </a:r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</a:p>
          <a:p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驾驶员取消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0554" y="4430181"/>
            <a:ext cx="1082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静止踩刹车，</a:t>
            </a:r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RES/SET</a:t>
            </a: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按键激活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44175" y="2108866"/>
            <a:ext cx="862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长按主按键关闭</a:t>
            </a:r>
            <a:r>
              <a:rPr lang="en-US" altLang="zh-CN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8114" y="2930387"/>
            <a:ext cx="1408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短按主按键 开</a:t>
            </a:r>
            <a:r>
              <a:rPr lang="en-US" altLang="zh-CN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0971" y="5001571"/>
            <a:ext cx="7614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故障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降级</a:t>
            </a:r>
          </a:p>
          <a:p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22918" y="1557574"/>
            <a:ext cx="797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故障降级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22556" y="2285837"/>
            <a:ext cx="797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故障恢复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7991" y="2895632"/>
            <a:ext cx="1049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刹车过程中</a:t>
            </a:r>
            <a:r>
              <a:rPr lang="en-US" altLang="zh-CN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ACC</a:t>
            </a:r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Cancel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9035" y="3092899"/>
            <a:ext cx="1049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驾驶员接管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72884" y="4161664"/>
            <a:ext cx="1049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驾驶员接管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70581" y="3967022"/>
            <a:ext cx="766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前车驶离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30247" y="4161664"/>
            <a:ext cx="766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跟停前车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61342" y="4502617"/>
            <a:ext cx="1155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RES/SET</a:t>
            </a:r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按键激活</a:t>
            </a:r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轻点油门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3486" y="5079946"/>
            <a:ext cx="1155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停车超过</a:t>
            </a:r>
            <a:r>
              <a:rPr lang="en-US" altLang="zh-CN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秒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0" y="540000"/>
            <a:ext cx="7992888" cy="17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文本框 21"/>
          <p:cNvSpPr txBox="1"/>
          <p:nvPr/>
        </p:nvSpPr>
        <p:spPr>
          <a:xfrm>
            <a:off x="202318" y="1571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状态跳转框图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19472" y="3663089"/>
            <a:ext cx="797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永久故障</a:t>
            </a:r>
            <a:endParaRPr lang="zh-CN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8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75252"/>
              </p:ext>
            </p:extLst>
          </p:nvPr>
        </p:nvGraphicFramePr>
        <p:xfrm>
          <a:off x="2850715" y="2082551"/>
          <a:ext cx="5973688" cy="317302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97748"/>
                <a:gridCol w="1987970"/>
                <a:gridCol w="1987970"/>
              </a:tblGrid>
              <a:tr h="47317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ACC_Mode_HMI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图标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1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0x0: OFF mode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N/A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功能未开启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0x1: Passive mode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0x2: Stand-By mode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功能开启但未激活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0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0x5: Override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0x7: Stand Wait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100" ker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ACC StandActive</a:t>
                      </a:r>
                      <a:r>
                        <a:rPr lang="zh-CN" sz="1050" kern="100">
                          <a:effectLst/>
                        </a:rPr>
                        <a:t>模式</a:t>
                      </a:r>
                      <a:r>
                        <a:rPr lang="en-US" sz="1050" kern="100">
                          <a:effectLst/>
                        </a:rPr>
                        <a:t>/Override</a:t>
                      </a:r>
                      <a:r>
                        <a:rPr lang="zh-CN" sz="1050" kern="100">
                          <a:effectLst/>
                        </a:rPr>
                        <a:t>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8293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0x3:Active-Control </a:t>
                      </a:r>
                      <a:r>
                        <a:rPr lang="en-US" sz="1050" kern="100" dirty="0" smtClean="0">
                          <a:effectLst/>
                        </a:rPr>
                        <a:t>mode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0x4:Brake-Onlymode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0x6: Stand Active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功能激活</a:t>
                      </a: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且正在纵向控制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8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0x8: Temporary </a:t>
                      </a:r>
                      <a:r>
                        <a:rPr lang="en-US" sz="1050" kern="100" dirty="0" smtClean="0">
                          <a:effectLst/>
                        </a:rPr>
                        <a:t>Failure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0x9</a:t>
                      </a:r>
                      <a:r>
                        <a:rPr lang="en-US" sz="1050" kern="100" dirty="0">
                          <a:effectLst/>
                        </a:rPr>
                        <a:t>: Permanent Failure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</a:t>
                      </a:r>
                      <a:r>
                        <a:rPr lang="zh-CN" sz="1050" kern="100" dirty="0">
                          <a:effectLst/>
                        </a:rPr>
                        <a:t>功能故障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图片 161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68" y="3204132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5842" r="30795" b="33662"/>
          <a:stretch>
            <a:fillRect/>
          </a:stretch>
        </p:blipFill>
        <p:spPr bwMode="auto">
          <a:xfrm>
            <a:off x="5625469" y="3760436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5842" r="30795" b="33662"/>
          <a:stretch>
            <a:fillRect/>
          </a:stretch>
        </p:blipFill>
        <p:spPr bwMode="auto">
          <a:xfrm>
            <a:off x="5632388" y="4292020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9" t="19388" r="27922" b="32652"/>
          <a:stretch>
            <a:fillRect/>
          </a:stretch>
        </p:blipFill>
        <p:spPr bwMode="auto">
          <a:xfrm>
            <a:off x="5632388" y="4894625"/>
            <a:ext cx="304800" cy="25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53945" y="17066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状态与仪表盘警示灯交互关系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10800000" flipV="1">
            <a:off x="0" y="540000"/>
            <a:ext cx="7999200" cy="170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2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0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838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459</Words>
  <Application>Microsoft Office PowerPoint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自定义设计方案</vt:lpstr>
      <vt:lpstr>ACC 状态机介绍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Gu</dc:creator>
  <cp:lastModifiedBy>钟若曦</cp:lastModifiedBy>
  <cp:revision>29</cp:revision>
  <dcterms:created xsi:type="dcterms:W3CDTF">2019-06-05T03:17:39Z</dcterms:created>
  <dcterms:modified xsi:type="dcterms:W3CDTF">2019-07-01T11:14:09Z</dcterms:modified>
</cp:coreProperties>
</file>