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</p:sldMasterIdLst>
  <p:notesMasterIdLst>
    <p:notesMasterId r:id="rId13"/>
  </p:notesMasterIdLst>
  <p:handoutMasterIdLst>
    <p:handoutMasterId r:id="rId14"/>
  </p:handoutMasterIdLst>
  <p:sldIdLst>
    <p:sldId id="462" r:id="rId4"/>
    <p:sldId id="501" r:id="rId5"/>
    <p:sldId id="502" r:id="rId6"/>
    <p:sldId id="503" r:id="rId7"/>
    <p:sldId id="504" r:id="rId8"/>
    <p:sldId id="505" r:id="rId9"/>
    <p:sldId id="507" r:id="rId10"/>
    <p:sldId id="506" r:id="rId11"/>
    <p:sldId id="463" r:id="rId12"/>
  </p:sldIdLst>
  <p:sldSz cx="10080625" cy="64801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69B5"/>
    <a:srgbClr val="00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78374" autoAdjust="0"/>
  </p:normalViewPr>
  <p:slideViewPr>
    <p:cSldViewPr>
      <p:cViewPr varScale="1">
        <p:scale>
          <a:sx n="76" d="100"/>
          <a:sy n="76" d="100"/>
        </p:scale>
        <p:origin x="1152" y="72"/>
      </p:cViewPr>
      <p:guideLst>
        <p:guide orient="horz" pos="408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E09B-C43A-486A-9629-A41793F2C2DC}" type="datetimeFigureOut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251D-A070-40DC-946F-DE1850B703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1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E5757C-C670-4DBC-9EEA-872586AF60B3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330A43-4550-4BD1-A82A-20C0F2EE0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6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1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0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9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3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9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9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330A43-4550-4BD1-A82A-20C0F2EE070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7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55" y="2013055"/>
            <a:ext cx="8568531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3672099"/>
            <a:ext cx="7056438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B7A91-931D-4EB4-8650-9BDE5E39F9C2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FD246-7732-4F1A-82DF-39C1D45120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258763"/>
            <a:ext cx="90741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E731-4A0D-4509-BEB3-FE481866E1B0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40B9A-9CF7-40F3-8ABB-6EE206B098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61" y="259512"/>
            <a:ext cx="2268141" cy="55291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5" y="259512"/>
            <a:ext cx="6636411" cy="55291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86D2B-A8BF-46B0-8C4B-CF70CFCC3ADA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924E5-B59B-473B-9A08-4706FE3698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671888"/>
            <a:ext cx="7056437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02B1-BD46-422D-91E0-B64D383E6120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69FA-DAB9-4A80-AC40-B5E6FDDB046E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3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5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1149-20FC-43F0-BA23-F5403C2C61DF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0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511300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DBC1-3E5A-45AE-B437-48249EDA5F07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5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450975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0D45-87C5-4FC6-9644-E6ED6531B501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AAF-0658-473E-B085-8E779052FF45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0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29E5-7EE1-4A8C-A53F-080163FB9CE8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E424-EA0C-4A26-BD0B-9B452912B6B0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9" y="863827"/>
            <a:ext cx="8640737" cy="60431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039" y="1655911"/>
            <a:ext cx="8640737" cy="4132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FBFB3-DBC8-4EC6-9017-84594FDB01E4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7DAF-6BCA-4045-8933-DABD3D497F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535488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579438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8AC5-DA9A-4136-9509-D04D0BC57699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B97-A867-4491-A4CD-09B50A5401CD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0"/>
            <a:ext cx="226695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60350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8583-B045-4172-9340-B3332E451A42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9072563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1F60-0EE5-41A5-A33C-5F22BEA7FD26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671888"/>
            <a:ext cx="7056437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02B1-BD46-422D-91E0-B64D383E6120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69FA-DAB9-4A80-AC40-B5E6FDDB046E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3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5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1149-20FC-43F0-BA23-F5403C2C61DF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0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511300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DBC1-3E5A-45AE-B437-48249EDA5F07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5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450975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0D45-87C5-4FC6-9644-E6ED6531B501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AAF-0658-473E-B085-8E779052FF45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0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5" y="4164117"/>
            <a:ext cx="8568531" cy="128703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5" y="2746575"/>
            <a:ext cx="8568531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82C42-DCD9-41A9-9E9B-B89E9438DB58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99E-EBCF-478E-A869-4D41FF737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29E5-7EE1-4A8C-A53F-080163FB9CE8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E424-EA0C-4A26-BD0B-9B452912B6B0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535488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579438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8AC5-DA9A-4136-9509-D04D0BC57699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B97-A867-4491-A4CD-09B50A5401CD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0"/>
            <a:ext cx="226695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60350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8583-B045-4172-9340-B3332E451A42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9072563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1F60-0EE5-41A5-A33C-5F22BEA7FD26}" type="datetime1">
              <a:rPr lang="zh-CN" altLang="en-US"/>
              <a:pPr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258763"/>
            <a:ext cx="90741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1" y="1512041"/>
            <a:ext cx="445227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8" y="1512041"/>
            <a:ext cx="445227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53160-A4A7-4606-8D22-92E0518F5B99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ABC6C-3855-4AC0-A915-40CD7C6FEF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258763"/>
            <a:ext cx="9074150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450540"/>
            <a:ext cx="445402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055058"/>
            <a:ext cx="445402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8" y="1450540"/>
            <a:ext cx="445577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8" y="2055058"/>
            <a:ext cx="445577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E19B-6CDB-4865-99DE-7E8AF2BFD50B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BB4-E55F-4F5B-8248-C4E462107C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258763"/>
            <a:ext cx="90741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94AF3-AB55-4946-81DF-E2552D9298E4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7F7F-B248-4083-827E-865C755D74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187D3-B77C-4204-973D-9793421D88BB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68B1-0B94-4128-B97F-F0488468FC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58007"/>
            <a:ext cx="3316456" cy="10980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51" y="258007"/>
            <a:ext cx="5635349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356037"/>
            <a:ext cx="3316456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7F7E1-044E-4C0F-A563-C86FDDCD9DF8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A37E1-564A-4D6E-BD2E-99908B12B1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81" y="4536122"/>
            <a:ext cx="6048375" cy="53551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81" y="579018"/>
            <a:ext cx="6048375" cy="388810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81" y="5071637"/>
            <a:ext cx="604837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8C7CA-C9CA-411F-AF75-CDCAEFB16CD0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A8954-39D7-497E-B00E-AE2688406F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3238" y="1511304"/>
            <a:ext cx="90741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3243" y="6005517"/>
            <a:ext cx="23526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502558-A47C-4770-8F39-F0351A881E8F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4883" y="6005517"/>
            <a:ext cx="31908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24721" y="6005517"/>
            <a:ext cx="2352675" cy="3460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B882E90-29AB-4195-8428-F97C5506A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11300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0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C8CD681A-8E7F-4CDF-AD3F-CF4959060212}" type="datetime1">
              <a:rPr lang="zh-CN" altLang="en-US"/>
              <a:pPr eaLnBrk="1" hangingPunct="1"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0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007100"/>
            <a:ext cx="2351087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11300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0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C8CD681A-8E7F-4CDF-AD3F-CF4959060212}" type="datetime1">
              <a:rPr lang="zh-CN" altLang="en-US"/>
              <a:pPr eaLnBrk="1" hangingPunct="1">
                <a:defRPr/>
              </a:pPr>
              <a:t>2019/3/24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0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007100"/>
            <a:ext cx="2351087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6.xml"/><Relationship Id="rId7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7.xml"/><Relationship Id="rId7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 bwMode="auto">
          <a:xfrm rot="10800000" flipH="1">
            <a:off x="773112" y="-3"/>
            <a:ext cx="2539007" cy="1818927"/>
          </a:xfrm>
          <a:custGeom>
            <a:avLst/>
            <a:gdLst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636085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1818927">
                <a:moveTo>
                  <a:pt x="0" y="0"/>
                </a:moveTo>
                <a:lnTo>
                  <a:pt x="1636085" y="0"/>
                </a:lnTo>
                <a:cubicBezTo>
                  <a:pt x="1801792" y="0"/>
                  <a:pt x="1800200" y="10763"/>
                  <a:pt x="1800200" y="300039"/>
                </a:cubicBezTo>
                <a:lnTo>
                  <a:pt x="1800200" y="1818927"/>
                </a:lnTo>
                <a:lnTo>
                  <a:pt x="0" y="1818927"/>
                </a:lnTo>
                <a:lnTo>
                  <a:pt x="0" y="0"/>
                </a:lnTo>
                <a:close/>
              </a:path>
            </a:pathLst>
          </a:custGeom>
          <a:solidFill>
            <a:srgbClr val="0067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57" y="645624"/>
            <a:ext cx="1656184" cy="575688"/>
          </a:xfrm>
          <a:prstGeom prst="rect">
            <a:avLst/>
          </a:prstGeom>
        </p:spPr>
      </p:pic>
      <p:sp>
        <p:nvSpPr>
          <p:cNvPr id="5122" name="直接连接符 5"/>
          <p:cNvSpPr>
            <a:spLocks noChangeShapeType="1"/>
          </p:cNvSpPr>
          <p:nvPr/>
        </p:nvSpPr>
        <p:spPr bwMode="auto">
          <a:xfrm rot="5400000">
            <a:off x="159654" y="5001306"/>
            <a:ext cx="1228503" cy="1589"/>
          </a:xfrm>
          <a:prstGeom prst="line">
            <a:avLst/>
          </a:prstGeom>
          <a:noFill/>
          <a:ln w="19050">
            <a:solidFill>
              <a:srgbClr val="3F3F3F"/>
            </a:solidFill>
            <a:bevel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123" name="TextBox 6"/>
          <p:cNvSpPr>
            <a:spLocks noChangeArrowheads="1"/>
          </p:cNvSpPr>
          <p:nvPr/>
        </p:nvSpPr>
        <p:spPr bwMode="auto">
          <a:xfrm>
            <a:off x="896938" y="4248199"/>
            <a:ext cx="7311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LDW&amp;LKA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功能介绍</a:t>
            </a:r>
            <a:endParaRPr lang="zh-CN" altLang="en-US" sz="28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</p:txBody>
      </p:sp>
      <p:sp>
        <p:nvSpPr>
          <p:cNvPr id="5124" name="TextBox 7"/>
          <p:cNvSpPr>
            <a:spLocks noChangeArrowheads="1"/>
          </p:cNvSpPr>
          <p:nvPr/>
        </p:nvSpPr>
        <p:spPr bwMode="auto">
          <a:xfrm>
            <a:off x="883773" y="4865139"/>
            <a:ext cx="242834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300"/>
              </a:spcAft>
              <a:buFont typeface="Arial" charset="0"/>
              <a:buNone/>
            </a:pPr>
            <a:r>
              <a:rPr lang="zh-CN" altLang="en-US" sz="15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姓名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：潘浩</a:t>
            </a:r>
            <a:endParaRPr lang="en-US" altLang="zh-CN" sz="15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  <a:p>
            <a:pPr eaLnBrk="1" hangingPunct="1">
              <a:spcAft>
                <a:spcPts val="300"/>
              </a:spcAft>
              <a:buFont typeface="Arial" charset="0"/>
              <a:buNone/>
            </a:pPr>
            <a:r>
              <a:rPr lang="zh-CN" altLang="en-US" sz="15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部门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：系统功能</a:t>
            </a:r>
            <a:endParaRPr lang="en-US" altLang="zh-CN" sz="15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  <a:p>
            <a:pPr eaLnBrk="1" hangingPunct="1">
              <a:spcAft>
                <a:spcPts val="300"/>
              </a:spcAft>
              <a:buFont typeface="Arial" charset="0"/>
              <a:buNone/>
            </a:pP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日期：</a:t>
            </a:r>
            <a:r>
              <a:rPr lang="en-US" altLang="zh-CN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2019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年</a:t>
            </a:r>
            <a:r>
              <a:rPr lang="en-US" altLang="zh-CN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03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月</a:t>
            </a:r>
            <a:r>
              <a:rPr lang="en-US" altLang="zh-CN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21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日</a:t>
            </a:r>
            <a:endParaRPr lang="en-US" altLang="zh-CN" sz="15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40738" y="287758"/>
            <a:ext cx="220411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28"/>
          <p:cNvGrpSpPr>
            <a:grpSpLocks/>
          </p:cNvGrpSpPr>
          <p:nvPr/>
        </p:nvGrpSpPr>
        <p:grpSpPr bwMode="auto">
          <a:xfrm>
            <a:off x="1014512" y="1484164"/>
            <a:ext cx="6696075" cy="865187"/>
            <a:chOff x="2987824" y="769268"/>
            <a:chExt cx="4680520" cy="720080"/>
          </a:xfrm>
        </p:grpSpPr>
        <p:sp>
          <p:nvSpPr>
            <p:cNvPr id="8" name="矩形 7"/>
            <p:cNvSpPr/>
            <p:nvPr/>
          </p:nvSpPr>
          <p:spPr>
            <a:xfrm>
              <a:off x="2987824" y="1201316"/>
              <a:ext cx="4680520" cy="2880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69151" y="877610"/>
              <a:ext cx="3999193" cy="432048"/>
            </a:xfrm>
            <a:prstGeom prst="roundRect">
              <a:avLst>
                <a:gd name="adj" fmla="val 14612"/>
              </a:avLst>
            </a:prstGeom>
            <a:gradFill>
              <a:gsLst>
                <a:gs pos="98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04206" y="769268"/>
              <a:ext cx="646929" cy="648733"/>
            </a:xfrm>
            <a:prstGeom prst="ellipse">
              <a:avLst/>
            </a:prstGeom>
            <a:solidFill>
              <a:schemeClr val="bg1"/>
            </a:solidFill>
            <a:ln w="12700" cmpd="tri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3394073" y="854554"/>
              <a:ext cx="279226" cy="5379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Magneto" pitchFamily="82" charset="0"/>
                  <a:ea typeface="方正超粗黑简体" pitchFamily="2" charset="-122"/>
                </a:rPr>
                <a:t>1</a:t>
              </a:r>
              <a:endParaRPr lang="zh-CN" altLang="en-US" sz="3600" dirty="0">
                <a:solidFill>
                  <a:srgbClr val="0070C0"/>
                </a:solidFill>
                <a:latin typeface="Magneto" pitchFamily="82" charset="0"/>
                <a:ea typeface="方正超粗黑简体" pitchFamily="2" charset="-122"/>
              </a:endParaRPr>
            </a:p>
          </p:txBody>
        </p:sp>
      </p:grpSp>
      <p:grpSp>
        <p:nvGrpSpPr>
          <p:cNvPr id="12" name="组合 29"/>
          <p:cNvGrpSpPr>
            <a:grpSpLocks/>
          </p:cNvGrpSpPr>
          <p:nvPr/>
        </p:nvGrpSpPr>
        <p:grpSpPr bwMode="auto">
          <a:xfrm>
            <a:off x="1014512" y="2520999"/>
            <a:ext cx="6696075" cy="863600"/>
            <a:chOff x="2987824" y="769268"/>
            <a:chExt cx="4680520" cy="720080"/>
          </a:xfrm>
        </p:grpSpPr>
        <p:sp>
          <p:nvSpPr>
            <p:cNvPr id="13" name="矩形 12"/>
            <p:cNvSpPr/>
            <p:nvPr/>
          </p:nvSpPr>
          <p:spPr>
            <a:xfrm>
              <a:off x="2987824" y="1200787"/>
              <a:ext cx="4680520" cy="28856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69151" y="877809"/>
              <a:ext cx="3999193" cy="431519"/>
            </a:xfrm>
            <a:prstGeom prst="roundRect">
              <a:avLst>
                <a:gd name="adj" fmla="val 14612"/>
              </a:avLst>
            </a:prstGeom>
            <a:gradFill>
              <a:gsLst>
                <a:gs pos="98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04206" y="769268"/>
              <a:ext cx="646929" cy="648601"/>
            </a:xfrm>
            <a:prstGeom prst="ellipse">
              <a:avLst/>
            </a:prstGeom>
            <a:solidFill>
              <a:schemeClr val="bg1"/>
            </a:solidFill>
            <a:ln w="12700" cmpd="tri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3336170" y="831400"/>
              <a:ext cx="359902" cy="5389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Magneto" pitchFamily="82" charset="0"/>
                  <a:ea typeface="方正超粗黑简体" pitchFamily="2" charset="-122"/>
                </a:rPr>
                <a:t>2</a:t>
              </a:r>
              <a:endParaRPr lang="zh-CN" altLang="en-US" sz="3600" dirty="0">
                <a:solidFill>
                  <a:srgbClr val="0070C0"/>
                </a:solidFill>
                <a:latin typeface="Magneto" pitchFamily="82" charset="0"/>
                <a:ea typeface="方正超粗黑简体" pitchFamily="2" charset="-122"/>
              </a:endParaRPr>
            </a:p>
          </p:txBody>
        </p:sp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2808064" y="1655441"/>
            <a:ext cx="356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LKA</a:t>
            </a: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Function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808064" y="2687848"/>
            <a:ext cx="4176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Interface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29"/>
          <p:cNvGrpSpPr>
            <a:grpSpLocks/>
          </p:cNvGrpSpPr>
          <p:nvPr/>
        </p:nvGrpSpPr>
        <p:grpSpPr bwMode="auto">
          <a:xfrm>
            <a:off x="1007864" y="3601119"/>
            <a:ext cx="6696075" cy="863600"/>
            <a:chOff x="2987824" y="769268"/>
            <a:chExt cx="4680520" cy="720080"/>
          </a:xfrm>
        </p:grpSpPr>
        <p:sp>
          <p:nvSpPr>
            <p:cNvPr id="22" name="矩形 21"/>
            <p:cNvSpPr/>
            <p:nvPr/>
          </p:nvSpPr>
          <p:spPr>
            <a:xfrm>
              <a:off x="2987824" y="1200787"/>
              <a:ext cx="4680520" cy="28856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669151" y="877809"/>
              <a:ext cx="3999193" cy="431519"/>
            </a:xfrm>
            <a:prstGeom prst="roundRect">
              <a:avLst>
                <a:gd name="adj" fmla="val 14612"/>
              </a:avLst>
            </a:prstGeom>
            <a:gradFill>
              <a:gsLst>
                <a:gs pos="98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204206" y="769268"/>
              <a:ext cx="646929" cy="648601"/>
            </a:xfrm>
            <a:prstGeom prst="ellipse">
              <a:avLst/>
            </a:prstGeom>
            <a:solidFill>
              <a:schemeClr val="bg1"/>
            </a:solidFill>
            <a:ln w="12700" cmpd="tri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TextBox 30"/>
            <p:cNvSpPr txBox="1"/>
            <p:nvPr/>
          </p:nvSpPr>
          <p:spPr>
            <a:xfrm>
              <a:off x="3336170" y="831400"/>
              <a:ext cx="353179" cy="5389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 smtClean="0">
                  <a:solidFill>
                    <a:srgbClr val="0070C0"/>
                  </a:solidFill>
                  <a:latin typeface="Magneto" pitchFamily="82" charset="0"/>
                  <a:ea typeface="方正超粗黑简体" pitchFamily="2" charset="-122"/>
                </a:rPr>
                <a:t>3</a:t>
              </a:r>
              <a:endParaRPr lang="zh-CN" altLang="en-US" sz="3600" dirty="0">
                <a:solidFill>
                  <a:srgbClr val="0070C0"/>
                </a:solidFill>
                <a:latin typeface="Magneto" pitchFamily="82" charset="0"/>
                <a:ea typeface="方正超粗黑简体" pitchFamily="2" charset="-122"/>
              </a:endParaRPr>
            </a:p>
          </p:txBody>
        </p:sp>
      </p:grpSp>
      <p:grpSp>
        <p:nvGrpSpPr>
          <p:cNvPr id="26" name="组合 29"/>
          <p:cNvGrpSpPr>
            <a:grpSpLocks/>
          </p:cNvGrpSpPr>
          <p:nvPr/>
        </p:nvGrpSpPr>
        <p:grpSpPr bwMode="auto">
          <a:xfrm>
            <a:off x="1007864" y="4680743"/>
            <a:ext cx="6696075" cy="863600"/>
            <a:chOff x="2987824" y="769268"/>
            <a:chExt cx="4680520" cy="720080"/>
          </a:xfrm>
        </p:grpSpPr>
        <p:sp>
          <p:nvSpPr>
            <p:cNvPr id="27" name="矩形 26"/>
            <p:cNvSpPr/>
            <p:nvPr/>
          </p:nvSpPr>
          <p:spPr>
            <a:xfrm>
              <a:off x="2987824" y="1200787"/>
              <a:ext cx="4680520" cy="28856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8" name="圆角矩形 24"/>
            <p:cNvSpPr/>
            <p:nvPr/>
          </p:nvSpPr>
          <p:spPr>
            <a:xfrm>
              <a:off x="3669151" y="877809"/>
              <a:ext cx="3999193" cy="431519"/>
            </a:xfrm>
            <a:prstGeom prst="roundRect">
              <a:avLst>
                <a:gd name="adj" fmla="val 14612"/>
              </a:avLst>
            </a:prstGeom>
            <a:gradFill>
              <a:gsLst>
                <a:gs pos="98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204206" y="769268"/>
              <a:ext cx="646929" cy="648601"/>
            </a:xfrm>
            <a:prstGeom prst="ellipse">
              <a:avLst/>
            </a:prstGeom>
            <a:solidFill>
              <a:schemeClr val="bg1"/>
            </a:solidFill>
            <a:ln w="12700" cmpd="tri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336170" y="831400"/>
              <a:ext cx="377830" cy="5389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Magneto" pitchFamily="82" charset="0"/>
                  <a:ea typeface="方正超粗黑简体" pitchFamily="2" charset="-122"/>
                </a:rPr>
                <a:t>4</a:t>
              </a:r>
              <a:endParaRPr lang="zh-CN" altLang="en-US" sz="3600" dirty="0">
                <a:solidFill>
                  <a:srgbClr val="0070C0"/>
                </a:solidFill>
                <a:latin typeface="Magneto" pitchFamily="82" charset="0"/>
                <a:ea typeface="方正超粗黑简体" pitchFamily="2" charset="-122"/>
              </a:endParaRPr>
            </a:p>
          </p:txBody>
        </p:sp>
      </p:grp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801416" y="4850035"/>
            <a:ext cx="488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State Machine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801416" y="3767968"/>
            <a:ext cx="48150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UseCase&amp;Performance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201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40738" y="287758"/>
            <a:ext cx="220411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31800" y="890048"/>
            <a:ext cx="86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LDW</a:t>
            </a:r>
            <a:r>
              <a:rPr lang="zh-CN" altLang="en-US" dirty="0" smtClean="0"/>
              <a:t>：在</a:t>
            </a:r>
            <a:r>
              <a:rPr lang="zh-CN" altLang="en-US" dirty="0"/>
              <a:t>车辆发生偏离当前车道时，发出声音或者振动告警，提醒</a:t>
            </a:r>
            <a:r>
              <a:rPr lang="zh-CN" altLang="en-US" dirty="0" smtClean="0"/>
              <a:t>驾驶员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61380"/>
              </p:ext>
            </p:extLst>
          </p:nvPr>
        </p:nvGraphicFramePr>
        <p:xfrm>
          <a:off x="719832" y="4536231"/>
          <a:ext cx="806398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133"/>
                <a:gridCol w="1455616"/>
                <a:gridCol w="3051238"/>
              </a:tblGrid>
              <a:tr h="32089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FreeTech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Geely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E-NCAP</a:t>
                      </a:r>
                      <a:endParaRPr lang="zh-CN" altLang="en-US" dirty="0"/>
                    </a:p>
                  </a:txBody>
                  <a:tcPr/>
                </a:tc>
              </a:tr>
              <a:tr h="29012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LDW (Lane Departure Warning)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LDW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LDW</a:t>
                      </a:r>
                      <a:endParaRPr lang="zh-CN" altLang="en-US" sz="1600" dirty="0"/>
                    </a:p>
                  </a:txBody>
                  <a:tcPr/>
                </a:tc>
              </a:tr>
              <a:tr h="29012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sLKA</a:t>
                      </a:r>
                      <a:r>
                        <a:rPr lang="en-US" altLang="zh-CN" sz="1600" dirty="0" smtClean="0"/>
                        <a:t> (Safety Lane Keeping Aid)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LDP(</a:t>
                      </a:r>
                      <a:r>
                        <a:rPr lang="zh-CN" altLang="en-US" sz="1600" dirty="0" smtClean="0"/>
                        <a:t>辅助弱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LKA(Lane Keeping Assist)</a:t>
                      </a:r>
                      <a:endParaRPr lang="zh-CN" altLang="en-US" sz="1600" dirty="0"/>
                    </a:p>
                  </a:txBody>
                  <a:tcPr/>
                </a:tc>
              </a:tr>
              <a:tr h="29012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eLKA</a:t>
                      </a:r>
                      <a:r>
                        <a:rPr lang="en-US" altLang="zh-CN" sz="1600" dirty="0" smtClean="0"/>
                        <a:t> (Emergency Lane Keeping Aid)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\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ELK(Emergency Lane Keeping)</a:t>
                      </a:r>
                      <a:endParaRPr lang="zh-CN" altLang="en-US" sz="1600" dirty="0"/>
                    </a:p>
                  </a:txBody>
                  <a:tcPr/>
                </a:tc>
              </a:tr>
              <a:tr h="32089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LKS(</a:t>
                      </a:r>
                      <a:r>
                        <a:rPr lang="zh-CN" altLang="en-US" sz="1600" dirty="0" smtClean="0"/>
                        <a:t>辅助强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1800" y="3473474"/>
            <a:ext cx="86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eLKA</a:t>
            </a:r>
            <a:r>
              <a:rPr lang="zh-CN" altLang="en-US" dirty="0" smtClean="0"/>
              <a:t>：防止</a:t>
            </a:r>
            <a:r>
              <a:rPr lang="zh-CN" altLang="en-US" dirty="0"/>
              <a:t>车辆</a:t>
            </a:r>
            <a:r>
              <a:rPr lang="zh-CN" altLang="en-US" dirty="0" smtClean="0"/>
              <a:t>偏离路沿或与邻侧车道车辆碰撞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0762" y="1217897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报警时机判断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报警区域稳定性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低漏报率和误报率</a:t>
            </a:r>
            <a:endParaRPr lang="en-US" altLang="zh-CN" sz="16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36379" y="2159606"/>
            <a:ext cx="86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sLKA</a:t>
            </a:r>
            <a:r>
              <a:rPr lang="zh-CN" altLang="en-US" dirty="0"/>
              <a:t>：避免车辆行驶过程出现非主动偏离车道现象，将车辆控制在车道内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00762" y="2547317"/>
            <a:ext cx="36724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纠偏时机判断，目标轨迹规划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方向盘控制平顺性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避免蛇形行驶，冲出车道现象</a:t>
            </a:r>
            <a:endParaRPr lang="en-US" altLang="zh-CN" sz="16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00762" y="3778212"/>
            <a:ext cx="367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路沿，对向来车，后车超车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转向与制动协调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58332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40738" y="287758"/>
            <a:ext cx="220411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Interface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359792" y="986930"/>
            <a:ext cx="19094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需实现：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LDW</a:t>
            </a:r>
            <a:r>
              <a:rPr lang="zh-CN" altLang="en-US" dirty="0" smtClean="0"/>
              <a:t>声音报警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LDW</a:t>
            </a:r>
            <a:r>
              <a:rPr lang="zh-CN" altLang="en-US" dirty="0" smtClean="0"/>
              <a:t>震动告警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LKA</a:t>
            </a:r>
            <a:r>
              <a:rPr lang="zh-CN" altLang="en-US" dirty="0" smtClean="0"/>
              <a:t>力矩纠偏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脱手报警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其他抑制条件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YawRate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EPS</a:t>
            </a:r>
            <a:r>
              <a:rPr lang="zh-CN" altLang="en-US" dirty="0" smtClean="0"/>
              <a:t>信号精度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591" y="986930"/>
            <a:ext cx="6984776" cy="50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5619454" y="1089130"/>
            <a:ext cx="4173386" cy="3744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7440738" y="287758"/>
            <a:ext cx="220411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Usecase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86891" y="942091"/>
            <a:ext cx="3935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支持的应用场景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车速范围：</a:t>
            </a:r>
            <a:r>
              <a:rPr lang="en-US" altLang="zh-CN" dirty="0" smtClean="0"/>
              <a:t>60kph~180kph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车道线类型：实线，虚线，双实线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车道</a:t>
            </a:r>
            <a:r>
              <a:rPr lang="zh-CN" altLang="en-US" dirty="0" smtClean="0"/>
              <a:t>线颜色：黄色，白色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道路边界：单侧，双侧车道线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道路半径：</a:t>
            </a:r>
            <a:r>
              <a:rPr lang="en-US" altLang="zh-CN" dirty="0" smtClean="0"/>
              <a:t>&gt; 250m</a:t>
            </a:r>
            <a:r>
              <a:rPr lang="zh-CN" altLang="en-US" dirty="0" smtClean="0"/>
              <a:t>，内外弯</a:t>
            </a:r>
            <a:endParaRPr lang="en-US" altLang="zh-CN" dirty="0" smtClean="0"/>
          </a:p>
        </p:txBody>
      </p:sp>
      <p:pic>
        <p:nvPicPr>
          <p:cNvPr id="28" name="图片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96796" y="2273513"/>
            <a:ext cx="3063949" cy="140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02414" y="2194282"/>
            <a:ext cx="3255492" cy="137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2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25690" y="3806165"/>
            <a:ext cx="3064584" cy="135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96260" y="3845005"/>
            <a:ext cx="3095393" cy="136815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-99900" y="4151317"/>
            <a:ext cx="3078205" cy="90209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500756" y="2331638"/>
            <a:ext cx="3316142" cy="107874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 bwMode="auto">
          <a:xfrm>
            <a:off x="5619454" y="945114"/>
            <a:ext cx="43134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34994" y="44642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LKA</a:t>
            </a:r>
            <a:r>
              <a:rPr lang="zh-CN" altLang="en-US" dirty="0" smtClean="0"/>
              <a:t>场景</a:t>
            </a:r>
            <a:endParaRPr lang="en-US" altLang="zh-CN" dirty="0" smtClean="0"/>
          </a:p>
        </p:txBody>
      </p:sp>
      <p:sp>
        <p:nvSpPr>
          <p:cNvPr id="39" name="矩形 38"/>
          <p:cNvSpPr/>
          <p:nvPr/>
        </p:nvSpPr>
        <p:spPr bwMode="auto">
          <a:xfrm>
            <a:off x="833064" y="2881422"/>
            <a:ext cx="4090784" cy="34656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97636" y="597776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LDW</a:t>
            </a:r>
            <a:r>
              <a:rPr lang="zh-CN" altLang="en-US" dirty="0" smtClean="0"/>
              <a:t>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5331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40738" y="287758"/>
            <a:ext cx="220411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State Machine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36185"/>
              </p:ext>
            </p:extLst>
          </p:nvPr>
        </p:nvGraphicFramePr>
        <p:xfrm>
          <a:off x="287784" y="1511895"/>
          <a:ext cx="4952292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7" imgW="4686266" imgH="2657610" progId="Visio.Drawing.15">
                  <p:embed/>
                </p:oleObj>
              </mc:Choice>
              <mc:Fallback>
                <p:oleObj name="Visio" r:id="rId7" imgW="4686266" imgH="2657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4" y="1511895"/>
                        <a:ext cx="4952292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06707"/>
              </p:ext>
            </p:extLst>
          </p:nvPr>
        </p:nvGraphicFramePr>
        <p:xfrm>
          <a:off x="5328344" y="981635"/>
          <a:ext cx="4464496" cy="393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376264"/>
              </a:tblGrid>
              <a:tr h="49663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→ Passive </a:t>
                      </a:r>
                      <a:r>
                        <a:rPr lang="zh-CN" altLang="en-US" sz="1400" dirty="0" smtClean="0"/>
                        <a:t>抑制条件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→ Standby </a:t>
                      </a:r>
                      <a:r>
                        <a:rPr lang="zh-CN" altLang="en-US" sz="1400" dirty="0" smtClean="0"/>
                        <a:t>使能条件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</a:tr>
              <a:tr h="341800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以下任一条件满足，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）自车车速</a:t>
                      </a:r>
                      <a:r>
                        <a:rPr lang="en-US" altLang="zh-CN" sz="1200" dirty="0" smtClean="0"/>
                        <a:t>&lt;55km/h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）自车车速</a:t>
                      </a:r>
                      <a:r>
                        <a:rPr lang="en-US" altLang="zh-CN" sz="1200" dirty="0" smtClean="0"/>
                        <a:t>&gt;180km/h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）横摆角速度</a:t>
                      </a:r>
                      <a:r>
                        <a:rPr lang="en-US" altLang="zh-CN" sz="1200" dirty="0" smtClean="0"/>
                        <a:t>&lt;0.25rad/s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）车道宽度</a:t>
                      </a:r>
                      <a:r>
                        <a:rPr lang="en-US" altLang="zh-CN" sz="1200" dirty="0" smtClean="0"/>
                        <a:t>&gt;5.5m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）车道宽度</a:t>
                      </a:r>
                      <a:r>
                        <a:rPr lang="en-US" altLang="zh-CN" sz="1200" dirty="0" smtClean="0"/>
                        <a:t>&lt;2.5m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）道路曲率</a:t>
                      </a:r>
                      <a:r>
                        <a:rPr lang="en-US" altLang="zh-CN" sz="1200" dirty="0" smtClean="0"/>
                        <a:t>0.0045m-1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7</a:t>
                      </a:r>
                      <a:r>
                        <a:rPr lang="zh-CN" altLang="en-US" sz="1200" dirty="0" smtClean="0"/>
                        <a:t>）检测到变道；</a:t>
                      </a:r>
                    </a:p>
                    <a:p>
                      <a:r>
                        <a:rPr lang="en-US" altLang="zh-CN" sz="1200" dirty="0" smtClean="0"/>
                        <a:t>8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ABS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smtClean="0"/>
                        <a:t>ESP</a:t>
                      </a:r>
                      <a:r>
                        <a:rPr lang="zh-CN" altLang="en-US" sz="1200" dirty="0" smtClean="0"/>
                        <a:t>激活；</a:t>
                      </a:r>
                    </a:p>
                    <a:p>
                      <a:r>
                        <a:rPr lang="en-US" altLang="zh-CN" sz="1200" dirty="0" smtClean="0"/>
                        <a:t>9</a:t>
                      </a:r>
                      <a:r>
                        <a:rPr lang="zh-CN" altLang="en-US" sz="1200" dirty="0" smtClean="0"/>
                        <a:t>）未检测到车道线；</a:t>
                      </a:r>
                    </a:p>
                    <a:p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）相应侧的转向灯开启；</a:t>
                      </a:r>
                    </a:p>
                    <a:p>
                      <a:r>
                        <a:rPr lang="en-US" altLang="zh-CN" sz="1200" dirty="0" smtClean="0"/>
                        <a:t>11</a:t>
                      </a:r>
                      <a:r>
                        <a:rPr lang="zh-CN" altLang="en-US" sz="1200" dirty="0" smtClean="0"/>
                        <a:t>）危险警示灯开启；</a:t>
                      </a:r>
                    </a:p>
                    <a:p>
                      <a:r>
                        <a:rPr lang="en-US" altLang="zh-CN" sz="1200" dirty="0" smtClean="0"/>
                        <a:t>12</a:t>
                      </a:r>
                      <a:r>
                        <a:rPr lang="zh-CN" altLang="en-US" sz="1200" dirty="0" smtClean="0"/>
                        <a:t>）主缸压力</a:t>
                      </a:r>
                      <a:r>
                        <a:rPr lang="en-US" altLang="zh-CN" sz="1200" dirty="0" smtClean="0"/>
                        <a:t>&gt;17bar</a:t>
                      </a:r>
                      <a:r>
                        <a:rPr lang="zh-CN" altLang="en-US" sz="1200" dirty="0" smtClean="0"/>
                        <a:t>；</a:t>
                      </a:r>
                    </a:p>
                    <a:p>
                      <a:r>
                        <a:rPr lang="en-US" altLang="zh-CN" sz="1200" dirty="0" smtClean="0"/>
                        <a:t>13</a:t>
                      </a:r>
                      <a:r>
                        <a:rPr lang="zh-CN" altLang="en-US" sz="1200" dirty="0" smtClean="0"/>
                        <a:t>）转向盘转角速度</a:t>
                      </a:r>
                      <a:r>
                        <a:rPr lang="en-US" altLang="zh-CN" sz="1200" dirty="0" smtClean="0"/>
                        <a:t>&gt;</a:t>
                      </a:r>
                      <a:r>
                        <a:rPr lang="zh-CN" altLang="en-US" sz="1200" dirty="0" smtClean="0"/>
                        <a:t>阈值；</a:t>
                      </a:r>
                    </a:p>
                    <a:p>
                      <a:r>
                        <a:rPr lang="en-US" altLang="zh-CN" sz="1200" dirty="0" smtClean="0"/>
                        <a:t>14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EPS</a:t>
                      </a:r>
                      <a:r>
                        <a:rPr lang="zh-CN" altLang="en-US" sz="1200" dirty="0" smtClean="0"/>
                        <a:t>未绪时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err="1" smtClean="0"/>
                        <a:t>HandsOff</a:t>
                      </a:r>
                      <a:r>
                        <a:rPr lang="zh-CN" altLang="en-US" sz="1200" dirty="0" smtClean="0"/>
                        <a:t>二级报警；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16</a:t>
                      </a:r>
                      <a:r>
                        <a:rPr lang="zh-CN" altLang="en-US" sz="1200" dirty="0" smtClean="0"/>
                        <a:t>）单次</a:t>
                      </a:r>
                      <a:r>
                        <a:rPr lang="en-US" altLang="zh-CN" sz="1200" dirty="0" smtClean="0"/>
                        <a:t>LDP</a:t>
                      </a:r>
                      <a:r>
                        <a:rPr lang="zh-CN" altLang="en-US" sz="1200" dirty="0" smtClean="0"/>
                        <a:t>激活持续时间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以下所有条件同时满足，</a:t>
                      </a:r>
                    </a:p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）自车车速</a:t>
                      </a:r>
                      <a:r>
                        <a:rPr lang="en-US" altLang="zh-CN" sz="1200" dirty="0" smtClean="0"/>
                        <a:t>&gt;60km/h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）自车车速</a:t>
                      </a:r>
                      <a:r>
                        <a:rPr lang="en-US" altLang="zh-CN" sz="1200" dirty="0" smtClean="0"/>
                        <a:t>&lt;180km/h</a:t>
                      </a:r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）横摆角速度</a:t>
                      </a:r>
                      <a:r>
                        <a:rPr lang="en-US" altLang="zh-CN" sz="1200" dirty="0" smtClean="0"/>
                        <a:t>&lt;0.20rad/s</a:t>
                      </a:r>
                    </a:p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）车道宽度</a:t>
                      </a:r>
                      <a:r>
                        <a:rPr lang="en-US" altLang="zh-CN" sz="1200" dirty="0" smtClean="0"/>
                        <a:t>&lt;5.2m</a:t>
                      </a:r>
                    </a:p>
                    <a:p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）车道宽度</a:t>
                      </a:r>
                      <a:r>
                        <a:rPr lang="en-US" altLang="zh-CN" sz="1200" dirty="0" smtClean="0"/>
                        <a:t>&gt;2.6m</a:t>
                      </a:r>
                    </a:p>
                    <a:p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）道路曲率</a:t>
                      </a:r>
                      <a:r>
                        <a:rPr lang="en-US" altLang="zh-CN" sz="1200" dirty="0" smtClean="0"/>
                        <a:t>0.004m-1</a:t>
                      </a:r>
                    </a:p>
                    <a:p>
                      <a:r>
                        <a:rPr lang="en-US" altLang="zh-CN" sz="1200" dirty="0" smtClean="0"/>
                        <a:t>7</a:t>
                      </a:r>
                      <a:r>
                        <a:rPr lang="zh-CN" altLang="en-US" sz="1200" dirty="0" smtClean="0"/>
                        <a:t>）检测到变道完成</a:t>
                      </a:r>
                    </a:p>
                    <a:p>
                      <a:r>
                        <a:rPr lang="en-US" altLang="zh-CN" sz="1200" dirty="0" smtClean="0"/>
                        <a:t>8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ABS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smtClean="0"/>
                        <a:t>ESP</a:t>
                      </a:r>
                      <a:r>
                        <a:rPr lang="zh-CN" altLang="en-US" sz="1200" dirty="0" smtClean="0"/>
                        <a:t>未激活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9</a:t>
                      </a:r>
                      <a:r>
                        <a:rPr lang="zh-CN" altLang="en-US" sz="1200" dirty="0" smtClean="0"/>
                        <a:t>）至少检测到一侧的车道线</a:t>
                      </a:r>
                    </a:p>
                    <a:p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）相应侧的转向灯关闭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11</a:t>
                      </a:r>
                      <a:r>
                        <a:rPr lang="zh-CN" altLang="en-US" sz="1200" dirty="0" smtClean="0"/>
                        <a:t>）危险警示灯关闭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12</a:t>
                      </a:r>
                      <a:r>
                        <a:rPr lang="zh-CN" altLang="en-US" sz="1200" dirty="0" smtClean="0"/>
                        <a:t>）主缸压力</a:t>
                      </a:r>
                      <a:r>
                        <a:rPr lang="en-US" altLang="zh-CN" sz="1200" dirty="0" smtClean="0"/>
                        <a:t>&lt;10bar</a:t>
                      </a:r>
                    </a:p>
                    <a:p>
                      <a:r>
                        <a:rPr lang="en-US" altLang="zh-CN" sz="1200" dirty="0" smtClean="0"/>
                        <a:t>13</a:t>
                      </a:r>
                      <a:r>
                        <a:rPr lang="zh-CN" altLang="en-US" sz="1200" dirty="0" smtClean="0"/>
                        <a:t>）转向盘转角速度</a:t>
                      </a:r>
                      <a:r>
                        <a:rPr lang="en-US" altLang="zh-CN" sz="1200" dirty="0" smtClean="0"/>
                        <a:t>&lt;</a:t>
                      </a:r>
                      <a:r>
                        <a:rPr lang="zh-CN" altLang="en-US" sz="1200" dirty="0" smtClean="0"/>
                        <a:t>阈值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14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EPS</a:t>
                      </a:r>
                      <a:r>
                        <a:rPr lang="zh-CN" altLang="en-US" sz="1200" dirty="0" smtClean="0"/>
                        <a:t>就绪时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）手力矩大于</a:t>
                      </a:r>
                      <a:r>
                        <a:rPr lang="en-US" altLang="zh-CN" sz="1200" dirty="0" smtClean="0"/>
                        <a:t>0.25Nm</a:t>
                      </a:r>
                    </a:p>
                    <a:p>
                      <a:r>
                        <a:rPr lang="en-US" altLang="zh-CN" sz="1200" dirty="0" smtClean="0"/>
                        <a:t>16</a:t>
                      </a:r>
                      <a:r>
                        <a:rPr lang="zh-CN" altLang="en-US" sz="1200" dirty="0" smtClean="0"/>
                        <a:t>）车头朝向车道中间，且已将车辆控制在预先规划的轨迹以内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97932"/>
              </p:ext>
            </p:extLst>
          </p:nvPr>
        </p:nvGraphicFramePr>
        <p:xfrm>
          <a:off x="791840" y="5161786"/>
          <a:ext cx="727280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15688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→ Active </a:t>
                      </a:r>
                      <a:r>
                        <a:rPr lang="zh-CN" altLang="en-US" sz="1400" dirty="0" smtClean="0"/>
                        <a:t>激活条件</a:t>
                      </a:r>
                      <a:endParaRPr lang="zh-CN" altLang="en-US" sz="1400" dirty="0"/>
                    </a:p>
                  </a:txBody>
                  <a:tcPr/>
                </a:tc>
              </a:tr>
              <a:tr h="57600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以下所有条件同时满足，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LDW</a:t>
                      </a:r>
                      <a:r>
                        <a:rPr lang="zh-CN" altLang="en-US" sz="1200" dirty="0" smtClean="0"/>
                        <a:t>：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）穿越时间</a:t>
                      </a:r>
                      <a:r>
                        <a:rPr lang="en-US" altLang="zh-CN" sz="1200" dirty="0" smtClean="0"/>
                        <a:t>TTLC</a:t>
                      </a:r>
                      <a:r>
                        <a:rPr lang="zh-CN" altLang="en-US" sz="1200" dirty="0" smtClean="0"/>
                        <a:t>小于阈值；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）车头朝向车道线侧；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）车道线质量评估通过；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）前轮越过作用线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LKA</a:t>
                      </a:r>
                      <a:r>
                        <a:rPr lang="zh-CN" altLang="en-US" sz="1200" dirty="0" smtClean="0"/>
                        <a:t>：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）轨迹规划成功（综合考虑了</a:t>
                      </a:r>
                      <a:r>
                        <a:rPr lang="en-US" altLang="zh-CN" sz="1200" dirty="0" err="1" smtClean="0"/>
                        <a:t>Pos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Vlat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Alat</a:t>
                      </a:r>
                      <a:r>
                        <a:rPr lang="zh-CN" altLang="en-US" sz="1200" baseline="0" dirty="0" smtClean="0"/>
                        <a:t>等参数</a:t>
                      </a:r>
                      <a:r>
                        <a:rPr lang="zh-CN" altLang="en-US" sz="1200" dirty="0" smtClean="0"/>
                        <a:t>）；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）轨迹时长小于阈值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67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624488" y="287758"/>
            <a:ext cx="302036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Path Generation</a:t>
            </a: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03808" y="94136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LKA</a:t>
            </a:r>
            <a:r>
              <a:rPr lang="zh-CN" altLang="en-US" dirty="0"/>
              <a:t>纠偏过程有目标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轨迹</a:t>
            </a:r>
            <a:r>
              <a:rPr lang="zh-CN" altLang="en-US" dirty="0"/>
              <a:t>可在一定范围内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闭环</a:t>
            </a:r>
            <a:r>
              <a:rPr lang="zh-CN" altLang="en-US" dirty="0"/>
              <a:t>回路，控制更为精</a:t>
            </a:r>
            <a:r>
              <a:rPr lang="zh-CN" altLang="en-US" dirty="0" smtClean="0"/>
              <a:t>准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7770"/>
              </p:ext>
            </p:extLst>
          </p:nvPr>
        </p:nvGraphicFramePr>
        <p:xfrm>
          <a:off x="4896296" y="1583903"/>
          <a:ext cx="4615431" cy="448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7" imgW="7505644" imgH="7277040" progId="Visio.Drawing.15">
                  <p:embed/>
                </p:oleObj>
              </mc:Choice>
              <mc:Fallback>
                <p:oleObj name="Visio" r:id="rId7" imgW="7505644" imgH="72770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96" y="1583903"/>
                        <a:ext cx="4615431" cy="4482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08" y="1892690"/>
            <a:ext cx="4116998" cy="42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2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40738" y="287758"/>
            <a:ext cx="2204112" cy="4594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Performance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47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772872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22515" y="932552"/>
            <a:ext cx="1800200" cy="50829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32600" y="610066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实车道路测试数据回放</a:t>
            </a:r>
            <a:endParaRPr lang="zh-CN" altLang="en-US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08170"/>
              </p:ext>
            </p:extLst>
          </p:nvPr>
        </p:nvGraphicFramePr>
        <p:xfrm>
          <a:off x="503808" y="1007839"/>
          <a:ext cx="6381438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752528"/>
                <a:gridCol w="54879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LDW</a:t>
                      </a:r>
                      <a:r>
                        <a:rPr lang="en-US" altLang="zh-CN" baseline="0" dirty="0" smtClean="0"/>
                        <a:t> Performance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GB 26773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err="1" smtClean="0"/>
                        <a:t>i</a:t>
                      </a:r>
                      <a:r>
                        <a:rPr lang="en-US" altLang="zh-CN" sz="1600" dirty="0" smtClean="0"/>
                        <a:t>-Vista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ISO 17361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最迟报警线不超过边界外侧</a:t>
                      </a:r>
                      <a:r>
                        <a:rPr lang="en-US" altLang="zh-CN" sz="1600" dirty="0" smtClean="0"/>
                        <a:t>0.3m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最早报警线不早于阈值，和横向速度有关</a:t>
                      </a:r>
                      <a:endParaRPr lang="en-US" altLang="zh-CN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在非报警区域不发出报警</a:t>
                      </a:r>
                      <a:endParaRPr lang="en-US" altLang="zh-CN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支持横向速度</a:t>
                      </a:r>
                      <a:r>
                        <a:rPr lang="en-US" altLang="zh-CN" sz="1600" dirty="0" smtClean="0"/>
                        <a:t>0~1m/s</a:t>
                      </a:r>
                      <a:r>
                        <a:rPr lang="zh-CN" altLang="en-US" sz="1600" dirty="0" smtClean="0"/>
                        <a:t>场景</a:t>
                      </a:r>
                      <a:endParaRPr lang="en-US" altLang="zh-CN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支持半径大于</a:t>
                      </a:r>
                      <a:r>
                        <a:rPr lang="en-US" altLang="zh-CN" sz="1600" dirty="0" smtClean="0"/>
                        <a:t>250±10m</a:t>
                      </a:r>
                      <a:r>
                        <a:rPr lang="zh-CN" altLang="en-US" sz="1600" dirty="0" smtClean="0"/>
                        <a:t>内外弯道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4137"/>
              </p:ext>
            </p:extLst>
          </p:nvPr>
        </p:nvGraphicFramePr>
        <p:xfrm>
          <a:off x="503808" y="2880047"/>
          <a:ext cx="6381438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752528"/>
                <a:gridCol w="54879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LKA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ISO 11270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直道，纵向车速</a:t>
                      </a:r>
                      <a:r>
                        <a:rPr lang="en-US" altLang="zh-CN" sz="1600" dirty="0" smtClean="0"/>
                        <a:t>72kph</a:t>
                      </a:r>
                      <a:r>
                        <a:rPr lang="zh-CN" altLang="en-US" sz="1600" dirty="0" smtClean="0"/>
                        <a:t>，横向速度</a:t>
                      </a:r>
                      <a:r>
                        <a:rPr lang="en-US" altLang="zh-CN" sz="1600" dirty="0" smtClean="0"/>
                        <a:t>0.4±0.2m/s</a:t>
                      </a:r>
                      <a:r>
                        <a:rPr lang="zh-CN" altLang="en-US" sz="1600" dirty="0" smtClean="0"/>
                        <a:t>偏离，轻型车辆</a:t>
                      </a:r>
                      <a:r>
                        <a:rPr lang="zh-CN" altLang="en-US" sz="1600" baseline="0" dirty="0" smtClean="0"/>
                        <a:t>偏离不大于</a:t>
                      </a:r>
                      <a:r>
                        <a:rPr lang="en-US" altLang="zh-CN" sz="1600" baseline="0" dirty="0" smtClean="0"/>
                        <a:t>0.4m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弯道 ，纵向车速</a:t>
                      </a:r>
                      <a:r>
                        <a:rPr lang="en-US" altLang="zh-CN" sz="1600" dirty="0" smtClean="0"/>
                        <a:t>72kph</a:t>
                      </a:r>
                      <a:r>
                        <a:rPr lang="zh-CN" altLang="en-US" sz="1600" dirty="0" smtClean="0"/>
                        <a:t>，在进入弯道前释放方向盘自然偏离，轻型车辆</a:t>
                      </a:r>
                      <a:r>
                        <a:rPr lang="zh-CN" altLang="en-US" sz="1600" baseline="0" dirty="0" smtClean="0"/>
                        <a:t>偏离不大于</a:t>
                      </a:r>
                      <a:r>
                        <a:rPr lang="en-US" altLang="zh-CN" sz="1600" baseline="0" dirty="0" smtClean="0"/>
                        <a:t>0.4m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E-NCAP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2018.12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直道，纵向车速</a:t>
                      </a:r>
                      <a:r>
                        <a:rPr lang="en-US" altLang="zh-CN" sz="1600" dirty="0" smtClean="0"/>
                        <a:t>72kph</a:t>
                      </a:r>
                      <a:r>
                        <a:rPr lang="zh-CN" altLang="en-US" sz="1600" dirty="0" smtClean="0"/>
                        <a:t>，横向速度</a:t>
                      </a:r>
                      <a:r>
                        <a:rPr lang="en-US" altLang="zh-CN" sz="1600" dirty="0" smtClean="0"/>
                        <a:t>0.2~0.5m/s</a:t>
                      </a:r>
                      <a:r>
                        <a:rPr lang="zh-CN" altLang="en-US" sz="1600" dirty="0" smtClean="0"/>
                        <a:t>偏离，横向偏离限值为</a:t>
                      </a:r>
                      <a:r>
                        <a:rPr lang="en-US" altLang="zh-CN" sz="1600" dirty="0" smtClean="0"/>
                        <a:t>0±0.05m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aseline="0" dirty="0" smtClean="0"/>
                        <a:t>支持单侧，双侧实线或虚线场景</a:t>
                      </a:r>
                      <a:endParaRPr lang="en-US" altLang="zh-CN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5816" y="5331220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LDW</a:t>
            </a:r>
            <a:r>
              <a:rPr lang="zh-CN" altLang="en-US" dirty="0" smtClean="0"/>
              <a:t>报警时机区域稳定，满足</a:t>
            </a:r>
            <a:r>
              <a:rPr lang="en-US" altLang="zh-CN" dirty="0" smtClean="0"/>
              <a:t>GB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-Vista</a:t>
            </a:r>
            <a:r>
              <a:rPr lang="zh-CN" altLang="en-US" dirty="0" smtClean="0"/>
              <a:t>要求。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LKA</a:t>
            </a:r>
            <a:r>
              <a:rPr lang="zh-CN" altLang="en-US" dirty="0" smtClean="0"/>
              <a:t>可稳定将车辆控制在车道线内，偏离距离满足</a:t>
            </a:r>
            <a:r>
              <a:rPr lang="en-US" altLang="zh-CN" dirty="0" smtClean="0"/>
              <a:t>ISO</a:t>
            </a:r>
            <a:r>
              <a:rPr lang="zh-CN" altLang="en-US" dirty="0" smtClean="0"/>
              <a:t>要求。当前在完善主观感受，优化力矩控制阶段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41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1"/>
          <p:cNvSpPr/>
          <p:nvPr/>
        </p:nvSpPr>
        <p:spPr bwMode="auto">
          <a:xfrm rot="10800000" flipH="1">
            <a:off x="1" y="0"/>
            <a:ext cx="9182842" cy="6107507"/>
          </a:xfrm>
          <a:custGeom>
            <a:avLst/>
            <a:gdLst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636085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2633"/>
              <a:gd name="connsiteY0" fmla="*/ 0 h 1818927"/>
              <a:gd name="connsiteX1" fmla="*/ 1636085 w 1802633"/>
              <a:gd name="connsiteY1" fmla="*/ 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2633"/>
              <a:gd name="connsiteY0" fmla="*/ 0 h 1818927"/>
              <a:gd name="connsiteX1" fmla="*/ 1604462 w 1802633"/>
              <a:gd name="connsiteY1" fmla="*/ 368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2633"/>
              <a:gd name="connsiteY0" fmla="*/ 0 h 1818927"/>
              <a:gd name="connsiteX1" fmla="*/ 1626355 w 1802633"/>
              <a:gd name="connsiteY1" fmla="*/ 368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695"/>
              <a:gd name="connsiteY0" fmla="*/ 0 h 1818927"/>
              <a:gd name="connsiteX1" fmla="*/ 1626355 w 1807695"/>
              <a:gd name="connsiteY1" fmla="*/ 3680 h 1818927"/>
              <a:gd name="connsiteX2" fmla="*/ 1807498 w 1807695"/>
              <a:gd name="connsiteY2" fmla="*/ 318439 h 1818927"/>
              <a:gd name="connsiteX3" fmla="*/ 1800200 w 1807695"/>
              <a:gd name="connsiteY3" fmla="*/ 1818927 h 1818927"/>
              <a:gd name="connsiteX4" fmla="*/ 0 w 1807695"/>
              <a:gd name="connsiteY4" fmla="*/ 1818927 h 1818927"/>
              <a:gd name="connsiteX5" fmla="*/ 0 w 1807695"/>
              <a:gd name="connsiteY5" fmla="*/ 0 h 181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7695" h="1818927">
                <a:moveTo>
                  <a:pt x="0" y="0"/>
                </a:moveTo>
                <a:lnTo>
                  <a:pt x="1626355" y="3680"/>
                </a:lnTo>
                <a:cubicBezTo>
                  <a:pt x="1792062" y="3680"/>
                  <a:pt x="1809932" y="54924"/>
                  <a:pt x="1807498" y="318439"/>
                </a:cubicBezTo>
                <a:cubicBezTo>
                  <a:pt x="1805064" y="581954"/>
                  <a:pt x="1802633" y="1318764"/>
                  <a:pt x="1800200" y="1818927"/>
                </a:cubicBezTo>
                <a:lnTo>
                  <a:pt x="0" y="1818927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9254" y="2268924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endParaRPr lang="en-US" altLang="zh-CN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Thanks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1" descr="C:\Users\Administrator\Desktop\企业文化\VI\白色透明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08" y="215751"/>
            <a:ext cx="1728192" cy="1003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fontAlgn="ctr">
          <a:defRPr sz="1400" b="1" dirty="0" smtClean="0">
            <a:latin typeface="微软雅黑" pitchFamily="34" charset="-122"/>
            <a:ea typeface="微软雅黑" pitchFamily="34" charset="-122"/>
            <a:cs typeface="Adobe 楷体 Std 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26438</TotalTime>
  <Words>766</Words>
  <Application>Microsoft Office PowerPoint</Application>
  <PresentationFormat>自定义</PresentationFormat>
  <Paragraphs>149</Paragraphs>
  <Slides>9</Slides>
  <Notes>9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Adobe 楷体 Std R</vt:lpstr>
      <vt:lpstr>方正超粗黑简体</vt:lpstr>
      <vt:lpstr>黑体</vt:lpstr>
      <vt:lpstr>宋体</vt:lpstr>
      <vt:lpstr>微软雅黑</vt:lpstr>
      <vt:lpstr>Arial</vt:lpstr>
      <vt:lpstr>Calibri</vt:lpstr>
      <vt:lpstr>Magneto</vt:lpstr>
      <vt:lpstr>Wingdings</vt:lpstr>
      <vt:lpstr>Office 主题</vt:lpstr>
      <vt:lpstr>1_Office 主题</vt:lpstr>
      <vt:lpstr>2_Office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陈京帅</dc:creator>
  <cp:lastModifiedBy>潘浩</cp:lastModifiedBy>
  <cp:revision>1311</cp:revision>
  <cp:lastPrinted>2013-04-07T00:52:33Z</cp:lastPrinted>
  <dcterms:modified xsi:type="dcterms:W3CDTF">2019-03-24T13:14:30Z</dcterms:modified>
</cp:coreProperties>
</file>