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sdx" ContentType="application/vnd.ms-visio.drawing"/>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75" r:id="rId2"/>
  </p:sldMasterIdLst>
  <p:notesMasterIdLst>
    <p:notesMasterId r:id="rId32"/>
  </p:notesMasterIdLst>
  <p:handoutMasterIdLst>
    <p:handoutMasterId r:id="rId33"/>
  </p:handoutMasterIdLst>
  <p:sldIdLst>
    <p:sldId id="588" r:id="rId3"/>
    <p:sldId id="509" r:id="rId4"/>
    <p:sldId id="598" r:id="rId5"/>
    <p:sldId id="599" r:id="rId6"/>
    <p:sldId id="601" r:id="rId7"/>
    <p:sldId id="627" r:id="rId8"/>
    <p:sldId id="622" r:id="rId9"/>
    <p:sldId id="613" r:id="rId10"/>
    <p:sldId id="614" r:id="rId11"/>
    <p:sldId id="623" r:id="rId12"/>
    <p:sldId id="604" r:id="rId13"/>
    <p:sldId id="607" r:id="rId14"/>
    <p:sldId id="606" r:id="rId15"/>
    <p:sldId id="625" r:id="rId16"/>
    <p:sldId id="603" r:id="rId17"/>
    <p:sldId id="626" r:id="rId18"/>
    <p:sldId id="605" r:id="rId19"/>
    <p:sldId id="609" r:id="rId20"/>
    <p:sldId id="610" r:id="rId21"/>
    <p:sldId id="611" r:id="rId22"/>
    <p:sldId id="624" r:id="rId23"/>
    <p:sldId id="612" r:id="rId24"/>
    <p:sldId id="615" r:id="rId25"/>
    <p:sldId id="616" r:id="rId26"/>
    <p:sldId id="617" r:id="rId27"/>
    <p:sldId id="618" r:id="rId28"/>
    <p:sldId id="619" r:id="rId29"/>
    <p:sldId id="620" r:id="rId30"/>
    <p:sldId id="463" r:id="rId31"/>
  </p:sldIdLst>
  <p:sldSz cx="10080625" cy="6480175"/>
  <p:notesSz cx="6858000" cy="9144000"/>
  <p:defaultTex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4081">
          <p15:clr>
            <a:srgbClr val="A4A3A4"/>
          </p15:clr>
        </p15:guide>
        <p15:guide id="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0069B5"/>
    <a:srgbClr val="00FF00"/>
    <a:srgbClr val="99CCFF"/>
    <a:srgbClr val="6699FF"/>
    <a:srgbClr val="CCFFFF"/>
    <a:srgbClr val="0067B2"/>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44" autoAdjust="0"/>
    <p:restoredTop sz="96646" autoAdjust="0"/>
  </p:normalViewPr>
  <p:slideViewPr>
    <p:cSldViewPr>
      <p:cViewPr>
        <p:scale>
          <a:sx n="100" d="100"/>
          <a:sy n="100" d="100"/>
        </p:scale>
        <p:origin x="1590" y="684"/>
      </p:cViewPr>
      <p:guideLst>
        <p:guide orient="horz" pos="4081"/>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38"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40FE09B-C43A-486A-9629-A41793F2C2DC}" type="datetimeFigureOut">
              <a:rPr lang="zh-CN" altLang="en-US" smtClean="0"/>
              <a:pPr/>
              <a:t>2017/10/22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AF251D-A070-40DC-946F-DE1850B703FB}" type="slidenum">
              <a:rPr lang="zh-CN" altLang="en-US" smtClean="0"/>
              <a:pPr/>
              <a:t>‹#›</a:t>
            </a:fld>
            <a:endParaRPr lang="zh-CN" altLang="en-US"/>
          </a:p>
        </p:txBody>
      </p:sp>
    </p:spTree>
    <p:extLst>
      <p:ext uri="{BB962C8B-B14F-4D97-AF65-F5344CB8AC3E}">
        <p14:creationId xmlns:p14="http://schemas.microsoft.com/office/powerpoint/2010/main" val="36780119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itchFamily="34" charset="0"/>
                <a:ea typeface="宋体"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itchFamily="34" charset="0"/>
                <a:ea typeface="宋体" pitchFamily="2" charset="-122"/>
              </a:defRPr>
            </a:lvl1pPr>
          </a:lstStyle>
          <a:p>
            <a:pPr>
              <a:defRPr/>
            </a:pPr>
            <a:fld id="{D8E5757C-C670-4DBC-9EEA-872586AF60B3}" type="datetimeFigureOut">
              <a:rPr lang="zh-CN" altLang="en-US"/>
              <a:pPr>
                <a:defRPr/>
              </a:pPr>
              <a:t>2017/10/22</a:t>
            </a:fld>
            <a:endParaRPr lang="zh-CN" altLang="en-US"/>
          </a:p>
        </p:txBody>
      </p:sp>
      <p:sp>
        <p:nvSpPr>
          <p:cNvPr id="4" name="幻灯片图像占位符 3"/>
          <p:cNvSpPr>
            <a:spLocks noGrp="1" noRot="1" noChangeAspect="1"/>
          </p:cNvSpPr>
          <p:nvPr>
            <p:ph type="sldImg" idx="2"/>
          </p:nvPr>
        </p:nvSpPr>
        <p:spPr>
          <a:xfrm>
            <a:off x="762000" y="685800"/>
            <a:ext cx="5334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itchFamily="34" charset="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23330A43-4550-4BD1-A82A-20C0F2EE0700}" type="slidenum">
              <a:rPr lang="zh-CN" altLang="en-US"/>
              <a:pPr>
                <a:defRPr/>
              </a:pPr>
              <a:t>‹#›</a:t>
            </a:fld>
            <a:endParaRPr lang="zh-CN" altLang="en-US"/>
          </a:p>
        </p:txBody>
      </p:sp>
    </p:spTree>
    <p:extLst>
      <p:ext uri="{BB962C8B-B14F-4D97-AF65-F5344CB8AC3E}">
        <p14:creationId xmlns:p14="http://schemas.microsoft.com/office/powerpoint/2010/main" val="8466548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66504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26615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92028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9258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55650" y="2012950"/>
            <a:ext cx="8569325" cy="1389063"/>
          </a:xfrm>
        </p:spPr>
        <p:txBody>
          <a:bodyPr/>
          <a:lstStyle/>
          <a:p>
            <a:r>
              <a:rPr lang="zh-CN" altLang="en-US"/>
              <a:t>单击此处编辑母版标题样式</a:t>
            </a:r>
          </a:p>
        </p:txBody>
      </p:sp>
      <p:sp>
        <p:nvSpPr>
          <p:cNvPr id="3" name="副标题 2"/>
          <p:cNvSpPr>
            <a:spLocks noGrp="1"/>
          </p:cNvSpPr>
          <p:nvPr>
            <p:ph type="subTitle" idx="1"/>
          </p:nvPr>
        </p:nvSpPr>
        <p:spPr>
          <a:xfrm>
            <a:off x="1512888" y="3671888"/>
            <a:ext cx="7056437" cy="16557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a:ln/>
        </p:spPr>
        <p:txBody>
          <a:bodyPr/>
          <a:lstStyle>
            <a:lvl1pPr>
              <a:defRPr/>
            </a:lvl1pPr>
          </a:lstStyle>
          <a:p>
            <a:pPr>
              <a:defRPr/>
            </a:pPr>
            <a:fld id="{8CAA02B1-BD46-422D-91E0-B64D383E6120}" type="datetime1">
              <a:rPr lang="zh-CN" altLang="en-US"/>
              <a:pPr>
                <a:defRPr/>
              </a:pPr>
              <a:t>2017/10/22</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891DFA65-3C67-419B-9A90-A0968EE1E705}" type="slidenum">
              <a:rPr lang="zh-CN" altLang="en-US"/>
              <a:pPr>
                <a:defRPr/>
              </a:pPr>
              <a:t>‹#›</a:t>
            </a:fld>
            <a:endParaRPr lang="zh-CN" altLang="en-US" sz="1800">
              <a:solidFill>
                <a:srgbClr val="000000"/>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C1126B97-A867-4491-A4CD-09B50A5401CD}" type="datetime1">
              <a:rPr lang="zh-CN" altLang="en-US"/>
              <a:pPr>
                <a:defRPr/>
              </a:pPr>
              <a:t>2017/10/22</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63930416-F923-408B-95B0-D8507CE1B079}" type="slidenum">
              <a:rPr lang="zh-CN" altLang="en-US"/>
              <a:pPr>
                <a:defRPr/>
              </a:pPr>
              <a:t>‹#›</a:t>
            </a:fld>
            <a:endParaRPr lang="zh-CN" altLang="en-US" sz="1800">
              <a:solidFill>
                <a:srgbClr val="000000"/>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10438" y="260350"/>
            <a:ext cx="2266950" cy="55276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04825" y="260350"/>
            <a:ext cx="6653213" cy="55276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DBD48583-B045-4172-9340-B3332E451A42}" type="datetime1">
              <a:rPr lang="zh-CN" altLang="en-US"/>
              <a:pPr>
                <a:defRPr/>
              </a:pPr>
              <a:t>2017/10/22</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602EF2B1-E28A-415C-BBE5-F120668D5579}" type="slidenum">
              <a:rPr lang="zh-CN" altLang="en-US"/>
              <a:pPr>
                <a:defRPr/>
              </a:pPr>
              <a:t>‹#›</a:t>
            </a:fld>
            <a:endParaRPr lang="zh-CN" altLang="en-US" sz="1800">
              <a:solidFill>
                <a:srgbClr val="000000"/>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504825" y="260350"/>
            <a:ext cx="9072563" cy="1079500"/>
          </a:xfrm>
        </p:spPr>
        <p:txBody>
          <a:bodyPr/>
          <a:lstStyle/>
          <a:p>
            <a:r>
              <a:rPr lang="zh-CN" altLang="en-US"/>
              <a:t>单击此处编辑母版标题样式</a:t>
            </a:r>
          </a:p>
        </p:txBody>
      </p:sp>
      <p:sp>
        <p:nvSpPr>
          <p:cNvPr id="3" name="日期占位符 3"/>
          <p:cNvSpPr>
            <a:spLocks noGrp="1" noChangeArrowheads="1"/>
          </p:cNvSpPr>
          <p:nvPr>
            <p:ph type="dt" sz="half" idx="10"/>
          </p:nvPr>
        </p:nvSpPr>
        <p:spPr>
          <a:ln/>
        </p:spPr>
        <p:txBody>
          <a:bodyPr/>
          <a:lstStyle>
            <a:lvl1pPr>
              <a:defRPr/>
            </a:lvl1pPr>
          </a:lstStyle>
          <a:p>
            <a:pPr>
              <a:defRPr/>
            </a:pPr>
            <a:fld id="{C60F1F60-0EE5-41A5-A33C-5F22BEA7FD26}" type="datetime1">
              <a:rPr lang="zh-CN" altLang="en-US"/>
              <a:pPr>
                <a:defRPr/>
              </a:pPr>
              <a:t>2017/10/22</a:t>
            </a:fld>
            <a:endParaRPr lang="zh-CN" altLang="en-US" sz="1800">
              <a:solidFill>
                <a:srgbClr val="000000"/>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a:ln/>
        </p:spPr>
        <p:txBody>
          <a:bodyPr/>
          <a:lstStyle>
            <a:lvl1pPr>
              <a:defRPr/>
            </a:lvl1pPr>
          </a:lstStyle>
          <a:p>
            <a:pPr>
              <a:defRPr/>
            </a:pPr>
            <a:fld id="{7DF170E7-220E-4D60-A2B8-5FD8DFE9F0CA}" type="slidenum">
              <a:rPr lang="zh-CN" altLang="en-US"/>
              <a:pPr>
                <a:defRPr/>
              </a:pPr>
              <a:t>‹#›</a:t>
            </a:fld>
            <a:endParaRPr lang="zh-CN" altLang="en-US" sz="1800">
              <a:solidFill>
                <a:srgbClr val="000000"/>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内页">
    <p:spTree>
      <p:nvGrpSpPr>
        <p:cNvPr id="1" name=""/>
        <p:cNvGrpSpPr/>
        <p:nvPr/>
      </p:nvGrpSpPr>
      <p:grpSpPr>
        <a:xfrm>
          <a:off x="0" y="0"/>
          <a:ext cx="0" cy="0"/>
          <a:chOff x="0" y="0"/>
          <a:chExt cx="0" cy="0"/>
        </a:xfrm>
      </p:grpSpPr>
      <p:sp>
        <p:nvSpPr>
          <p:cNvPr id="3" name="灯片编号占位符 14"/>
          <p:cNvSpPr>
            <a:spLocks noGrp="1"/>
          </p:cNvSpPr>
          <p:nvPr>
            <p:ph type="sldNum" sz="quarter" idx="10"/>
          </p:nvPr>
        </p:nvSpPr>
        <p:spPr>
          <a:xfrm>
            <a:off x="8850300" y="6106666"/>
            <a:ext cx="794549" cy="198005"/>
          </a:xfrm>
          <a:prstGeom prst="rect">
            <a:avLst/>
          </a:prstGeom>
        </p:spPr>
        <p:txBody>
          <a:bodyPr/>
          <a:lstStyle>
            <a:lvl1pPr algn="r" fontAlgn="auto">
              <a:spcBef>
                <a:spcPts val="0"/>
              </a:spcBef>
              <a:spcAft>
                <a:spcPts val="0"/>
              </a:spcAft>
              <a:defRPr sz="900">
                <a:solidFill>
                  <a:schemeClr val="bg1">
                    <a:lumMod val="65000"/>
                  </a:schemeClr>
                </a:solidFill>
                <a:latin typeface="微软雅黑" pitchFamily="34" charset="-122"/>
                <a:ea typeface="微软雅黑" pitchFamily="34" charset="-122"/>
              </a:defRPr>
            </a:lvl1pPr>
          </a:lstStyle>
          <a:p>
            <a:pPr>
              <a:defRPr/>
            </a:pPr>
            <a:r>
              <a:rPr lang="zh-CN" altLang="en-US"/>
              <a:t>第 </a:t>
            </a:r>
            <a:fld id="{F9836550-59F5-4741-8F32-4C660952C9C1}" type="slidenum">
              <a:rPr lang="zh-CN" altLang="en-US"/>
              <a:pPr>
                <a:defRPr/>
              </a:pPr>
              <a:t>‹#›</a:t>
            </a:fld>
            <a:r>
              <a:rPr lang="zh-CN" altLang="en-US"/>
              <a:t> 页</a:t>
            </a:r>
          </a:p>
        </p:txBody>
      </p:sp>
    </p:spTree>
    <p:extLst>
      <p:ext uri="{BB962C8B-B14F-4D97-AF65-F5344CB8AC3E}">
        <p14:creationId xmlns:p14="http://schemas.microsoft.com/office/powerpoint/2010/main" val="29235094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55650" y="2012950"/>
            <a:ext cx="8569325" cy="1389063"/>
          </a:xfrm>
        </p:spPr>
        <p:txBody>
          <a:bodyPr/>
          <a:lstStyle/>
          <a:p>
            <a:r>
              <a:rPr lang="zh-CN" altLang="en-US"/>
              <a:t>单击此处编辑母版标题样式</a:t>
            </a:r>
          </a:p>
        </p:txBody>
      </p:sp>
      <p:sp>
        <p:nvSpPr>
          <p:cNvPr id="3" name="副标题 2"/>
          <p:cNvSpPr>
            <a:spLocks noGrp="1"/>
          </p:cNvSpPr>
          <p:nvPr>
            <p:ph type="subTitle" idx="1"/>
          </p:nvPr>
        </p:nvSpPr>
        <p:spPr>
          <a:xfrm>
            <a:off x="1512888" y="3671888"/>
            <a:ext cx="7056437" cy="16557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a:ln/>
        </p:spPr>
        <p:txBody>
          <a:bodyPr/>
          <a:lstStyle>
            <a:lvl1pPr>
              <a:defRPr/>
            </a:lvl1pPr>
          </a:lstStyle>
          <a:p>
            <a:pPr>
              <a:defRPr/>
            </a:pPr>
            <a:fld id="{8CAA02B1-BD46-422D-91E0-B64D383E6120}" type="datetime1">
              <a:rPr lang="zh-CN" altLang="en-US"/>
              <a:pPr>
                <a:defRPr/>
              </a:pPr>
              <a:t>2017/10/22</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891DFA65-3C67-419B-9A90-A0968EE1E705}" type="slidenum">
              <a:rPr lang="zh-CN" altLang="en-US"/>
              <a:pPr>
                <a:defRPr/>
              </a:pPr>
              <a:t>‹#›</a:t>
            </a:fld>
            <a:endParaRPr lang="zh-CN" altLang="en-US" sz="1800">
              <a:solidFill>
                <a:srgbClr val="00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ED5469FA-DAB9-4A80-AC40-B5E6FDDB046E}" type="datetime1">
              <a:rPr lang="zh-CN" altLang="en-US"/>
              <a:pPr>
                <a:defRPr/>
              </a:pPr>
              <a:t>2017/10/22</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951D91EF-70A1-482C-B9AD-1E66CD6F7573}" type="slidenum">
              <a:rPr lang="zh-CN" altLang="en-US"/>
              <a:pPr>
                <a:defRPr/>
              </a:pPr>
              <a:t>‹#›</a:t>
            </a:fld>
            <a:endParaRPr lang="zh-CN" altLang="en-US" sz="1800">
              <a:solidFill>
                <a:srgbClr val="000000"/>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96925" y="4164013"/>
            <a:ext cx="8567738"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96925" y="2746375"/>
            <a:ext cx="8567738"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298C1149-20FC-43F0-BA23-F5403C2C61DF}" type="datetime1">
              <a:rPr lang="zh-CN" altLang="en-US"/>
              <a:pPr>
                <a:defRPr/>
              </a:pPr>
              <a:t>2017/10/22</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F6AC3348-4E6F-4D91-8B84-D99616F12E26}" type="slidenum">
              <a:rPr lang="zh-CN" altLang="en-US"/>
              <a:pPr>
                <a:defRPr/>
              </a:pPr>
              <a:t>‹#›</a:t>
            </a:fld>
            <a:endParaRPr lang="zh-CN" altLang="en-US" sz="1800">
              <a:solidFill>
                <a:srgbClr val="000000"/>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04825" y="1511300"/>
            <a:ext cx="4459288" cy="4276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16513" y="1511300"/>
            <a:ext cx="4460875" cy="4276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a:ln/>
        </p:spPr>
        <p:txBody>
          <a:bodyPr/>
          <a:lstStyle>
            <a:lvl1pPr>
              <a:defRPr/>
            </a:lvl1pPr>
          </a:lstStyle>
          <a:p>
            <a:pPr>
              <a:defRPr/>
            </a:pPr>
            <a:fld id="{191EDBC1-3E5A-45AE-B437-48249EDA5F07}" type="datetime1">
              <a:rPr lang="zh-CN" altLang="en-US"/>
              <a:pPr>
                <a:defRPr/>
              </a:pPr>
              <a:t>2017/10/22</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a:ln/>
        </p:spPr>
        <p:txBody>
          <a:bodyPr/>
          <a:lstStyle>
            <a:lvl1pPr>
              <a:defRPr/>
            </a:lvl1pPr>
          </a:lstStyle>
          <a:p>
            <a:pPr>
              <a:defRPr/>
            </a:pPr>
            <a:fld id="{C1E89C6E-4238-4A5A-99BC-781A80245F67}" type="slidenum">
              <a:rPr lang="zh-CN" altLang="en-US"/>
              <a:pPr>
                <a:defRPr/>
              </a:pPr>
              <a:t>‹#›</a:t>
            </a:fld>
            <a:endParaRPr lang="zh-CN" altLang="en-US" sz="1800">
              <a:solidFill>
                <a:srgbClr val="000000"/>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04825" y="258763"/>
            <a:ext cx="9072563"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04825" y="1450975"/>
            <a:ext cx="4452938"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04825" y="2055813"/>
            <a:ext cx="4452938"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121275" y="1450975"/>
            <a:ext cx="4456113"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121275" y="2055813"/>
            <a:ext cx="4456113"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a:ln/>
        </p:spPr>
        <p:txBody>
          <a:bodyPr/>
          <a:lstStyle>
            <a:lvl1pPr>
              <a:defRPr/>
            </a:lvl1pPr>
          </a:lstStyle>
          <a:p>
            <a:pPr>
              <a:defRPr/>
            </a:pPr>
            <a:fld id="{46630D45-87C5-4FC6-9644-E6ED6531B501}" type="datetime1">
              <a:rPr lang="zh-CN" altLang="en-US"/>
              <a:pPr>
                <a:defRPr/>
              </a:pPr>
              <a:t>2017/10/22</a:t>
            </a:fld>
            <a:endParaRPr lang="zh-CN" altLang="en-US" sz="1800">
              <a:solidFill>
                <a:srgbClr val="000000"/>
              </a:solidFill>
            </a:endParaRPr>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9" name="灯片编号占位符 5"/>
          <p:cNvSpPr>
            <a:spLocks noGrp="1" noChangeArrowheads="1"/>
          </p:cNvSpPr>
          <p:nvPr>
            <p:ph type="sldNum" sz="quarter" idx="12"/>
          </p:nvPr>
        </p:nvSpPr>
        <p:spPr>
          <a:ln/>
        </p:spPr>
        <p:txBody>
          <a:bodyPr/>
          <a:lstStyle>
            <a:lvl1pPr>
              <a:defRPr/>
            </a:lvl1pPr>
          </a:lstStyle>
          <a:p>
            <a:pPr>
              <a:defRPr/>
            </a:pPr>
            <a:fld id="{B255D73D-AD22-4C40-AE01-2B2567CF0F47}" type="slidenum">
              <a:rPr lang="zh-CN" altLang="en-US"/>
              <a:pPr>
                <a:defRPr/>
              </a:pPr>
              <a:t>‹#›</a:t>
            </a:fld>
            <a:endParaRPr lang="zh-CN" altLang="en-US" sz="1800">
              <a:solidFill>
                <a:srgbClr val="000000"/>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p:txBody>
          <a:bodyPr/>
          <a:lstStyle>
            <a:lvl1pPr>
              <a:defRPr/>
            </a:lvl1pPr>
          </a:lstStyle>
          <a:p>
            <a:pPr>
              <a:defRPr/>
            </a:pPr>
            <a:fld id="{43237AAF-0658-473E-B085-8E779052FF45}" type="datetime1">
              <a:rPr lang="zh-CN" altLang="en-US"/>
              <a:pPr>
                <a:defRPr/>
              </a:pPr>
              <a:t>2017/10/22</a:t>
            </a:fld>
            <a:endParaRPr lang="zh-CN" altLang="en-US" sz="1800">
              <a:solidFill>
                <a:srgbClr val="000000"/>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a:xfrm>
            <a:off x="7543800" y="6108700"/>
            <a:ext cx="2351088" cy="344488"/>
          </a:xfrm>
        </p:spPr>
        <p:txBody>
          <a:bodyPr/>
          <a:lstStyle>
            <a:lvl1pPr>
              <a:defRPr sz="700">
                <a:latin typeface="微软雅黑" panose="020B0503020204020204" pitchFamily="34" charset="-122"/>
                <a:ea typeface="微软雅黑" panose="020B0503020204020204" pitchFamily="34" charset="-122"/>
              </a:defRPr>
            </a:lvl1pPr>
          </a:lstStyle>
          <a:p>
            <a:pPr>
              <a:defRPr/>
            </a:pPr>
            <a:fld id="{205FCEEE-D635-43A0-A0A6-292DC8427EEA}" type="slidenum">
              <a:rPr lang="zh-CN" altLang="en-US"/>
              <a:pPr>
                <a:defRPr/>
              </a:pPr>
              <a:t>‹#›</a:t>
            </a:fld>
            <a:endParaRPr lang="zh-CN" altLang="en-US">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ED5469FA-DAB9-4A80-AC40-B5E6FDDB046E}" type="datetime1">
              <a:rPr lang="zh-CN" altLang="en-US"/>
              <a:pPr>
                <a:defRPr/>
              </a:pPr>
              <a:t>2017/10/22</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951D91EF-70A1-482C-B9AD-1E66CD6F7573}" type="slidenum">
              <a:rPr lang="zh-CN" altLang="en-US"/>
              <a:pPr>
                <a:defRPr/>
              </a:pPr>
              <a:t>‹#›</a:t>
            </a:fld>
            <a:endParaRPr lang="zh-CN" altLang="en-US" sz="1800">
              <a:solidFill>
                <a:srgbClr val="000000"/>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8E1329E5-7EE1-4A8C-A53F-080163FB9CE8}" type="datetime1">
              <a:rPr lang="zh-CN" altLang="en-US"/>
              <a:pPr>
                <a:defRPr/>
              </a:pPr>
              <a:t>2017/10/22</a:t>
            </a:fld>
            <a:endParaRPr lang="zh-CN" altLang="en-US" sz="1800">
              <a:solidFill>
                <a:srgbClr val="000000"/>
              </a:solidFill>
            </a:endParaRPr>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4" name="灯片编号占位符 5"/>
          <p:cNvSpPr>
            <a:spLocks noGrp="1" noChangeArrowheads="1"/>
          </p:cNvSpPr>
          <p:nvPr>
            <p:ph type="sldNum" sz="quarter" idx="12"/>
          </p:nvPr>
        </p:nvSpPr>
        <p:spPr>
          <a:ln/>
        </p:spPr>
        <p:txBody>
          <a:bodyPr/>
          <a:lstStyle>
            <a:lvl1pPr>
              <a:defRPr/>
            </a:lvl1pPr>
          </a:lstStyle>
          <a:p>
            <a:pPr>
              <a:defRPr/>
            </a:pPr>
            <a:fld id="{B93C954D-0900-4998-BD53-3AC5D4A0AA92}" type="slidenum">
              <a:rPr lang="zh-CN" altLang="en-US"/>
              <a:pPr>
                <a:defRPr/>
              </a:pPr>
              <a:t>‹#›</a:t>
            </a:fld>
            <a:endParaRPr lang="zh-CN" altLang="en-US" sz="1800">
              <a:solidFill>
                <a:srgbClr val="000000"/>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04825" y="258763"/>
            <a:ext cx="3316288"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941763" y="258763"/>
            <a:ext cx="5635625"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04825" y="1355725"/>
            <a:ext cx="3316288"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6C01E424-EA0C-4A26-BD0B-9B452912B6B0}" type="datetime1">
              <a:rPr lang="zh-CN" altLang="en-US"/>
              <a:pPr>
                <a:defRPr/>
              </a:pPr>
              <a:t>2017/10/22</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a:ln/>
        </p:spPr>
        <p:txBody>
          <a:bodyPr/>
          <a:lstStyle>
            <a:lvl1pPr>
              <a:defRPr/>
            </a:lvl1pPr>
          </a:lstStyle>
          <a:p>
            <a:pPr>
              <a:defRPr/>
            </a:pPr>
            <a:fld id="{64BF2351-1B6F-43DE-8293-EABC2E772D1C}" type="slidenum">
              <a:rPr lang="zh-CN" altLang="en-US"/>
              <a:pPr>
                <a:defRPr/>
              </a:pPr>
              <a:t>‹#›</a:t>
            </a:fld>
            <a:endParaRPr lang="zh-CN" altLang="en-US" sz="1800">
              <a:solidFill>
                <a:srgbClr val="000000"/>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76438" y="4535488"/>
            <a:ext cx="60483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76438" y="579438"/>
            <a:ext cx="60483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itchFamily="34" charset="0"/>
            </a:endParaRPr>
          </a:p>
        </p:txBody>
      </p:sp>
      <p:sp>
        <p:nvSpPr>
          <p:cNvPr id="4" name="文本占位符 3"/>
          <p:cNvSpPr>
            <a:spLocks noGrp="1"/>
          </p:cNvSpPr>
          <p:nvPr>
            <p:ph type="body" sz="half" idx="2"/>
          </p:nvPr>
        </p:nvSpPr>
        <p:spPr>
          <a:xfrm>
            <a:off x="1976438" y="5072063"/>
            <a:ext cx="60483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AA158AC5-DA9A-4136-9509-D04D0BC57699}" type="datetime1">
              <a:rPr lang="zh-CN" altLang="en-US"/>
              <a:pPr>
                <a:defRPr/>
              </a:pPr>
              <a:t>2017/10/22</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a:ln/>
        </p:spPr>
        <p:txBody>
          <a:bodyPr/>
          <a:lstStyle>
            <a:lvl1pPr>
              <a:defRPr/>
            </a:lvl1pPr>
          </a:lstStyle>
          <a:p>
            <a:pPr>
              <a:defRPr/>
            </a:pPr>
            <a:fld id="{9C534AB4-3FED-407A-B9C3-B889074FDAC8}" type="slidenum">
              <a:rPr lang="zh-CN" altLang="en-US"/>
              <a:pPr>
                <a:defRPr/>
              </a:pPr>
              <a:t>‹#›</a:t>
            </a:fld>
            <a:endParaRPr lang="zh-CN" altLang="en-US" sz="1800">
              <a:solidFill>
                <a:srgbClr val="000000"/>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C1126B97-A867-4491-A4CD-09B50A5401CD}" type="datetime1">
              <a:rPr lang="zh-CN" altLang="en-US"/>
              <a:pPr>
                <a:defRPr/>
              </a:pPr>
              <a:t>2017/10/22</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63930416-F923-408B-95B0-D8507CE1B079}" type="slidenum">
              <a:rPr lang="zh-CN" altLang="en-US"/>
              <a:pPr>
                <a:defRPr/>
              </a:pPr>
              <a:t>‹#›</a:t>
            </a:fld>
            <a:endParaRPr lang="zh-CN" altLang="en-US" sz="1800">
              <a:solidFill>
                <a:srgbClr val="000000"/>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10438" y="260350"/>
            <a:ext cx="2266950" cy="55276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04825" y="260350"/>
            <a:ext cx="6653213" cy="55276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DBD48583-B045-4172-9340-B3332E451A42}" type="datetime1">
              <a:rPr lang="zh-CN" altLang="en-US"/>
              <a:pPr>
                <a:defRPr/>
              </a:pPr>
              <a:t>2017/10/22</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602EF2B1-E28A-415C-BBE5-F120668D5579}" type="slidenum">
              <a:rPr lang="zh-CN" altLang="en-US"/>
              <a:pPr>
                <a:defRPr/>
              </a:pPr>
              <a:t>‹#›</a:t>
            </a:fld>
            <a:endParaRPr lang="zh-CN" altLang="en-US" sz="1800">
              <a:solidFill>
                <a:srgbClr val="000000"/>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504825" y="260350"/>
            <a:ext cx="9072563" cy="1079500"/>
          </a:xfrm>
        </p:spPr>
        <p:txBody>
          <a:bodyPr/>
          <a:lstStyle/>
          <a:p>
            <a:r>
              <a:rPr lang="zh-CN" altLang="en-US"/>
              <a:t>单击此处编辑母版标题样式</a:t>
            </a:r>
          </a:p>
        </p:txBody>
      </p:sp>
      <p:sp>
        <p:nvSpPr>
          <p:cNvPr id="3" name="日期占位符 3"/>
          <p:cNvSpPr>
            <a:spLocks noGrp="1" noChangeArrowheads="1"/>
          </p:cNvSpPr>
          <p:nvPr>
            <p:ph type="dt" sz="half" idx="10"/>
          </p:nvPr>
        </p:nvSpPr>
        <p:spPr>
          <a:ln/>
        </p:spPr>
        <p:txBody>
          <a:bodyPr/>
          <a:lstStyle>
            <a:lvl1pPr>
              <a:defRPr/>
            </a:lvl1pPr>
          </a:lstStyle>
          <a:p>
            <a:pPr>
              <a:defRPr/>
            </a:pPr>
            <a:fld id="{C60F1F60-0EE5-41A5-A33C-5F22BEA7FD26}" type="datetime1">
              <a:rPr lang="zh-CN" altLang="en-US"/>
              <a:pPr>
                <a:defRPr/>
              </a:pPr>
              <a:t>2017/10/22</a:t>
            </a:fld>
            <a:endParaRPr lang="zh-CN" altLang="en-US" sz="1800">
              <a:solidFill>
                <a:srgbClr val="000000"/>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a:ln/>
        </p:spPr>
        <p:txBody>
          <a:bodyPr/>
          <a:lstStyle>
            <a:lvl1pPr>
              <a:defRPr/>
            </a:lvl1pPr>
          </a:lstStyle>
          <a:p>
            <a:pPr>
              <a:defRPr/>
            </a:pPr>
            <a:fld id="{7DF170E7-220E-4D60-A2B8-5FD8DFE9F0CA}" type="slidenum">
              <a:rPr lang="zh-CN" altLang="en-US"/>
              <a:pPr>
                <a:defRPr/>
              </a:pPr>
              <a:t>‹#›</a:t>
            </a:fld>
            <a:endParaRPr lang="zh-CN" altLang="en-US" sz="1800">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96925" y="4164013"/>
            <a:ext cx="8567738"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96925" y="2746375"/>
            <a:ext cx="8567738"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298C1149-20FC-43F0-BA23-F5403C2C61DF}" type="datetime1">
              <a:rPr lang="zh-CN" altLang="en-US"/>
              <a:pPr>
                <a:defRPr/>
              </a:pPr>
              <a:t>2017/10/22</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F6AC3348-4E6F-4D91-8B84-D99616F12E26}" type="slidenum">
              <a:rPr lang="zh-CN" altLang="en-US"/>
              <a:pPr>
                <a:defRPr/>
              </a:pPr>
              <a:t>‹#›</a:t>
            </a:fld>
            <a:endParaRPr lang="zh-CN" altLang="en-US" sz="1800">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04825" y="1511300"/>
            <a:ext cx="4459288" cy="4276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16513" y="1511300"/>
            <a:ext cx="4460875" cy="4276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a:ln/>
        </p:spPr>
        <p:txBody>
          <a:bodyPr/>
          <a:lstStyle>
            <a:lvl1pPr>
              <a:defRPr/>
            </a:lvl1pPr>
          </a:lstStyle>
          <a:p>
            <a:pPr>
              <a:defRPr/>
            </a:pPr>
            <a:fld id="{191EDBC1-3E5A-45AE-B437-48249EDA5F07}" type="datetime1">
              <a:rPr lang="zh-CN" altLang="en-US"/>
              <a:pPr>
                <a:defRPr/>
              </a:pPr>
              <a:t>2017/10/22</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a:ln/>
        </p:spPr>
        <p:txBody>
          <a:bodyPr/>
          <a:lstStyle>
            <a:lvl1pPr>
              <a:defRPr/>
            </a:lvl1pPr>
          </a:lstStyle>
          <a:p>
            <a:pPr>
              <a:defRPr/>
            </a:pPr>
            <a:fld id="{C1E89C6E-4238-4A5A-99BC-781A80245F67}" type="slidenum">
              <a:rPr lang="zh-CN" altLang="en-US"/>
              <a:pPr>
                <a:defRPr/>
              </a:pPr>
              <a:t>‹#›</a:t>
            </a:fld>
            <a:endParaRPr lang="zh-CN" altLang="en-US" sz="1800">
              <a:solidFill>
                <a:srgbClr val="000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04825" y="258763"/>
            <a:ext cx="9072563"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04825" y="1450975"/>
            <a:ext cx="4452938"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04825" y="2055813"/>
            <a:ext cx="4452938"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121275" y="1450975"/>
            <a:ext cx="4456113"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121275" y="2055813"/>
            <a:ext cx="4456113"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a:ln/>
        </p:spPr>
        <p:txBody>
          <a:bodyPr/>
          <a:lstStyle>
            <a:lvl1pPr>
              <a:defRPr/>
            </a:lvl1pPr>
          </a:lstStyle>
          <a:p>
            <a:pPr>
              <a:defRPr/>
            </a:pPr>
            <a:fld id="{46630D45-87C5-4FC6-9644-E6ED6531B501}" type="datetime1">
              <a:rPr lang="zh-CN" altLang="en-US"/>
              <a:pPr>
                <a:defRPr/>
              </a:pPr>
              <a:t>2017/10/22</a:t>
            </a:fld>
            <a:endParaRPr lang="zh-CN" altLang="en-US" sz="1800">
              <a:solidFill>
                <a:srgbClr val="000000"/>
              </a:solidFill>
            </a:endParaRPr>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9" name="灯片编号占位符 5"/>
          <p:cNvSpPr>
            <a:spLocks noGrp="1" noChangeArrowheads="1"/>
          </p:cNvSpPr>
          <p:nvPr>
            <p:ph type="sldNum" sz="quarter" idx="12"/>
          </p:nvPr>
        </p:nvSpPr>
        <p:spPr>
          <a:ln/>
        </p:spPr>
        <p:txBody>
          <a:bodyPr/>
          <a:lstStyle>
            <a:lvl1pPr>
              <a:defRPr/>
            </a:lvl1pPr>
          </a:lstStyle>
          <a:p>
            <a:pPr>
              <a:defRPr/>
            </a:pPr>
            <a:fld id="{B255D73D-AD22-4C40-AE01-2B2567CF0F47}" type="slidenum">
              <a:rPr lang="zh-CN" altLang="en-US"/>
              <a:pPr>
                <a:defRPr/>
              </a:pPr>
              <a:t>‹#›</a:t>
            </a:fld>
            <a:endParaRPr lang="zh-CN" altLang="en-US" sz="1800">
              <a:solidFill>
                <a:srgbClr val="000000"/>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p:txBody>
          <a:bodyPr/>
          <a:lstStyle>
            <a:lvl1pPr>
              <a:defRPr/>
            </a:lvl1pPr>
          </a:lstStyle>
          <a:p>
            <a:pPr>
              <a:defRPr/>
            </a:pPr>
            <a:fld id="{43237AAF-0658-473E-B085-8E779052FF45}" type="datetime1">
              <a:rPr lang="zh-CN" altLang="en-US"/>
              <a:pPr>
                <a:defRPr/>
              </a:pPr>
              <a:t>2017/10/22</a:t>
            </a:fld>
            <a:endParaRPr lang="zh-CN" altLang="en-US" sz="1800">
              <a:solidFill>
                <a:srgbClr val="000000"/>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a:xfrm>
            <a:off x="7543800" y="6108700"/>
            <a:ext cx="2351088" cy="344488"/>
          </a:xfrm>
        </p:spPr>
        <p:txBody>
          <a:bodyPr/>
          <a:lstStyle>
            <a:lvl1pPr>
              <a:defRPr sz="700">
                <a:latin typeface="微软雅黑" panose="020B0503020204020204" pitchFamily="34" charset="-122"/>
                <a:ea typeface="微软雅黑" panose="020B0503020204020204" pitchFamily="34" charset="-122"/>
              </a:defRPr>
            </a:lvl1pPr>
          </a:lstStyle>
          <a:p>
            <a:pPr>
              <a:defRPr/>
            </a:pPr>
            <a:fld id="{205FCEEE-D635-43A0-A0A6-292DC8427EEA}" type="slidenum">
              <a:rPr lang="zh-CN" altLang="en-US"/>
              <a:pPr>
                <a:defRPr/>
              </a:pPr>
              <a:t>‹#›</a:t>
            </a:fld>
            <a:endParaRPr lang="zh-CN" altLang="en-US">
              <a:solidFill>
                <a:srgbClr val="000000"/>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8E1329E5-7EE1-4A8C-A53F-080163FB9CE8}" type="datetime1">
              <a:rPr lang="zh-CN" altLang="en-US"/>
              <a:pPr>
                <a:defRPr/>
              </a:pPr>
              <a:t>2017/10/22</a:t>
            </a:fld>
            <a:endParaRPr lang="zh-CN" altLang="en-US" sz="1800">
              <a:solidFill>
                <a:srgbClr val="000000"/>
              </a:solidFill>
            </a:endParaRPr>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4" name="灯片编号占位符 5"/>
          <p:cNvSpPr>
            <a:spLocks noGrp="1" noChangeArrowheads="1"/>
          </p:cNvSpPr>
          <p:nvPr>
            <p:ph type="sldNum" sz="quarter" idx="12"/>
          </p:nvPr>
        </p:nvSpPr>
        <p:spPr>
          <a:ln/>
        </p:spPr>
        <p:txBody>
          <a:bodyPr/>
          <a:lstStyle>
            <a:lvl1pPr>
              <a:defRPr/>
            </a:lvl1pPr>
          </a:lstStyle>
          <a:p>
            <a:pPr>
              <a:defRPr/>
            </a:pPr>
            <a:fld id="{B93C954D-0900-4998-BD53-3AC5D4A0AA92}" type="slidenum">
              <a:rPr lang="zh-CN" altLang="en-US"/>
              <a:pPr>
                <a:defRPr/>
              </a:pPr>
              <a:t>‹#›</a:t>
            </a:fld>
            <a:endParaRPr lang="zh-CN" altLang="en-US" sz="1800">
              <a:solidFill>
                <a:srgbClr val="000000"/>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04825" y="258763"/>
            <a:ext cx="3316288"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941763" y="258763"/>
            <a:ext cx="5635625"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04825" y="1355725"/>
            <a:ext cx="3316288"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6C01E424-EA0C-4A26-BD0B-9B452912B6B0}" type="datetime1">
              <a:rPr lang="zh-CN" altLang="en-US"/>
              <a:pPr>
                <a:defRPr/>
              </a:pPr>
              <a:t>2017/10/22</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a:ln/>
        </p:spPr>
        <p:txBody>
          <a:bodyPr/>
          <a:lstStyle>
            <a:lvl1pPr>
              <a:defRPr/>
            </a:lvl1pPr>
          </a:lstStyle>
          <a:p>
            <a:pPr>
              <a:defRPr/>
            </a:pPr>
            <a:fld id="{64BF2351-1B6F-43DE-8293-EABC2E772D1C}" type="slidenum">
              <a:rPr lang="zh-CN" altLang="en-US"/>
              <a:pPr>
                <a:defRPr/>
              </a:pPr>
              <a:t>‹#›</a:t>
            </a:fld>
            <a:endParaRPr lang="zh-CN" altLang="en-US" sz="1800">
              <a:solidFill>
                <a:srgbClr val="000000"/>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76438" y="4535488"/>
            <a:ext cx="60483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76438" y="579438"/>
            <a:ext cx="60483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itchFamily="34" charset="0"/>
            </a:endParaRPr>
          </a:p>
        </p:txBody>
      </p:sp>
      <p:sp>
        <p:nvSpPr>
          <p:cNvPr id="4" name="文本占位符 3"/>
          <p:cNvSpPr>
            <a:spLocks noGrp="1"/>
          </p:cNvSpPr>
          <p:nvPr>
            <p:ph type="body" sz="half" idx="2"/>
          </p:nvPr>
        </p:nvSpPr>
        <p:spPr>
          <a:xfrm>
            <a:off x="1976438" y="5072063"/>
            <a:ext cx="60483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AA158AC5-DA9A-4136-9509-D04D0BC57699}" type="datetime1">
              <a:rPr lang="zh-CN" altLang="en-US"/>
              <a:pPr>
                <a:defRPr/>
              </a:pPr>
              <a:t>2017/10/22</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a:ln/>
        </p:spPr>
        <p:txBody>
          <a:bodyPr/>
          <a:lstStyle>
            <a:lvl1pPr>
              <a:defRPr/>
            </a:lvl1pPr>
          </a:lstStyle>
          <a:p>
            <a:pPr>
              <a:defRPr/>
            </a:pPr>
            <a:fld id="{9C534AB4-3FED-407A-B9C3-B889074FDAC8}" type="slidenum">
              <a:rPr lang="zh-CN" altLang="en-US"/>
              <a:pPr>
                <a:defRPr/>
              </a:pPr>
              <a:t>‹#›</a:t>
            </a:fld>
            <a:endParaRPr lang="zh-CN" altLang="en-US" sz="1800">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标题占位符 1"/>
          <p:cNvSpPr>
            <a:spLocks noGrp="1" noChangeArrowheads="1"/>
          </p:cNvSpPr>
          <p:nvPr>
            <p:ph type="title" idx="4294967295"/>
          </p:nvPr>
        </p:nvSpPr>
        <p:spPr bwMode="auto">
          <a:xfrm>
            <a:off x="504825" y="260350"/>
            <a:ext cx="9072563" cy="10795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zh-CN">
                <a:sym typeface="Calibri" pitchFamily="34" charset="0"/>
              </a:rPr>
              <a:t>单击此处编辑母版标题样式</a:t>
            </a:r>
          </a:p>
        </p:txBody>
      </p:sp>
      <p:sp>
        <p:nvSpPr>
          <p:cNvPr id="3075" name="文本占位符 2"/>
          <p:cNvSpPr>
            <a:spLocks noGrp="1" noChangeArrowheads="1"/>
          </p:cNvSpPr>
          <p:nvPr>
            <p:ph type="body" idx="1"/>
          </p:nvPr>
        </p:nvSpPr>
        <p:spPr bwMode="auto">
          <a:xfrm>
            <a:off x="504825" y="1511300"/>
            <a:ext cx="9072563" cy="4276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zh-CN">
                <a:sym typeface="Calibri" pitchFamily="34" charset="0"/>
              </a:rPr>
              <a:t>单击此处编辑母版文本样式</a:t>
            </a:r>
          </a:p>
          <a:p>
            <a:pPr lvl="1"/>
            <a:r>
              <a:rPr lang="zh-CN" altLang="zh-CN">
                <a:sym typeface="Calibri" pitchFamily="34" charset="0"/>
              </a:rPr>
              <a:t>第二级</a:t>
            </a:r>
          </a:p>
          <a:p>
            <a:pPr lvl="2"/>
            <a:r>
              <a:rPr lang="zh-CN" altLang="zh-CN">
                <a:sym typeface="Calibri" pitchFamily="34" charset="0"/>
              </a:rPr>
              <a:t>第三级</a:t>
            </a:r>
          </a:p>
          <a:p>
            <a:pPr lvl="3"/>
            <a:r>
              <a:rPr lang="zh-CN" altLang="zh-CN">
                <a:sym typeface="Calibri" pitchFamily="34" charset="0"/>
              </a:rPr>
              <a:t>第四级</a:t>
            </a:r>
          </a:p>
          <a:p>
            <a:pPr lvl="4"/>
            <a:r>
              <a:rPr lang="zh-CN" altLang="zh-CN">
                <a:sym typeface="Calibri" pitchFamily="34" charset="0"/>
              </a:rPr>
              <a:t>第五级</a:t>
            </a:r>
          </a:p>
        </p:txBody>
      </p:sp>
      <p:sp>
        <p:nvSpPr>
          <p:cNvPr id="1028" name="日期占位符 3"/>
          <p:cNvSpPr>
            <a:spLocks noGrp="1" noChangeArrowheads="1"/>
          </p:cNvSpPr>
          <p:nvPr>
            <p:ph type="dt" sz="half" idx="2"/>
          </p:nvPr>
        </p:nvSpPr>
        <p:spPr bwMode="auto">
          <a:xfrm>
            <a:off x="504825" y="6007100"/>
            <a:ext cx="2351088" cy="344488"/>
          </a:xfrm>
          <a:prstGeom prst="rect">
            <a:avLst/>
          </a:prstGeom>
          <a:noFill/>
          <a:ln>
            <a:noFill/>
          </a:ln>
          <a:extLst/>
        </p:spPr>
        <p:txBody>
          <a:bodyPr vert="horz" wrap="square" lIns="91440" tIns="45720" rIns="91440" bIns="45720" numCol="1" anchor="ctr" anchorCtr="0" compatLnSpc="1">
            <a:prstTxWarp prst="textNoShape">
              <a:avLst/>
            </a:prstTxWarp>
          </a:bodyPr>
          <a:lstStyle>
            <a:lvl1pPr>
              <a:buFont typeface="Arial" pitchFamily="34" charset="0"/>
              <a:buNone/>
              <a:defRPr sz="1200">
                <a:solidFill>
                  <a:srgbClr val="898989"/>
                </a:solidFill>
                <a:latin typeface="Arial" pitchFamily="34" charset="0"/>
                <a:ea typeface="宋体" pitchFamily="2" charset="-122"/>
              </a:defRPr>
            </a:lvl1pPr>
          </a:lstStyle>
          <a:p>
            <a:pPr eaLnBrk="1" hangingPunct="1">
              <a:defRPr/>
            </a:pPr>
            <a:fld id="{C8CD681A-8E7F-4CDF-AD3F-CF4959060212}" type="datetime1">
              <a:rPr lang="zh-CN" altLang="en-US"/>
              <a:pPr eaLnBrk="1" hangingPunct="1">
                <a:defRPr/>
              </a:pPr>
              <a:t>2017/10/22</a:t>
            </a:fld>
            <a:endParaRPr lang="zh-CN" altLang="en-US" sz="1800">
              <a:solidFill>
                <a:srgbClr val="000000"/>
              </a:solidFill>
            </a:endParaRPr>
          </a:p>
        </p:txBody>
      </p:sp>
      <p:sp>
        <p:nvSpPr>
          <p:cNvPr id="1029" name="页脚占位符 4"/>
          <p:cNvSpPr>
            <a:spLocks noGrp="1" noChangeArrowheads="1"/>
          </p:cNvSpPr>
          <p:nvPr>
            <p:ph type="ftr" sz="quarter" idx="3"/>
          </p:nvPr>
        </p:nvSpPr>
        <p:spPr bwMode="auto">
          <a:xfrm>
            <a:off x="3444875" y="6007100"/>
            <a:ext cx="3190875" cy="344488"/>
          </a:xfrm>
          <a:prstGeom prst="rect">
            <a:avLst/>
          </a:prstGeom>
          <a:noFill/>
          <a:ln>
            <a:noFill/>
          </a:ln>
          <a:extLst/>
        </p:spPr>
        <p:txBody>
          <a:bodyPr vert="horz" wrap="square" lIns="91440" tIns="45720" rIns="91440" bIns="45720" numCol="1" anchor="ctr" anchorCtr="0" compatLnSpc="1">
            <a:prstTxWarp prst="textNoShape">
              <a:avLst/>
            </a:prstTxWarp>
          </a:bodyPr>
          <a:lstStyle>
            <a:lvl1pPr algn="ctr">
              <a:buFont typeface="Arial" pitchFamily="34" charset="0"/>
              <a:buNone/>
              <a:defRPr sz="1200">
                <a:solidFill>
                  <a:srgbClr val="898989"/>
                </a:solidFill>
                <a:latin typeface="Arial" pitchFamily="34" charset="0"/>
                <a:ea typeface="宋体" pitchFamily="2" charset="-122"/>
              </a:defRPr>
            </a:lvl1pPr>
          </a:lstStyle>
          <a:p>
            <a:pPr eaLnBrk="1" hangingPunct="1">
              <a:defRPr/>
            </a:pPr>
            <a:endParaRPr lang="zh-CN" altLang="zh-CN"/>
          </a:p>
        </p:txBody>
      </p:sp>
      <p:sp>
        <p:nvSpPr>
          <p:cNvPr id="1030" name="灯片编号占位符 5"/>
          <p:cNvSpPr>
            <a:spLocks noGrp="1" noChangeArrowheads="1"/>
          </p:cNvSpPr>
          <p:nvPr>
            <p:ph type="sldNum" sz="quarter" idx="4"/>
          </p:nvPr>
        </p:nvSpPr>
        <p:spPr bwMode="auto">
          <a:xfrm>
            <a:off x="7224713" y="6007100"/>
            <a:ext cx="2351087" cy="344488"/>
          </a:xfrm>
          <a:prstGeom prst="rect">
            <a:avLst/>
          </a:prstGeom>
          <a:noFill/>
          <a:ln>
            <a:noFill/>
          </a:ln>
          <a:extLst/>
        </p:spPr>
        <p:txBody>
          <a:bodyPr vert="horz" wrap="square" lIns="91440" tIns="45720" rIns="91440" bIns="45720" numCol="1" anchor="ctr" anchorCtr="0" compatLnSpc="1">
            <a:prstTxWarp prst="textNoShape">
              <a:avLst/>
            </a:prstTxWarp>
          </a:bodyPr>
          <a:lstStyle>
            <a:lvl1pPr algn="r">
              <a:buFont typeface="Arial" pitchFamily="34" charset="0"/>
              <a:buNone/>
              <a:defRPr sz="1200">
                <a:solidFill>
                  <a:srgbClr val="898989"/>
                </a:solidFill>
                <a:latin typeface="Arial" pitchFamily="34" charset="0"/>
                <a:ea typeface="宋体" pitchFamily="2" charset="-122"/>
              </a:defRPr>
            </a:lvl1pPr>
          </a:lstStyle>
          <a:p>
            <a:pPr eaLnBrk="1" hangingPunct="1">
              <a:defRPr/>
            </a:pPr>
            <a:fld id="{5388A5A7-FB1F-46D5-9FC7-9E9DA5AEC828}" type="slidenum">
              <a:rPr lang="zh-CN" altLang="en-US"/>
              <a:pPr eaLnBrk="1" hangingPunct="1">
                <a:defRPr/>
              </a:pPr>
              <a:t>‹#›</a:t>
            </a:fld>
            <a:endParaRPr lang="zh-CN" altLang="en-US" sz="1800">
              <a:solidFill>
                <a:srgbClr val="000000"/>
              </a:solidFill>
            </a:endParaRPr>
          </a:p>
        </p:txBody>
      </p:sp>
      <p:sp>
        <p:nvSpPr>
          <p:cNvPr id="9" name="矩形 8"/>
          <p:cNvSpPr/>
          <p:nvPr userDrawn="1"/>
        </p:nvSpPr>
        <p:spPr bwMode="auto">
          <a:xfrm>
            <a:off x="0" y="0"/>
            <a:ext cx="215776" cy="6480175"/>
          </a:xfrm>
          <a:prstGeom prst="rect">
            <a:avLst/>
          </a:prstGeom>
          <a:solidFill>
            <a:srgbClr val="0070C0"/>
          </a:solidFill>
          <a:ln w="9525">
            <a:noFill/>
            <a:miter lim="800000"/>
            <a:headEnd/>
            <a:tailEnd/>
          </a:ln>
        </p:spPr>
        <p:txBody>
          <a:bodyPr wrap="square" rtlCol="0" anchor="ctr">
            <a:spAutoFit/>
          </a:bodyPr>
          <a:lstStyle/>
          <a:p>
            <a:pPr algn="ctr" fontAlgn="ctr"/>
            <a:endParaRPr lang="zh-CN" altLang="en-US" sz="1400" b="1" dirty="0">
              <a:latin typeface="微软雅黑" pitchFamily="34" charset="-122"/>
              <a:ea typeface="微软雅黑" pitchFamily="34" charset="-122"/>
              <a:cs typeface="Adobe 楷体 Std R"/>
            </a:endParaRPr>
          </a:p>
        </p:txBody>
      </p:sp>
      <p:pic>
        <p:nvPicPr>
          <p:cNvPr id="10" name="图片 9"/>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583855" y="283292"/>
            <a:ext cx="1422388" cy="494421"/>
          </a:xfrm>
          <a:prstGeom prst="rect">
            <a:avLst/>
          </a:prstGeom>
        </p:spPr>
      </p:pic>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88" r:id="rId13"/>
  </p:sldLayoutIdLst>
  <p:hf hdr="0" ftr="0" dt="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标题占位符 1"/>
          <p:cNvSpPr>
            <a:spLocks noGrp="1" noChangeArrowheads="1"/>
          </p:cNvSpPr>
          <p:nvPr>
            <p:ph type="title" idx="4294967295"/>
          </p:nvPr>
        </p:nvSpPr>
        <p:spPr bwMode="auto">
          <a:xfrm>
            <a:off x="504825" y="260350"/>
            <a:ext cx="9072563" cy="10795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zh-CN" dirty="0">
                <a:sym typeface="Calibri" pitchFamily="34" charset="0"/>
              </a:rPr>
              <a:t>单击此处编辑母版标题样式</a:t>
            </a:r>
          </a:p>
        </p:txBody>
      </p:sp>
      <p:sp>
        <p:nvSpPr>
          <p:cNvPr id="3075" name="文本占位符 2"/>
          <p:cNvSpPr>
            <a:spLocks noGrp="1" noChangeArrowheads="1"/>
          </p:cNvSpPr>
          <p:nvPr>
            <p:ph type="body" idx="1"/>
          </p:nvPr>
        </p:nvSpPr>
        <p:spPr bwMode="auto">
          <a:xfrm>
            <a:off x="504825" y="1511300"/>
            <a:ext cx="9072563" cy="4276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zh-CN">
                <a:sym typeface="Calibri" pitchFamily="34" charset="0"/>
              </a:rPr>
              <a:t>单击此处编辑母版文本样式</a:t>
            </a:r>
          </a:p>
          <a:p>
            <a:pPr lvl="1"/>
            <a:r>
              <a:rPr lang="zh-CN" altLang="zh-CN">
                <a:sym typeface="Calibri" pitchFamily="34" charset="0"/>
              </a:rPr>
              <a:t>第二级</a:t>
            </a:r>
          </a:p>
          <a:p>
            <a:pPr lvl="2"/>
            <a:r>
              <a:rPr lang="zh-CN" altLang="zh-CN">
                <a:sym typeface="Calibri" pitchFamily="34" charset="0"/>
              </a:rPr>
              <a:t>第三级</a:t>
            </a:r>
          </a:p>
          <a:p>
            <a:pPr lvl="3"/>
            <a:r>
              <a:rPr lang="zh-CN" altLang="zh-CN">
                <a:sym typeface="Calibri" pitchFamily="34" charset="0"/>
              </a:rPr>
              <a:t>第四级</a:t>
            </a:r>
          </a:p>
          <a:p>
            <a:pPr lvl="4"/>
            <a:r>
              <a:rPr lang="zh-CN" altLang="zh-CN">
                <a:sym typeface="Calibri" pitchFamily="34" charset="0"/>
              </a:rPr>
              <a:t>第五级</a:t>
            </a:r>
          </a:p>
        </p:txBody>
      </p:sp>
      <p:sp>
        <p:nvSpPr>
          <p:cNvPr id="1028" name="日期占位符 3"/>
          <p:cNvSpPr>
            <a:spLocks noGrp="1" noChangeArrowheads="1"/>
          </p:cNvSpPr>
          <p:nvPr>
            <p:ph type="dt" sz="half" idx="2"/>
          </p:nvPr>
        </p:nvSpPr>
        <p:spPr bwMode="auto">
          <a:xfrm>
            <a:off x="504825" y="6007100"/>
            <a:ext cx="2351088" cy="344488"/>
          </a:xfrm>
          <a:prstGeom prst="rect">
            <a:avLst/>
          </a:prstGeom>
          <a:noFill/>
          <a:ln>
            <a:noFill/>
          </a:ln>
          <a:extLst/>
        </p:spPr>
        <p:txBody>
          <a:bodyPr vert="horz" wrap="square" lIns="91440" tIns="45720" rIns="91440" bIns="45720" numCol="1" anchor="ctr" anchorCtr="0" compatLnSpc="1">
            <a:prstTxWarp prst="textNoShape">
              <a:avLst/>
            </a:prstTxWarp>
          </a:bodyPr>
          <a:lstStyle>
            <a:lvl1pPr>
              <a:buFont typeface="Arial" pitchFamily="34" charset="0"/>
              <a:buNone/>
              <a:defRPr sz="1200">
                <a:solidFill>
                  <a:srgbClr val="898989"/>
                </a:solidFill>
                <a:latin typeface="Arial" pitchFamily="34" charset="0"/>
                <a:ea typeface="宋体" pitchFamily="2" charset="-122"/>
              </a:defRPr>
            </a:lvl1pPr>
          </a:lstStyle>
          <a:p>
            <a:pPr eaLnBrk="1" hangingPunct="1">
              <a:defRPr/>
            </a:pPr>
            <a:fld id="{C8CD681A-8E7F-4CDF-AD3F-CF4959060212}" type="datetime1">
              <a:rPr lang="zh-CN" altLang="en-US"/>
              <a:pPr eaLnBrk="1" hangingPunct="1">
                <a:defRPr/>
              </a:pPr>
              <a:t>2017/10/22</a:t>
            </a:fld>
            <a:endParaRPr lang="zh-CN" altLang="en-US" sz="1800">
              <a:solidFill>
                <a:srgbClr val="000000"/>
              </a:solidFill>
            </a:endParaRPr>
          </a:p>
        </p:txBody>
      </p:sp>
      <p:sp>
        <p:nvSpPr>
          <p:cNvPr id="1029" name="页脚占位符 4"/>
          <p:cNvSpPr>
            <a:spLocks noGrp="1" noChangeArrowheads="1"/>
          </p:cNvSpPr>
          <p:nvPr>
            <p:ph type="ftr" sz="quarter" idx="3"/>
          </p:nvPr>
        </p:nvSpPr>
        <p:spPr bwMode="auto">
          <a:xfrm>
            <a:off x="3444875" y="6007100"/>
            <a:ext cx="3190875" cy="344488"/>
          </a:xfrm>
          <a:prstGeom prst="rect">
            <a:avLst/>
          </a:prstGeom>
          <a:noFill/>
          <a:ln>
            <a:noFill/>
          </a:ln>
          <a:extLst/>
        </p:spPr>
        <p:txBody>
          <a:bodyPr vert="horz" wrap="square" lIns="91440" tIns="45720" rIns="91440" bIns="45720" numCol="1" anchor="ctr" anchorCtr="0" compatLnSpc="1">
            <a:prstTxWarp prst="textNoShape">
              <a:avLst/>
            </a:prstTxWarp>
          </a:bodyPr>
          <a:lstStyle>
            <a:lvl1pPr algn="ctr">
              <a:buFont typeface="Arial" pitchFamily="34" charset="0"/>
              <a:buNone/>
              <a:defRPr sz="1200">
                <a:solidFill>
                  <a:srgbClr val="898989"/>
                </a:solidFill>
                <a:latin typeface="Arial" pitchFamily="34" charset="0"/>
                <a:ea typeface="宋体" pitchFamily="2" charset="-122"/>
              </a:defRPr>
            </a:lvl1pPr>
          </a:lstStyle>
          <a:p>
            <a:pPr eaLnBrk="1" hangingPunct="1">
              <a:defRPr/>
            </a:pPr>
            <a:endParaRPr lang="zh-CN" altLang="zh-CN"/>
          </a:p>
        </p:txBody>
      </p:sp>
      <p:sp>
        <p:nvSpPr>
          <p:cNvPr id="1030" name="灯片编号占位符 5"/>
          <p:cNvSpPr>
            <a:spLocks noGrp="1" noChangeArrowheads="1"/>
          </p:cNvSpPr>
          <p:nvPr>
            <p:ph type="sldNum" sz="quarter" idx="4"/>
          </p:nvPr>
        </p:nvSpPr>
        <p:spPr bwMode="auto">
          <a:xfrm>
            <a:off x="7224713" y="6007100"/>
            <a:ext cx="2351087" cy="344488"/>
          </a:xfrm>
          <a:prstGeom prst="rect">
            <a:avLst/>
          </a:prstGeom>
          <a:noFill/>
          <a:ln>
            <a:noFill/>
          </a:ln>
          <a:extLst/>
        </p:spPr>
        <p:txBody>
          <a:bodyPr vert="horz" wrap="square" lIns="91440" tIns="45720" rIns="91440" bIns="45720" numCol="1" anchor="ctr" anchorCtr="0" compatLnSpc="1">
            <a:prstTxWarp prst="textNoShape">
              <a:avLst/>
            </a:prstTxWarp>
          </a:bodyPr>
          <a:lstStyle>
            <a:lvl1pPr algn="r">
              <a:buFont typeface="Arial" pitchFamily="34" charset="0"/>
              <a:buNone/>
              <a:defRPr sz="1200">
                <a:solidFill>
                  <a:srgbClr val="898989"/>
                </a:solidFill>
                <a:latin typeface="Arial" pitchFamily="34" charset="0"/>
                <a:ea typeface="宋体" pitchFamily="2" charset="-122"/>
              </a:defRPr>
            </a:lvl1pPr>
          </a:lstStyle>
          <a:p>
            <a:pPr eaLnBrk="1" hangingPunct="1">
              <a:defRPr/>
            </a:pPr>
            <a:fld id="{5388A5A7-FB1F-46D5-9FC7-9E9DA5AEC828}" type="slidenum">
              <a:rPr lang="zh-CN" altLang="en-US"/>
              <a:pPr eaLnBrk="1" hangingPunct="1">
                <a:defRPr/>
              </a:pPr>
              <a:t>‹#›</a:t>
            </a:fld>
            <a:endParaRPr lang="zh-CN" altLang="en-US" sz="1800">
              <a:solidFill>
                <a:srgbClr val="000000"/>
              </a:solidFill>
            </a:endParaRPr>
          </a:p>
        </p:txBody>
      </p:sp>
      <p:sp>
        <p:nvSpPr>
          <p:cNvPr id="9" name="矩形 8"/>
          <p:cNvSpPr/>
          <p:nvPr userDrawn="1"/>
        </p:nvSpPr>
        <p:spPr bwMode="auto">
          <a:xfrm>
            <a:off x="0" y="0"/>
            <a:ext cx="215776" cy="6480175"/>
          </a:xfrm>
          <a:prstGeom prst="rect">
            <a:avLst/>
          </a:prstGeom>
          <a:solidFill>
            <a:srgbClr val="0070C0"/>
          </a:solidFill>
          <a:ln w="9525">
            <a:noFill/>
            <a:miter lim="800000"/>
            <a:headEnd/>
            <a:tailEnd/>
          </a:ln>
        </p:spPr>
        <p:txBody>
          <a:bodyPr wrap="square" rtlCol="0" anchor="ctr">
            <a:spAutoFit/>
          </a:bodyPr>
          <a:lstStyle/>
          <a:p>
            <a:pPr algn="ctr" fontAlgn="ctr"/>
            <a:endParaRPr lang="zh-CN" altLang="en-US" sz="1400" b="1" dirty="0">
              <a:latin typeface="微软雅黑" pitchFamily="34" charset="-122"/>
              <a:ea typeface="微软雅黑" pitchFamily="34" charset="-122"/>
              <a:cs typeface="Adobe 楷体 Std R"/>
            </a:endParaRPr>
          </a:p>
        </p:txBody>
      </p:sp>
      <p:pic>
        <p:nvPicPr>
          <p:cNvPr id="10" name="图片 9"/>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583855" y="283292"/>
            <a:ext cx="1422388" cy="494421"/>
          </a:xfrm>
          <a:prstGeom prst="rect">
            <a:avLst/>
          </a:prstGeom>
        </p:spPr>
      </p:pic>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hf hdr="0" ftr="0" dt="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3.xml"/><Relationship Id="rId5" Type="http://schemas.openxmlformats.org/officeDocument/2006/relationships/image" Target="../media/image12.emf"/><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3.xml"/><Relationship Id="rId5" Type="http://schemas.openxmlformats.org/officeDocument/2006/relationships/image" Target="../media/image110.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12.emf"/></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31.png"/><Relationship Id="rId5" Type="http://schemas.openxmlformats.org/officeDocument/2006/relationships/image" Target="../media/image17.emf"/><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3.xml"/><Relationship Id="rId5" Type="http://schemas.openxmlformats.org/officeDocument/2006/relationships/image" Target="../media/image33.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19.emf"/></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20.emf"/></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3.xml"/><Relationship Id="rId5" Type="http://schemas.openxmlformats.org/officeDocument/2006/relationships/image" Target="../media/image22.emf"/><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3" Type="http://schemas.openxmlformats.org/officeDocument/2006/relationships/slide" Target="slide8.xml"/><Relationship Id="rId7" Type="http://schemas.openxmlformats.org/officeDocument/2006/relationships/slide" Target="slide21.xml"/><Relationship Id="rId2" Type="http://schemas.openxmlformats.org/officeDocument/2006/relationships/slide" Target="slide3.xml"/><Relationship Id="rId1" Type="http://schemas.openxmlformats.org/officeDocument/2006/relationships/slideLayout" Target="../slideLayouts/slideLayout13.xml"/><Relationship Id="rId6" Type="http://schemas.openxmlformats.org/officeDocument/2006/relationships/slide" Target="slide17.xml"/><Relationship Id="rId5" Type="http://schemas.openxmlformats.org/officeDocument/2006/relationships/slide" Target="slide11.xml"/><Relationship Id="rId4" Type="http://schemas.openxmlformats.org/officeDocument/2006/relationships/slide" Target="slide9.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3.xml"/><Relationship Id="rId5" Type="http://schemas.openxmlformats.org/officeDocument/2006/relationships/image" Target="../media/image24.emf"/><Relationship Id="rId4" Type="http://schemas.openxmlformats.org/officeDocument/2006/relationships/image" Target="../media/image23.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5.emf"/><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package" Target="../embeddings/Microsoft_Visio___1.vsdx"/><Relationship Id="rId5" Type="http://schemas.openxmlformats.org/officeDocument/2006/relationships/oleObject" Target="../embeddings/oleObject1.bin"/><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6.emf"/><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package" Target="../embeddings/Microsoft_Visio___2.vsdx"/><Relationship Id="rId5" Type="http://schemas.openxmlformats.org/officeDocument/2006/relationships/oleObject" Target="../embeddings/oleObject2.bin"/><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2.png"/><Relationship Id="rId7" Type="http://schemas.openxmlformats.org/officeDocument/2006/relationships/image" Target="../media/image27.emf"/><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package" Target="../embeddings/Microsoft_Visio___3.vsdx"/><Relationship Id="rId5" Type="http://schemas.openxmlformats.org/officeDocument/2006/relationships/oleObject" Target="../embeddings/oleObject3.bin"/><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2.png"/><Relationship Id="rId7" Type="http://schemas.openxmlformats.org/officeDocument/2006/relationships/image" Target="../media/image28.emf"/><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package" Target="../embeddings/Microsoft_Visio___4.vsdx"/><Relationship Id="rId5" Type="http://schemas.openxmlformats.org/officeDocument/2006/relationships/oleObject" Target="../embeddings/oleObject4.bin"/><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9.emf"/><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package" Target="../embeddings/Microsoft_Visio___5.vsdx"/><Relationship Id="rId5" Type="http://schemas.openxmlformats.org/officeDocument/2006/relationships/oleObject" Target="../embeddings/oleObject5.bin"/><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30.emf"/></Relationships>
</file>

<file path=ppt/slides/_rels/slide28.xml.rels><?xml version="1.0" encoding="UTF-8" standalone="yes"?>
<Relationships xmlns="http://schemas.openxmlformats.org/package/2006/relationships"><Relationship Id="rId8" Type="http://schemas.openxmlformats.org/officeDocument/2006/relationships/package" Target="../embeddings/Microsoft_Visio___6.vsdx"/><Relationship Id="rId3" Type="http://schemas.openxmlformats.org/officeDocument/2006/relationships/image" Target="../media/image2.png"/><Relationship Id="rId7"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image" Target="../media/image32.png"/><Relationship Id="rId5" Type="http://schemas.openxmlformats.org/officeDocument/2006/relationships/image" Target="../media/image49.png"/><Relationship Id="rId4" Type="http://schemas.microsoft.com/office/2007/relationships/hdphoto" Target="../media/hdphoto1.wdp"/><Relationship Id="rId9" Type="http://schemas.openxmlformats.org/officeDocument/2006/relationships/image" Target="../media/image31.emf"/></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1.wdp"/><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7.emf"/><Relationship Id="rId3" Type="http://schemas.microsoft.com/office/2007/relationships/hdphoto" Target="../media/hdphoto1.wdp"/><Relationship Id="rId7"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13.xml"/><Relationship Id="rId5" Type="http://schemas.openxmlformats.org/officeDocument/2006/relationships/image" Target="../media/image10.emf"/><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2"/>
          <p:cNvSpPr txBox="1">
            <a:spLocks/>
          </p:cNvSpPr>
          <p:nvPr/>
        </p:nvSpPr>
        <p:spPr>
          <a:xfrm>
            <a:off x="4176216" y="4392215"/>
            <a:ext cx="1656184" cy="864096"/>
          </a:xfrm>
          <a:prstGeom prst="rect">
            <a:avLst/>
          </a:prstGeom>
        </p:spPr>
        <p:txBody>
          <a:bodyPr/>
          <a:lst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a:lstStyle>
          <a:p>
            <a:pPr marL="0" indent="0" algn="ctr">
              <a:buNone/>
            </a:pPr>
            <a:r>
              <a:rPr lang="en-US" altLang="zh-CN" sz="1800" kern="0" dirty="0" smtClean="0">
                <a:solidFill>
                  <a:schemeClr val="tx1">
                    <a:lumMod val="65000"/>
                    <a:lumOff val="35000"/>
                  </a:schemeClr>
                </a:solidFill>
                <a:latin typeface="微软雅黑" panose="020B0503020204020204" pitchFamily="34" charset="-122"/>
                <a:ea typeface="微软雅黑" panose="020B0503020204020204" pitchFamily="34" charset="-122"/>
              </a:rPr>
              <a:t>2017/10/17  </a:t>
            </a:r>
            <a:endPar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algn="ctr">
              <a:buNone/>
            </a:pPr>
            <a:r>
              <a:rPr lang="zh-CN" altLang="en-US" sz="1800" kern="0" dirty="0">
                <a:solidFill>
                  <a:schemeClr val="tx1">
                    <a:lumMod val="65000"/>
                    <a:lumOff val="35000"/>
                  </a:schemeClr>
                </a:solidFill>
                <a:latin typeface="微软雅黑" panose="020B0503020204020204" pitchFamily="34" charset="-122"/>
                <a:ea typeface="微软雅黑" panose="020B0503020204020204" pitchFamily="34" charset="-122"/>
              </a:rPr>
              <a:t>林贤德</a:t>
            </a:r>
          </a:p>
        </p:txBody>
      </p:sp>
      <p:sp>
        <p:nvSpPr>
          <p:cNvPr id="6" name="TextBox 5"/>
          <p:cNvSpPr txBox="1"/>
          <p:nvPr/>
        </p:nvSpPr>
        <p:spPr>
          <a:xfrm>
            <a:off x="1223888" y="935831"/>
            <a:ext cx="7560840" cy="2585323"/>
          </a:xfrm>
          <a:prstGeom prst="rect">
            <a:avLst/>
          </a:prstGeom>
          <a:noFill/>
        </p:spPr>
        <p:txBody>
          <a:bodyPr wrap="square" rtlCol="0">
            <a:spAutoFit/>
          </a:bodyPr>
          <a:lstStyle/>
          <a:p>
            <a:pPr algn="ctr">
              <a:lnSpc>
                <a:spcPct val="150000"/>
              </a:lnSpc>
            </a:pPr>
            <a:r>
              <a:rPr lang="en-US" sz="5400" b="1" dirty="0" smtClean="0">
                <a:solidFill>
                  <a:schemeClr val="tx1">
                    <a:lumMod val="85000"/>
                    <a:lumOff val="15000"/>
                  </a:schemeClr>
                </a:solidFill>
                <a:latin typeface="微软雅黑" panose="020B0503020204020204" pitchFamily="34" charset="-122"/>
                <a:ea typeface="微软雅黑" panose="020B0503020204020204" pitchFamily="34" charset="-122"/>
              </a:rPr>
              <a:t>SWCD </a:t>
            </a:r>
          </a:p>
          <a:p>
            <a:pPr algn="ctr">
              <a:lnSpc>
                <a:spcPct val="150000"/>
              </a:lnSpc>
            </a:pPr>
            <a:r>
              <a:rPr lang="en-US" sz="5400" b="1" dirty="0" smtClean="0">
                <a:solidFill>
                  <a:schemeClr val="tx1">
                    <a:lumMod val="85000"/>
                    <a:lumOff val="15000"/>
                  </a:schemeClr>
                </a:solidFill>
                <a:latin typeface="微软雅黑" panose="020B0503020204020204" pitchFamily="34" charset="-122"/>
                <a:ea typeface="微软雅黑" panose="020B0503020204020204" pitchFamily="34" charset="-122"/>
              </a:rPr>
              <a:t>For LDW/LKA</a:t>
            </a:r>
            <a:endParaRPr lang="en-US" sz="5400" dirty="0">
              <a:solidFill>
                <a:schemeClr val="tx1">
                  <a:lumMod val="85000"/>
                  <a:lumOff val="15000"/>
                </a:schemeClr>
              </a:solidFill>
            </a:endParaRPr>
          </a:p>
        </p:txBody>
      </p:sp>
    </p:spTree>
    <p:extLst>
      <p:ext uri="{BB962C8B-B14F-4D97-AF65-F5344CB8AC3E}">
        <p14:creationId xmlns:p14="http://schemas.microsoft.com/office/powerpoint/2010/main" val="1699116757"/>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07864" y="2303983"/>
            <a:ext cx="7560840" cy="1190582"/>
          </a:xfrm>
          <a:prstGeom prst="rect">
            <a:avLst/>
          </a:prstGeom>
          <a:noFill/>
        </p:spPr>
        <p:txBody>
          <a:bodyPr wrap="square" rtlCol="0">
            <a:spAutoFit/>
          </a:bodyPr>
          <a:lstStyle/>
          <a:p>
            <a:pPr algn="ctr">
              <a:lnSpc>
                <a:spcPct val="150000"/>
              </a:lnSpc>
            </a:pPr>
            <a:r>
              <a:rPr lang="en-US" sz="5400" b="1" dirty="0" smtClean="0">
                <a:solidFill>
                  <a:schemeClr val="tx1">
                    <a:lumMod val="85000"/>
                    <a:lumOff val="15000"/>
                  </a:schemeClr>
                </a:solidFill>
                <a:latin typeface="微软雅黑" panose="020B0503020204020204" pitchFamily="34" charset="-122"/>
                <a:ea typeface="微软雅黑" panose="020B0503020204020204" pitchFamily="34" charset="-122"/>
              </a:rPr>
              <a:t> LKA</a:t>
            </a:r>
            <a:endParaRPr lang="en-US" sz="5400" dirty="0">
              <a:solidFill>
                <a:schemeClr val="tx1">
                  <a:lumMod val="85000"/>
                  <a:lumOff val="15000"/>
                </a:schemeClr>
              </a:solidFill>
            </a:endParaRPr>
          </a:p>
        </p:txBody>
      </p:sp>
    </p:spTree>
    <p:extLst>
      <p:ext uri="{BB962C8B-B14F-4D97-AF65-F5344CB8AC3E}">
        <p14:creationId xmlns:p14="http://schemas.microsoft.com/office/powerpoint/2010/main" val="1736278580"/>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r>
              <a:rPr lang="zh-CN" altLang="en-US" smtClean="0"/>
              <a:t>第 </a:t>
            </a:r>
            <a:fld id="{F9836550-59F5-4741-8F32-4C660952C9C1}" type="slidenum">
              <a:rPr lang="zh-CN" altLang="en-US" smtClean="0"/>
              <a:pPr>
                <a:defRPr/>
              </a:pPr>
              <a:t>11</a:t>
            </a:fld>
            <a:r>
              <a:rPr lang="zh-CN" altLang="en-US" smtClean="0"/>
              <a:t> 页</a:t>
            </a:r>
            <a:endParaRPr lang="zh-CN" altLang="en-US"/>
          </a:p>
        </p:txBody>
      </p:sp>
      <p:pic>
        <p:nvPicPr>
          <p:cNvPr id="3" name="图片 47"/>
          <p:cNvPicPr>
            <a:picLocks noChangeAspect="1"/>
          </p:cNvPicPr>
          <p:nvPr/>
        </p:nvPicPr>
        <p:blipFill rotWithShape="1">
          <a:blip r:embed="rId2">
            <a:biLevel thresh="75000"/>
            <a:extLst>
              <a:ext uri="{BEBA8EAE-BF5A-486C-A8C5-ECC9F3942E4B}">
                <a14:imgProps xmlns:a14="http://schemas.microsoft.com/office/drawing/2010/main">
                  <a14:imgLayer r:embed="rId3">
                    <a14:imgEffect>
                      <a14:saturation sat="66000"/>
                    </a14:imgEffect>
                  </a14:imgLayer>
                </a14:imgProps>
              </a:ext>
            </a:extLst>
          </a:blip>
          <a:srcRect t="76775"/>
          <a:stretch/>
        </p:blipFill>
        <p:spPr>
          <a:xfrm rot="10800000" flipV="1">
            <a:off x="1799952" y="935831"/>
            <a:ext cx="7128792" cy="151962"/>
          </a:xfrm>
          <a:prstGeom prst="rect">
            <a:avLst/>
          </a:prstGeom>
          <a:ln>
            <a:noFill/>
          </a:ln>
          <a:effectLst>
            <a:outerShdw blurRad="292100" dist="139700" dir="2700000" algn="tl" rotWithShape="0">
              <a:srgbClr val="333333">
                <a:alpha val="65000"/>
              </a:srgbClr>
            </a:outerShdw>
          </a:effectLst>
        </p:spPr>
      </p:pic>
      <p:sp>
        <p:nvSpPr>
          <p:cNvPr id="4" name="文本框 3"/>
          <p:cNvSpPr txBox="1"/>
          <p:nvPr/>
        </p:nvSpPr>
        <p:spPr>
          <a:xfrm>
            <a:off x="2448024" y="216274"/>
            <a:ext cx="3600400" cy="719556"/>
          </a:xfrm>
          <a:prstGeom prst="rect">
            <a:avLst/>
          </a:prstGeom>
          <a:noFill/>
        </p:spPr>
        <p:txBody>
          <a:bodyPr wrap="square" rtlCol="0">
            <a:spAutoFit/>
          </a:bodyPr>
          <a:lstStyle/>
          <a:p>
            <a:pPr>
              <a:lnSpc>
                <a:spcPct val="200000"/>
              </a:lnSpc>
            </a:pPr>
            <a:r>
              <a:rPr lang="zh-CN" altLang="en-US" sz="2400" b="1" dirty="0" smtClean="0">
                <a:solidFill>
                  <a:srgbClr val="595959"/>
                </a:solidFill>
                <a:latin typeface="微软雅黑" pitchFamily="34" charset="-122"/>
                <a:ea typeface="微软雅黑" pitchFamily="34" charset="-122"/>
              </a:rPr>
              <a:t>轨迹模型</a:t>
            </a:r>
            <a:endParaRPr lang="en-US" altLang="zh-CN" sz="2400" b="1" dirty="0">
              <a:solidFill>
                <a:srgbClr val="595959"/>
              </a:solidFill>
              <a:latin typeface="微软雅黑" pitchFamily="34" charset="-122"/>
              <a:ea typeface="微软雅黑" pitchFamily="34" charset="-122"/>
            </a:endParaRPr>
          </a:p>
        </p:txBody>
      </p:sp>
      <p:pic>
        <p:nvPicPr>
          <p:cNvPr id="7" name="图片 6"/>
          <p:cNvPicPr>
            <a:picLocks noChangeAspect="1"/>
          </p:cNvPicPr>
          <p:nvPr/>
        </p:nvPicPr>
        <p:blipFill>
          <a:blip r:embed="rId4"/>
          <a:stretch>
            <a:fillRect/>
          </a:stretch>
        </p:blipFill>
        <p:spPr>
          <a:xfrm>
            <a:off x="1007864" y="1281877"/>
            <a:ext cx="3045349" cy="4824789"/>
          </a:xfrm>
          <a:prstGeom prst="rect">
            <a:avLst/>
          </a:prstGeom>
        </p:spPr>
      </p:pic>
      <p:sp>
        <p:nvSpPr>
          <p:cNvPr id="12" name="文本框 11"/>
          <p:cNvSpPr txBox="1"/>
          <p:nvPr/>
        </p:nvSpPr>
        <p:spPr>
          <a:xfrm>
            <a:off x="6453193" y="1837252"/>
            <a:ext cx="1449123" cy="646331"/>
          </a:xfrm>
          <a:prstGeom prst="rect">
            <a:avLst/>
          </a:prstGeom>
          <a:noFill/>
        </p:spPr>
        <p:txBody>
          <a:bodyPr wrap="square" rtlCol="0">
            <a:spAutoFit/>
          </a:bodyPr>
          <a:lstStyle/>
          <a:p>
            <a:r>
              <a:rPr lang="zh-CN" altLang="en-US" dirty="0" smtClean="0"/>
              <a:t>加速度曲线</a:t>
            </a:r>
            <a:endParaRPr lang="en-US" altLang="zh-CN" dirty="0" smtClean="0"/>
          </a:p>
          <a:p>
            <a:endParaRPr lang="zh-CN" altLang="en-US" dirty="0"/>
          </a:p>
        </p:txBody>
      </p:sp>
      <p:pic>
        <p:nvPicPr>
          <p:cNvPr id="13" name="图片 12"/>
          <p:cNvPicPr>
            <a:picLocks noChangeAspect="1"/>
          </p:cNvPicPr>
          <p:nvPr/>
        </p:nvPicPr>
        <p:blipFill>
          <a:blip r:embed="rId5"/>
          <a:stretch>
            <a:fillRect/>
          </a:stretch>
        </p:blipFill>
        <p:spPr>
          <a:xfrm>
            <a:off x="4897745" y="2483583"/>
            <a:ext cx="4560018" cy="3285480"/>
          </a:xfrm>
          <a:prstGeom prst="rect">
            <a:avLst/>
          </a:prstGeom>
        </p:spPr>
      </p:pic>
    </p:spTree>
    <p:extLst>
      <p:ext uri="{BB962C8B-B14F-4D97-AF65-F5344CB8AC3E}">
        <p14:creationId xmlns:p14="http://schemas.microsoft.com/office/powerpoint/2010/main" val="4072266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r>
              <a:rPr lang="zh-CN" altLang="en-US" smtClean="0"/>
              <a:t>第 </a:t>
            </a:r>
            <a:fld id="{F9836550-59F5-4741-8F32-4C660952C9C1}" type="slidenum">
              <a:rPr lang="zh-CN" altLang="en-US" smtClean="0"/>
              <a:pPr>
                <a:defRPr/>
              </a:pPr>
              <a:t>12</a:t>
            </a:fld>
            <a:r>
              <a:rPr lang="zh-CN" altLang="en-US" smtClean="0"/>
              <a:t> 页</a:t>
            </a:r>
            <a:endParaRPr lang="zh-CN" altLang="en-US"/>
          </a:p>
        </p:txBody>
      </p:sp>
      <p:pic>
        <p:nvPicPr>
          <p:cNvPr id="3" name="图片 47"/>
          <p:cNvPicPr>
            <a:picLocks noChangeAspect="1"/>
          </p:cNvPicPr>
          <p:nvPr/>
        </p:nvPicPr>
        <p:blipFill rotWithShape="1">
          <a:blip r:embed="rId2">
            <a:biLevel thresh="75000"/>
            <a:extLst>
              <a:ext uri="{BEBA8EAE-BF5A-486C-A8C5-ECC9F3942E4B}">
                <a14:imgProps xmlns:a14="http://schemas.microsoft.com/office/drawing/2010/main">
                  <a14:imgLayer r:embed="rId3">
                    <a14:imgEffect>
                      <a14:saturation sat="66000"/>
                    </a14:imgEffect>
                  </a14:imgLayer>
                </a14:imgProps>
              </a:ext>
            </a:extLst>
          </a:blip>
          <a:srcRect t="76775"/>
          <a:stretch/>
        </p:blipFill>
        <p:spPr>
          <a:xfrm rot="10800000" flipV="1">
            <a:off x="1799952" y="935831"/>
            <a:ext cx="7128792" cy="151962"/>
          </a:xfrm>
          <a:prstGeom prst="rect">
            <a:avLst/>
          </a:prstGeom>
          <a:ln>
            <a:noFill/>
          </a:ln>
          <a:effectLst>
            <a:outerShdw blurRad="292100" dist="139700" dir="2700000" algn="tl" rotWithShape="0">
              <a:srgbClr val="333333">
                <a:alpha val="65000"/>
              </a:srgbClr>
            </a:outerShdw>
          </a:effectLst>
        </p:spPr>
      </p:pic>
      <p:sp>
        <p:nvSpPr>
          <p:cNvPr id="4" name="文本框 3"/>
          <p:cNvSpPr txBox="1"/>
          <p:nvPr/>
        </p:nvSpPr>
        <p:spPr>
          <a:xfrm>
            <a:off x="2448024" y="216274"/>
            <a:ext cx="4680520" cy="830997"/>
          </a:xfrm>
          <a:prstGeom prst="rect">
            <a:avLst/>
          </a:prstGeom>
          <a:noFill/>
        </p:spPr>
        <p:txBody>
          <a:bodyPr wrap="square" rtlCol="0">
            <a:spAutoFit/>
          </a:bodyPr>
          <a:lstStyle/>
          <a:p>
            <a:pPr>
              <a:lnSpc>
                <a:spcPct val="200000"/>
              </a:lnSpc>
            </a:pPr>
            <a:r>
              <a:rPr lang="zh-CN" altLang="en-US" sz="2400" b="1" dirty="0" smtClean="0">
                <a:solidFill>
                  <a:srgbClr val="595959"/>
                </a:solidFill>
                <a:latin typeface="微软雅黑" pitchFamily="34" charset="-122"/>
                <a:ea typeface="微软雅黑" pitchFamily="34" charset="-122"/>
              </a:rPr>
              <a:t>贝塞尔曲线（</a:t>
            </a:r>
            <a:r>
              <a:rPr lang="en-US" altLang="zh-CN" sz="2400" b="1" dirty="0" smtClean="0">
                <a:solidFill>
                  <a:srgbClr val="595959"/>
                </a:solidFill>
                <a:latin typeface="微软雅黑" pitchFamily="34" charset="-122"/>
                <a:ea typeface="微软雅黑" pitchFamily="34" charset="-122"/>
              </a:rPr>
              <a:t>Bezier Curve</a:t>
            </a:r>
            <a:r>
              <a:rPr lang="zh-CN" altLang="en-US" sz="2400" b="1" dirty="0" smtClean="0">
                <a:solidFill>
                  <a:srgbClr val="595959"/>
                </a:solidFill>
                <a:latin typeface="微软雅黑" pitchFamily="34" charset="-122"/>
                <a:ea typeface="微软雅黑" pitchFamily="34" charset="-122"/>
              </a:rPr>
              <a:t>）</a:t>
            </a:r>
            <a:endParaRPr lang="en-US" altLang="zh-CN" sz="2400" b="1" dirty="0">
              <a:solidFill>
                <a:srgbClr val="595959"/>
              </a:solidFill>
              <a:latin typeface="微软雅黑" pitchFamily="34" charset="-122"/>
              <a:ea typeface="微软雅黑" pitchFamily="34" charset="-122"/>
            </a:endParaRPr>
          </a:p>
        </p:txBody>
      </p:sp>
      <p:pic>
        <p:nvPicPr>
          <p:cNvPr id="7" name="图片 6"/>
          <p:cNvPicPr/>
          <p:nvPr/>
        </p:nvPicPr>
        <p:blipFill>
          <a:blip r:embed="rId4"/>
          <a:stretch>
            <a:fillRect/>
          </a:stretch>
        </p:blipFill>
        <p:spPr>
          <a:xfrm>
            <a:off x="503808" y="1807350"/>
            <a:ext cx="3456384" cy="2448272"/>
          </a:xfrm>
          <a:prstGeom prst="rect">
            <a:avLst/>
          </a:prstGeom>
        </p:spPr>
      </p:pic>
      <mc:AlternateContent xmlns:mc="http://schemas.openxmlformats.org/markup-compatibility/2006" xmlns:a14="http://schemas.microsoft.com/office/drawing/2010/main">
        <mc:Choice Requires="a14">
          <p:sp>
            <p:nvSpPr>
              <p:cNvPr id="6" name="矩形 5"/>
              <p:cNvSpPr/>
              <p:nvPr/>
            </p:nvSpPr>
            <p:spPr>
              <a:xfrm>
                <a:off x="3960192" y="1937581"/>
                <a:ext cx="5903492" cy="3029868"/>
              </a:xfrm>
              <a:prstGeom prst="rect">
                <a:avLst/>
              </a:prstGeom>
            </p:spPr>
            <p:txBody>
              <a:bodyPr wrap="square">
                <a:spAutoFit/>
              </a:bodyPr>
              <a:lstStyle/>
              <a:p>
                <a:pPr algn="just">
                  <a:spcAft>
                    <a:spcPts val="0"/>
                  </a:spcAft>
                </a:pPr>
                <a:r>
                  <a:rPr lang="zh-CN" altLang="zh-CN" kern="100" dirty="0">
                    <a:latin typeface="Calibri" panose="020F0502020204030204" pitchFamily="34" charset="0"/>
                    <a:cs typeface="Times New Roman" panose="02020603050405020304" pitchFamily="18" charset="0"/>
                  </a:rPr>
                  <a:t>贝塞尔曲线通用计算公式</a:t>
                </a:r>
              </a:p>
              <a:p>
                <a:pPr algn="just">
                  <a:spcAft>
                    <a:spcPts val="0"/>
                  </a:spcAft>
                </a:pPr>
                <a14:m>
                  <m:oMathPara xmlns:m="http://schemas.openxmlformats.org/officeDocument/2006/math">
                    <m:oMathParaPr>
                      <m:jc m:val="centerGroup"/>
                    </m:oMathParaPr>
                    <m:oMath xmlns:m="http://schemas.openxmlformats.org/officeDocument/2006/math">
                      <m:r>
                        <m:rPr>
                          <m:sty m:val="p"/>
                        </m:rPr>
                        <a:rPr lang="en-US" altLang="zh-CN" kern="100">
                          <a:effectLst/>
                          <a:latin typeface="Cambria Math" panose="02040503050406030204" pitchFamily="18" charset="0"/>
                          <a:cs typeface="Times New Roman" panose="02020603050405020304" pitchFamily="18" charset="0"/>
                        </a:rPr>
                        <m:t>P</m:t>
                      </m:r>
                      <m:d>
                        <m:d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kern="100">
                              <a:effectLst/>
                              <a:latin typeface="Cambria Math" panose="02040503050406030204" pitchFamily="18" charset="0"/>
                              <a:cs typeface="Times New Roman" panose="02020603050405020304" pitchFamily="18" charset="0"/>
                            </a:rPr>
                            <m:t>s</m:t>
                          </m:r>
                        </m:e>
                      </m:d>
                      <m:r>
                        <a:rPr lang="en-US" altLang="zh-CN" kern="100">
                          <a:effectLst/>
                          <a:latin typeface="Cambria Math" panose="02040503050406030204" pitchFamily="18" charset="0"/>
                          <a:cs typeface="Times New Roman" panose="02020603050405020304" pitchFamily="18" charset="0"/>
                        </a:rPr>
                        <m:t>=</m:t>
                      </m:r>
                      <m:nary>
                        <m:naryPr>
                          <m:chr m:val="∑"/>
                          <m:limLoc m:val="undOv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i="1" kern="100">
                              <a:effectLst/>
                              <a:latin typeface="Cambria Math" panose="02040503050406030204" pitchFamily="18" charset="0"/>
                              <a:cs typeface="Times New Roman" panose="02020603050405020304" pitchFamily="18" charset="0"/>
                            </a:rPr>
                            <m:t>𝑖</m:t>
                          </m:r>
                          <m:r>
                            <a:rPr lang="en-US" altLang="zh-CN" i="1" kern="100">
                              <a:effectLst/>
                              <a:latin typeface="Cambria Math" panose="02040503050406030204" pitchFamily="18" charset="0"/>
                              <a:cs typeface="Times New Roman" panose="02020603050405020304" pitchFamily="18" charset="0"/>
                            </a:rPr>
                            <m:t>=0</m:t>
                          </m:r>
                        </m:sub>
                        <m:sup>
                          <m:r>
                            <a:rPr lang="en-US" altLang="zh-CN" i="1" kern="100">
                              <a:effectLst/>
                              <a:latin typeface="Cambria Math" panose="02040503050406030204" pitchFamily="18" charset="0"/>
                              <a:cs typeface="Times New Roman" panose="02020603050405020304" pitchFamily="18" charset="0"/>
                            </a:rPr>
                            <m:t>𝑑</m:t>
                          </m:r>
                        </m:sup>
                        <m:e>
                          <m:sSub>
                            <m:sSub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effectLst/>
                                  <a:latin typeface="Cambria Math" panose="02040503050406030204" pitchFamily="18" charset="0"/>
                                  <a:cs typeface="Times New Roman" panose="02020603050405020304" pitchFamily="18" charset="0"/>
                                </a:rPr>
                                <m:t>𝑃</m:t>
                              </m:r>
                            </m:e>
                            <m:sub>
                              <m:r>
                                <a:rPr lang="en-US" altLang="zh-CN" i="1" kern="100">
                                  <a:effectLst/>
                                  <a:latin typeface="Cambria Math" panose="02040503050406030204" pitchFamily="18" charset="0"/>
                                  <a:cs typeface="Times New Roman" panose="02020603050405020304" pitchFamily="18" charset="0"/>
                                </a:rPr>
                                <m:t>𝑖</m:t>
                              </m:r>
                            </m:sub>
                          </m:sSub>
                        </m:e>
                      </m:nary>
                      <m:sSub>
                        <m:sSub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effectLst/>
                              <a:latin typeface="Cambria Math" panose="02040503050406030204" pitchFamily="18" charset="0"/>
                              <a:cs typeface="Times New Roman" panose="02020603050405020304" pitchFamily="18" charset="0"/>
                            </a:rPr>
                            <m:t>𝐵</m:t>
                          </m:r>
                        </m:e>
                        <m:sub>
                          <m:r>
                            <a:rPr lang="en-US" altLang="zh-CN" i="1" kern="100">
                              <a:effectLst/>
                              <a:latin typeface="Cambria Math" panose="02040503050406030204" pitchFamily="18" charset="0"/>
                              <a:cs typeface="Times New Roman" panose="02020603050405020304" pitchFamily="18" charset="0"/>
                            </a:rPr>
                            <m:t>𝑖</m:t>
                          </m:r>
                          <m:r>
                            <a:rPr lang="en-US" altLang="zh-CN" i="1" kern="100">
                              <a:effectLst/>
                              <a:latin typeface="Cambria Math" panose="02040503050406030204" pitchFamily="18" charset="0"/>
                              <a:cs typeface="Times New Roman" panose="02020603050405020304" pitchFamily="18" charset="0"/>
                            </a:rPr>
                            <m:t>,</m:t>
                          </m:r>
                          <m:r>
                            <a:rPr lang="en-US" altLang="zh-CN" i="1" kern="100">
                              <a:effectLst/>
                              <a:latin typeface="Cambria Math" panose="02040503050406030204" pitchFamily="18" charset="0"/>
                              <a:cs typeface="Times New Roman" panose="02020603050405020304" pitchFamily="18" charset="0"/>
                            </a:rPr>
                            <m:t>𝑑</m:t>
                          </m:r>
                        </m:sub>
                      </m:sSub>
                      <m:r>
                        <a:rPr lang="en-US" altLang="zh-CN" i="1" kern="100">
                          <a:effectLst/>
                          <a:latin typeface="Cambria Math" panose="02040503050406030204" pitchFamily="18" charset="0"/>
                          <a:cs typeface="Times New Roman" panose="02020603050405020304" pitchFamily="18" charset="0"/>
                        </a:rPr>
                        <m:t>(</m:t>
                      </m:r>
                      <m:r>
                        <a:rPr lang="en-US" altLang="zh-CN" i="1" kern="100">
                          <a:effectLst/>
                          <a:latin typeface="Cambria Math" panose="02040503050406030204" pitchFamily="18" charset="0"/>
                          <a:cs typeface="Times New Roman" panose="02020603050405020304" pitchFamily="18" charset="0"/>
                        </a:rPr>
                        <m:t>𝑠</m:t>
                      </m:r>
                      <m:r>
                        <a:rPr lang="en-US" altLang="zh-CN" i="1" kern="100">
                          <a:effectLst/>
                          <a:latin typeface="Cambria Math" panose="02040503050406030204" pitchFamily="18" charset="0"/>
                          <a:cs typeface="Times New Roman" panose="02020603050405020304" pitchFamily="18" charset="0"/>
                        </a:rPr>
                        <m:t>)</m:t>
                      </m:r>
                    </m:oMath>
                  </m:oMathPara>
                </a14:m>
                <a:endParaRPr lang="zh-CN" altLang="zh-CN" kern="100" dirty="0">
                  <a:effectLst/>
                  <a:latin typeface="Calibri" panose="020F0502020204030204" pitchFamily="34" charset="0"/>
                  <a:cs typeface="Times New Roman" panose="02020603050405020304" pitchFamily="18" charset="0"/>
                </a:endParaRPr>
              </a:p>
              <a:p>
                <a:pPr algn="just">
                  <a:spcAft>
                    <a:spcPts val="0"/>
                  </a:spcAft>
                </a:pPr>
                <a:r>
                  <a:rPr lang="zh-CN" altLang="zh-CN" kern="100" dirty="0">
                    <a:effectLst/>
                    <a:latin typeface="Calibri" panose="020F0502020204030204" pitchFamily="34" charset="0"/>
                    <a:cs typeface="Times New Roman" panose="02020603050405020304" pitchFamily="18" charset="0"/>
                  </a:rPr>
                  <a:t>其中</a:t>
                </a:r>
              </a:p>
              <a:p>
                <a:pPr algn="just">
                  <a:spcAft>
                    <a:spcPts val="0"/>
                  </a:spcAft>
                </a:pPr>
                <a14:m>
                  <m:oMathPara xmlns:m="http://schemas.openxmlformats.org/officeDocument/2006/math">
                    <m:oMathParaPr>
                      <m:jc m:val="centerGroup"/>
                    </m:oMathParaPr>
                    <m:oMath xmlns:m="http://schemas.openxmlformats.org/officeDocument/2006/math">
                      <m:sSub>
                        <m:sSub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kern="100">
                              <a:effectLst/>
                              <a:latin typeface="Cambria Math" panose="02040503050406030204" pitchFamily="18" charset="0"/>
                              <a:cs typeface="Times New Roman" panose="02020603050405020304" pitchFamily="18" charset="0"/>
                            </a:rPr>
                            <m:t>B</m:t>
                          </m:r>
                        </m:e>
                        <m:sub>
                          <m:r>
                            <m:rPr>
                              <m:sty m:val="p"/>
                            </m:rPr>
                            <a:rPr lang="en-US" altLang="zh-CN" kern="100">
                              <a:effectLst/>
                              <a:latin typeface="Cambria Math" panose="02040503050406030204" pitchFamily="18" charset="0"/>
                              <a:cs typeface="Times New Roman" panose="02020603050405020304" pitchFamily="18" charset="0"/>
                            </a:rPr>
                            <m:t>i</m:t>
                          </m:r>
                          <m:r>
                            <a:rPr lang="en-US" altLang="zh-CN" kern="100">
                              <a:effectLst/>
                              <a:latin typeface="Cambria Math" panose="02040503050406030204" pitchFamily="18" charset="0"/>
                              <a:cs typeface="Times New Roman" panose="02020603050405020304" pitchFamily="18" charset="0"/>
                            </a:rPr>
                            <m:t>,</m:t>
                          </m:r>
                          <m:r>
                            <m:rPr>
                              <m:sty m:val="p"/>
                            </m:rPr>
                            <a:rPr lang="en-US" altLang="zh-CN" kern="100">
                              <a:effectLst/>
                              <a:latin typeface="Cambria Math" panose="02040503050406030204" pitchFamily="18" charset="0"/>
                              <a:cs typeface="Times New Roman" panose="02020603050405020304" pitchFamily="18" charset="0"/>
                            </a:rPr>
                            <m:t>d</m:t>
                          </m:r>
                        </m:sub>
                      </m:sSub>
                      <m:d>
                        <m:d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effectLst/>
                              <a:latin typeface="Cambria Math" panose="02040503050406030204" pitchFamily="18" charset="0"/>
                              <a:cs typeface="Times New Roman" panose="02020603050405020304" pitchFamily="18" charset="0"/>
                            </a:rPr>
                            <m:t>𝑠</m:t>
                          </m:r>
                        </m:e>
                      </m:d>
                      <m:r>
                        <a:rPr lang="en-US" altLang="zh-CN" i="1" kern="100">
                          <a:effectLst/>
                          <a:latin typeface="Cambria Math" panose="02040503050406030204" pitchFamily="18" charset="0"/>
                          <a:cs typeface="Times New Roman" panose="02020603050405020304" pitchFamily="18" charset="0"/>
                        </a:rPr>
                        <m:t>=</m:t>
                      </m:r>
                      <m:eqArr>
                        <m:eqArr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eqArrPr>
                        <m:e>
                          <m:d>
                            <m:d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dPr>
                            <m:e>
                              <m:eqArr>
                                <m:eqArr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eqArrPr>
                                <m:e>
                                  <m:r>
                                    <a:rPr lang="en-US" altLang="zh-CN" i="1" kern="100">
                                      <a:effectLst/>
                                      <a:latin typeface="Cambria Math" panose="02040503050406030204" pitchFamily="18" charset="0"/>
                                      <a:cs typeface="Times New Roman" panose="02020603050405020304" pitchFamily="18" charset="0"/>
                                    </a:rPr>
                                    <m:t>𝑑</m:t>
                                  </m:r>
                                </m:e>
                                <m:e>
                                  <m:r>
                                    <a:rPr lang="en-US" altLang="zh-CN" i="1" kern="100">
                                      <a:effectLst/>
                                      <a:latin typeface="Cambria Math" panose="02040503050406030204" pitchFamily="18" charset="0"/>
                                      <a:cs typeface="Times New Roman" panose="02020603050405020304" pitchFamily="18" charset="0"/>
                                    </a:rPr>
                                    <m:t>𝑖</m:t>
                                  </m:r>
                                </m:e>
                              </m:eqArr>
                            </m:e>
                          </m:d>
                          <m:sSup>
                            <m:sSup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kern="100">
                                  <a:effectLst/>
                                  <a:latin typeface="Cambria Math" panose="02040503050406030204" pitchFamily="18" charset="0"/>
                                  <a:cs typeface="Times New Roman" panose="02020603050405020304" pitchFamily="18" charset="0"/>
                                </a:rPr>
                                <m:t>𝑠</m:t>
                              </m:r>
                            </m:e>
                            <m:sup>
                              <m:r>
                                <a:rPr lang="en-US" altLang="zh-CN" i="1" kern="100">
                                  <a:effectLst/>
                                  <a:latin typeface="Cambria Math" panose="02040503050406030204" pitchFamily="18" charset="0"/>
                                  <a:cs typeface="Times New Roman" panose="02020603050405020304" pitchFamily="18" charset="0"/>
                                </a:rPr>
                                <m:t>𝑖</m:t>
                              </m:r>
                            </m:sup>
                          </m:sSup>
                          <m:sSup>
                            <m:sSup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effectLst/>
                                      <a:latin typeface="Cambria Math" panose="02040503050406030204" pitchFamily="18" charset="0"/>
                                      <a:cs typeface="Times New Roman" panose="02020603050405020304" pitchFamily="18" charset="0"/>
                                    </a:rPr>
                                    <m:t>1−</m:t>
                                  </m:r>
                                  <m:r>
                                    <a:rPr lang="en-US" altLang="zh-CN" i="1" kern="100">
                                      <a:effectLst/>
                                      <a:latin typeface="Cambria Math" panose="02040503050406030204" pitchFamily="18" charset="0"/>
                                      <a:cs typeface="Times New Roman" panose="02020603050405020304" pitchFamily="18" charset="0"/>
                                    </a:rPr>
                                    <m:t>𝑠</m:t>
                                  </m:r>
                                </m:e>
                              </m:d>
                            </m:e>
                            <m:sup>
                              <m:r>
                                <a:rPr lang="en-US" altLang="zh-CN" i="1" kern="100">
                                  <a:effectLst/>
                                  <a:latin typeface="Cambria Math" panose="02040503050406030204" pitchFamily="18" charset="0"/>
                                  <a:cs typeface="Times New Roman" panose="02020603050405020304" pitchFamily="18" charset="0"/>
                                </a:rPr>
                                <m:t>𝑑</m:t>
                              </m:r>
                              <m:r>
                                <a:rPr lang="en-US" altLang="zh-CN" i="1" kern="100">
                                  <a:effectLst/>
                                  <a:latin typeface="Cambria Math" panose="02040503050406030204" pitchFamily="18" charset="0"/>
                                  <a:cs typeface="Times New Roman" panose="02020603050405020304" pitchFamily="18" charset="0"/>
                                </a:rPr>
                                <m:t>−</m:t>
                              </m:r>
                              <m:r>
                                <a:rPr lang="en-US" altLang="zh-CN" i="1" kern="100">
                                  <a:effectLst/>
                                  <a:latin typeface="Cambria Math" panose="02040503050406030204" pitchFamily="18" charset="0"/>
                                  <a:cs typeface="Times New Roman" panose="02020603050405020304" pitchFamily="18" charset="0"/>
                                </a:rPr>
                                <m:t>𝑖</m:t>
                              </m:r>
                            </m:sup>
                          </m:sSup>
                          <m:r>
                            <a:rPr lang="en-US" altLang="zh-CN" i="1" kern="100">
                              <a:effectLst/>
                              <a:latin typeface="Cambria Math" panose="02040503050406030204" pitchFamily="18" charset="0"/>
                              <a:cs typeface="Times New Roman" panose="02020603050405020304" pitchFamily="18" charset="0"/>
                            </a:rPr>
                            <m:t>,   </m:t>
                          </m:r>
                          <m:r>
                            <a:rPr lang="en-US" altLang="zh-CN" i="1" kern="100">
                              <a:effectLst/>
                              <a:latin typeface="Cambria Math" panose="02040503050406030204" pitchFamily="18" charset="0"/>
                              <a:cs typeface="Times New Roman" panose="02020603050405020304" pitchFamily="18" charset="0"/>
                            </a:rPr>
                            <m:t>𝑖</m:t>
                          </m:r>
                          <m:r>
                            <a:rPr lang="en-US" altLang="zh-CN" i="1" kern="100">
                              <a:effectLst/>
                              <a:latin typeface="Cambria Math" panose="02040503050406030204" pitchFamily="18" charset="0"/>
                              <a:cs typeface="Times New Roman" panose="02020603050405020304" pitchFamily="18" charset="0"/>
                            </a:rPr>
                            <m:t>=0, 1, …, </m:t>
                          </m:r>
                          <m:r>
                            <a:rPr lang="en-US" altLang="zh-CN" i="1" kern="100">
                              <a:effectLst/>
                              <a:latin typeface="Cambria Math" panose="02040503050406030204" pitchFamily="18" charset="0"/>
                              <a:cs typeface="Times New Roman" panose="02020603050405020304" pitchFamily="18" charset="0"/>
                            </a:rPr>
                            <m:t>𝑑</m:t>
                          </m:r>
                          <m:r>
                            <a:rPr lang="en-US" altLang="zh-CN" i="1" kern="100">
                              <a:effectLst/>
                              <a:latin typeface="Cambria Math" panose="02040503050406030204" pitchFamily="18" charset="0"/>
                              <a:cs typeface="Times New Roman" panose="02020603050405020304" pitchFamily="18" charset="0"/>
                            </a:rPr>
                            <m:t> </m:t>
                          </m:r>
                        </m:e>
                      </m:eqArr>
                    </m:oMath>
                  </m:oMathPara>
                </a14:m>
                <a:endParaRPr lang="zh-CN" altLang="zh-CN" kern="100" dirty="0">
                  <a:effectLst/>
                  <a:latin typeface="Calibri" panose="020F0502020204030204" pitchFamily="34" charset="0"/>
                  <a:cs typeface="Times New Roman" panose="02020603050405020304" pitchFamily="18" charset="0"/>
                </a:endParaRPr>
              </a:p>
              <a:p>
                <a:pPr algn="just">
                  <a:spcAft>
                    <a:spcPts val="0"/>
                  </a:spcAft>
                </a:pPr>
                <a14:m>
                  <m:oMathPara xmlns:m="http://schemas.openxmlformats.org/officeDocument/2006/math">
                    <m:oMathParaPr>
                      <m:jc m:val="centerGroup"/>
                    </m:oMathParaPr>
                    <m:oMath xmlns:m="http://schemas.openxmlformats.org/officeDocument/2006/math">
                      <m:d>
                        <m:d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dPr>
                        <m:e>
                          <m:eqArr>
                            <m:eqArr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eqArrPr>
                            <m:e>
                              <m:r>
                                <a:rPr lang="en-US" altLang="zh-CN" i="1" kern="100">
                                  <a:effectLst/>
                                  <a:latin typeface="Cambria Math" panose="02040503050406030204" pitchFamily="18" charset="0"/>
                                  <a:cs typeface="Times New Roman" panose="02020603050405020304" pitchFamily="18" charset="0"/>
                                </a:rPr>
                                <m:t>𝑑</m:t>
                              </m:r>
                            </m:e>
                            <m:e>
                              <m:r>
                                <a:rPr lang="en-US" altLang="zh-CN" i="1" kern="100">
                                  <a:effectLst/>
                                  <a:latin typeface="Cambria Math" panose="02040503050406030204" pitchFamily="18" charset="0"/>
                                  <a:cs typeface="Times New Roman" panose="02020603050405020304" pitchFamily="18" charset="0"/>
                                </a:rPr>
                                <m:t>𝑖</m:t>
                              </m:r>
                            </m:e>
                          </m:eqArr>
                        </m:e>
                      </m:d>
                      <m:r>
                        <a:rPr lang="en-US" altLang="zh-CN" i="1" kern="100">
                          <a:effectLst/>
                          <a:latin typeface="Cambria Math" panose="02040503050406030204" pitchFamily="18" charset="0"/>
                          <a:cs typeface="Times New Roman" panose="02020603050405020304" pitchFamily="18" charset="0"/>
                        </a:rPr>
                        <m:t>= </m:t>
                      </m:r>
                      <m:f>
                        <m:f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1" kern="100">
                              <a:effectLst/>
                              <a:latin typeface="Cambria Math" panose="02040503050406030204" pitchFamily="18" charset="0"/>
                              <a:cs typeface="Times New Roman" panose="02020603050405020304" pitchFamily="18" charset="0"/>
                            </a:rPr>
                            <m:t>𝑑</m:t>
                          </m:r>
                          <m:r>
                            <a:rPr lang="en-US" altLang="zh-CN" i="1" kern="100">
                              <a:effectLst/>
                              <a:latin typeface="Cambria Math" panose="02040503050406030204" pitchFamily="18" charset="0"/>
                              <a:cs typeface="Times New Roman" panose="02020603050405020304" pitchFamily="18" charset="0"/>
                            </a:rPr>
                            <m:t>!</m:t>
                          </m:r>
                        </m:num>
                        <m:den>
                          <m:r>
                            <a:rPr lang="en-US" altLang="zh-CN" i="1" kern="100">
                              <a:effectLst/>
                              <a:latin typeface="Cambria Math" panose="02040503050406030204" pitchFamily="18" charset="0"/>
                              <a:cs typeface="Times New Roman" panose="02020603050405020304" pitchFamily="18" charset="0"/>
                            </a:rPr>
                            <m:t>𝑖</m:t>
                          </m:r>
                          <m:r>
                            <a:rPr lang="en-US" altLang="zh-CN" i="1" kern="100">
                              <a:effectLst/>
                              <a:latin typeface="Cambria Math" panose="02040503050406030204" pitchFamily="18" charset="0"/>
                              <a:cs typeface="Times New Roman" panose="02020603050405020304" pitchFamily="18" charset="0"/>
                            </a:rPr>
                            <m:t>!</m:t>
                          </m:r>
                          <m:d>
                            <m:d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effectLst/>
                                  <a:latin typeface="Cambria Math" panose="02040503050406030204" pitchFamily="18" charset="0"/>
                                  <a:cs typeface="Times New Roman" panose="02020603050405020304" pitchFamily="18" charset="0"/>
                                </a:rPr>
                                <m:t>𝑛</m:t>
                              </m:r>
                              <m:r>
                                <a:rPr lang="en-US" altLang="zh-CN" i="1" kern="100">
                                  <a:effectLst/>
                                  <a:latin typeface="Cambria Math" panose="02040503050406030204" pitchFamily="18" charset="0"/>
                                  <a:cs typeface="Times New Roman" panose="02020603050405020304" pitchFamily="18" charset="0"/>
                                </a:rPr>
                                <m:t>−</m:t>
                              </m:r>
                              <m:r>
                                <a:rPr lang="en-US" altLang="zh-CN" i="1" kern="100">
                                  <a:effectLst/>
                                  <a:latin typeface="Cambria Math" panose="02040503050406030204" pitchFamily="18" charset="0"/>
                                  <a:cs typeface="Times New Roman" panose="02020603050405020304" pitchFamily="18" charset="0"/>
                                </a:rPr>
                                <m:t>𝑖</m:t>
                              </m:r>
                            </m:e>
                          </m:d>
                          <m:r>
                            <a:rPr lang="en-US" altLang="zh-CN" i="1" kern="100">
                              <a:effectLst/>
                              <a:latin typeface="Cambria Math" panose="02040503050406030204" pitchFamily="18" charset="0"/>
                              <a:cs typeface="Times New Roman" panose="02020603050405020304" pitchFamily="18" charset="0"/>
                            </a:rPr>
                            <m:t>!</m:t>
                          </m:r>
                        </m:den>
                      </m:f>
                    </m:oMath>
                  </m:oMathPara>
                </a14:m>
                <a:endParaRPr lang="zh-CN" altLang="zh-CN" kern="100" dirty="0">
                  <a:effectLst/>
                  <a:latin typeface="Calibri" panose="020F0502020204030204" pitchFamily="34" charset="0"/>
                  <a:cs typeface="Times New Roman" panose="02020603050405020304" pitchFamily="18" charset="0"/>
                </a:endParaRPr>
              </a:p>
              <a:p>
                <a:pPr algn="just">
                  <a:spcAft>
                    <a:spcPts val="0"/>
                  </a:spcAft>
                </a:pPr>
                <a14:m>
                  <m:oMath xmlns:m="http://schemas.openxmlformats.org/officeDocument/2006/math">
                    <m:sSub>
                      <m:sSub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kern="100">
                            <a:effectLst/>
                            <a:latin typeface="Cambria Math" panose="02040503050406030204" pitchFamily="18" charset="0"/>
                            <a:cs typeface="Times New Roman" panose="02020603050405020304" pitchFamily="18" charset="0"/>
                          </a:rPr>
                          <m:t>B</m:t>
                        </m:r>
                      </m:e>
                      <m:sub>
                        <m:r>
                          <m:rPr>
                            <m:sty m:val="p"/>
                          </m:rPr>
                          <a:rPr lang="en-US" altLang="zh-CN" kern="100">
                            <a:effectLst/>
                            <a:latin typeface="Cambria Math" panose="02040503050406030204" pitchFamily="18" charset="0"/>
                            <a:cs typeface="Times New Roman" panose="02020603050405020304" pitchFamily="18" charset="0"/>
                          </a:rPr>
                          <m:t>i</m:t>
                        </m:r>
                        <m:r>
                          <a:rPr lang="en-US" altLang="zh-CN" kern="100">
                            <a:effectLst/>
                            <a:latin typeface="Cambria Math" panose="02040503050406030204" pitchFamily="18" charset="0"/>
                            <a:cs typeface="Times New Roman" panose="02020603050405020304" pitchFamily="18" charset="0"/>
                          </a:rPr>
                          <m:t>,</m:t>
                        </m:r>
                        <m:r>
                          <m:rPr>
                            <m:sty m:val="p"/>
                          </m:rPr>
                          <a:rPr lang="en-US" altLang="zh-CN" kern="100">
                            <a:effectLst/>
                            <a:latin typeface="Cambria Math" panose="02040503050406030204" pitchFamily="18" charset="0"/>
                            <a:cs typeface="Times New Roman" panose="02020603050405020304" pitchFamily="18" charset="0"/>
                          </a:rPr>
                          <m:t>d</m:t>
                        </m:r>
                      </m:sub>
                    </m:sSub>
                    <m:d>
                      <m:d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effectLst/>
                            <a:latin typeface="Cambria Math" panose="02040503050406030204" pitchFamily="18" charset="0"/>
                            <a:cs typeface="Times New Roman" panose="02020603050405020304" pitchFamily="18" charset="0"/>
                          </a:rPr>
                          <m:t>𝑠</m:t>
                        </m:r>
                      </m:e>
                    </m:d>
                  </m:oMath>
                </a14:m>
                <a:r>
                  <a:rPr lang="en-US" altLang="zh-CN" kern="100" dirty="0">
                    <a:effectLst/>
                    <a:latin typeface="Calibri" panose="020F0502020204030204" pitchFamily="34" charset="0"/>
                    <a:cs typeface="Times New Roman" panose="02020603050405020304" pitchFamily="18" charset="0"/>
                  </a:rPr>
                  <a:t> </a:t>
                </a:r>
                <a:r>
                  <a:rPr lang="zh-CN" altLang="zh-CN" kern="100" dirty="0">
                    <a:effectLst/>
                    <a:latin typeface="Calibri" panose="020F0502020204030204" pitchFamily="34" charset="0"/>
                    <a:cs typeface="Times New Roman" panose="02020603050405020304" pitchFamily="18" charset="0"/>
                  </a:rPr>
                  <a:t>也被称为伯恩斯坦基函数</a:t>
                </a:r>
                <a:r>
                  <a:rPr lang="en-US" altLang="zh-CN" kern="100" dirty="0">
                    <a:effectLst/>
                    <a:latin typeface="Calibri" panose="020F0502020204030204" pitchFamily="34" charset="0"/>
                    <a:cs typeface="Times New Roman" panose="02020603050405020304" pitchFamily="18" charset="0"/>
                  </a:rPr>
                  <a:t>(Bernstein basis polynomials)</a:t>
                </a:r>
                <a:endParaRPr lang="zh-CN" altLang="zh-CN" kern="100" dirty="0">
                  <a:effectLst/>
                  <a:latin typeface="Calibri" panose="020F0502020204030204" pitchFamily="34" charset="0"/>
                  <a:cs typeface="Times New Roman" panose="02020603050405020304" pitchFamily="18" charset="0"/>
                </a:endParaRPr>
              </a:p>
            </p:txBody>
          </p:sp>
        </mc:Choice>
        <mc:Fallback xmlns="">
          <p:sp>
            <p:nvSpPr>
              <p:cNvPr id="6" name="矩形 5"/>
              <p:cNvSpPr>
                <a:spLocks noRot="1" noChangeAspect="1" noMove="1" noResize="1" noEditPoints="1" noAdjustHandles="1" noChangeArrowheads="1" noChangeShapeType="1" noTextEdit="1"/>
              </p:cNvSpPr>
              <p:nvPr/>
            </p:nvSpPr>
            <p:spPr>
              <a:xfrm>
                <a:off x="3960192" y="1937581"/>
                <a:ext cx="5903492" cy="3029868"/>
              </a:xfrm>
              <a:prstGeom prst="rect">
                <a:avLst/>
              </a:prstGeom>
              <a:blipFill rotWithShape="0">
                <a:blip r:embed="rId5"/>
                <a:stretch>
                  <a:fillRect l="-930" t="-1811" r="-826" b="-22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43681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r>
              <a:rPr lang="zh-CN" altLang="en-US" smtClean="0"/>
              <a:t>第 </a:t>
            </a:r>
            <a:fld id="{F9836550-59F5-4741-8F32-4C660952C9C1}" type="slidenum">
              <a:rPr lang="zh-CN" altLang="en-US" smtClean="0"/>
              <a:pPr>
                <a:defRPr/>
              </a:pPr>
              <a:t>13</a:t>
            </a:fld>
            <a:r>
              <a:rPr lang="zh-CN" altLang="en-US" smtClean="0"/>
              <a:t> 页</a:t>
            </a:r>
            <a:endParaRPr lang="zh-CN" altLang="en-US"/>
          </a:p>
        </p:txBody>
      </p:sp>
      <p:pic>
        <p:nvPicPr>
          <p:cNvPr id="3" name="图片 47"/>
          <p:cNvPicPr>
            <a:picLocks noChangeAspect="1"/>
          </p:cNvPicPr>
          <p:nvPr/>
        </p:nvPicPr>
        <p:blipFill rotWithShape="1">
          <a:blip r:embed="rId2">
            <a:biLevel thresh="75000"/>
            <a:extLst>
              <a:ext uri="{BEBA8EAE-BF5A-486C-A8C5-ECC9F3942E4B}">
                <a14:imgProps xmlns:a14="http://schemas.microsoft.com/office/drawing/2010/main">
                  <a14:imgLayer r:embed="rId3">
                    <a14:imgEffect>
                      <a14:saturation sat="66000"/>
                    </a14:imgEffect>
                  </a14:imgLayer>
                </a14:imgProps>
              </a:ext>
            </a:extLst>
          </a:blip>
          <a:srcRect t="76775"/>
          <a:stretch/>
        </p:blipFill>
        <p:spPr>
          <a:xfrm rot="10800000" flipV="1">
            <a:off x="1799952" y="935831"/>
            <a:ext cx="7128792" cy="151962"/>
          </a:xfrm>
          <a:prstGeom prst="rect">
            <a:avLst/>
          </a:prstGeom>
          <a:ln>
            <a:noFill/>
          </a:ln>
          <a:effectLst>
            <a:outerShdw blurRad="292100" dist="139700" dir="2700000" algn="tl" rotWithShape="0">
              <a:srgbClr val="333333">
                <a:alpha val="65000"/>
              </a:srgbClr>
            </a:outerShdw>
          </a:effectLst>
        </p:spPr>
      </p:pic>
      <p:sp>
        <p:nvSpPr>
          <p:cNvPr id="4" name="文本框 3"/>
          <p:cNvSpPr txBox="1"/>
          <p:nvPr/>
        </p:nvSpPr>
        <p:spPr>
          <a:xfrm>
            <a:off x="2448024" y="216274"/>
            <a:ext cx="3600400" cy="719556"/>
          </a:xfrm>
          <a:prstGeom prst="rect">
            <a:avLst/>
          </a:prstGeom>
          <a:noFill/>
        </p:spPr>
        <p:txBody>
          <a:bodyPr wrap="square" rtlCol="0">
            <a:spAutoFit/>
          </a:bodyPr>
          <a:lstStyle/>
          <a:p>
            <a:pPr>
              <a:lnSpc>
                <a:spcPct val="200000"/>
              </a:lnSpc>
            </a:pPr>
            <a:r>
              <a:rPr lang="zh-CN" altLang="en-US" sz="2400" b="1" dirty="0">
                <a:solidFill>
                  <a:srgbClr val="595959"/>
                </a:solidFill>
                <a:latin typeface="微软雅黑" pitchFamily="34" charset="-122"/>
                <a:ea typeface="微软雅黑" pitchFamily="34" charset="-122"/>
              </a:rPr>
              <a:t>加速</a:t>
            </a:r>
            <a:r>
              <a:rPr lang="zh-CN" altLang="en-US" sz="2400" b="1" dirty="0" smtClean="0">
                <a:solidFill>
                  <a:srgbClr val="595959"/>
                </a:solidFill>
                <a:latin typeface="微软雅黑" pitchFamily="34" charset="-122"/>
                <a:ea typeface="微软雅黑" pitchFamily="34" charset="-122"/>
              </a:rPr>
              <a:t>度曲线定义</a:t>
            </a:r>
            <a:endParaRPr lang="en-US" altLang="zh-CN" sz="2400" b="1" dirty="0">
              <a:solidFill>
                <a:srgbClr val="595959"/>
              </a:solidFill>
              <a:latin typeface="微软雅黑" pitchFamily="34" charset="-122"/>
              <a:ea typeface="微软雅黑" pitchFamily="34" charset="-122"/>
            </a:endParaRPr>
          </a:p>
        </p:txBody>
      </p:sp>
      <mc:AlternateContent xmlns:mc="http://schemas.openxmlformats.org/markup-compatibility/2006" xmlns:a14="http://schemas.microsoft.com/office/drawing/2010/main">
        <mc:Choice Requires="a14">
          <p:sp>
            <p:nvSpPr>
              <p:cNvPr id="10" name="矩形 9"/>
              <p:cNvSpPr/>
              <p:nvPr/>
            </p:nvSpPr>
            <p:spPr>
              <a:xfrm>
                <a:off x="556474" y="1373800"/>
                <a:ext cx="4373954" cy="2149243"/>
              </a:xfrm>
              <a:prstGeom prst="rect">
                <a:avLst/>
              </a:prstGeom>
            </p:spPr>
            <p:txBody>
              <a:bodyPr wrap="none">
                <a:spAutoFit/>
              </a:bodyPr>
              <a:lstStyle/>
              <a:p>
                <a:r>
                  <a:rPr lang="zh-CN" altLang="en-US" dirty="0" smtClean="0"/>
                  <a:t>定义</a:t>
                </a:r>
                <a14:m>
                  <m:oMath xmlns:m="http://schemas.openxmlformats.org/officeDocument/2006/math">
                    <m:r>
                      <a:rPr lang="zh-CN" altLang="en-US" i="1">
                        <a:latin typeface="Cambria Math" panose="02040503050406030204" pitchFamily="18" charset="0"/>
                      </a:rPr>
                      <m:t>加速度</m:t>
                    </m:r>
                    <m:r>
                      <a:rPr lang="zh-CN" altLang="en-US" i="1" smtClean="0">
                        <a:latin typeface="Cambria Math" panose="02040503050406030204" pitchFamily="18" charset="0"/>
                      </a:rPr>
                      <m:t>曲线</m:t>
                    </m:r>
                    <m:r>
                      <a:rPr lang="zh-CN" altLang="en-US" b="0" i="1" smtClean="0">
                        <a:latin typeface="Cambria Math" panose="02040503050406030204" pitchFamily="18" charset="0"/>
                      </a:rPr>
                      <m:t>为</m:t>
                    </m:r>
                    <m:r>
                      <a:rPr lang="zh-CN" altLang="en-US" i="1" smtClean="0">
                        <a:latin typeface="Cambria Math" panose="02040503050406030204" pitchFamily="18" charset="0"/>
                      </a:rPr>
                      <m:t>贝塞尔</m:t>
                    </m:r>
                    <m:r>
                      <a:rPr lang="zh-CN" altLang="en-US" i="1">
                        <a:latin typeface="Cambria Math" panose="02040503050406030204" pitchFamily="18" charset="0"/>
                      </a:rPr>
                      <m:t>曲线</m:t>
                    </m:r>
                  </m:oMath>
                </a14:m>
                <a:endParaRPr lang="en-US" altLang="zh-CN"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m:rPr>
                                  <m:sty m:val="p"/>
                                </m:rPr>
                                <a:rPr lang="zh-CN" altLang="en-US">
                                  <a:latin typeface="Cambria Math" panose="02040503050406030204" pitchFamily="18" charset="0"/>
                                </a:rPr>
                                <m:t>a</m:t>
                              </m:r>
                            </m:e>
                          </m:acc>
                        </m:e>
                        <m:sub>
                          <m:r>
                            <a:rPr lang="zh-CN" altLang="en-US" i="1">
                              <a:latin typeface="Cambria Math" panose="02040503050406030204" pitchFamily="18" charset="0"/>
                            </a:rPr>
                            <m:t>𝑘</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𝑠</m:t>
                          </m:r>
                        </m:e>
                      </m:d>
                      <m:r>
                        <a:rPr lang="zh-CN" altLang="en-US" i="0">
                          <a:latin typeface="Cambria Math" panose="02040503050406030204" pitchFamily="18" charset="0"/>
                        </a:rPr>
                        <m:t>=</m:t>
                      </m:r>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=0</m:t>
                          </m:r>
                        </m:sub>
                        <m:sup>
                          <m:r>
                            <a:rPr lang="zh-CN" altLang="en-US" i="1">
                              <a:latin typeface="Cambria Math" panose="02040503050406030204" pitchFamily="18" charset="0"/>
                            </a:rPr>
                            <m:t>𝑑</m:t>
                          </m:r>
                        </m:sup>
                        <m:e>
                          <m:d>
                            <m:dPr>
                              <m:beg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𝑃</m:t>
                                  </m:r>
                                </m:e>
                                <m:sub>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𝑘</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𝐵</m:t>
                                  </m:r>
                                </m:e>
                                <m:sub>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𝑑</m:t>
                                  </m:r>
                                </m:sub>
                              </m:sSub>
                              <m:r>
                                <a:rPr lang="zh-CN" altLang="en-US" i="0">
                                  <a:latin typeface="Cambria Math" panose="02040503050406030204" pitchFamily="18" charset="0"/>
                                </a:rPr>
                                <m:t>(</m:t>
                              </m:r>
                              <m:r>
                                <a:rPr lang="zh-CN" altLang="en-US" i="1">
                                  <a:latin typeface="Cambria Math" panose="02040503050406030204" pitchFamily="18" charset="0"/>
                                </a:rPr>
                                <m:t>𝑠</m:t>
                              </m:r>
                            </m:e>
                          </m:d>
                        </m:e>
                      </m:nary>
                    </m:oMath>
                  </m:oMathPara>
                </a14:m>
                <a:endParaRPr lang="en-US" altLang="zh-CN" dirty="0" smtClean="0"/>
              </a:p>
              <a:p>
                <a:pPr algn="just">
                  <a:spcAft>
                    <a:spcPts val="0"/>
                  </a:spcAft>
                </a:pPr>
                <a:r>
                  <a:rPr lang="zh-CN" altLang="en-US" sz="1600" kern="100" dirty="0">
                    <a:cs typeface="Times New Roman" panose="02020603050405020304" pitchFamily="18" charset="0"/>
                  </a:rPr>
                  <a:t>其中</a:t>
                </a:r>
                <a14:m>
                  <m:oMath xmlns:m="http://schemas.openxmlformats.org/officeDocument/2006/math">
                    <m:r>
                      <a:rPr lang="zh-CN" altLang="en-US" sz="2000" kern="100">
                        <a:latin typeface="Cambria Math" panose="02040503050406030204" pitchFamily="18" charset="0"/>
                        <a:cs typeface="Times New Roman" panose="02020603050405020304" pitchFamily="18" charset="0"/>
                      </a:rPr>
                      <m:t>，</m:t>
                    </m:r>
                    <m:r>
                      <a:rPr lang="en-US" altLang="zh-CN" sz="2000" kern="100">
                        <a:latin typeface="Cambria Math" panose="02040503050406030204" pitchFamily="18" charset="0"/>
                        <a:cs typeface="Times New Roman" panose="02020603050405020304" pitchFamily="18" charset="0"/>
                      </a:rPr>
                      <m:t> </m:t>
                    </m:r>
                    <m:r>
                      <m:rPr>
                        <m:sty m:val="p"/>
                      </m:rPr>
                      <a:rPr lang="en-US" altLang="zh-CN" sz="2000" kern="100">
                        <a:latin typeface="Cambria Math" panose="02040503050406030204" pitchFamily="18" charset="0"/>
                        <a:cs typeface="Times New Roman" panose="02020603050405020304" pitchFamily="18" charset="0"/>
                      </a:rPr>
                      <m:t>s</m:t>
                    </m:r>
                    <m:r>
                      <a:rPr lang="en-US" altLang="zh-CN" sz="2000" kern="100">
                        <a:latin typeface="Cambria Math" panose="02040503050406030204" pitchFamily="18" charset="0"/>
                        <a:cs typeface="Times New Roman" panose="02020603050405020304" pitchFamily="18" charset="0"/>
                      </a:rPr>
                      <m:t>=</m:t>
                    </m:r>
                    <m:f>
                      <m:f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kern="100">
                            <a:latin typeface="Cambria Math" panose="02040503050406030204" pitchFamily="18" charset="0"/>
                            <a:cs typeface="Times New Roman" panose="02020603050405020304" pitchFamily="18" charset="0"/>
                          </a:rPr>
                          <m:t>𝑡</m:t>
                        </m:r>
                        <m:r>
                          <a:rPr lang="en-US" altLang="zh-CN" sz="2000" i="1" kern="100">
                            <a:latin typeface="Cambria Math" panose="02040503050406030204" pitchFamily="18" charset="0"/>
                            <a:cs typeface="Times New Roman" panose="02020603050405020304" pitchFamily="18" charset="0"/>
                          </a:rPr>
                          <m:t>−</m:t>
                        </m:r>
                        <m:sSub>
                          <m:sSub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cs typeface="Times New Roman" panose="02020603050405020304" pitchFamily="18" charset="0"/>
                              </a:rPr>
                              <m:t>𝜏</m:t>
                            </m:r>
                          </m:e>
                          <m:sub>
                            <m:r>
                              <a:rPr lang="en-US" altLang="zh-CN" sz="2000" i="1" kern="100">
                                <a:latin typeface="Cambria Math" panose="02040503050406030204" pitchFamily="18" charset="0"/>
                                <a:cs typeface="Times New Roman" panose="02020603050405020304" pitchFamily="18" charset="0"/>
                              </a:rPr>
                              <m:t>𝑘</m:t>
                            </m:r>
                            <m:r>
                              <a:rPr lang="en-US" altLang="zh-CN" sz="2000" i="1" kern="100">
                                <a:latin typeface="Cambria Math" panose="02040503050406030204" pitchFamily="18" charset="0"/>
                                <a:cs typeface="Times New Roman" panose="02020603050405020304" pitchFamily="18" charset="0"/>
                              </a:rPr>
                              <m:t>−1</m:t>
                            </m:r>
                          </m:sub>
                        </m:sSub>
                      </m:num>
                      <m:den>
                        <m:sSub>
                          <m:sSub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cs typeface="Times New Roman" panose="02020603050405020304" pitchFamily="18" charset="0"/>
                              </a:rPr>
                              <m:t>𝜏</m:t>
                            </m:r>
                          </m:e>
                          <m:sub>
                            <m:r>
                              <a:rPr lang="en-US" altLang="zh-CN" sz="2000" i="1" kern="100">
                                <a:latin typeface="Cambria Math" panose="02040503050406030204" pitchFamily="18" charset="0"/>
                                <a:cs typeface="Times New Roman" panose="02020603050405020304" pitchFamily="18" charset="0"/>
                              </a:rPr>
                              <m:t>𝑘</m:t>
                            </m:r>
                          </m:sub>
                        </m:sSub>
                        <m:r>
                          <a:rPr lang="en-US" altLang="zh-CN" sz="2000" i="1" kern="100">
                            <a:latin typeface="Cambria Math" panose="02040503050406030204" pitchFamily="18" charset="0"/>
                            <a:cs typeface="Times New Roman" panose="02020603050405020304" pitchFamily="18" charset="0"/>
                          </a:rPr>
                          <m:t>−</m:t>
                        </m:r>
                        <m:sSub>
                          <m:sSub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cs typeface="Times New Roman" panose="02020603050405020304" pitchFamily="18" charset="0"/>
                              </a:rPr>
                              <m:t>𝜏</m:t>
                            </m:r>
                          </m:e>
                          <m:sub>
                            <m:r>
                              <a:rPr lang="en-US" altLang="zh-CN" sz="2000" i="1" kern="100">
                                <a:latin typeface="Cambria Math" panose="02040503050406030204" pitchFamily="18" charset="0"/>
                                <a:cs typeface="Times New Roman" panose="02020603050405020304" pitchFamily="18" charset="0"/>
                              </a:rPr>
                              <m:t>𝑘</m:t>
                            </m:r>
                            <m:r>
                              <a:rPr lang="en-US" altLang="zh-CN" sz="2000" i="1" kern="100">
                                <a:latin typeface="Cambria Math" panose="02040503050406030204" pitchFamily="18" charset="0"/>
                                <a:cs typeface="Times New Roman" panose="02020603050405020304" pitchFamily="18" charset="0"/>
                              </a:rPr>
                              <m:t>−1</m:t>
                            </m:r>
                          </m:sub>
                        </m:sSub>
                      </m:den>
                    </m:f>
                  </m:oMath>
                </a14:m>
                <a:endParaRPr lang="zh-CN" altLang="zh-CN" sz="1600" kern="100" dirty="0">
                  <a:latin typeface="Calibri" panose="020F0502020204030204" pitchFamily="34" charset="0"/>
                  <a:cs typeface="Times New Roman" panose="02020603050405020304" pitchFamily="18" charset="0"/>
                </a:endParaRPr>
              </a:p>
              <a:p>
                <a:pPr algn="just">
                  <a:spcAft>
                    <a:spcPts val="0"/>
                  </a:spcAft>
                </a:pPr>
                <a:r>
                  <a:rPr lang="zh-CN" altLang="zh-CN" sz="1600" kern="100" dirty="0">
                    <a:latin typeface="Calibri" panose="020F0502020204030204" pitchFamily="34" charset="0"/>
                    <a:cs typeface="Times New Roman" panose="02020603050405020304" pitchFamily="18" charset="0"/>
                  </a:rPr>
                  <a:t>所以，当</a:t>
                </a:r>
                <a:r>
                  <a:rPr lang="en-US" altLang="zh-CN" sz="1600" kern="100" dirty="0">
                    <a:latin typeface="Calibri" panose="020F0502020204030204" pitchFamily="34" charset="0"/>
                    <a:cs typeface="Times New Roman" panose="02020603050405020304" pitchFamily="18" charset="0"/>
                  </a:rPr>
                  <a:t>t</a:t>
                </a:r>
                <a:r>
                  <a:rPr lang="zh-CN" altLang="zh-CN" sz="1600" kern="100" dirty="0">
                    <a:latin typeface="Calibri" panose="020F0502020204030204" pitchFamily="34" charset="0"/>
                    <a:cs typeface="Times New Roman" panose="02020603050405020304" pitchFamily="18" charset="0"/>
                  </a:rPr>
                  <a:t>在</a:t>
                </a:r>
                <a14:m>
                  <m:oMath xmlns:m="http://schemas.openxmlformats.org/officeDocument/2006/math">
                    <m:r>
                      <a:rPr lang="en-US" altLang="zh-CN" sz="1600" kern="100">
                        <a:latin typeface="Cambria Math" panose="02040503050406030204" pitchFamily="18" charset="0"/>
                        <a:cs typeface="Times New Roman" panose="02020603050405020304" pitchFamily="18" charset="0"/>
                      </a:rPr>
                      <m:t>[</m:t>
                    </m:r>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cs typeface="Times New Roman" panose="02020603050405020304" pitchFamily="18" charset="0"/>
                          </a:rPr>
                          <m:t>𝜏</m:t>
                        </m:r>
                      </m:e>
                      <m:sub>
                        <m:r>
                          <a:rPr lang="en-US" altLang="zh-CN" sz="1600" i="1" kern="100">
                            <a:latin typeface="Cambria Math" panose="02040503050406030204" pitchFamily="18" charset="0"/>
                            <a:cs typeface="Times New Roman" panose="02020603050405020304" pitchFamily="18" charset="0"/>
                          </a:rPr>
                          <m:t>𝑘</m:t>
                        </m:r>
                        <m:r>
                          <a:rPr lang="en-US" altLang="zh-CN" sz="1600" i="1" kern="100">
                            <a:latin typeface="Cambria Math" panose="02040503050406030204" pitchFamily="18" charset="0"/>
                            <a:cs typeface="Times New Roman" panose="02020603050405020304" pitchFamily="18" charset="0"/>
                          </a:rPr>
                          <m:t>−1</m:t>
                        </m:r>
                      </m:sub>
                    </m:sSub>
                    <m:r>
                      <a:rPr lang="en-US" altLang="zh-CN" sz="1600" kern="100">
                        <a:latin typeface="Cambria Math" panose="02040503050406030204" pitchFamily="18" charset="0"/>
                        <a:cs typeface="Times New Roman" panose="02020603050405020304" pitchFamily="18" charset="0"/>
                      </a:rPr>
                      <m:t>,</m:t>
                    </m:r>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cs typeface="Times New Roman" panose="02020603050405020304" pitchFamily="18" charset="0"/>
                          </a:rPr>
                          <m:t>𝜏</m:t>
                        </m:r>
                      </m:e>
                      <m:sub>
                        <m:r>
                          <a:rPr lang="en-US" altLang="zh-CN" sz="1600" i="1" kern="100">
                            <a:latin typeface="Cambria Math" panose="02040503050406030204" pitchFamily="18" charset="0"/>
                            <a:cs typeface="Times New Roman" panose="02020603050405020304" pitchFamily="18" charset="0"/>
                          </a:rPr>
                          <m:t>𝑘</m:t>
                        </m:r>
                      </m:sub>
                    </m:sSub>
                    <m:r>
                      <a:rPr lang="en-US" altLang="zh-CN" sz="1600" i="1" kern="100">
                        <a:latin typeface="Cambria Math" panose="02040503050406030204" pitchFamily="18" charset="0"/>
                        <a:cs typeface="Times New Roman" panose="02020603050405020304" pitchFamily="18" charset="0"/>
                      </a:rPr>
                      <m:t>]</m:t>
                    </m:r>
                  </m:oMath>
                </a14:m>
                <a:r>
                  <a:rPr lang="zh-CN" altLang="zh-CN" sz="1600" kern="100" dirty="0">
                    <a:latin typeface="Calibri" panose="020F0502020204030204" pitchFamily="34" charset="0"/>
                    <a:cs typeface="Times New Roman" panose="02020603050405020304" pitchFamily="18" charset="0"/>
                  </a:rPr>
                  <a:t>区间变化时，</a:t>
                </a:r>
                <a:r>
                  <a:rPr lang="en-US" altLang="zh-CN" sz="1600" kern="100" dirty="0">
                    <a:latin typeface="Calibri" panose="020F0502020204030204" pitchFamily="34" charset="0"/>
                    <a:cs typeface="Times New Roman" panose="02020603050405020304" pitchFamily="18" charset="0"/>
                  </a:rPr>
                  <a:t>s</a:t>
                </a:r>
                <a:r>
                  <a:rPr lang="zh-CN" altLang="zh-CN" sz="1600" kern="100" dirty="0">
                    <a:latin typeface="Calibri" panose="020F0502020204030204" pitchFamily="34" charset="0"/>
                    <a:cs typeface="Times New Roman" panose="02020603050405020304" pitchFamily="18" charset="0"/>
                  </a:rPr>
                  <a:t>取值</a:t>
                </a:r>
                <a:r>
                  <a:rPr lang="en-US" altLang="zh-CN" sz="1600" kern="100" dirty="0">
                    <a:latin typeface="Calibri" panose="020F0502020204030204" pitchFamily="34" charset="0"/>
                    <a:cs typeface="Times New Roman" panose="02020603050405020304" pitchFamily="18" charset="0"/>
                  </a:rPr>
                  <a:t>0 ~ 1.0</a:t>
                </a:r>
                <a:endParaRPr lang="zh-CN" altLang="zh-CN" sz="1600" kern="100" dirty="0">
                  <a:latin typeface="Calibri" panose="020F0502020204030204" pitchFamily="34" charset="0"/>
                  <a:cs typeface="Times New Roman" panose="02020603050405020304" pitchFamily="18" charset="0"/>
                </a:endParaRPr>
              </a:p>
              <a:p>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556474" y="1373800"/>
                <a:ext cx="4373954" cy="2149243"/>
              </a:xfrm>
              <a:prstGeom prst="rect">
                <a:avLst/>
              </a:prstGeom>
              <a:blipFill rotWithShape="0">
                <a:blip r:embed="rId4"/>
                <a:stretch>
                  <a:fillRect l="-1114" t="-198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560198" y="3597188"/>
                <a:ext cx="6599179" cy="499047"/>
              </a:xfrm>
              <a:prstGeom prst="rect">
                <a:avLst/>
              </a:prstGeom>
            </p:spPr>
            <p:txBody>
              <a:bodyPr wrap="none">
                <a:spAutoFit/>
              </a:bodyPr>
              <a:lstStyle/>
              <a:p>
                <a:r>
                  <a:rPr lang="zh-CN" altLang="en-US" dirty="0" smtClean="0"/>
                  <a:t>速度：</a:t>
                </a:r>
                <a14:m>
                  <m:oMath xmlns:m="http://schemas.openxmlformats.org/officeDocument/2006/math">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m:rPr>
                                <m:sty m:val="p"/>
                              </m:rPr>
                              <a:rPr lang="zh-CN" altLang="en-US">
                                <a:latin typeface="Cambria Math" panose="02040503050406030204" pitchFamily="18" charset="0"/>
                              </a:rPr>
                              <m:t>v</m:t>
                            </m:r>
                          </m:e>
                        </m:acc>
                      </m:e>
                      <m:sub>
                        <m:r>
                          <a:rPr lang="zh-CN" altLang="en-US" i="1">
                            <a:latin typeface="Cambria Math" panose="02040503050406030204" pitchFamily="18" charset="0"/>
                          </a:rPr>
                          <m:t>𝑘</m:t>
                        </m:r>
                      </m:sub>
                    </m:sSub>
                    <m:d>
                      <m:dPr>
                        <m:ctrlPr>
                          <a:rPr lang="zh-CN" altLang="en-US" i="1">
                            <a:latin typeface="Cambria Math" panose="02040503050406030204" pitchFamily="18" charset="0"/>
                          </a:rPr>
                        </m:ctrlPr>
                      </m:dPr>
                      <m:e>
                        <m:r>
                          <m:rPr>
                            <m:sty m:val="p"/>
                          </m:rPr>
                          <a:rPr lang="zh-CN" altLang="en-US" i="0">
                            <a:latin typeface="Cambria Math" panose="02040503050406030204" pitchFamily="18" charset="0"/>
                          </a:rPr>
                          <m:t>s</m:t>
                        </m:r>
                      </m:e>
                    </m:d>
                    <m:r>
                      <a:rPr lang="zh-CN" altLang="en-US" i="0">
                        <a:latin typeface="Cambria Math" panose="02040503050406030204" pitchFamily="18" charset="0"/>
                      </a:rPr>
                      <m:t>=</m:t>
                    </m:r>
                    <m:nary>
                      <m:naryPr>
                        <m:limLoc m:val="undOvr"/>
                        <m:ctrlPr>
                          <a:rPr lang="zh-CN" altLang="zh-CN" i="1">
                            <a:latin typeface="Cambria Math" panose="02040503050406030204" pitchFamily="18" charset="0"/>
                          </a:rPr>
                        </m:ctrlPr>
                      </m:naryPr>
                      <m:sub>
                        <m:sSub>
                          <m:sSubPr>
                            <m:ctrlPr>
                              <a:rPr lang="zh-CN" altLang="zh-CN" i="1">
                                <a:latin typeface="Cambria Math" panose="02040503050406030204" pitchFamily="18" charset="0"/>
                              </a:rPr>
                            </m:ctrlPr>
                          </m:sSubPr>
                          <m:e>
                            <m:r>
                              <a:rPr lang="en-US" altLang="zh-CN" i="1">
                                <a:latin typeface="Cambria Math" panose="02040503050406030204" pitchFamily="18" charset="0"/>
                              </a:rPr>
                              <m:t>𝜏</m:t>
                            </m:r>
                          </m:e>
                          <m:sub>
                            <m:r>
                              <a:rPr lang="en-US" altLang="zh-CN" i="1">
                                <a:latin typeface="Cambria Math" panose="02040503050406030204" pitchFamily="18" charset="0"/>
                              </a:rPr>
                              <m:t>𝑘</m:t>
                            </m:r>
                            <m:r>
                              <a:rPr lang="en-US" altLang="zh-CN" i="1">
                                <a:latin typeface="Cambria Math" panose="02040503050406030204" pitchFamily="18" charset="0"/>
                              </a:rPr>
                              <m:t>−1</m:t>
                            </m:r>
                          </m:sub>
                        </m:sSub>
                      </m:sub>
                      <m:sup>
                        <m:sSub>
                          <m:sSubPr>
                            <m:ctrlPr>
                              <a:rPr lang="zh-CN" altLang="zh-CN" i="1">
                                <a:latin typeface="Cambria Math" panose="02040503050406030204" pitchFamily="18" charset="0"/>
                              </a:rPr>
                            </m:ctrlPr>
                          </m:sSubPr>
                          <m:e>
                            <m:r>
                              <a:rPr lang="en-US" altLang="zh-CN" i="1">
                                <a:latin typeface="Cambria Math" panose="02040503050406030204" pitchFamily="18" charset="0"/>
                              </a:rPr>
                              <m:t>𝜏</m:t>
                            </m:r>
                          </m:e>
                          <m:sub>
                            <m:r>
                              <a:rPr lang="en-US" altLang="zh-CN" i="1">
                                <a:latin typeface="Cambria Math" panose="02040503050406030204" pitchFamily="18" charset="0"/>
                              </a:rPr>
                              <m:t>𝑘</m:t>
                            </m:r>
                          </m:sub>
                        </m:sSub>
                      </m:sup>
                      <m:e>
                        <m:sSub>
                          <m:sSubPr>
                            <m:ctrlPr>
                              <a:rPr lang="zh-CN" altLang="zh-CN" i="1">
                                <a:latin typeface="Cambria Math" panose="02040503050406030204" pitchFamily="18" charset="0"/>
                              </a:rPr>
                            </m:ctrlPr>
                          </m:sSubPr>
                          <m:e>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𝑎</m:t>
                                </m:r>
                              </m:e>
                            </m:acc>
                          </m:e>
                          <m:sub>
                            <m:r>
                              <a:rPr lang="en-US" altLang="zh-CN" i="1">
                                <a:latin typeface="Cambria Math" panose="02040503050406030204" pitchFamily="18" charset="0"/>
                              </a:rPr>
                              <m:t>𝑘</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𝑠</m:t>
                            </m:r>
                          </m:e>
                        </m:d>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𝐶</m:t>
                        </m:r>
                      </m:e>
                    </m:nary>
                    <m:r>
                      <a:rPr lang="zh-CN" altLang="en-US">
                        <a:latin typeface="Cambria Math" panose="02040503050406030204" pitchFamily="18" charset="0"/>
                      </a:rPr>
                      <m:t>=</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i="1">
                            <a:latin typeface="Cambria Math" panose="02040503050406030204" pitchFamily="18" charset="0"/>
                          </a:rPr>
                          <m:t>𝑘</m:t>
                        </m:r>
                      </m:sub>
                    </m:sSub>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=0</m:t>
                        </m:r>
                      </m:sub>
                      <m:sup>
                        <m:r>
                          <a:rPr lang="zh-CN" altLang="en-US" i="1">
                            <a:latin typeface="Cambria Math" panose="02040503050406030204" pitchFamily="18" charset="0"/>
                          </a:rPr>
                          <m:t>𝑑</m:t>
                        </m:r>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𝑃</m:t>
                            </m:r>
                          </m:e>
                          <m:sub>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𝑘</m:t>
                            </m:r>
                          </m:sub>
                        </m:sSub>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𝐵</m:t>
                            </m:r>
                          </m:e>
                          <m:sub>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𝑑</m:t>
                            </m:r>
                          </m:sub>
                          <m:sup>
                            <m:d>
                              <m:dPr>
                                <m:ctrlPr>
                                  <a:rPr lang="zh-CN" altLang="en-US" i="1">
                                    <a:latin typeface="Cambria Math" panose="02040503050406030204" pitchFamily="18" charset="0"/>
                                  </a:rPr>
                                </m:ctrlPr>
                              </m:dPr>
                              <m:e>
                                <m:r>
                                  <a:rPr lang="zh-CN" altLang="en-US" i="0">
                                    <a:latin typeface="Cambria Math" panose="02040503050406030204" pitchFamily="18" charset="0"/>
                                  </a:rPr>
                                  <m:t>1</m:t>
                                </m:r>
                              </m:e>
                            </m:d>
                          </m:sup>
                        </m:sSubSup>
                        <m:d>
                          <m:dPr>
                            <m:ctrlPr>
                              <a:rPr lang="zh-CN" altLang="en-US" i="1">
                                <a:latin typeface="Cambria Math" panose="02040503050406030204" pitchFamily="18" charset="0"/>
                              </a:rPr>
                            </m:ctrlPr>
                          </m:dPr>
                          <m:e>
                            <m:r>
                              <a:rPr lang="zh-CN" altLang="en-US" i="1">
                                <a:latin typeface="Cambria Math" panose="02040503050406030204" pitchFamily="18" charset="0"/>
                              </a:rPr>
                              <m:t>𝑠</m:t>
                            </m:r>
                          </m:e>
                        </m:d>
                        <m:r>
                          <a:rPr lang="zh-CN" altLang="en-US" i="0">
                            <a:latin typeface="Cambria Math" panose="02040503050406030204" pitchFamily="18" charset="0"/>
                          </a:rPr>
                          <m:t>+</m:t>
                        </m:r>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m:rPr>
                                    <m:sty m:val="p"/>
                                  </m:rPr>
                                  <a:rPr lang="zh-CN" altLang="en-US" i="0">
                                    <a:latin typeface="Cambria Math" panose="02040503050406030204" pitchFamily="18" charset="0"/>
                                  </a:rPr>
                                  <m:t>v</m:t>
                                </m:r>
                              </m:e>
                            </m:acc>
                          </m:e>
                          <m:sub>
                            <m:r>
                              <a:rPr lang="zh-CN" altLang="en-US" i="1">
                                <a:latin typeface="Cambria Math" panose="02040503050406030204" pitchFamily="18" charset="0"/>
                              </a:rPr>
                              <m:t>𝑘</m:t>
                            </m:r>
                            <m:r>
                              <a:rPr lang="zh-CN" altLang="en-US" i="0">
                                <a:latin typeface="Cambria Math" panose="02040503050406030204" pitchFamily="18" charset="0"/>
                              </a:rPr>
                              <m:t>−1</m:t>
                            </m:r>
                          </m:sub>
                        </m:sSub>
                        <m:d>
                          <m:dPr>
                            <m:ctrlPr>
                              <a:rPr lang="zh-CN" altLang="en-US" i="1">
                                <a:latin typeface="Cambria Math" panose="02040503050406030204" pitchFamily="18" charset="0"/>
                              </a:rPr>
                            </m:ctrlPr>
                          </m:dPr>
                          <m:e>
                            <m:r>
                              <a:rPr lang="zh-CN" altLang="en-US" i="0">
                                <a:latin typeface="Cambria Math" panose="02040503050406030204" pitchFamily="18" charset="0"/>
                              </a:rPr>
                              <m:t>1</m:t>
                            </m:r>
                          </m:e>
                        </m:d>
                      </m:e>
                    </m:nary>
                  </m:oMath>
                </a14:m>
                <a:endParaRPr lang="zh-CN"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560198" y="3597188"/>
                <a:ext cx="6599179" cy="499047"/>
              </a:xfrm>
              <a:prstGeom prst="rect">
                <a:avLst/>
              </a:prstGeom>
              <a:blipFill rotWithShape="0">
                <a:blip r:embed="rId5"/>
                <a:stretch>
                  <a:fillRect l="-832" t="-98780" b="-1524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359792" y="4320207"/>
                <a:ext cx="8186665" cy="93871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位移</m:t>
                          </m:r>
                          <m:r>
                            <a:rPr lang="zh-CN" altLang="en-US" b="0" i="1" smtClean="0">
                              <a:latin typeface="Cambria Math" panose="02040503050406030204" pitchFamily="18" charset="0"/>
                            </a:rPr>
                            <m:t>：</m:t>
                          </m:r>
                          <m:r>
                            <a:rPr lang="en-US" altLang="zh-CN" b="0" i="1" smtClean="0">
                              <a:latin typeface="Cambria Math" panose="02040503050406030204" pitchFamily="18" charset="0"/>
                            </a:rPr>
                            <m:t> </m:t>
                          </m:r>
                          <m:acc>
                            <m:accPr>
                              <m:chr m:val="̂"/>
                              <m:ctrlPr>
                                <a:rPr lang="zh-CN" altLang="en-US" i="1">
                                  <a:latin typeface="Cambria Math" panose="02040503050406030204" pitchFamily="18" charset="0"/>
                                </a:rPr>
                              </m:ctrlPr>
                            </m:accPr>
                            <m:e>
                              <m:r>
                                <m:rPr>
                                  <m:sty m:val="p"/>
                                </m:rPr>
                                <a:rPr lang="zh-CN" altLang="en-US">
                                  <a:latin typeface="Cambria Math" panose="02040503050406030204" pitchFamily="18" charset="0"/>
                                </a:rPr>
                                <m:t>p</m:t>
                              </m:r>
                            </m:e>
                          </m:acc>
                        </m:e>
                        <m:sub>
                          <m:r>
                            <a:rPr lang="zh-CN" altLang="en-US" i="1">
                              <a:latin typeface="Cambria Math" panose="02040503050406030204" pitchFamily="18" charset="0"/>
                            </a:rPr>
                            <m:t>𝑘</m:t>
                          </m:r>
                        </m:sub>
                      </m:sSub>
                      <m:d>
                        <m:dPr>
                          <m:ctrlPr>
                            <a:rPr lang="zh-CN" altLang="en-US" i="1">
                              <a:latin typeface="Cambria Math" panose="02040503050406030204" pitchFamily="18" charset="0"/>
                            </a:rPr>
                          </m:ctrlPr>
                        </m:dPr>
                        <m:e>
                          <m:r>
                            <m:rPr>
                              <m:sty m:val="p"/>
                            </m:rPr>
                            <a:rPr lang="zh-CN" altLang="en-US" i="0">
                              <a:latin typeface="Cambria Math" panose="02040503050406030204" pitchFamily="18" charset="0"/>
                            </a:rPr>
                            <m:t>s</m:t>
                          </m:r>
                        </m:e>
                      </m:d>
                      <m:r>
                        <a:rPr lang="zh-CN" altLang="en-US" i="0">
                          <a:latin typeface="Cambria Math" panose="02040503050406030204" pitchFamily="18" charset="0"/>
                        </a:rPr>
                        <m:t>=</m:t>
                      </m:r>
                      <m:nary>
                        <m:naryPr>
                          <m:limLoc m:val="undOvr"/>
                          <m:ctrlPr>
                            <a:rPr lang="zh-CN" altLang="zh-CN" i="1">
                              <a:latin typeface="Cambria Math" panose="02040503050406030204" pitchFamily="18" charset="0"/>
                            </a:rPr>
                          </m:ctrlPr>
                        </m:naryPr>
                        <m:sub>
                          <m:sSub>
                            <m:sSubPr>
                              <m:ctrlPr>
                                <a:rPr lang="zh-CN" altLang="zh-CN" i="1">
                                  <a:latin typeface="Cambria Math" panose="02040503050406030204" pitchFamily="18" charset="0"/>
                                </a:rPr>
                              </m:ctrlPr>
                            </m:sSubPr>
                            <m:e>
                              <m:r>
                                <a:rPr lang="en-US" altLang="zh-CN" i="1">
                                  <a:latin typeface="Cambria Math" panose="02040503050406030204" pitchFamily="18" charset="0"/>
                                </a:rPr>
                                <m:t>𝜏</m:t>
                              </m:r>
                            </m:e>
                            <m:sub>
                              <m:r>
                                <a:rPr lang="en-US" altLang="zh-CN" i="1">
                                  <a:latin typeface="Cambria Math" panose="02040503050406030204" pitchFamily="18" charset="0"/>
                                </a:rPr>
                                <m:t>𝑘</m:t>
                              </m:r>
                              <m:r>
                                <a:rPr lang="en-US" altLang="zh-CN" i="1">
                                  <a:latin typeface="Cambria Math" panose="02040503050406030204" pitchFamily="18" charset="0"/>
                                </a:rPr>
                                <m:t>−1</m:t>
                              </m:r>
                            </m:sub>
                          </m:sSub>
                        </m:sub>
                        <m:sup>
                          <m:sSub>
                            <m:sSubPr>
                              <m:ctrlPr>
                                <a:rPr lang="zh-CN" altLang="zh-CN" i="1">
                                  <a:latin typeface="Cambria Math" panose="02040503050406030204" pitchFamily="18" charset="0"/>
                                </a:rPr>
                              </m:ctrlPr>
                            </m:sSubPr>
                            <m:e>
                              <m:r>
                                <a:rPr lang="en-US" altLang="zh-CN" i="1">
                                  <a:latin typeface="Cambria Math" panose="02040503050406030204" pitchFamily="18" charset="0"/>
                                </a:rPr>
                                <m:t>𝜏</m:t>
                              </m:r>
                            </m:e>
                            <m:sub>
                              <m:r>
                                <a:rPr lang="en-US" altLang="zh-CN" i="1">
                                  <a:latin typeface="Cambria Math" panose="02040503050406030204" pitchFamily="18" charset="0"/>
                                </a:rPr>
                                <m:t>𝑘</m:t>
                              </m:r>
                            </m:sub>
                          </m:sSub>
                        </m:sup>
                        <m:e>
                          <m:sSub>
                            <m:sSubPr>
                              <m:ctrlPr>
                                <a:rPr lang="zh-CN" altLang="zh-CN" i="1">
                                  <a:latin typeface="Cambria Math" panose="02040503050406030204" pitchFamily="18" charset="0"/>
                                </a:rPr>
                              </m:ctrlPr>
                            </m:sSubPr>
                            <m:e>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𝑣</m:t>
                                  </m:r>
                                </m:e>
                              </m:acc>
                            </m:e>
                            <m:sub>
                              <m:r>
                                <a:rPr lang="en-US" altLang="zh-CN" i="1">
                                  <a:latin typeface="Cambria Math" panose="02040503050406030204" pitchFamily="18" charset="0"/>
                                </a:rPr>
                                <m:t>𝑘</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𝑠</m:t>
                              </m:r>
                            </m:e>
                          </m:d>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𝐶</m:t>
                          </m:r>
                          <m:r>
                            <m:rPr>
                              <m:brk/>
                            </m:rPr>
                            <a:rPr lang="en-US" altLang="zh-CN" i="1">
                              <a:latin typeface="Cambria Math" panose="02040503050406030204" pitchFamily="18" charset="0"/>
                            </a:rPr>
                            <m:t>=</m:t>
                          </m:r>
                        </m:e>
                      </m:nary>
                      <m:r>
                        <a:rPr lang="zh-CN" altLang="en-US" i="0">
                          <a:latin typeface="Cambria Math" panose="02040503050406030204" pitchFamily="18" charset="0"/>
                        </a:rPr>
                        <m:t>∆</m:t>
                      </m:r>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𝑡</m:t>
                          </m:r>
                        </m:e>
                        <m:sub>
                          <m:r>
                            <a:rPr lang="zh-CN" altLang="en-US" i="1">
                              <a:latin typeface="Cambria Math" panose="02040503050406030204" pitchFamily="18" charset="0"/>
                            </a:rPr>
                            <m:t>𝑘</m:t>
                          </m:r>
                        </m:sub>
                        <m:sup>
                          <m:r>
                            <a:rPr lang="zh-CN" altLang="en-US" i="0">
                              <a:latin typeface="Cambria Math" panose="02040503050406030204" pitchFamily="18" charset="0"/>
                            </a:rPr>
                            <m:t>2</m:t>
                          </m:r>
                        </m:sup>
                      </m:sSubSup>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=0</m:t>
                          </m:r>
                        </m:sub>
                        <m:sup>
                          <m:r>
                            <a:rPr lang="zh-CN" altLang="en-US" i="1">
                              <a:latin typeface="Cambria Math" panose="02040503050406030204" pitchFamily="18" charset="0"/>
                            </a:rPr>
                            <m:t>𝑑</m:t>
                          </m:r>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𝑃</m:t>
                              </m:r>
                            </m:e>
                            <m:sub>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𝑘</m:t>
                              </m:r>
                            </m:sub>
                          </m:sSub>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𝐵</m:t>
                              </m:r>
                            </m:e>
                            <m:sub>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𝑑</m:t>
                              </m:r>
                            </m:sub>
                            <m:sup>
                              <m:d>
                                <m:dPr>
                                  <m:ctrlPr>
                                    <a:rPr lang="zh-CN" altLang="en-US" i="1">
                                      <a:latin typeface="Cambria Math" panose="02040503050406030204" pitchFamily="18" charset="0"/>
                                    </a:rPr>
                                  </m:ctrlPr>
                                </m:dPr>
                                <m:e>
                                  <m:r>
                                    <a:rPr lang="zh-CN" altLang="en-US" i="0">
                                      <a:latin typeface="Cambria Math" panose="02040503050406030204" pitchFamily="18" charset="0"/>
                                    </a:rPr>
                                    <m:t>2</m:t>
                                  </m:r>
                                </m:e>
                              </m:d>
                            </m:sup>
                          </m:sSubSup>
                          <m:r>
                            <a:rPr lang="zh-CN" altLang="en-US" i="0">
                              <a:latin typeface="Cambria Math" panose="02040503050406030204" pitchFamily="18" charset="0"/>
                            </a:rPr>
                            <m:t>(</m:t>
                          </m:r>
                          <m:r>
                            <m:rPr>
                              <m:sty m:val="p"/>
                            </m:rPr>
                            <a:rPr lang="zh-CN" altLang="en-US" i="0">
                              <a:latin typeface="Cambria Math" panose="02040503050406030204" pitchFamily="18" charset="0"/>
                            </a:rPr>
                            <m:t>s</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i="1">
                                      <a:latin typeface="Cambria Math" panose="02040503050406030204" pitchFamily="18" charset="0"/>
                                    </a:rPr>
                                    <m:t>𝑘</m:t>
                                  </m:r>
                                </m:sub>
                              </m:sSub>
                              <m:acc>
                                <m:accPr>
                                  <m:chr m:val="̂"/>
                                  <m:ctrlPr>
                                    <a:rPr lang="zh-CN" altLang="en-US" i="1">
                                      <a:latin typeface="Cambria Math" panose="02040503050406030204" pitchFamily="18" charset="0"/>
                                    </a:rPr>
                                  </m:ctrlPr>
                                </m:accPr>
                                <m:e>
                                  <m:r>
                                    <m:rPr>
                                      <m:sty m:val="p"/>
                                    </m:rPr>
                                    <a:rPr lang="zh-CN" altLang="en-US" i="0">
                                      <a:latin typeface="Cambria Math" panose="02040503050406030204" pitchFamily="18" charset="0"/>
                                    </a:rPr>
                                    <m:t>v</m:t>
                                  </m:r>
                                </m:e>
                              </m:acc>
                            </m:e>
                            <m:sub>
                              <m:r>
                                <a:rPr lang="zh-CN" altLang="en-US" i="1">
                                  <a:latin typeface="Cambria Math" panose="02040503050406030204" pitchFamily="18" charset="0"/>
                                </a:rPr>
                                <m:t>𝑘</m:t>
                              </m:r>
                              <m:r>
                                <a:rPr lang="zh-CN" altLang="en-US" i="0">
                                  <a:latin typeface="Cambria Math" panose="02040503050406030204" pitchFamily="18" charset="0"/>
                                </a:rPr>
                                <m:t>−1</m:t>
                              </m:r>
                            </m:sub>
                          </m:sSub>
                          <m:d>
                            <m:dPr>
                              <m:ctrlPr>
                                <a:rPr lang="zh-CN" altLang="en-US" i="1">
                                  <a:latin typeface="Cambria Math" panose="02040503050406030204" pitchFamily="18" charset="0"/>
                                </a:rPr>
                              </m:ctrlPr>
                            </m:dPr>
                            <m:e>
                              <m:r>
                                <a:rPr lang="zh-CN" altLang="en-US" i="0">
                                  <a:latin typeface="Cambria Math" panose="02040503050406030204" pitchFamily="18" charset="0"/>
                                </a:rPr>
                                <m:t>1</m:t>
                              </m:r>
                            </m:e>
                          </m:d>
                          <m:r>
                            <a:rPr lang="zh-CN" altLang="en-US" i="1">
                              <a:latin typeface="Cambria Math" panose="02040503050406030204" pitchFamily="18" charset="0"/>
                            </a:rPr>
                            <m:t>𝑠</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m:rPr>
                                      <m:sty m:val="p"/>
                                    </m:rPr>
                                    <a:rPr lang="zh-CN" altLang="en-US" i="0">
                                      <a:latin typeface="Cambria Math" panose="02040503050406030204" pitchFamily="18" charset="0"/>
                                    </a:rPr>
                                    <m:t>p</m:t>
                                  </m:r>
                                </m:e>
                              </m:acc>
                            </m:e>
                            <m:sub>
                              <m:r>
                                <a:rPr lang="zh-CN" altLang="en-US" i="1">
                                  <a:latin typeface="Cambria Math" panose="02040503050406030204" pitchFamily="18" charset="0"/>
                                </a:rPr>
                                <m:t>𝑘</m:t>
                              </m:r>
                              <m:r>
                                <a:rPr lang="zh-CN" altLang="en-US" i="0">
                                  <a:latin typeface="Cambria Math" panose="02040503050406030204" pitchFamily="18" charset="0"/>
                                </a:rPr>
                                <m:t>−1</m:t>
                              </m:r>
                            </m:sub>
                          </m:sSub>
                          <m:d>
                            <m:dPr>
                              <m:ctrlPr>
                                <a:rPr lang="zh-CN" altLang="en-US" i="1">
                                  <a:latin typeface="Cambria Math" panose="02040503050406030204" pitchFamily="18" charset="0"/>
                                </a:rPr>
                              </m:ctrlPr>
                            </m:dPr>
                            <m:e>
                              <m:r>
                                <a:rPr lang="zh-CN" altLang="en-US" i="0">
                                  <a:latin typeface="Cambria Math" panose="02040503050406030204" pitchFamily="18" charset="0"/>
                                </a:rPr>
                                <m:t>1</m:t>
                              </m:r>
                            </m:e>
                          </m:d>
                        </m:e>
                      </m:nary>
                    </m:oMath>
                  </m:oMathPara>
                </a14:m>
                <a:endParaRPr lang="zh-CN" altLang="en-US" dirty="0"/>
              </a:p>
            </p:txBody>
          </p:sp>
        </mc:Choice>
        <mc:Fallback xmlns="">
          <p:sp>
            <p:nvSpPr>
              <p:cNvPr id="12" name="矩形 11"/>
              <p:cNvSpPr>
                <a:spLocks noRot="1" noChangeAspect="1" noMove="1" noResize="1" noEditPoints="1" noAdjustHandles="1" noChangeArrowheads="1" noChangeShapeType="1" noTextEdit="1"/>
              </p:cNvSpPr>
              <p:nvPr/>
            </p:nvSpPr>
            <p:spPr>
              <a:xfrm>
                <a:off x="359792" y="4320207"/>
                <a:ext cx="8186665" cy="938719"/>
              </a:xfrm>
              <a:prstGeom prst="rect">
                <a:avLst/>
              </a:prstGeom>
              <a:blipFill rotWithShape="0">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020220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r>
              <a:rPr lang="zh-CN" altLang="en-US" smtClean="0"/>
              <a:t>第 </a:t>
            </a:r>
            <a:fld id="{F9836550-59F5-4741-8F32-4C660952C9C1}" type="slidenum">
              <a:rPr lang="zh-CN" altLang="en-US" smtClean="0"/>
              <a:pPr>
                <a:defRPr/>
              </a:pPr>
              <a:t>14</a:t>
            </a:fld>
            <a:r>
              <a:rPr lang="zh-CN" altLang="en-US" smtClean="0"/>
              <a:t> 页</a:t>
            </a:r>
            <a:endParaRPr lang="zh-CN" altLang="en-US"/>
          </a:p>
        </p:txBody>
      </p:sp>
      <p:pic>
        <p:nvPicPr>
          <p:cNvPr id="3" name="图片 47"/>
          <p:cNvPicPr>
            <a:picLocks noChangeAspect="1"/>
          </p:cNvPicPr>
          <p:nvPr/>
        </p:nvPicPr>
        <p:blipFill rotWithShape="1">
          <a:blip r:embed="rId2">
            <a:biLevel thresh="75000"/>
            <a:extLst>
              <a:ext uri="{BEBA8EAE-BF5A-486C-A8C5-ECC9F3942E4B}">
                <a14:imgProps xmlns:a14="http://schemas.microsoft.com/office/drawing/2010/main">
                  <a14:imgLayer r:embed="rId3">
                    <a14:imgEffect>
                      <a14:saturation sat="66000"/>
                    </a14:imgEffect>
                  </a14:imgLayer>
                </a14:imgProps>
              </a:ext>
            </a:extLst>
          </a:blip>
          <a:srcRect t="76775"/>
          <a:stretch/>
        </p:blipFill>
        <p:spPr>
          <a:xfrm rot="10800000" flipV="1">
            <a:off x="1799952" y="935831"/>
            <a:ext cx="7128792" cy="151962"/>
          </a:xfrm>
          <a:prstGeom prst="rect">
            <a:avLst/>
          </a:prstGeom>
          <a:ln>
            <a:noFill/>
          </a:ln>
          <a:effectLst>
            <a:outerShdw blurRad="292100" dist="139700" dir="2700000" algn="tl" rotWithShape="0">
              <a:srgbClr val="333333">
                <a:alpha val="65000"/>
              </a:srgbClr>
            </a:outerShdw>
          </a:effectLst>
        </p:spPr>
      </p:pic>
      <p:sp>
        <p:nvSpPr>
          <p:cNvPr id="4" name="文本框 3"/>
          <p:cNvSpPr txBox="1"/>
          <p:nvPr/>
        </p:nvSpPr>
        <p:spPr>
          <a:xfrm>
            <a:off x="2448024" y="216274"/>
            <a:ext cx="3600400" cy="719556"/>
          </a:xfrm>
          <a:prstGeom prst="rect">
            <a:avLst/>
          </a:prstGeom>
          <a:noFill/>
        </p:spPr>
        <p:txBody>
          <a:bodyPr wrap="square" rtlCol="0">
            <a:spAutoFit/>
          </a:bodyPr>
          <a:lstStyle/>
          <a:p>
            <a:pPr>
              <a:lnSpc>
                <a:spcPct val="200000"/>
              </a:lnSpc>
            </a:pPr>
            <a:r>
              <a:rPr lang="zh-CN" altLang="en-US" sz="2400" b="1" dirty="0" smtClean="0">
                <a:solidFill>
                  <a:srgbClr val="595959"/>
                </a:solidFill>
                <a:latin typeface="微软雅黑" pitchFamily="34" charset="-122"/>
                <a:ea typeface="微软雅黑" pitchFamily="34" charset="-122"/>
              </a:rPr>
              <a:t>轨迹计算</a:t>
            </a:r>
            <a:endParaRPr lang="en-US" altLang="zh-CN" sz="2400" b="1" dirty="0">
              <a:solidFill>
                <a:srgbClr val="595959"/>
              </a:solidFill>
              <a:latin typeface="微软雅黑" pitchFamily="34" charset="-122"/>
              <a:ea typeface="微软雅黑" pitchFamily="34" charset="-122"/>
            </a:endParaRPr>
          </a:p>
        </p:txBody>
      </p:sp>
      <p:pic>
        <p:nvPicPr>
          <p:cNvPr id="13" name="图片 12"/>
          <p:cNvPicPr>
            <a:picLocks noChangeAspect="1"/>
          </p:cNvPicPr>
          <p:nvPr/>
        </p:nvPicPr>
        <p:blipFill>
          <a:blip r:embed="rId4"/>
          <a:stretch>
            <a:fillRect/>
          </a:stretch>
        </p:blipFill>
        <p:spPr>
          <a:xfrm>
            <a:off x="575816" y="1605558"/>
            <a:ext cx="3312368" cy="2386552"/>
          </a:xfrm>
          <a:prstGeom prst="rect">
            <a:avLst/>
          </a:prstGeom>
        </p:spPr>
      </p:pic>
      <mc:AlternateContent xmlns:mc="http://schemas.openxmlformats.org/markup-compatibility/2006" xmlns:a14="http://schemas.microsoft.com/office/drawing/2010/main">
        <mc:Choice Requires="a14">
          <p:sp>
            <p:nvSpPr>
              <p:cNvPr id="5" name="矩形 4"/>
              <p:cNvSpPr/>
              <p:nvPr/>
            </p:nvSpPr>
            <p:spPr>
              <a:xfrm>
                <a:off x="3856511" y="1675701"/>
                <a:ext cx="4680520" cy="115557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速度</m:t>
                      </m:r>
                      <m:r>
                        <a:rPr lang="zh-CN" altLang="en-US" i="1" smtClean="0">
                          <a:latin typeface="Cambria Math" panose="02040503050406030204" pitchFamily="18" charset="0"/>
                        </a:rPr>
                        <m:t>变化量</m:t>
                      </m:r>
                      <m:r>
                        <a:rPr lang="zh-CN" altLang="en-US" b="0" i="1" smtClean="0">
                          <a:latin typeface="Cambria Math" panose="02040503050406030204" pitchFamily="18" charset="0"/>
                        </a:rPr>
                        <m:t>：</m:t>
                      </m:r>
                      <m:r>
                        <a:rPr lang="zh-CN" altLang="en-US" smtClean="0">
                          <a:latin typeface="Cambria Math" panose="02040503050406030204" pitchFamily="18" charset="0"/>
                        </a:rPr>
                        <m:t>∆</m:t>
                      </m:r>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m:rPr>
                                  <m:sty m:val="p"/>
                                </m:rPr>
                                <a:rPr lang="zh-CN" altLang="en-US" i="0">
                                  <a:latin typeface="Cambria Math" panose="02040503050406030204" pitchFamily="18" charset="0"/>
                                </a:rPr>
                                <m:t>v</m:t>
                              </m:r>
                            </m:e>
                          </m:acc>
                        </m:e>
                        <m:sub>
                          <m:r>
                            <a:rPr lang="zh-CN" altLang="en-US" i="1">
                              <a:latin typeface="Cambria Math" panose="02040503050406030204" pitchFamily="18" charset="0"/>
                            </a:rPr>
                            <m:t>𝑘</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m:rPr>
                                  <m:sty m:val="p"/>
                                </m:rPr>
                                <a:rPr lang="zh-CN" altLang="en-US" i="0">
                                  <a:latin typeface="Cambria Math" panose="02040503050406030204" pitchFamily="18" charset="0"/>
                                </a:rPr>
                                <m:t>v</m:t>
                              </m:r>
                            </m:e>
                          </m:acc>
                        </m:e>
                        <m:sub>
                          <m:r>
                            <a:rPr lang="zh-CN" altLang="en-US" i="1">
                              <a:latin typeface="Cambria Math" panose="02040503050406030204" pitchFamily="18" charset="0"/>
                            </a:rPr>
                            <m:t>𝑘</m:t>
                          </m:r>
                        </m:sub>
                      </m:sSub>
                      <m:d>
                        <m:dPr>
                          <m:ctrlPr>
                            <a:rPr lang="zh-CN" altLang="en-US" i="1">
                              <a:latin typeface="Cambria Math" panose="02040503050406030204" pitchFamily="18" charset="0"/>
                            </a:rPr>
                          </m:ctrlPr>
                        </m:dPr>
                        <m:e>
                          <m:r>
                            <a:rPr lang="zh-CN" altLang="en-US" i="0">
                              <a:latin typeface="Cambria Math" panose="02040503050406030204" pitchFamily="18" charset="0"/>
                            </a:rPr>
                            <m:t>1</m:t>
                          </m:r>
                        </m:e>
                      </m:d>
                      <m:r>
                        <a:rPr lang="zh-CN" altLang="en-US" i="0">
                          <a:latin typeface="Cambria Math" panose="02040503050406030204" pitchFamily="18" charset="0"/>
                        </a:rPr>
                        <m:t>−</m:t>
                      </m:r>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m:rPr>
                                  <m:sty m:val="p"/>
                                </m:rPr>
                                <a:rPr lang="zh-CN" altLang="en-US" i="0">
                                  <a:latin typeface="Cambria Math" panose="02040503050406030204" pitchFamily="18" charset="0"/>
                                </a:rPr>
                                <m:t>v</m:t>
                              </m:r>
                            </m:e>
                          </m:acc>
                        </m:e>
                        <m:sub>
                          <m:r>
                            <a:rPr lang="zh-CN" altLang="en-US" i="1">
                              <a:latin typeface="Cambria Math" panose="02040503050406030204" pitchFamily="18" charset="0"/>
                            </a:rPr>
                            <m:t>𝑘</m:t>
                          </m:r>
                        </m:sub>
                      </m:sSub>
                      <m:d>
                        <m:dPr>
                          <m:ctrlPr>
                            <a:rPr lang="zh-CN" altLang="en-US" i="1">
                              <a:latin typeface="Cambria Math" panose="02040503050406030204" pitchFamily="18" charset="0"/>
                            </a:rPr>
                          </m:ctrlPr>
                        </m:dPr>
                        <m:e>
                          <m:r>
                            <a:rPr lang="zh-CN" altLang="en-US" i="0">
                              <a:latin typeface="Cambria Math" panose="02040503050406030204" pitchFamily="18" charset="0"/>
                            </a:rPr>
                            <m:t>0</m:t>
                          </m:r>
                        </m:e>
                      </m:d>
                      <m:r>
                        <a:rPr lang="en-US" altLang="zh-CN" b="0" i="1" smtClean="0">
                          <a:latin typeface="Cambria Math" panose="02040503050406030204" pitchFamily="18" charset="0"/>
                        </a:rPr>
                        <m:t>=</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=0</m:t>
                          </m:r>
                        </m:sub>
                        <m:sup>
                          <m:r>
                            <a:rPr lang="en-US" altLang="zh-CN" i="1">
                              <a:latin typeface="Cambria Math" panose="02040503050406030204" pitchFamily="18" charset="0"/>
                            </a:rPr>
                            <m:t>𝑑</m:t>
                          </m:r>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𝑘</m:t>
                              </m:r>
                            </m:sub>
                          </m:sSub>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𝐵</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𝑑</m:t>
                              </m:r>
                            </m:sub>
                            <m:sup>
                              <m:d>
                                <m:dPr>
                                  <m:ctrlPr>
                                    <a:rPr lang="zh-CN" altLang="zh-CN" i="1">
                                      <a:latin typeface="Cambria Math" panose="02040503050406030204" pitchFamily="18" charset="0"/>
                                    </a:rPr>
                                  </m:ctrlPr>
                                </m:dPr>
                                <m:e>
                                  <m:r>
                                    <a:rPr lang="en-US" altLang="zh-CN" i="1">
                                      <a:latin typeface="Cambria Math" panose="02040503050406030204" pitchFamily="18" charset="0"/>
                                    </a:rPr>
                                    <m:t>1</m:t>
                                  </m:r>
                                </m:e>
                              </m:d>
                            </m:sup>
                          </m:sSubSup>
                          <m:d>
                            <m:dPr>
                              <m:ctrlPr>
                                <a:rPr lang="zh-CN" altLang="zh-CN" i="1">
                                  <a:latin typeface="Cambria Math" panose="02040503050406030204" pitchFamily="18" charset="0"/>
                                </a:rPr>
                              </m:ctrlPr>
                            </m:dPr>
                            <m:e>
                              <m:r>
                                <a:rPr lang="en-US" altLang="zh-CN" i="1">
                                  <a:latin typeface="Cambria Math" panose="02040503050406030204" pitchFamily="18" charset="0"/>
                                </a:rPr>
                                <m:t>1</m:t>
                              </m:r>
                            </m:e>
                          </m:d>
                        </m:e>
                      </m:nary>
                    </m:oMath>
                  </m:oMathPara>
                </a14:m>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3856511" y="1675701"/>
                <a:ext cx="4680520" cy="1155573"/>
              </a:xfrm>
              <a:prstGeom prst="rect">
                <a:avLst/>
              </a:prstGeom>
              <a:blipFill rotWithShape="0">
                <a:blip r:embed="rId5"/>
                <a:stretch>
                  <a:fillRect t="-15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4464248" y="3240087"/>
                <a:ext cx="3660233" cy="11573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位移</m:t>
                      </m:r>
                      <m:r>
                        <a:rPr lang="zh-CN" altLang="en-US" i="1">
                          <a:latin typeface="Cambria Math" panose="02040503050406030204" pitchFamily="18" charset="0"/>
                        </a:rPr>
                        <m:t>变化量</m:t>
                      </m:r>
                      <m:r>
                        <a:rPr lang="zh-CN" altLang="en-US" b="0" i="1" smtClean="0">
                          <a:latin typeface="Cambria Math" panose="02040503050406030204" pitchFamily="18" charset="0"/>
                        </a:rPr>
                        <m:t>：</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m:rPr>
                                  <m:sty m:val="p"/>
                                </m:rPr>
                                <a:rPr lang="zh-CN" altLang="en-US" i="0">
                                  <a:latin typeface="Cambria Math" panose="02040503050406030204" pitchFamily="18" charset="0"/>
                                </a:rPr>
                                <m:t>p</m:t>
                              </m:r>
                            </m:e>
                          </m:acc>
                        </m:e>
                        <m:sub>
                          <m:r>
                            <a:rPr lang="zh-CN" altLang="en-US" i="1">
                              <a:latin typeface="Cambria Math" panose="02040503050406030204" pitchFamily="18" charset="0"/>
                            </a:rPr>
                            <m:t>𝑘</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m:rPr>
                                  <m:sty m:val="p"/>
                                </m:rPr>
                                <a:rPr lang="zh-CN" altLang="en-US" i="0">
                                  <a:latin typeface="Cambria Math" panose="02040503050406030204" pitchFamily="18" charset="0"/>
                                </a:rPr>
                                <m:t>p</m:t>
                              </m:r>
                            </m:e>
                          </m:acc>
                        </m:e>
                        <m:sub>
                          <m:r>
                            <a:rPr lang="zh-CN" altLang="en-US" i="1">
                              <a:latin typeface="Cambria Math" panose="02040503050406030204" pitchFamily="18" charset="0"/>
                            </a:rPr>
                            <m:t>𝑘</m:t>
                          </m:r>
                        </m:sub>
                      </m:sSub>
                      <m:d>
                        <m:dPr>
                          <m:ctrlPr>
                            <a:rPr lang="zh-CN" altLang="en-US" i="1">
                              <a:latin typeface="Cambria Math" panose="02040503050406030204" pitchFamily="18" charset="0"/>
                            </a:rPr>
                          </m:ctrlPr>
                        </m:dPr>
                        <m:e>
                          <m:r>
                            <a:rPr lang="zh-CN" altLang="en-US" i="0">
                              <a:latin typeface="Cambria Math" panose="02040503050406030204" pitchFamily="18" charset="0"/>
                            </a:rPr>
                            <m:t>1</m:t>
                          </m:r>
                        </m:e>
                      </m:d>
                      <m:r>
                        <a:rPr lang="zh-CN" altLang="en-US" i="0">
                          <a:latin typeface="Cambria Math" panose="02040503050406030204" pitchFamily="18" charset="0"/>
                        </a:rPr>
                        <m:t>−</m:t>
                      </m:r>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m:rPr>
                                  <m:sty m:val="p"/>
                                </m:rPr>
                                <a:rPr lang="zh-CN" altLang="en-US" i="0">
                                  <a:latin typeface="Cambria Math" panose="02040503050406030204" pitchFamily="18" charset="0"/>
                                </a:rPr>
                                <m:t>p</m:t>
                              </m:r>
                            </m:e>
                          </m:acc>
                        </m:e>
                        <m:sub>
                          <m:r>
                            <a:rPr lang="zh-CN" altLang="en-US" i="1">
                              <a:latin typeface="Cambria Math" panose="02040503050406030204" pitchFamily="18" charset="0"/>
                            </a:rPr>
                            <m:t>𝑘</m:t>
                          </m:r>
                        </m:sub>
                      </m:sSub>
                      <m:d>
                        <m:dPr>
                          <m:ctrlPr>
                            <a:rPr lang="zh-CN" altLang="en-US" i="1">
                              <a:latin typeface="Cambria Math" panose="02040503050406030204" pitchFamily="18" charset="0"/>
                            </a:rPr>
                          </m:ctrlPr>
                        </m:dPr>
                        <m:e>
                          <m:r>
                            <a:rPr lang="zh-CN" altLang="en-US" i="0">
                              <a:latin typeface="Cambria Math" panose="02040503050406030204" pitchFamily="18" charset="0"/>
                            </a:rPr>
                            <m:t>0</m:t>
                          </m:r>
                        </m:e>
                      </m:d>
                      <m:r>
                        <m:rPr>
                          <m:brk/>
                        </m:rPr>
                        <a:rPr lang="en-US" altLang="zh-CN" i="1">
                          <a:latin typeface="Cambria Math" panose="02040503050406030204" pitchFamily="18" charset="0"/>
                        </a:rPr>
                        <m:t>=</m:t>
                      </m:r>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𝑡</m:t>
                          </m:r>
                        </m:e>
                        <m:sub>
                          <m:r>
                            <a:rPr lang="en-US" altLang="zh-CN" i="1">
                              <a:latin typeface="Cambria Math" panose="02040503050406030204" pitchFamily="18" charset="0"/>
                            </a:rPr>
                            <m:t>𝑘</m:t>
                          </m:r>
                        </m:sub>
                        <m:sup>
                          <m:r>
                            <a:rPr lang="en-US" altLang="zh-CN" i="1">
                              <a:latin typeface="Cambria Math" panose="02040503050406030204" pitchFamily="18" charset="0"/>
                            </a:rPr>
                            <m:t>2</m:t>
                          </m:r>
                        </m:sup>
                      </m:sSubSup>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=0</m:t>
                          </m:r>
                        </m:sub>
                        <m:sup>
                          <m:r>
                            <a:rPr lang="en-US" altLang="zh-CN" i="1">
                              <a:latin typeface="Cambria Math" panose="02040503050406030204" pitchFamily="18" charset="0"/>
                            </a:rPr>
                            <m:t>𝑑</m:t>
                          </m:r>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𝑘</m:t>
                              </m:r>
                            </m:sub>
                          </m:sSub>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𝐵</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𝑑</m:t>
                              </m:r>
                            </m:sub>
                            <m:sup>
                              <m:d>
                                <m:dPr>
                                  <m:ctrlPr>
                                    <a:rPr lang="zh-CN" altLang="zh-CN" i="1">
                                      <a:latin typeface="Cambria Math" panose="02040503050406030204" pitchFamily="18" charset="0"/>
                                    </a:rPr>
                                  </m:ctrlPr>
                                </m:dPr>
                                <m:e>
                                  <m:r>
                                    <a:rPr lang="en-US" altLang="zh-CN" i="1">
                                      <a:latin typeface="Cambria Math" panose="02040503050406030204" pitchFamily="18" charset="0"/>
                                    </a:rPr>
                                    <m:t>2</m:t>
                                  </m:r>
                                </m:e>
                              </m:d>
                            </m:sup>
                          </m:sSubSup>
                          <m:d>
                            <m:dPr>
                              <m:ctrlPr>
                                <a:rPr lang="zh-CN" altLang="zh-CN" i="1">
                                  <a:latin typeface="Cambria Math" panose="02040503050406030204" pitchFamily="18" charset="0"/>
                                </a:rPr>
                              </m:ctrlPr>
                            </m:dPr>
                            <m:e>
                              <m:r>
                                <a:rPr lang="en-US" altLang="zh-CN">
                                  <a:latin typeface="Cambria Math" panose="02040503050406030204" pitchFamily="18" charset="0"/>
                                </a:rPr>
                                <m:t>1</m:t>
                              </m:r>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acc>
                                <m:accPr>
                                  <m:chr m:val="̂"/>
                                  <m:ctrlPr>
                                    <a:rPr lang="zh-CN" altLang="zh-CN" i="1">
                                      <a:latin typeface="Cambria Math" panose="02040503050406030204" pitchFamily="18" charset="0"/>
                                    </a:rPr>
                                  </m:ctrlPr>
                                </m:accPr>
                                <m:e>
                                  <m:r>
                                    <m:rPr>
                                      <m:sty m:val="p"/>
                                    </m:rPr>
                                    <a:rPr lang="en-US" altLang="zh-CN">
                                      <a:latin typeface="Cambria Math" panose="02040503050406030204" pitchFamily="18" charset="0"/>
                                    </a:rPr>
                                    <m:t>v</m:t>
                                  </m:r>
                                </m:e>
                              </m:acc>
                            </m:e>
                            <m:sub>
                              <m:r>
                                <a:rPr lang="en-US" altLang="zh-CN" i="1">
                                  <a:latin typeface="Cambria Math" panose="02040503050406030204" pitchFamily="18" charset="0"/>
                                </a:rPr>
                                <m:t>𝑘</m:t>
                              </m:r>
                              <m:r>
                                <a:rPr lang="en-US" altLang="zh-CN" i="1">
                                  <a:latin typeface="Cambria Math" panose="02040503050406030204" pitchFamily="18" charset="0"/>
                                </a:rPr>
                                <m:t>−1</m:t>
                              </m:r>
                            </m:sub>
                          </m:sSub>
                          <m:d>
                            <m:dPr>
                              <m:ctrlPr>
                                <a:rPr lang="zh-CN" altLang="zh-CN" i="1">
                                  <a:latin typeface="Cambria Math" panose="02040503050406030204" pitchFamily="18" charset="0"/>
                                </a:rPr>
                              </m:ctrlPr>
                            </m:dPr>
                            <m:e>
                              <m:r>
                                <a:rPr lang="en-US" altLang="zh-CN">
                                  <a:latin typeface="Cambria Math" panose="02040503050406030204" pitchFamily="18" charset="0"/>
                                </a:rPr>
                                <m:t>1</m:t>
                              </m:r>
                            </m:e>
                          </m:d>
                        </m:e>
                      </m:nary>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4464248" y="3240087"/>
                <a:ext cx="3660233" cy="1157368"/>
              </a:xfrm>
              <a:prstGeom prst="rect">
                <a:avLst/>
              </a:prstGeom>
              <a:blipFill rotWithShape="0">
                <a:blip r:embed="rId6"/>
                <a:stretch>
                  <a:fillRect t="-1587"/>
                </a:stretch>
              </a:blipFill>
            </p:spPr>
            <p:txBody>
              <a:bodyPr/>
              <a:lstStyle/>
              <a:p>
                <a:r>
                  <a:rPr lang="zh-CN" altLang="en-US">
                    <a:noFill/>
                  </a:rPr>
                  <a:t> </a:t>
                </a:r>
              </a:p>
            </p:txBody>
          </p:sp>
        </mc:Fallback>
      </mc:AlternateContent>
      <p:sp>
        <p:nvSpPr>
          <p:cNvPr id="8" name="文本框 7"/>
          <p:cNvSpPr txBox="1"/>
          <p:nvPr/>
        </p:nvSpPr>
        <p:spPr>
          <a:xfrm>
            <a:off x="4392240" y="1295871"/>
            <a:ext cx="2952328" cy="369332"/>
          </a:xfrm>
          <a:prstGeom prst="rect">
            <a:avLst/>
          </a:prstGeom>
          <a:noFill/>
        </p:spPr>
        <p:txBody>
          <a:bodyPr wrap="square" rtlCol="0">
            <a:spAutoFit/>
          </a:bodyPr>
          <a:lstStyle/>
          <a:p>
            <a:r>
              <a:rPr lang="zh-CN" altLang="en-US" dirty="0" smtClean="0"/>
              <a:t>各段曲线内的变化量：</a:t>
            </a:r>
            <a:endParaRPr lang="zh-CN" altLang="en-US" dirty="0"/>
          </a:p>
        </p:txBody>
      </p:sp>
      <mc:AlternateContent xmlns:mc="http://schemas.openxmlformats.org/markup-compatibility/2006" xmlns:a14="http://schemas.microsoft.com/office/drawing/2010/main">
        <mc:Choice Requires="a14">
          <p:sp>
            <p:nvSpPr>
              <p:cNvPr id="11" name="文本框 10"/>
              <p:cNvSpPr txBox="1"/>
              <p:nvPr/>
            </p:nvSpPr>
            <p:spPr>
              <a:xfrm>
                <a:off x="791840" y="4752255"/>
                <a:ext cx="6552728" cy="923330"/>
              </a:xfrm>
              <a:prstGeom prst="rect">
                <a:avLst/>
              </a:prstGeom>
              <a:noFill/>
            </p:spPr>
            <p:txBody>
              <a:bodyPr wrap="square" rtlCol="0">
                <a:spAutoFit/>
              </a:bodyPr>
              <a:lstStyle/>
              <a:p>
                <a:r>
                  <a:rPr lang="zh-CN" altLang="en-US" dirty="0" smtClean="0"/>
                  <a:t>待求变量：两段曲线的时间</a:t>
                </a:r>
                <a14:m>
                  <m:oMath xmlns:m="http://schemas.openxmlformats.org/officeDocument/2006/math">
                    <m:r>
                      <a:rPr lang="en-US" altLang="zh-CN">
                        <a:latin typeface="Cambria Math" panose="02040503050406030204" pitchFamily="18" charset="0"/>
                      </a:rPr>
                      <m:t>∆</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t</m:t>
                        </m:r>
                      </m:e>
                      <m:sub>
                        <m:r>
                          <a:rPr lang="en-US" altLang="zh-CN">
                            <a:latin typeface="Cambria Math" panose="02040503050406030204" pitchFamily="18" charset="0"/>
                          </a:rPr>
                          <m:t>1</m:t>
                        </m:r>
                      </m:sub>
                    </m:sSub>
                    <m:r>
                      <a:rPr lang="zh-CN" altLang="en-US" b="0" i="1" smtClean="0">
                        <a:latin typeface="Cambria Math" panose="02040503050406030204" pitchFamily="18" charset="0"/>
                      </a:rPr>
                      <m:t>、</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2</m:t>
                        </m:r>
                      </m:sub>
                    </m:sSub>
                  </m:oMath>
                </a14:m>
                <a:r>
                  <a:rPr lang="zh-CN" altLang="en-US" dirty="0" smtClean="0"/>
                  <a:t>和中间点加速度值</a:t>
                </a:r>
                <a14:m>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a</m:t>
                        </m:r>
                      </m:e>
                      <m:sub>
                        <m:r>
                          <m:rPr>
                            <m:sty m:val="p"/>
                          </m:rPr>
                          <a:rPr lang="en-US" altLang="zh-CN">
                            <a:latin typeface="Cambria Math" panose="02040503050406030204" pitchFamily="18" charset="0"/>
                          </a:rPr>
                          <m:t>m</m:t>
                        </m:r>
                      </m:sub>
                    </m:sSub>
                  </m:oMath>
                </a14:m>
                <a:r>
                  <a:rPr lang="zh-CN" altLang="en-US" dirty="0" smtClean="0"/>
                  <a:t>；</a:t>
                </a:r>
                <a:endParaRPr lang="en-US" altLang="zh-CN" dirty="0" smtClean="0"/>
              </a:p>
              <a:p>
                <a:r>
                  <a:rPr lang="zh-CN" altLang="en-US" dirty="0"/>
                  <a:t>假设</a:t>
                </a:r>
                <a14:m>
                  <m:oMath xmlns:m="http://schemas.openxmlformats.org/officeDocument/2006/math">
                    <m:r>
                      <m:rPr>
                        <m:sty m:val="p"/>
                      </m:rPr>
                      <a:rPr lang="en-US" altLang="zh-CN">
                        <a:latin typeface="Cambria Math" panose="02040503050406030204" pitchFamily="18" charset="0"/>
                      </a:rPr>
                      <m:t>dt</m:t>
                    </m:r>
                    <m:r>
                      <a:rPr lang="en-US" altLang="zh-CN">
                        <a:latin typeface="Cambria Math" panose="02040503050406030204" pitchFamily="18" charset="0"/>
                      </a:rPr>
                      <m:t>=∆</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t</m:t>
                        </m:r>
                      </m:e>
                      <m:sub>
                        <m:r>
                          <a:rPr lang="en-US" altLang="zh-CN">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2</m:t>
                        </m:r>
                      </m:sub>
                    </m:sSub>
                    <m:r>
                      <a:rPr lang="zh-CN" altLang="en-US" b="0" i="1" smtClean="0">
                        <a:latin typeface="Cambria Math" panose="02040503050406030204" pitchFamily="18" charset="0"/>
                      </a:rPr>
                      <m:t>，</m:t>
                    </m:r>
                  </m:oMath>
                </a14:m>
                <a:endParaRPr lang="en-US" altLang="zh-CN" b="0" dirty="0" smtClean="0"/>
              </a:p>
              <a:p>
                <a:r>
                  <a:rPr lang="zh-CN" altLang="en-US" dirty="0" smtClean="0"/>
                  <a:t>所以最终待求变量为两个</a:t>
                </a:r>
                <a14:m>
                  <m:oMath xmlns:m="http://schemas.openxmlformats.org/officeDocument/2006/math">
                    <m:r>
                      <m:rPr>
                        <m:sty m:val="p"/>
                      </m:rPr>
                      <a:rPr lang="en-US" altLang="zh-CN">
                        <a:latin typeface="Cambria Math" panose="02040503050406030204" pitchFamily="18" charset="0"/>
                      </a:rPr>
                      <m:t>dt</m:t>
                    </m:r>
                    <m:r>
                      <a:rPr lang="en-US" altLang="zh-CN" i="1">
                        <a:latin typeface="Cambria Math" panose="02040503050406030204" pitchFamily="18" charset="0"/>
                      </a:rPr>
                      <m:t> </m:t>
                    </m:r>
                    <m:r>
                      <a:rPr lang="zh-CN" altLang="en-US" b="0" i="1" smtClean="0">
                        <a:latin typeface="Cambria Math" panose="02040503050406030204" pitchFamily="18" charset="0"/>
                      </a:rPr>
                      <m:t>和</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a</m:t>
                        </m:r>
                      </m:e>
                      <m:sub>
                        <m:r>
                          <m:rPr>
                            <m:sty m:val="p"/>
                          </m:rPr>
                          <a:rPr lang="en-US" altLang="zh-CN">
                            <a:latin typeface="Cambria Math" panose="02040503050406030204" pitchFamily="18" charset="0"/>
                          </a:rPr>
                          <m:t>m</m:t>
                        </m:r>
                      </m:sub>
                    </m:sSub>
                  </m:oMath>
                </a14:m>
                <a:endParaRPr lang="zh-CN" altLang="en-US" dirty="0"/>
              </a:p>
            </p:txBody>
          </p:sp>
        </mc:Choice>
        <mc:Fallback xmlns="">
          <p:sp>
            <p:nvSpPr>
              <p:cNvPr id="11" name="文本框 10"/>
              <p:cNvSpPr txBox="1">
                <a:spLocks noRot="1" noChangeAspect="1" noMove="1" noResize="1" noEditPoints="1" noAdjustHandles="1" noChangeArrowheads="1" noChangeShapeType="1" noTextEdit="1"/>
              </p:cNvSpPr>
              <p:nvPr/>
            </p:nvSpPr>
            <p:spPr>
              <a:xfrm>
                <a:off x="791840" y="4752255"/>
                <a:ext cx="6552728" cy="923330"/>
              </a:xfrm>
              <a:prstGeom prst="rect">
                <a:avLst/>
              </a:prstGeom>
              <a:blipFill rotWithShape="0">
                <a:blip r:embed="rId7"/>
                <a:stretch>
                  <a:fillRect l="-837" t="-5298" b="-86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05479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r>
              <a:rPr lang="zh-CN" altLang="en-US" smtClean="0"/>
              <a:t>第 </a:t>
            </a:r>
            <a:fld id="{F9836550-59F5-4741-8F32-4C660952C9C1}" type="slidenum">
              <a:rPr lang="zh-CN" altLang="en-US" smtClean="0"/>
              <a:pPr>
                <a:defRPr/>
              </a:pPr>
              <a:t>15</a:t>
            </a:fld>
            <a:r>
              <a:rPr lang="zh-CN" altLang="en-US" smtClean="0"/>
              <a:t> 页</a:t>
            </a:r>
            <a:endParaRPr lang="zh-CN" altLang="en-US"/>
          </a:p>
        </p:txBody>
      </p:sp>
      <p:pic>
        <p:nvPicPr>
          <p:cNvPr id="3" name="图片 47"/>
          <p:cNvPicPr>
            <a:picLocks noChangeAspect="1"/>
          </p:cNvPicPr>
          <p:nvPr/>
        </p:nvPicPr>
        <p:blipFill rotWithShape="1">
          <a:blip r:embed="rId2">
            <a:biLevel thresh="75000"/>
            <a:extLst>
              <a:ext uri="{BEBA8EAE-BF5A-486C-A8C5-ECC9F3942E4B}">
                <a14:imgProps xmlns:a14="http://schemas.microsoft.com/office/drawing/2010/main">
                  <a14:imgLayer r:embed="rId3">
                    <a14:imgEffect>
                      <a14:saturation sat="66000"/>
                    </a14:imgEffect>
                  </a14:imgLayer>
                </a14:imgProps>
              </a:ext>
            </a:extLst>
          </a:blip>
          <a:srcRect t="76775"/>
          <a:stretch/>
        </p:blipFill>
        <p:spPr>
          <a:xfrm rot="10800000" flipV="1">
            <a:off x="1799952" y="935831"/>
            <a:ext cx="7128792" cy="151962"/>
          </a:xfrm>
          <a:prstGeom prst="rect">
            <a:avLst/>
          </a:prstGeom>
          <a:ln>
            <a:noFill/>
          </a:ln>
          <a:effectLst>
            <a:outerShdw blurRad="292100" dist="139700" dir="2700000" algn="tl" rotWithShape="0">
              <a:srgbClr val="333333">
                <a:alpha val="65000"/>
              </a:srgbClr>
            </a:outerShdw>
          </a:effectLst>
        </p:spPr>
      </p:pic>
      <p:sp>
        <p:nvSpPr>
          <p:cNvPr id="4" name="文本框 3"/>
          <p:cNvSpPr txBox="1"/>
          <p:nvPr/>
        </p:nvSpPr>
        <p:spPr>
          <a:xfrm>
            <a:off x="2448024" y="216274"/>
            <a:ext cx="3600400" cy="719556"/>
          </a:xfrm>
          <a:prstGeom prst="rect">
            <a:avLst/>
          </a:prstGeom>
          <a:noFill/>
        </p:spPr>
        <p:txBody>
          <a:bodyPr wrap="square" rtlCol="0">
            <a:spAutoFit/>
          </a:bodyPr>
          <a:lstStyle/>
          <a:p>
            <a:pPr>
              <a:lnSpc>
                <a:spcPct val="200000"/>
              </a:lnSpc>
            </a:pPr>
            <a:r>
              <a:rPr lang="zh-CN" altLang="en-US" sz="2400" b="1" dirty="0" smtClean="0">
                <a:solidFill>
                  <a:srgbClr val="595959"/>
                </a:solidFill>
                <a:latin typeface="微软雅黑" pitchFamily="34" charset="-122"/>
                <a:ea typeface="微软雅黑" pitchFamily="34" charset="-122"/>
              </a:rPr>
              <a:t>轨迹计算</a:t>
            </a:r>
            <a:endParaRPr lang="en-US" altLang="zh-CN" sz="2400" b="1" dirty="0">
              <a:solidFill>
                <a:srgbClr val="595959"/>
              </a:solidFill>
              <a:latin typeface="微软雅黑" pitchFamily="34" charset="-122"/>
              <a:ea typeface="微软雅黑" pitchFamily="34" charset="-122"/>
            </a:endParaRPr>
          </a:p>
        </p:txBody>
      </p:sp>
      <mc:AlternateContent xmlns:mc="http://schemas.openxmlformats.org/markup-compatibility/2006" xmlns:a14="http://schemas.microsoft.com/office/drawing/2010/main">
        <mc:Choice Requires="a14">
          <p:sp>
            <p:nvSpPr>
              <p:cNvPr id="7" name="矩形 6"/>
              <p:cNvSpPr/>
              <p:nvPr/>
            </p:nvSpPr>
            <p:spPr>
              <a:xfrm>
                <a:off x="4968304" y="2087959"/>
                <a:ext cx="3166046" cy="923330"/>
              </a:xfrm>
              <a:prstGeom prst="rect">
                <a:avLst/>
              </a:prstGeom>
            </p:spPr>
            <p:txBody>
              <a:bodyPr wrap="square">
                <a:spAutoFit/>
              </a:bodyPr>
              <a:lstStyle/>
              <a:p>
                <a:pPr>
                  <a:spcAft>
                    <a:spcPts val="0"/>
                  </a:spcAft>
                </a:pPr>
                <a:r>
                  <a:rPr lang="zh-CN" altLang="en-US" kern="100" dirty="0" smtClean="0">
                    <a:latin typeface="Cambria Math" panose="02040503050406030204" pitchFamily="18" charset="0"/>
                    <a:cs typeface="Times New Roman" panose="02020603050405020304" pitchFamily="18" charset="0"/>
                  </a:rPr>
                  <a:t>通过如下方程求得，</a:t>
                </a:r>
                <a14:m>
                  <m:oMath xmlns:m="http://schemas.openxmlformats.org/officeDocument/2006/math">
                    <m:r>
                      <m:rPr>
                        <m:sty m:val="p"/>
                      </m:rPr>
                      <a:rPr lang="en-US" altLang="zh-CN">
                        <a:latin typeface="Cambria Math" panose="02040503050406030204" pitchFamily="18" charset="0"/>
                      </a:rPr>
                      <m:t>dt</m:t>
                    </m:r>
                    <m:r>
                      <a:rPr lang="en-US" altLang="zh-CN" i="1">
                        <a:latin typeface="Cambria Math" panose="02040503050406030204" pitchFamily="18" charset="0"/>
                      </a:rPr>
                      <m:t> </m:t>
                    </m:r>
                    <m:r>
                      <a:rPr lang="zh-CN" altLang="en-US" i="1">
                        <a:latin typeface="Cambria Math" panose="02040503050406030204" pitchFamily="18" charset="0"/>
                      </a:rPr>
                      <m:t>和</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a</m:t>
                        </m:r>
                      </m:e>
                      <m:sub>
                        <m:r>
                          <m:rPr>
                            <m:sty m:val="p"/>
                          </m:rPr>
                          <a:rPr lang="en-US" altLang="zh-CN">
                            <a:latin typeface="Cambria Math" panose="02040503050406030204" pitchFamily="18" charset="0"/>
                          </a:rPr>
                          <m:t>m</m:t>
                        </m:r>
                      </m:sub>
                    </m:sSub>
                  </m:oMath>
                </a14:m>
                <a:endParaRPr lang="en-US" altLang="zh-CN" i="1" dirty="0" smtClean="0">
                  <a:latin typeface="Cambria Math" panose="02040503050406030204" pitchFamily="18" charset="0"/>
                </a:endParaRPr>
              </a:p>
              <a:p>
                <a:pPr>
                  <a:spcAft>
                    <a:spcPts val="0"/>
                  </a:spcAft>
                </a:pPr>
                <a14:m>
                  <m:oMathPara xmlns:m="http://schemas.openxmlformats.org/officeDocument/2006/math">
                    <m:oMathParaPr>
                      <m:jc m:val="centerGroup"/>
                    </m:oMathParaPr>
                    <m:oMath xmlns:m="http://schemas.openxmlformats.org/officeDocument/2006/math">
                      <m:r>
                        <a:rPr lang="en-US" altLang="zh-CN" kern="100">
                          <a:latin typeface="Cambria Math" panose="02040503050406030204" pitchFamily="18" charset="0"/>
                          <a:cs typeface="Times New Roman" panose="02020603050405020304" pitchFamily="18" charset="0"/>
                        </a:rPr>
                        <m:t>∆</m:t>
                      </m:r>
                      <m:sSub>
                        <m:sSub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m:rPr>
                                  <m:sty m:val="p"/>
                                </m:rPr>
                                <a:rPr lang="en-US" altLang="zh-CN" kern="100">
                                  <a:effectLst/>
                                  <a:latin typeface="Cambria Math" panose="02040503050406030204" pitchFamily="18" charset="0"/>
                                  <a:cs typeface="Times New Roman" panose="02020603050405020304" pitchFamily="18" charset="0"/>
                                </a:rPr>
                                <m:t>v</m:t>
                              </m:r>
                            </m:e>
                          </m:acc>
                        </m:e>
                        <m:sub>
                          <m:r>
                            <a:rPr lang="en-US" altLang="zh-CN" i="1" kern="100">
                              <a:effectLst/>
                              <a:latin typeface="Cambria Math" panose="02040503050406030204" pitchFamily="18" charset="0"/>
                              <a:cs typeface="Times New Roman" panose="02020603050405020304" pitchFamily="18" charset="0"/>
                            </a:rPr>
                            <m:t>1</m:t>
                          </m:r>
                        </m:sub>
                      </m:sSub>
                      <m:r>
                        <a:rPr lang="en-US" altLang="zh-CN" kern="100">
                          <a:effectLst/>
                          <a:latin typeface="Cambria Math" panose="02040503050406030204" pitchFamily="18" charset="0"/>
                          <a:cs typeface="Times New Roman" panose="02020603050405020304" pitchFamily="18" charset="0"/>
                        </a:rPr>
                        <m:t>+∆</m:t>
                      </m:r>
                      <m:sSub>
                        <m:sSub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m:rPr>
                                  <m:sty m:val="p"/>
                                </m:rPr>
                                <a:rPr lang="en-US" altLang="zh-CN" kern="100">
                                  <a:effectLst/>
                                  <a:latin typeface="Cambria Math" panose="02040503050406030204" pitchFamily="18" charset="0"/>
                                  <a:cs typeface="Times New Roman" panose="02020603050405020304" pitchFamily="18" charset="0"/>
                                </a:rPr>
                                <m:t>v</m:t>
                              </m:r>
                            </m:e>
                          </m:acc>
                        </m:e>
                        <m:sub>
                          <m:r>
                            <a:rPr lang="en-US" altLang="zh-CN" i="1" kern="100">
                              <a:effectLst/>
                              <a:latin typeface="Cambria Math" panose="02040503050406030204" pitchFamily="18" charset="0"/>
                              <a:cs typeface="Times New Roman" panose="02020603050405020304" pitchFamily="18" charset="0"/>
                            </a:rPr>
                            <m:t>2</m:t>
                          </m:r>
                        </m:sub>
                      </m:sSub>
                      <m:r>
                        <a:rPr lang="en-US" altLang="zh-CN" i="1" kern="100">
                          <a:effectLst/>
                          <a:latin typeface="Cambria Math" panose="02040503050406030204" pitchFamily="18" charset="0"/>
                          <a:cs typeface="Times New Roman" panose="02020603050405020304" pitchFamily="18" charset="0"/>
                        </a:rPr>
                        <m:t>−</m:t>
                      </m:r>
                      <m:r>
                        <a:rPr lang="en-US" altLang="zh-CN" i="1" kern="100">
                          <a:effectLst/>
                          <a:latin typeface="Cambria Math" panose="02040503050406030204" pitchFamily="18" charset="0"/>
                          <a:cs typeface="Times New Roman" panose="02020603050405020304" pitchFamily="18" charset="0"/>
                        </a:rPr>
                        <m:t>𝑑𝑣</m:t>
                      </m:r>
                      <m:r>
                        <a:rPr lang="en-US" altLang="zh-CN" i="1" kern="100">
                          <a:effectLst/>
                          <a:latin typeface="Cambria Math" panose="02040503050406030204" pitchFamily="18" charset="0"/>
                          <a:cs typeface="Times New Roman" panose="02020603050405020304" pitchFamily="18" charset="0"/>
                        </a:rPr>
                        <m:t>=0</m:t>
                      </m:r>
                    </m:oMath>
                  </m:oMathPara>
                </a14:m>
                <a:endParaRPr lang="zh-CN" altLang="zh-CN" kern="100" dirty="0">
                  <a:effectLst/>
                  <a:latin typeface="Calibri" panose="020F0502020204030204" pitchFamily="34" charset="0"/>
                  <a:cs typeface="Times New Roman" panose="02020603050405020304" pitchFamily="18" charset="0"/>
                </a:endParaRPr>
              </a:p>
              <a:p>
                <a:pPr>
                  <a:spcAft>
                    <a:spcPts val="0"/>
                  </a:spcAft>
                </a:pPr>
                <a14:m>
                  <m:oMathPara xmlns:m="http://schemas.openxmlformats.org/officeDocument/2006/math">
                    <m:oMathParaPr>
                      <m:jc m:val="centerGroup"/>
                    </m:oMathParaPr>
                    <m:oMath xmlns:m="http://schemas.openxmlformats.org/officeDocument/2006/math">
                      <m:r>
                        <a:rPr lang="en-US" altLang="zh-CN" kern="100">
                          <a:effectLst/>
                          <a:latin typeface="Cambria Math" panose="02040503050406030204" pitchFamily="18" charset="0"/>
                          <a:cs typeface="Times New Roman" panose="02020603050405020304" pitchFamily="18" charset="0"/>
                        </a:rPr>
                        <m:t>∆</m:t>
                      </m:r>
                      <m:sSub>
                        <m:sSub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m:rPr>
                                  <m:sty m:val="p"/>
                                </m:rPr>
                                <a:rPr lang="en-US" altLang="zh-CN" kern="100">
                                  <a:effectLst/>
                                  <a:latin typeface="Cambria Math" panose="02040503050406030204" pitchFamily="18" charset="0"/>
                                  <a:cs typeface="Times New Roman" panose="02020603050405020304" pitchFamily="18" charset="0"/>
                                </a:rPr>
                                <m:t>p</m:t>
                              </m:r>
                            </m:e>
                          </m:acc>
                        </m:e>
                        <m:sub>
                          <m:r>
                            <a:rPr lang="en-US" altLang="zh-CN" i="1" kern="100">
                              <a:effectLst/>
                              <a:latin typeface="Cambria Math" panose="02040503050406030204" pitchFamily="18" charset="0"/>
                              <a:cs typeface="Times New Roman" panose="02020603050405020304" pitchFamily="18" charset="0"/>
                            </a:rPr>
                            <m:t>1</m:t>
                          </m:r>
                        </m:sub>
                      </m:sSub>
                      <m:r>
                        <a:rPr lang="en-US" altLang="zh-CN" i="1" kern="100">
                          <a:effectLst/>
                          <a:latin typeface="Cambria Math" panose="02040503050406030204" pitchFamily="18" charset="0"/>
                          <a:cs typeface="Times New Roman" panose="02020603050405020304" pitchFamily="18" charset="0"/>
                        </a:rPr>
                        <m:t>+</m:t>
                      </m:r>
                      <m:r>
                        <a:rPr lang="en-US" altLang="zh-CN" kern="100">
                          <a:effectLst/>
                          <a:latin typeface="Cambria Math" panose="02040503050406030204" pitchFamily="18" charset="0"/>
                          <a:cs typeface="Times New Roman" panose="02020603050405020304" pitchFamily="18" charset="0"/>
                        </a:rPr>
                        <m:t>∆</m:t>
                      </m:r>
                      <m:sSub>
                        <m:sSub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m:rPr>
                                  <m:sty m:val="p"/>
                                </m:rPr>
                                <a:rPr lang="en-US" altLang="zh-CN" kern="100">
                                  <a:effectLst/>
                                  <a:latin typeface="Cambria Math" panose="02040503050406030204" pitchFamily="18" charset="0"/>
                                  <a:cs typeface="Times New Roman" panose="02020603050405020304" pitchFamily="18" charset="0"/>
                                </a:rPr>
                                <m:t>p</m:t>
                              </m:r>
                            </m:e>
                          </m:acc>
                        </m:e>
                        <m:sub>
                          <m:r>
                            <a:rPr lang="en-US" altLang="zh-CN" i="1" kern="100">
                              <a:effectLst/>
                              <a:latin typeface="Cambria Math" panose="02040503050406030204" pitchFamily="18" charset="0"/>
                              <a:cs typeface="Times New Roman" panose="02020603050405020304" pitchFamily="18" charset="0"/>
                            </a:rPr>
                            <m:t>2</m:t>
                          </m:r>
                        </m:sub>
                      </m:sSub>
                      <m:r>
                        <a:rPr lang="en-US" altLang="zh-CN" i="1" kern="100">
                          <a:effectLst/>
                          <a:latin typeface="Cambria Math" panose="02040503050406030204" pitchFamily="18" charset="0"/>
                          <a:cs typeface="Times New Roman" panose="02020603050405020304" pitchFamily="18" charset="0"/>
                        </a:rPr>
                        <m:t>−</m:t>
                      </m:r>
                      <m:r>
                        <a:rPr lang="en-US" altLang="zh-CN" i="1" kern="100">
                          <a:effectLst/>
                          <a:latin typeface="Cambria Math" panose="02040503050406030204" pitchFamily="18" charset="0"/>
                          <a:cs typeface="Times New Roman" panose="02020603050405020304" pitchFamily="18" charset="0"/>
                        </a:rPr>
                        <m:t>𝑑𝑝</m:t>
                      </m:r>
                      <m:r>
                        <a:rPr lang="en-US" altLang="zh-CN" i="1" kern="100">
                          <a:effectLst/>
                          <a:latin typeface="Cambria Math" panose="02040503050406030204" pitchFamily="18" charset="0"/>
                          <a:cs typeface="Times New Roman" panose="02020603050405020304" pitchFamily="18" charset="0"/>
                        </a:rPr>
                        <m:t>=0</m:t>
                      </m:r>
                    </m:oMath>
                  </m:oMathPara>
                </a14:m>
                <a:endParaRPr lang="zh-CN" altLang="zh-CN" kern="100" dirty="0">
                  <a:effectLst/>
                  <a:latin typeface="Calibri" panose="020F0502020204030204" pitchFamily="34" charset="0"/>
                  <a:cs typeface="Times New Roman" panose="02020603050405020304" pitchFamily="18" charset="0"/>
                </a:endParaRPr>
              </a:p>
            </p:txBody>
          </p:sp>
        </mc:Choice>
        <mc:Fallback xmlns="">
          <p:sp>
            <p:nvSpPr>
              <p:cNvPr id="7" name="矩形 6"/>
              <p:cNvSpPr>
                <a:spLocks noRot="1" noChangeAspect="1" noMove="1" noResize="1" noEditPoints="1" noAdjustHandles="1" noChangeArrowheads="1" noChangeShapeType="1" noTextEdit="1"/>
              </p:cNvSpPr>
              <p:nvPr/>
            </p:nvSpPr>
            <p:spPr>
              <a:xfrm>
                <a:off x="4968304" y="2087959"/>
                <a:ext cx="3166046" cy="923330"/>
              </a:xfrm>
              <a:prstGeom prst="rect">
                <a:avLst/>
              </a:prstGeom>
              <a:blipFill rotWithShape="0">
                <a:blip r:embed="rId4"/>
                <a:stretch>
                  <a:fillRect l="-1541" t="-5298" b="-4636"/>
                </a:stretch>
              </a:blipFill>
            </p:spPr>
            <p:txBody>
              <a:bodyPr/>
              <a:lstStyle/>
              <a:p>
                <a:r>
                  <a:rPr lang="zh-CN" altLang="en-US">
                    <a:noFill/>
                  </a:rPr>
                  <a:t> </a:t>
                </a:r>
              </a:p>
            </p:txBody>
          </p:sp>
        </mc:Fallback>
      </mc:AlternateContent>
      <p:pic>
        <p:nvPicPr>
          <p:cNvPr id="8" name="图片 7"/>
          <p:cNvPicPr>
            <a:picLocks noChangeAspect="1"/>
          </p:cNvPicPr>
          <p:nvPr/>
        </p:nvPicPr>
        <p:blipFill>
          <a:blip r:embed="rId5"/>
          <a:stretch>
            <a:fillRect/>
          </a:stretch>
        </p:blipFill>
        <p:spPr>
          <a:xfrm>
            <a:off x="575816" y="1320275"/>
            <a:ext cx="4625885" cy="4786391"/>
          </a:xfrm>
          <a:prstGeom prst="rect">
            <a:avLst/>
          </a:prstGeom>
        </p:spPr>
      </p:pic>
      <mc:AlternateContent xmlns:mc="http://schemas.openxmlformats.org/markup-compatibility/2006" xmlns:a14="http://schemas.microsoft.com/office/drawing/2010/main">
        <mc:Choice Requires="a14">
          <p:sp>
            <p:nvSpPr>
              <p:cNvPr id="11" name="矩形 10"/>
              <p:cNvSpPr/>
              <p:nvPr/>
            </p:nvSpPr>
            <p:spPr>
              <a:xfrm>
                <a:off x="4968304" y="3312095"/>
                <a:ext cx="4748552" cy="1200329"/>
              </a:xfrm>
              <a:prstGeom prst="rect">
                <a:avLst/>
              </a:prstGeom>
            </p:spPr>
            <p:txBody>
              <a:bodyPr wrap="square">
                <a:spAutoFit/>
              </a:bodyPr>
              <a:lstStyle/>
              <a:p>
                <a:pPr>
                  <a:spcAft>
                    <a:spcPts val="0"/>
                  </a:spcAft>
                </a:pPr>
                <a14:m>
                  <m:oMathPara xmlns:m="http://schemas.openxmlformats.org/officeDocument/2006/math">
                    <m:oMathParaPr>
                      <m:jc m:val="left"/>
                    </m:oMathParaPr>
                    <m:oMath xmlns:m="http://schemas.openxmlformats.org/officeDocument/2006/math">
                      <m:r>
                        <a:rPr lang="zh-CN" altLang="en-US" i="1" kern="100" smtClean="0">
                          <a:latin typeface="Cambria Math" panose="02040503050406030204" pitchFamily="18" charset="0"/>
                          <a:cs typeface="Times New Roman" panose="02020603050405020304" pitchFamily="18" charset="0"/>
                        </a:rPr>
                        <m:t>其中</m:t>
                      </m:r>
                      <m:r>
                        <a:rPr lang="zh-CN" altLang="en-US" b="0" i="1" kern="100" smtClean="0">
                          <a:latin typeface="Cambria Math" panose="02040503050406030204" pitchFamily="18" charset="0"/>
                          <a:cs typeface="Times New Roman" panose="02020603050405020304" pitchFamily="18" charset="0"/>
                        </a:rPr>
                        <m:t>，</m:t>
                      </m:r>
                    </m:oMath>
                  </m:oMathPara>
                </a14:m>
                <a:endParaRPr lang="en-US" altLang="zh-CN" b="0" i="1" kern="100" dirty="0" smtClean="0">
                  <a:latin typeface="Cambria Math" panose="02040503050406030204" pitchFamily="18" charset="0"/>
                  <a:cs typeface="Times New Roman" panose="02020603050405020304" pitchFamily="18" charset="0"/>
                </a:endParaRPr>
              </a:p>
              <a:p>
                <a:pPr algn="ctr">
                  <a:spcAft>
                    <a:spcPts val="0"/>
                  </a:spcAft>
                </a:pPr>
                <a14:m>
                  <m:oMath xmlns:m="http://schemas.openxmlformats.org/officeDocument/2006/math">
                    <m:r>
                      <m:rPr>
                        <m:sty m:val="p"/>
                      </m:rPr>
                      <a:rPr lang="en-US" altLang="zh-CN" kern="100" smtClean="0">
                        <a:effectLst/>
                        <a:latin typeface="Cambria Math" panose="02040503050406030204" pitchFamily="18" charset="0"/>
                        <a:cs typeface="Times New Roman" panose="02020603050405020304" pitchFamily="18" charset="0"/>
                      </a:rPr>
                      <m:t>dv</m:t>
                    </m:r>
                  </m:oMath>
                </a14:m>
                <a:r>
                  <a:rPr lang="zh-CN" altLang="zh-CN" kern="100" dirty="0">
                    <a:effectLst/>
                    <a:latin typeface="Calibri" panose="020F0502020204030204" pitchFamily="34" charset="0"/>
                    <a:cs typeface="Times New Roman" panose="02020603050405020304" pitchFamily="18" charset="0"/>
                  </a:rPr>
                  <a:t>：</a:t>
                </a:r>
                <a14:m>
                  <m:oMath xmlns:m="http://schemas.openxmlformats.org/officeDocument/2006/math">
                    <m:r>
                      <m:rPr>
                        <m:sty m:val="p"/>
                      </m:rPr>
                      <a:rPr lang="en-US" altLang="zh-CN" kern="100">
                        <a:effectLst/>
                        <a:latin typeface="Cambria Math" panose="02040503050406030204" pitchFamily="18" charset="0"/>
                        <a:cs typeface="Times New Roman" panose="02020603050405020304" pitchFamily="18" charset="0"/>
                      </a:rPr>
                      <m:t>dv</m:t>
                    </m:r>
                    <m:r>
                      <a:rPr lang="en-US" altLang="zh-CN" kern="100">
                        <a:effectLst/>
                        <a:latin typeface="Cambria Math" panose="02040503050406030204" pitchFamily="18" charset="0"/>
                        <a:cs typeface="Times New Roman" panose="02020603050405020304" pitchFamily="18" charset="0"/>
                      </a:rPr>
                      <m:t>=</m:t>
                    </m:r>
                    <m:sSub>
                      <m:sSub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effectLst/>
                            <a:latin typeface="Cambria Math" panose="02040503050406030204" pitchFamily="18" charset="0"/>
                            <a:cs typeface="Times New Roman" panose="02020603050405020304" pitchFamily="18" charset="0"/>
                          </a:rPr>
                          <m:t>𝑣</m:t>
                        </m:r>
                      </m:e>
                      <m:sub>
                        <m:r>
                          <a:rPr lang="en-US" altLang="zh-CN" i="1" kern="100">
                            <a:effectLst/>
                            <a:latin typeface="Cambria Math" panose="02040503050406030204" pitchFamily="18" charset="0"/>
                            <a:cs typeface="Times New Roman" panose="02020603050405020304" pitchFamily="18" charset="0"/>
                          </a:rPr>
                          <m:t>𝑒</m:t>
                        </m:r>
                      </m:sub>
                    </m:sSub>
                    <m:r>
                      <a:rPr lang="en-US" altLang="zh-CN" i="1" kern="100">
                        <a:effectLst/>
                        <a:latin typeface="Cambria Math" panose="02040503050406030204" pitchFamily="18" charset="0"/>
                        <a:cs typeface="Times New Roman" panose="02020603050405020304" pitchFamily="18" charset="0"/>
                      </a:rPr>
                      <m:t>−</m:t>
                    </m:r>
                    <m:sSub>
                      <m:sSub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effectLst/>
                            <a:latin typeface="Cambria Math" panose="02040503050406030204" pitchFamily="18" charset="0"/>
                            <a:cs typeface="Times New Roman" panose="02020603050405020304" pitchFamily="18" charset="0"/>
                          </a:rPr>
                          <m:t>𝑣</m:t>
                        </m:r>
                      </m:e>
                      <m:sub>
                        <m:r>
                          <a:rPr lang="en-US" altLang="zh-CN" i="1" kern="100">
                            <a:effectLst/>
                            <a:latin typeface="Cambria Math" panose="02040503050406030204" pitchFamily="18" charset="0"/>
                            <a:cs typeface="Times New Roman" panose="02020603050405020304" pitchFamily="18" charset="0"/>
                          </a:rPr>
                          <m:t>0</m:t>
                        </m:r>
                        <m:r>
                          <a:rPr lang="en-US" altLang="zh-CN" b="0" i="1" kern="100" smtClean="0">
                            <a:effectLst/>
                            <a:latin typeface="Cambria Math" panose="02040503050406030204" pitchFamily="18" charset="0"/>
                            <a:cs typeface="Times New Roman" panose="02020603050405020304" pitchFamily="18" charset="0"/>
                          </a:rPr>
                          <m:t> </m:t>
                        </m:r>
                      </m:sub>
                    </m:sSub>
                    <m:r>
                      <a:rPr lang="en-US" altLang="zh-CN" b="0" i="1" kern="100" smtClean="0">
                        <a:effectLst/>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0" i="1" kern="10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𝑣</m:t>
                        </m:r>
                      </m:e>
                      <m:sub>
                        <m:r>
                          <a:rPr lang="en-US" altLang="zh-CN" i="1" kern="100">
                            <a:latin typeface="Cambria Math" panose="02040503050406030204" pitchFamily="18" charset="0"/>
                            <a:cs typeface="Times New Roman" panose="02020603050405020304" pitchFamily="18" charset="0"/>
                          </a:rPr>
                          <m:t>𝑒</m:t>
                        </m:r>
                      </m:sub>
                    </m:sSub>
                    <m:r>
                      <a:rPr lang="zh-CN" altLang="en-US" i="1" kern="100">
                        <a:latin typeface="Cambria Math" panose="02040503050406030204" pitchFamily="18" charset="0"/>
                        <a:cs typeface="Times New Roman" panose="02020603050405020304" pitchFamily="18" charset="0"/>
                      </a:rPr>
                      <m:t>计算时设为</m:t>
                    </m:r>
                    <m:r>
                      <a:rPr lang="en-US" altLang="zh-CN" i="1" kern="100">
                        <a:latin typeface="Cambria Math" panose="02040503050406030204" pitchFamily="18" charset="0"/>
                        <a:cs typeface="Times New Roman" panose="02020603050405020304" pitchFamily="18" charset="0"/>
                      </a:rPr>
                      <m:t>0</m:t>
                    </m:r>
                    <m:r>
                      <a:rPr lang="en-US" altLang="zh-CN" b="0" i="1" kern="100" smtClean="0">
                        <a:latin typeface="Cambria Math" panose="02040503050406030204" pitchFamily="18" charset="0"/>
                        <a:cs typeface="Times New Roman" panose="02020603050405020304" pitchFamily="18" charset="0"/>
                      </a:rPr>
                      <m:t>)</m:t>
                    </m:r>
                  </m:oMath>
                </a14:m>
                <a:endParaRPr lang="en-US" altLang="zh-CN" kern="100" dirty="0">
                  <a:cs typeface="Times New Roman" panose="02020603050405020304" pitchFamily="18" charset="0"/>
                </a:endParaRPr>
              </a:p>
              <a:p>
                <a:pPr>
                  <a:spcAft>
                    <a:spcPts val="0"/>
                  </a:spcAft>
                </a:pPr>
                <a:endParaRPr lang="zh-CN" altLang="zh-CN" kern="100" dirty="0">
                  <a:effectLst/>
                  <a:latin typeface="Calibri" panose="020F0502020204030204" pitchFamily="34" charset="0"/>
                  <a:cs typeface="Times New Roman" panose="02020603050405020304" pitchFamily="18" charset="0"/>
                </a:endParaRPr>
              </a:p>
              <a:p>
                <a:pPr algn="ctr">
                  <a:spcAft>
                    <a:spcPts val="0"/>
                  </a:spcAft>
                </a:pPr>
                <a:r>
                  <a:rPr lang="en-US" altLang="zh-CN" kern="100" dirty="0" err="1">
                    <a:effectLst/>
                    <a:latin typeface="Calibri" panose="020F0502020204030204" pitchFamily="34" charset="0"/>
                    <a:cs typeface="Times New Roman" panose="02020603050405020304" pitchFamily="18" charset="0"/>
                  </a:rPr>
                  <a:t>dp</a:t>
                </a:r>
                <a:r>
                  <a:rPr lang="zh-CN" altLang="zh-CN" kern="100" dirty="0" smtClean="0">
                    <a:effectLst/>
                    <a:latin typeface="Calibri" panose="020F0502020204030204" pitchFamily="34" charset="0"/>
                    <a:cs typeface="Times New Roman" panose="02020603050405020304" pitchFamily="18" charset="0"/>
                  </a:rPr>
                  <a:t>：</a:t>
                </a:r>
                <a:r>
                  <a:rPr lang="en-US" altLang="zh-CN" kern="100" dirty="0" err="1" smtClean="0">
                    <a:effectLst/>
                    <a:latin typeface="Calibri" panose="020F0502020204030204" pitchFamily="34" charset="0"/>
                    <a:cs typeface="Times New Roman" panose="02020603050405020304" pitchFamily="18" charset="0"/>
                  </a:rPr>
                  <a:t>dp</a:t>
                </a:r>
                <a:r>
                  <a:rPr lang="en-US" altLang="zh-CN" kern="100" dirty="0" smtClean="0">
                    <a:effectLst/>
                    <a:latin typeface="Calibri" panose="020F0502020204030204" pitchFamily="34" charset="0"/>
                    <a:cs typeface="Times New Roman" panose="02020603050405020304" pitchFamily="18" charset="0"/>
                  </a:rPr>
                  <a:t>=</a:t>
                </a:r>
                <a:r>
                  <a:rPr lang="en-US" altLang="zh-CN" kern="100" dirty="0" err="1" smtClean="0">
                    <a:effectLst/>
                    <a:latin typeface="Calibri" panose="020F0502020204030204" pitchFamily="34" charset="0"/>
                    <a:cs typeface="Times New Roman" panose="02020603050405020304" pitchFamily="18" charset="0"/>
                  </a:rPr>
                  <a:t>L_OffstLeft-VehWidth</a:t>
                </a:r>
                <a:r>
                  <a:rPr lang="en-US" altLang="zh-CN" kern="100" dirty="0" smtClean="0">
                    <a:latin typeface="Calibri" panose="020F0502020204030204" pitchFamily="34" charset="0"/>
                    <a:cs typeface="Times New Roman" panose="02020603050405020304" pitchFamily="18" charset="0"/>
                  </a:rPr>
                  <a:t>/2-ExtraMargin</a:t>
                </a:r>
                <a:endParaRPr lang="zh-CN" altLang="zh-CN" kern="100" dirty="0">
                  <a:effectLst/>
                  <a:latin typeface="Calibri" panose="020F0502020204030204" pitchFamily="34" charset="0"/>
                  <a:cs typeface="Times New Roman" panose="02020603050405020304" pitchFamily="18" charset="0"/>
                </a:endParaRPr>
              </a:p>
            </p:txBody>
          </p:sp>
        </mc:Choice>
        <mc:Fallback xmlns="">
          <p:sp>
            <p:nvSpPr>
              <p:cNvPr id="11" name="矩形 10"/>
              <p:cNvSpPr>
                <a:spLocks noRot="1" noChangeAspect="1" noMove="1" noResize="1" noEditPoints="1" noAdjustHandles="1" noChangeArrowheads="1" noChangeShapeType="1" noTextEdit="1"/>
              </p:cNvSpPr>
              <p:nvPr/>
            </p:nvSpPr>
            <p:spPr>
              <a:xfrm>
                <a:off x="4968304" y="3312095"/>
                <a:ext cx="4748552" cy="1200329"/>
              </a:xfrm>
              <a:prstGeom prst="rect">
                <a:avLst/>
              </a:prstGeom>
              <a:blipFill rotWithShape="0">
                <a:blip r:embed="rId6"/>
                <a:stretch>
                  <a:fillRect l="-513" b="-76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041513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r>
              <a:rPr lang="zh-CN" altLang="en-US" smtClean="0"/>
              <a:t>第 </a:t>
            </a:r>
            <a:fld id="{F9836550-59F5-4741-8F32-4C660952C9C1}" type="slidenum">
              <a:rPr lang="zh-CN" altLang="en-US" smtClean="0"/>
              <a:pPr>
                <a:defRPr/>
              </a:pPr>
              <a:t>16</a:t>
            </a:fld>
            <a:r>
              <a:rPr lang="zh-CN" altLang="en-US" smtClean="0"/>
              <a:t> 页</a:t>
            </a:r>
            <a:endParaRPr lang="zh-CN" altLang="en-US"/>
          </a:p>
        </p:txBody>
      </p:sp>
      <p:pic>
        <p:nvPicPr>
          <p:cNvPr id="3" name="图片 47"/>
          <p:cNvPicPr>
            <a:picLocks noChangeAspect="1"/>
          </p:cNvPicPr>
          <p:nvPr/>
        </p:nvPicPr>
        <p:blipFill rotWithShape="1">
          <a:blip r:embed="rId2">
            <a:biLevel thresh="75000"/>
            <a:extLst>
              <a:ext uri="{BEBA8EAE-BF5A-486C-A8C5-ECC9F3942E4B}">
                <a14:imgProps xmlns:a14="http://schemas.microsoft.com/office/drawing/2010/main">
                  <a14:imgLayer r:embed="rId3">
                    <a14:imgEffect>
                      <a14:saturation sat="66000"/>
                    </a14:imgEffect>
                  </a14:imgLayer>
                </a14:imgProps>
              </a:ext>
            </a:extLst>
          </a:blip>
          <a:srcRect t="76775"/>
          <a:stretch/>
        </p:blipFill>
        <p:spPr>
          <a:xfrm rot="10800000" flipV="1">
            <a:off x="1799952" y="935831"/>
            <a:ext cx="7128792" cy="151962"/>
          </a:xfrm>
          <a:prstGeom prst="rect">
            <a:avLst/>
          </a:prstGeom>
          <a:ln>
            <a:noFill/>
          </a:ln>
          <a:effectLst>
            <a:outerShdw blurRad="292100" dist="139700" dir="2700000" algn="tl" rotWithShape="0">
              <a:srgbClr val="333333">
                <a:alpha val="65000"/>
              </a:srgbClr>
            </a:outerShdw>
          </a:effectLst>
        </p:spPr>
      </p:pic>
      <p:sp>
        <p:nvSpPr>
          <p:cNvPr id="4" name="文本框 3"/>
          <p:cNvSpPr txBox="1"/>
          <p:nvPr/>
        </p:nvSpPr>
        <p:spPr>
          <a:xfrm>
            <a:off x="2448024" y="216274"/>
            <a:ext cx="3600400" cy="719556"/>
          </a:xfrm>
          <a:prstGeom prst="rect">
            <a:avLst/>
          </a:prstGeom>
          <a:noFill/>
        </p:spPr>
        <p:txBody>
          <a:bodyPr wrap="square" rtlCol="0">
            <a:spAutoFit/>
          </a:bodyPr>
          <a:lstStyle/>
          <a:p>
            <a:pPr>
              <a:lnSpc>
                <a:spcPct val="200000"/>
              </a:lnSpc>
            </a:pPr>
            <a:r>
              <a:rPr lang="zh-CN" altLang="en-US" sz="2400" b="1" dirty="0" smtClean="0">
                <a:solidFill>
                  <a:srgbClr val="595959"/>
                </a:solidFill>
                <a:latin typeface="微软雅黑" pitchFamily="34" charset="-122"/>
                <a:ea typeface="微软雅黑" pitchFamily="34" charset="-122"/>
              </a:rPr>
              <a:t>轨迹曲线图</a:t>
            </a:r>
            <a:endParaRPr lang="en-US" altLang="zh-CN" sz="2400" b="1" dirty="0">
              <a:solidFill>
                <a:srgbClr val="595959"/>
              </a:solidFill>
              <a:latin typeface="微软雅黑" pitchFamily="34" charset="-122"/>
              <a:ea typeface="微软雅黑" pitchFamily="34" charset="-122"/>
            </a:endParaRPr>
          </a:p>
        </p:txBody>
      </p:sp>
      <p:pic>
        <p:nvPicPr>
          <p:cNvPr id="5" name="图片 4"/>
          <p:cNvPicPr>
            <a:picLocks noChangeAspect="1"/>
          </p:cNvPicPr>
          <p:nvPr/>
        </p:nvPicPr>
        <p:blipFill>
          <a:blip r:embed="rId4"/>
          <a:stretch>
            <a:fillRect/>
          </a:stretch>
        </p:blipFill>
        <p:spPr>
          <a:xfrm>
            <a:off x="1799145" y="2052411"/>
            <a:ext cx="6626687" cy="3671337"/>
          </a:xfrm>
          <a:prstGeom prst="rect">
            <a:avLst/>
          </a:prstGeom>
        </p:spPr>
      </p:pic>
      <mc:AlternateContent xmlns:mc="http://schemas.openxmlformats.org/markup-compatibility/2006" xmlns:a14="http://schemas.microsoft.com/office/drawing/2010/main">
        <mc:Choice Requires="a14">
          <p:sp>
            <p:nvSpPr>
              <p:cNvPr id="6" name="矩形 5"/>
              <p:cNvSpPr/>
              <p:nvPr/>
            </p:nvSpPr>
            <p:spPr>
              <a:xfrm>
                <a:off x="719832" y="1154604"/>
                <a:ext cx="8352928" cy="830997"/>
              </a:xfrm>
              <a:prstGeom prst="rect">
                <a:avLst/>
              </a:prstGeom>
            </p:spPr>
            <p:txBody>
              <a:bodyPr wrap="square">
                <a:spAutoFit/>
              </a:bodyPr>
              <a:lstStyle/>
              <a:p>
                <a:r>
                  <a:rPr lang="zh-CN" altLang="zh-CN" sz="1600" dirty="0" smtClean="0">
                    <a:latin typeface="Calibri" panose="020F0502020204030204" pitchFamily="34" charset="0"/>
                    <a:cs typeface="Times New Roman" panose="02020603050405020304" pitchFamily="18" charset="0"/>
                  </a:rPr>
                  <a:t>假设初始</a:t>
                </a:r>
                <a:r>
                  <a:rPr lang="zh-CN" altLang="zh-CN" sz="1600" dirty="0">
                    <a:latin typeface="Calibri" panose="020F0502020204030204" pitchFamily="34" charset="0"/>
                    <a:cs typeface="Times New Roman" panose="02020603050405020304" pitchFamily="18" charset="0"/>
                  </a:rPr>
                  <a:t>横向速度</a:t>
                </a:r>
                <a14:m>
                  <m:oMath xmlns:m="http://schemas.openxmlformats.org/officeDocument/2006/math">
                    <m:sSub>
                      <m:sSubPr>
                        <m:ctrlPr>
                          <a:rPr lang="zh-CN" altLang="zh-CN" sz="1600" i="1">
                            <a:effectLst/>
                            <a:latin typeface="Cambria Math" panose="02040503050406030204" pitchFamily="18" charset="0"/>
                            <a:ea typeface="Cambria Math" panose="02040503050406030204" pitchFamily="18" charset="0"/>
                          </a:rPr>
                        </m:ctrlPr>
                      </m:sSubPr>
                      <m:e>
                        <m:r>
                          <m:rPr>
                            <m:sty m:val="p"/>
                          </m:rPr>
                          <a:rPr lang="en-US" altLang="zh-CN" sz="1600">
                            <a:latin typeface="Cambria Math" panose="02040503050406030204" pitchFamily="18" charset="0"/>
                            <a:cs typeface="Times New Roman" panose="02020603050405020304" pitchFamily="18" charset="0"/>
                          </a:rPr>
                          <m:t>v</m:t>
                        </m:r>
                      </m:e>
                      <m:sub>
                        <m:r>
                          <a:rPr lang="en-US" altLang="zh-CN" sz="1600">
                            <a:latin typeface="Cambria Math" panose="02040503050406030204" pitchFamily="18" charset="0"/>
                            <a:cs typeface="Times New Roman" panose="02020603050405020304" pitchFamily="18" charset="0"/>
                          </a:rPr>
                          <m:t>0</m:t>
                        </m:r>
                      </m:sub>
                    </m:sSub>
                    <m:r>
                      <a:rPr lang="en-US" altLang="zh-CN" sz="1600" i="1">
                        <a:latin typeface="Cambria Math" panose="02040503050406030204" pitchFamily="18" charset="0"/>
                        <a:cs typeface="Times New Roman" panose="02020603050405020304" pitchFamily="18" charset="0"/>
                      </a:rPr>
                      <m:t>=0.5</m:t>
                    </m:r>
                  </m:oMath>
                </a14:m>
                <a:r>
                  <a:rPr lang="zh-CN" altLang="zh-CN" sz="1600" dirty="0">
                    <a:latin typeface="Calibri" panose="020F0502020204030204" pitchFamily="34" charset="0"/>
                    <a:cs typeface="Times New Roman" panose="02020603050405020304" pitchFamily="18" charset="0"/>
                  </a:rPr>
                  <a:t>，初始横向加速度</a:t>
                </a:r>
                <a14:m>
                  <m:oMath xmlns:m="http://schemas.openxmlformats.org/officeDocument/2006/math">
                    <m:sSub>
                      <m:sSubPr>
                        <m:ctrlPr>
                          <a:rPr lang="zh-CN" altLang="zh-CN" sz="1600" i="1">
                            <a:effectLst/>
                            <a:latin typeface="Cambria Math" panose="02040503050406030204" pitchFamily="18" charset="0"/>
                            <a:ea typeface="Cambria Math" panose="02040503050406030204" pitchFamily="18" charset="0"/>
                          </a:rPr>
                        </m:ctrlPr>
                      </m:sSubPr>
                      <m:e>
                        <m:r>
                          <m:rPr>
                            <m:sty m:val="p"/>
                          </m:rPr>
                          <a:rPr lang="en-US" altLang="zh-CN" sz="1600">
                            <a:latin typeface="Cambria Math" panose="02040503050406030204" pitchFamily="18" charset="0"/>
                            <a:cs typeface="Times New Roman" panose="02020603050405020304" pitchFamily="18" charset="0"/>
                          </a:rPr>
                          <m:t>a</m:t>
                        </m:r>
                      </m:e>
                      <m:sub>
                        <m:r>
                          <a:rPr lang="en-US" altLang="zh-CN" sz="1600">
                            <a:latin typeface="Cambria Math" panose="02040503050406030204" pitchFamily="18" charset="0"/>
                            <a:cs typeface="Times New Roman" panose="02020603050405020304" pitchFamily="18" charset="0"/>
                          </a:rPr>
                          <m:t>0</m:t>
                        </m:r>
                      </m:sub>
                    </m:sSub>
                    <m:r>
                      <a:rPr lang="en-US" altLang="zh-CN" sz="1600" i="1">
                        <a:latin typeface="Cambria Math" panose="02040503050406030204" pitchFamily="18" charset="0"/>
                        <a:cs typeface="Times New Roman" panose="02020603050405020304" pitchFamily="18" charset="0"/>
                      </a:rPr>
                      <m:t>=0.1</m:t>
                    </m:r>
                  </m:oMath>
                </a14:m>
                <a:r>
                  <a:rPr lang="zh-CN" altLang="zh-CN" sz="1600" dirty="0">
                    <a:latin typeface="Calibri" panose="020F0502020204030204" pitchFamily="34" charset="0"/>
                    <a:cs typeface="Times New Roman" panose="02020603050405020304" pitchFamily="18" charset="0"/>
                  </a:rPr>
                  <a:t>，与终点的位移偏差</a:t>
                </a:r>
                <a14:m>
                  <m:oMath xmlns:m="http://schemas.openxmlformats.org/officeDocument/2006/math">
                    <m:r>
                      <a:rPr lang="en-US" altLang="zh-CN" sz="1600">
                        <a:latin typeface="Cambria Math" panose="02040503050406030204" pitchFamily="18" charset="0"/>
                        <a:cs typeface="Times New Roman" panose="02020603050405020304" pitchFamily="18" charset="0"/>
                      </a:rPr>
                      <m:t>∆</m:t>
                    </m:r>
                    <m:r>
                      <m:rPr>
                        <m:sty m:val="p"/>
                      </m:rPr>
                      <a:rPr lang="en-US" altLang="zh-CN" sz="1600">
                        <a:latin typeface="Cambria Math" panose="02040503050406030204" pitchFamily="18" charset="0"/>
                        <a:cs typeface="Times New Roman" panose="02020603050405020304" pitchFamily="18" charset="0"/>
                      </a:rPr>
                      <m:t>p</m:t>
                    </m:r>
                    <m:r>
                      <a:rPr lang="en-US" altLang="zh-CN" sz="1600">
                        <a:latin typeface="Cambria Math" panose="02040503050406030204" pitchFamily="18" charset="0"/>
                        <a:cs typeface="Times New Roman" panose="02020603050405020304" pitchFamily="18" charset="0"/>
                      </a:rPr>
                      <m:t>=0.7</m:t>
                    </m:r>
                  </m:oMath>
                </a14:m>
                <a:r>
                  <a:rPr lang="zh-CN" altLang="zh-CN" sz="1600" dirty="0">
                    <a:latin typeface="Calibri" panose="020F0502020204030204" pitchFamily="34" charset="0"/>
                    <a:cs typeface="Times New Roman" panose="02020603050405020304" pitchFamily="18" charset="0"/>
                  </a:rPr>
                  <a:t>，终点横向速度</a:t>
                </a:r>
                <a14:m>
                  <m:oMath xmlns:m="http://schemas.openxmlformats.org/officeDocument/2006/math">
                    <m:sSub>
                      <m:sSubPr>
                        <m:ctrlPr>
                          <a:rPr lang="zh-CN" altLang="zh-CN" sz="1600" i="1">
                            <a:effectLst/>
                            <a:latin typeface="Cambria Math" panose="02040503050406030204" pitchFamily="18" charset="0"/>
                            <a:ea typeface="Cambria Math" panose="02040503050406030204" pitchFamily="18" charset="0"/>
                          </a:rPr>
                        </m:ctrlPr>
                      </m:sSubPr>
                      <m:e>
                        <m:r>
                          <m:rPr>
                            <m:sty m:val="p"/>
                          </m:rPr>
                          <a:rPr lang="en-US" altLang="zh-CN" sz="1600">
                            <a:latin typeface="Cambria Math" panose="02040503050406030204" pitchFamily="18" charset="0"/>
                            <a:cs typeface="Times New Roman" panose="02020603050405020304" pitchFamily="18" charset="0"/>
                          </a:rPr>
                          <m:t>v</m:t>
                        </m:r>
                      </m:e>
                      <m:sub>
                        <m:r>
                          <m:rPr>
                            <m:sty m:val="p"/>
                          </m:rPr>
                          <a:rPr lang="en-US" altLang="zh-CN" sz="1600">
                            <a:latin typeface="Cambria Math" panose="02040503050406030204" pitchFamily="18" charset="0"/>
                            <a:cs typeface="Times New Roman" panose="02020603050405020304" pitchFamily="18" charset="0"/>
                          </a:rPr>
                          <m:t>e</m:t>
                        </m:r>
                      </m:sub>
                    </m:sSub>
                    <m:r>
                      <a:rPr lang="en-US" altLang="zh-CN" sz="1600">
                        <a:latin typeface="Cambria Math" panose="02040503050406030204" pitchFamily="18" charset="0"/>
                        <a:cs typeface="Times New Roman" panose="02020603050405020304" pitchFamily="18" charset="0"/>
                      </a:rPr>
                      <m:t>=0</m:t>
                    </m:r>
                  </m:oMath>
                </a14:m>
                <a:r>
                  <a:rPr lang="zh-CN" altLang="zh-CN" sz="1600" dirty="0">
                    <a:latin typeface="Calibri" panose="020F0502020204030204" pitchFamily="34" charset="0"/>
                    <a:cs typeface="Times New Roman" panose="02020603050405020304" pitchFamily="18" charset="0"/>
                  </a:rPr>
                  <a:t>，终点横向加速度</a:t>
                </a:r>
                <a14:m>
                  <m:oMath xmlns:m="http://schemas.openxmlformats.org/officeDocument/2006/math">
                    <m:sSub>
                      <m:sSubPr>
                        <m:ctrlPr>
                          <a:rPr lang="zh-CN" altLang="zh-CN" sz="1600" i="1">
                            <a:effectLst/>
                            <a:latin typeface="Cambria Math" panose="02040503050406030204" pitchFamily="18" charset="0"/>
                            <a:ea typeface="Cambria Math" panose="02040503050406030204" pitchFamily="18" charset="0"/>
                          </a:rPr>
                        </m:ctrlPr>
                      </m:sSubPr>
                      <m:e>
                        <m:r>
                          <m:rPr>
                            <m:sty m:val="p"/>
                          </m:rPr>
                          <a:rPr lang="en-US" altLang="zh-CN" sz="1600">
                            <a:latin typeface="Cambria Math" panose="02040503050406030204" pitchFamily="18" charset="0"/>
                            <a:cs typeface="Times New Roman" panose="02020603050405020304" pitchFamily="18" charset="0"/>
                          </a:rPr>
                          <m:t>a</m:t>
                        </m:r>
                      </m:e>
                      <m:sub>
                        <m:r>
                          <m:rPr>
                            <m:sty m:val="p"/>
                          </m:rPr>
                          <a:rPr lang="en-US" altLang="zh-CN" sz="1600">
                            <a:latin typeface="Cambria Math" panose="02040503050406030204" pitchFamily="18" charset="0"/>
                            <a:cs typeface="Times New Roman" panose="02020603050405020304" pitchFamily="18" charset="0"/>
                          </a:rPr>
                          <m:t>e</m:t>
                        </m:r>
                      </m:sub>
                    </m:sSub>
                    <m:r>
                      <a:rPr lang="en-US" altLang="zh-CN" sz="1600" i="1">
                        <a:latin typeface="Cambria Math" panose="02040503050406030204" pitchFamily="18" charset="0"/>
                        <a:cs typeface="Times New Roman" panose="02020603050405020304" pitchFamily="18" charset="0"/>
                      </a:rPr>
                      <m:t>=0</m:t>
                    </m:r>
                  </m:oMath>
                </a14:m>
                <a:r>
                  <a:rPr lang="zh-CN" altLang="zh-CN" sz="1600" dirty="0">
                    <a:latin typeface="Calibri" panose="020F0502020204030204" pitchFamily="34" charset="0"/>
                    <a:cs typeface="Times New Roman" panose="02020603050405020304" pitchFamily="18" charset="0"/>
                  </a:rPr>
                  <a:t>，通过上述计算，可以得到如下位移、速度、</a:t>
                </a:r>
                <a:r>
                  <a:rPr lang="zh-CN" altLang="zh-CN" sz="1600" dirty="0" smtClean="0">
                    <a:latin typeface="Calibri" panose="020F0502020204030204" pitchFamily="34" charset="0"/>
                    <a:cs typeface="Times New Roman" panose="02020603050405020304" pitchFamily="18" charset="0"/>
                  </a:rPr>
                  <a:t>加速度</a:t>
                </a:r>
                <a:r>
                  <a:rPr lang="zh-CN" altLang="en-US" sz="1600" dirty="0" smtClean="0">
                    <a:latin typeface="Calibri" panose="020F0502020204030204" pitchFamily="34" charset="0"/>
                    <a:cs typeface="Times New Roman" panose="02020603050405020304" pitchFamily="18" charset="0"/>
                  </a:rPr>
                  <a:t>曲线图</a:t>
                </a:r>
                <a:endParaRPr lang="zh-CN" altLang="en-US" sz="1600" dirty="0"/>
              </a:p>
            </p:txBody>
          </p:sp>
        </mc:Choice>
        <mc:Fallback xmlns="">
          <p:sp>
            <p:nvSpPr>
              <p:cNvPr id="6" name="矩形 5"/>
              <p:cNvSpPr>
                <a:spLocks noRot="1" noChangeAspect="1" noMove="1" noResize="1" noEditPoints="1" noAdjustHandles="1" noChangeArrowheads="1" noChangeShapeType="1" noTextEdit="1"/>
              </p:cNvSpPr>
              <p:nvPr/>
            </p:nvSpPr>
            <p:spPr>
              <a:xfrm>
                <a:off x="719832" y="1154604"/>
                <a:ext cx="8352928" cy="830997"/>
              </a:xfrm>
              <a:prstGeom prst="rect">
                <a:avLst/>
              </a:prstGeom>
              <a:blipFill rotWithShape="0">
                <a:blip r:embed="rId5"/>
                <a:stretch>
                  <a:fillRect l="-365" t="-2920" b="-72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638119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r>
              <a:rPr lang="zh-CN" altLang="en-US" smtClean="0"/>
              <a:t>第 </a:t>
            </a:r>
            <a:fld id="{F9836550-59F5-4741-8F32-4C660952C9C1}" type="slidenum">
              <a:rPr lang="zh-CN" altLang="en-US" smtClean="0"/>
              <a:pPr>
                <a:defRPr/>
              </a:pPr>
              <a:t>17</a:t>
            </a:fld>
            <a:r>
              <a:rPr lang="zh-CN" altLang="en-US" smtClean="0"/>
              <a:t> 页</a:t>
            </a:r>
            <a:endParaRPr lang="zh-CN" altLang="en-US"/>
          </a:p>
        </p:txBody>
      </p:sp>
      <p:pic>
        <p:nvPicPr>
          <p:cNvPr id="3" name="图片 47"/>
          <p:cNvPicPr>
            <a:picLocks noChangeAspect="1"/>
          </p:cNvPicPr>
          <p:nvPr/>
        </p:nvPicPr>
        <p:blipFill rotWithShape="1">
          <a:blip r:embed="rId2">
            <a:biLevel thresh="75000"/>
            <a:extLst>
              <a:ext uri="{BEBA8EAE-BF5A-486C-A8C5-ECC9F3942E4B}">
                <a14:imgProps xmlns:a14="http://schemas.microsoft.com/office/drawing/2010/main">
                  <a14:imgLayer r:embed="rId3">
                    <a14:imgEffect>
                      <a14:saturation sat="66000"/>
                    </a14:imgEffect>
                  </a14:imgLayer>
                </a14:imgProps>
              </a:ext>
            </a:extLst>
          </a:blip>
          <a:srcRect t="76775"/>
          <a:stretch/>
        </p:blipFill>
        <p:spPr>
          <a:xfrm rot="10800000" flipV="1">
            <a:off x="1799952" y="935831"/>
            <a:ext cx="7128792" cy="151962"/>
          </a:xfrm>
          <a:prstGeom prst="rect">
            <a:avLst/>
          </a:prstGeom>
          <a:ln>
            <a:noFill/>
          </a:ln>
          <a:effectLst>
            <a:outerShdw blurRad="292100" dist="139700" dir="2700000" algn="tl" rotWithShape="0">
              <a:srgbClr val="333333">
                <a:alpha val="65000"/>
              </a:srgbClr>
            </a:outerShdw>
          </a:effectLst>
        </p:spPr>
      </p:pic>
      <p:sp>
        <p:nvSpPr>
          <p:cNvPr id="4" name="文本框 3"/>
          <p:cNvSpPr txBox="1"/>
          <p:nvPr/>
        </p:nvSpPr>
        <p:spPr>
          <a:xfrm>
            <a:off x="2448024" y="216274"/>
            <a:ext cx="3600400" cy="719556"/>
          </a:xfrm>
          <a:prstGeom prst="rect">
            <a:avLst/>
          </a:prstGeom>
          <a:noFill/>
        </p:spPr>
        <p:txBody>
          <a:bodyPr wrap="square" rtlCol="0">
            <a:spAutoFit/>
          </a:bodyPr>
          <a:lstStyle/>
          <a:p>
            <a:pPr>
              <a:lnSpc>
                <a:spcPct val="200000"/>
              </a:lnSpc>
            </a:pPr>
            <a:r>
              <a:rPr lang="en-US" altLang="zh-CN" sz="2400" b="1" dirty="0" smtClean="0">
                <a:solidFill>
                  <a:srgbClr val="595959"/>
                </a:solidFill>
                <a:latin typeface="微软雅黑" pitchFamily="34" charset="-122"/>
                <a:ea typeface="微软雅黑" pitchFamily="34" charset="-122"/>
              </a:rPr>
              <a:t>LKA</a:t>
            </a:r>
            <a:r>
              <a:rPr lang="zh-CN" altLang="en-US" sz="2400" b="1" dirty="0" smtClean="0">
                <a:solidFill>
                  <a:srgbClr val="595959"/>
                </a:solidFill>
                <a:latin typeface="微软雅黑" pitchFamily="34" charset="-122"/>
                <a:ea typeface="微软雅黑" pitchFamily="34" charset="-122"/>
              </a:rPr>
              <a:t>主控逻辑</a:t>
            </a:r>
            <a:endParaRPr lang="en-US" altLang="zh-CN" sz="2400" b="1" dirty="0">
              <a:solidFill>
                <a:srgbClr val="595959"/>
              </a:solidFill>
              <a:latin typeface="微软雅黑" pitchFamily="34" charset="-122"/>
              <a:ea typeface="微软雅黑" pitchFamily="34" charset="-122"/>
            </a:endParaRPr>
          </a:p>
        </p:txBody>
      </p:sp>
      <p:pic>
        <p:nvPicPr>
          <p:cNvPr id="6" name="图片 5"/>
          <p:cNvPicPr>
            <a:picLocks noChangeAspect="1"/>
          </p:cNvPicPr>
          <p:nvPr/>
        </p:nvPicPr>
        <p:blipFill>
          <a:blip r:embed="rId4"/>
          <a:stretch>
            <a:fillRect/>
          </a:stretch>
        </p:blipFill>
        <p:spPr>
          <a:xfrm>
            <a:off x="2087984" y="1062472"/>
            <a:ext cx="5760640" cy="5396023"/>
          </a:xfrm>
          <a:prstGeom prst="rect">
            <a:avLst/>
          </a:prstGeom>
        </p:spPr>
      </p:pic>
    </p:spTree>
    <p:extLst>
      <p:ext uri="{BB962C8B-B14F-4D97-AF65-F5344CB8AC3E}">
        <p14:creationId xmlns:p14="http://schemas.microsoft.com/office/powerpoint/2010/main" val="12413775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r>
              <a:rPr lang="zh-CN" altLang="en-US" smtClean="0"/>
              <a:t>第 </a:t>
            </a:r>
            <a:fld id="{F9836550-59F5-4741-8F32-4C660952C9C1}" type="slidenum">
              <a:rPr lang="zh-CN" altLang="en-US" smtClean="0"/>
              <a:pPr>
                <a:defRPr/>
              </a:pPr>
              <a:t>18</a:t>
            </a:fld>
            <a:r>
              <a:rPr lang="zh-CN" altLang="en-US" smtClean="0"/>
              <a:t> 页</a:t>
            </a:r>
            <a:endParaRPr lang="zh-CN" altLang="en-US"/>
          </a:p>
        </p:txBody>
      </p:sp>
      <p:pic>
        <p:nvPicPr>
          <p:cNvPr id="3" name="图片 47"/>
          <p:cNvPicPr>
            <a:picLocks noChangeAspect="1"/>
          </p:cNvPicPr>
          <p:nvPr/>
        </p:nvPicPr>
        <p:blipFill rotWithShape="1">
          <a:blip r:embed="rId2">
            <a:biLevel thresh="75000"/>
            <a:extLst>
              <a:ext uri="{BEBA8EAE-BF5A-486C-A8C5-ECC9F3942E4B}">
                <a14:imgProps xmlns:a14="http://schemas.microsoft.com/office/drawing/2010/main">
                  <a14:imgLayer r:embed="rId3">
                    <a14:imgEffect>
                      <a14:saturation sat="66000"/>
                    </a14:imgEffect>
                  </a14:imgLayer>
                </a14:imgProps>
              </a:ext>
            </a:extLst>
          </a:blip>
          <a:srcRect t="76775"/>
          <a:stretch/>
        </p:blipFill>
        <p:spPr>
          <a:xfrm rot="10800000" flipV="1">
            <a:off x="1799952" y="935831"/>
            <a:ext cx="7128792" cy="151962"/>
          </a:xfrm>
          <a:prstGeom prst="rect">
            <a:avLst/>
          </a:prstGeom>
          <a:ln>
            <a:noFill/>
          </a:ln>
          <a:effectLst>
            <a:outerShdw blurRad="292100" dist="139700" dir="2700000" algn="tl" rotWithShape="0">
              <a:srgbClr val="333333">
                <a:alpha val="65000"/>
              </a:srgbClr>
            </a:outerShdw>
          </a:effectLst>
        </p:spPr>
      </p:pic>
      <p:sp>
        <p:nvSpPr>
          <p:cNvPr id="4" name="文本框 3"/>
          <p:cNvSpPr txBox="1"/>
          <p:nvPr/>
        </p:nvSpPr>
        <p:spPr>
          <a:xfrm>
            <a:off x="2448024" y="216274"/>
            <a:ext cx="3600400" cy="719556"/>
          </a:xfrm>
          <a:prstGeom prst="rect">
            <a:avLst/>
          </a:prstGeom>
          <a:noFill/>
        </p:spPr>
        <p:txBody>
          <a:bodyPr wrap="square" rtlCol="0">
            <a:spAutoFit/>
          </a:bodyPr>
          <a:lstStyle/>
          <a:p>
            <a:pPr>
              <a:lnSpc>
                <a:spcPct val="200000"/>
              </a:lnSpc>
            </a:pPr>
            <a:r>
              <a:rPr lang="zh-CN" altLang="en-US" sz="2400" b="1" dirty="0" smtClean="0">
                <a:solidFill>
                  <a:srgbClr val="595959"/>
                </a:solidFill>
                <a:latin typeface="微软雅黑" pitchFamily="34" charset="-122"/>
                <a:ea typeface="微软雅黑" pitchFamily="34" charset="-122"/>
              </a:rPr>
              <a:t>触发控制条件</a:t>
            </a:r>
            <a:endParaRPr lang="en-US" altLang="zh-CN" sz="2400" b="1" dirty="0">
              <a:solidFill>
                <a:srgbClr val="595959"/>
              </a:solidFill>
              <a:latin typeface="微软雅黑" pitchFamily="34" charset="-122"/>
              <a:ea typeface="微软雅黑" pitchFamily="34" charset="-122"/>
            </a:endParaRPr>
          </a:p>
        </p:txBody>
      </p:sp>
      <p:pic>
        <p:nvPicPr>
          <p:cNvPr id="6" name="图片 5"/>
          <p:cNvPicPr>
            <a:picLocks noChangeAspect="1"/>
          </p:cNvPicPr>
          <p:nvPr/>
        </p:nvPicPr>
        <p:blipFill>
          <a:blip r:embed="rId4"/>
          <a:stretch>
            <a:fillRect/>
          </a:stretch>
        </p:blipFill>
        <p:spPr>
          <a:xfrm>
            <a:off x="1511920" y="1011812"/>
            <a:ext cx="7128792" cy="5375193"/>
          </a:xfrm>
          <a:prstGeom prst="rect">
            <a:avLst/>
          </a:prstGeom>
        </p:spPr>
      </p:pic>
    </p:spTree>
    <p:extLst>
      <p:ext uri="{BB962C8B-B14F-4D97-AF65-F5344CB8AC3E}">
        <p14:creationId xmlns:p14="http://schemas.microsoft.com/office/powerpoint/2010/main" val="33548893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r>
              <a:rPr lang="zh-CN" altLang="en-US" smtClean="0"/>
              <a:t>第 </a:t>
            </a:r>
            <a:fld id="{F9836550-59F5-4741-8F32-4C660952C9C1}" type="slidenum">
              <a:rPr lang="zh-CN" altLang="en-US" smtClean="0"/>
              <a:pPr>
                <a:defRPr/>
              </a:pPr>
              <a:t>19</a:t>
            </a:fld>
            <a:r>
              <a:rPr lang="zh-CN" altLang="en-US" smtClean="0"/>
              <a:t> 页</a:t>
            </a:r>
            <a:endParaRPr lang="zh-CN" altLang="en-US"/>
          </a:p>
        </p:txBody>
      </p:sp>
      <p:pic>
        <p:nvPicPr>
          <p:cNvPr id="3" name="图片 47"/>
          <p:cNvPicPr>
            <a:picLocks noChangeAspect="1"/>
          </p:cNvPicPr>
          <p:nvPr/>
        </p:nvPicPr>
        <p:blipFill rotWithShape="1">
          <a:blip r:embed="rId2">
            <a:biLevel thresh="75000"/>
            <a:extLst>
              <a:ext uri="{BEBA8EAE-BF5A-486C-A8C5-ECC9F3942E4B}">
                <a14:imgProps xmlns:a14="http://schemas.microsoft.com/office/drawing/2010/main">
                  <a14:imgLayer r:embed="rId3">
                    <a14:imgEffect>
                      <a14:saturation sat="66000"/>
                    </a14:imgEffect>
                  </a14:imgLayer>
                </a14:imgProps>
              </a:ext>
            </a:extLst>
          </a:blip>
          <a:srcRect t="76775"/>
          <a:stretch/>
        </p:blipFill>
        <p:spPr>
          <a:xfrm rot="10800000" flipV="1">
            <a:off x="1799952" y="935831"/>
            <a:ext cx="7128792" cy="151962"/>
          </a:xfrm>
          <a:prstGeom prst="rect">
            <a:avLst/>
          </a:prstGeom>
          <a:ln>
            <a:noFill/>
          </a:ln>
          <a:effectLst>
            <a:outerShdw blurRad="292100" dist="139700" dir="2700000" algn="tl" rotWithShape="0">
              <a:srgbClr val="333333">
                <a:alpha val="65000"/>
              </a:srgbClr>
            </a:outerShdw>
          </a:effectLst>
        </p:spPr>
      </p:pic>
      <p:sp>
        <p:nvSpPr>
          <p:cNvPr id="4" name="文本框 3"/>
          <p:cNvSpPr txBox="1"/>
          <p:nvPr/>
        </p:nvSpPr>
        <p:spPr>
          <a:xfrm>
            <a:off x="2448024" y="216274"/>
            <a:ext cx="3600400" cy="719556"/>
          </a:xfrm>
          <a:prstGeom prst="rect">
            <a:avLst/>
          </a:prstGeom>
          <a:noFill/>
        </p:spPr>
        <p:txBody>
          <a:bodyPr wrap="square" rtlCol="0">
            <a:spAutoFit/>
          </a:bodyPr>
          <a:lstStyle/>
          <a:p>
            <a:pPr>
              <a:lnSpc>
                <a:spcPct val="200000"/>
              </a:lnSpc>
            </a:pPr>
            <a:r>
              <a:rPr lang="zh-CN" altLang="en-US" sz="2400" b="1" dirty="0" smtClean="0">
                <a:solidFill>
                  <a:srgbClr val="595959"/>
                </a:solidFill>
                <a:latin typeface="微软雅黑" pitchFamily="34" charset="-122"/>
                <a:ea typeface="微软雅黑" pitchFamily="34" charset="-122"/>
              </a:rPr>
              <a:t>抑制和取消抑制</a:t>
            </a:r>
            <a:endParaRPr lang="en-US" altLang="zh-CN" sz="2400" b="1" dirty="0">
              <a:solidFill>
                <a:srgbClr val="595959"/>
              </a:solidFill>
              <a:latin typeface="微软雅黑" pitchFamily="34" charset="-122"/>
              <a:ea typeface="微软雅黑" pitchFamily="34" charset="-122"/>
            </a:endParaRPr>
          </a:p>
        </p:txBody>
      </p:sp>
      <p:pic>
        <p:nvPicPr>
          <p:cNvPr id="6" name="图片 5"/>
          <p:cNvPicPr>
            <a:picLocks noChangeAspect="1"/>
          </p:cNvPicPr>
          <p:nvPr/>
        </p:nvPicPr>
        <p:blipFill>
          <a:blip r:embed="rId4"/>
          <a:stretch>
            <a:fillRect/>
          </a:stretch>
        </p:blipFill>
        <p:spPr>
          <a:xfrm>
            <a:off x="935856" y="1943943"/>
            <a:ext cx="3174581" cy="3550475"/>
          </a:xfrm>
          <a:prstGeom prst="rect">
            <a:avLst/>
          </a:prstGeom>
        </p:spPr>
      </p:pic>
      <p:pic>
        <p:nvPicPr>
          <p:cNvPr id="5" name="图片 4"/>
          <p:cNvPicPr>
            <a:picLocks noChangeAspect="1"/>
          </p:cNvPicPr>
          <p:nvPr/>
        </p:nvPicPr>
        <p:blipFill>
          <a:blip r:embed="rId5"/>
          <a:stretch>
            <a:fillRect/>
          </a:stretch>
        </p:blipFill>
        <p:spPr>
          <a:xfrm>
            <a:off x="5832442" y="1295871"/>
            <a:ext cx="2495559" cy="4366579"/>
          </a:xfrm>
          <a:prstGeom prst="rect">
            <a:avLst/>
          </a:prstGeom>
        </p:spPr>
      </p:pic>
    </p:spTree>
    <p:extLst>
      <p:ext uri="{BB962C8B-B14F-4D97-AF65-F5344CB8AC3E}">
        <p14:creationId xmlns:p14="http://schemas.microsoft.com/office/powerpoint/2010/main" val="32707079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5"/>
          <p:cNvSpPr>
            <a:spLocks noChangeArrowheads="1"/>
          </p:cNvSpPr>
          <p:nvPr/>
        </p:nvSpPr>
        <p:spPr bwMode="auto">
          <a:xfrm>
            <a:off x="1474926" y="1640685"/>
            <a:ext cx="4032448" cy="4847097"/>
          </a:xfrm>
          <a:prstGeom prst="rect">
            <a:avLst/>
          </a:prstGeom>
          <a:noFill/>
          <a:ln w="9525">
            <a:noFill/>
            <a:miter lim="800000"/>
            <a:headEnd/>
            <a:tailEnd/>
          </a:ln>
        </p:spPr>
        <p:txBody>
          <a:bodyPr wrap="square">
            <a:noAutofit/>
          </a:bodyPr>
          <a:lstStyle/>
          <a:p>
            <a:pPr marL="342900" indent="-342900">
              <a:lnSpc>
                <a:spcPct val="200000"/>
              </a:lnSpc>
              <a:buFont typeface="Wingdings" panose="05000000000000000000" pitchFamily="2" charset="2"/>
              <a:buChar char="Ø"/>
            </a:pPr>
            <a:r>
              <a:rPr lang="zh-CN" altLang="en-US" sz="2200" b="1" dirty="0" smtClean="0">
                <a:solidFill>
                  <a:srgbClr val="595959"/>
                </a:solidFill>
                <a:latin typeface="微软雅黑" pitchFamily="34" charset="-122"/>
                <a:ea typeface="微软雅黑" pitchFamily="34" charset="-122"/>
                <a:hlinkClick r:id="rId2" action="ppaction://hlinksldjump"/>
              </a:rPr>
              <a:t>数据计算</a:t>
            </a:r>
            <a:endParaRPr lang="en-US" altLang="zh-CN" sz="2200" b="1" dirty="0" smtClean="0">
              <a:solidFill>
                <a:srgbClr val="595959"/>
              </a:solidFill>
              <a:latin typeface="微软雅黑" pitchFamily="34" charset="-122"/>
              <a:ea typeface="微软雅黑" pitchFamily="34" charset="-122"/>
            </a:endParaRPr>
          </a:p>
          <a:p>
            <a:pPr marL="342900" indent="-342900">
              <a:lnSpc>
                <a:spcPct val="200000"/>
              </a:lnSpc>
              <a:buFont typeface="Wingdings" panose="05000000000000000000" pitchFamily="2" charset="2"/>
              <a:buChar char="Ø"/>
            </a:pPr>
            <a:r>
              <a:rPr lang="en-US" altLang="zh-CN" sz="2200" b="1" dirty="0" smtClean="0">
                <a:solidFill>
                  <a:srgbClr val="595959"/>
                </a:solidFill>
                <a:latin typeface="微软雅黑" pitchFamily="34" charset="-122"/>
                <a:ea typeface="微软雅黑" pitchFamily="34" charset="-122"/>
                <a:hlinkClick r:id="rId3" action="ppaction://hlinksldjump"/>
              </a:rPr>
              <a:t>LDW</a:t>
            </a:r>
            <a:r>
              <a:rPr lang="zh-CN" altLang="en-US" sz="2200" b="1" dirty="0" smtClean="0">
                <a:solidFill>
                  <a:srgbClr val="595959"/>
                </a:solidFill>
                <a:latin typeface="微软雅黑" pitchFamily="34" charset="-122"/>
                <a:ea typeface="微软雅黑" pitchFamily="34" charset="-122"/>
                <a:hlinkClick r:id="rId3" action="ppaction://hlinksldjump"/>
              </a:rPr>
              <a:t>触发条件</a:t>
            </a:r>
            <a:endParaRPr lang="en-US" altLang="zh-CN" sz="2200" b="1" dirty="0" smtClean="0">
              <a:solidFill>
                <a:srgbClr val="595959"/>
              </a:solidFill>
              <a:latin typeface="微软雅黑" pitchFamily="34" charset="-122"/>
              <a:ea typeface="微软雅黑" pitchFamily="34" charset="-122"/>
            </a:endParaRPr>
          </a:p>
          <a:p>
            <a:pPr marL="342900" indent="-342900">
              <a:lnSpc>
                <a:spcPct val="200000"/>
              </a:lnSpc>
              <a:buFont typeface="Wingdings" panose="05000000000000000000" pitchFamily="2" charset="2"/>
              <a:buChar char="Ø"/>
            </a:pPr>
            <a:r>
              <a:rPr lang="en-US" altLang="zh-CN" sz="2200" b="1" dirty="0" smtClean="0">
                <a:solidFill>
                  <a:srgbClr val="595959"/>
                </a:solidFill>
                <a:latin typeface="微软雅黑" pitchFamily="34" charset="-122"/>
                <a:ea typeface="微软雅黑" pitchFamily="34" charset="-122"/>
                <a:hlinkClick r:id="rId4" action="ppaction://hlinksldjump"/>
              </a:rPr>
              <a:t>LDW</a:t>
            </a:r>
            <a:r>
              <a:rPr lang="zh-CN" altLang="en-US" sz="2200" b="1" dirty="0" smtClean="0">
                <a:solidFill>
                  <a:srgbClr val="595959"/>
                </a:solidFill>
                <a:latin typeface="微软雅黑" pitchFamily="34" charset="-122"/>
                <a:ea typeface="微软雅黑" pitchFamily="34" charset="-122"/>
                <a:hlinkClick r:id="rId4" action="ppaction://hlinksldjump"/>
              </a:rPr>
              <a:t>告警逻辑</a:t>
            </a:r>
            <a:r>
              <a:rPr lang="en-US" altLang="zh-CN" sz="2200" b="1" dirty="0" smtClean="0">
                <a:solidFill>
                  <a:srgbClr val="595959"/>
                </a:solidFill>
                <a:latin typeface="微软雅黑" pitchFamily="34" charset="-122"/>
                <a:ea typeface="微软雅黑" pitchFamily="34" charset="-122"/>
              </a:rPr>
              <a:t>				</a:t>
            </a:r>
            <a:endParaRPr lang="en-US" altLang="zh-CN" sz="2200" b="1" dirty="0">
              <a:solidFill>
                <a:srgbClr val="595959"/>
              </a:solidFill>
              <a:latin typeface="微软雅黑" pitchFamily="34" charset="-122"/>
              <a:ea typeface="微软雅黑" pitchFamily="34" charset="-122"/>
            </a:endParaRPr>
          </a:p>
        </p:txBody>
      </p:sp>
      <p:sp>
        <p:nvSpPr>
          <p:cNvPr id="24" name="灯片编号占位符 24"/>
          <p:cNvSpPr>
            <a:spLocks noGrp="1"/>
          </p:cNvSpPr>
          <p:nvPr>
            <p:ph type="sldNum" sz="quarter" idx="10"/>
          </p:nvPr>
        </p:nvSpPr>
        <p:spPr/>
        <p:txBody>
          <a:bodyPr/>
          <a:lstStyle/>
          <a:p>
            <a:pPr>
              <a:defRPr/>
            </a:pPr>
            <a:r>
              <a:rPr lang="zh-CN" altLang="en-US"/>
              <a:t>第 </a:t>
            </a:r>
            <a:fld id="{EDB7D417-E96D-4BB3-BD0C-9734828400E7}" type="slidenum">
              <a:rPr lang="zh-CN" altLang="en-US"/>
              <a:pPr>
                <a:defRPr/>
              </a:pPr>
              <a:t>2</a:t>
            </a:fld>
            <a:r>
              <a:rPr lang="zh-CN" altLang="en-US"/>
              <a:t> 页</a:t>
            </a:r>
          </a:p>
        </p:txBody>
      </p:sp>
      <p:sp>
        <p:nvSpPr>
          <p:cNvPr id="4" name="矩形 5"/>
          <p:cNvSpPr>
            <a:spLocks noChangeArrowheads="1"/>
          </p:cNvSpPr>
          <p:nvPr/>
        </p:nvSpPr>
        <p:spPr bwMode="auto">
          <a:xfrm>
            <a:off x="5507374" y="1583903"/>
            <a:ext cx="3744416" cy="3477875"/>
          </a:xfrm>
          <a:prstGeom prst="rect">
            <a:avLst/>
          </a:prstGeom>
          <a:noFill/>
          <a:ln w="9525">
            <a:noFill/>
            <a:miter lim="800000"/>
            <a:headEnd/>
            <a:tailEnd/>
          </a:ln>
        </p:spPr>
        <p:txBody>
          <a:bodyPr wrap="square">
            <a:spAutoFit/>
          </a:bodyPr>
          <a:lstStyle/>
          <a:p>
            <a:pPr marL="342900" indent="-342900">
              <a:lnSpc>
                <a:spcPct val="200000"/>
              </a:lnSpc>
              <a:buFont typeface="Wingdings" panose="05000000000000000000" pitchFamily="2" charset="2"/>
              <a:buChar char="Ø"/>
            </a:pPr>
            <a:r>
              <a:rPr lang="en-US" altLang="zh-CN" sz="2200" b="1" dirty="0">
                <a:solidFill>
                  <a:srgbClr val="595959"/>
                </a:solidFill>
                <a:latin typeface="微软雅黑" pitchFamily="34" charset="-122"/>
                <a:ea typeface="微软雅黑" pitchFamily="34" charset="-122"/>
                <a:hlinkClick r:id="rId5" action="ppaction://hlinksldjump"/>
              </a:rPr>
              <a:t>LKA</a:t>
            </a:r>
            <a:r>
              <a:rPr lang="zh-CN" altLang="en-US" sz="2200" b="1" dirty="0">
                <a:solidFill>
                  <a:srgbClr val="595959"/>
                </a:solidFill>
                <a:latin typeface="微软雅黑" pitchFamily="34" charset="-122"/>
                <a:ea typeface="微软雅黑" pitchFamily="34" charset="-122"/>
                <a:hlinkClick r:id="rId5" action="ppaction://hlinksldjump"/>
              </a:rPr>
              <a:t>轨迹计算</a:t>
            </a:r>
            <a:endParaRPr lang="en-US" altLang="zh-CN" sz="2200" b="1" dirty="0">
              <a:solidFill>
                <a:srgbClr val="595959"/>
              </a:solidFill>
              <a:latin typeface="微软雅黑" pitchFamily="34" charset="-122"/>
              <a:ea typeface="微软雅黑" pitchFamily="34" charset="-122"/>
            </a:endParaRPr>
          </a:p>
          <a:p>
            <a:pPr marL="342900" indent="-342900">
              <a:lnSpc>
                <a:spcPct val="200000"/>
              </a:lnSpc>
              <a:buFont typeface="Wingdings" panose="05000000000000000000" pitchFamily="2" charset="2"/>
              <a:buChar char="Ø"/>
            </a:pPr>
            <a:r>
              <a:rPr lang="en-US" altLang="zh-CN" sz="2200" b="1" dirty="0">
                <a:solidFill>
                  <a:srgbClr val="595959"/>
                </a:solidFill>
                <a:latin typeface="微软雅黑" pitchFamily="34" charset="-122"/>
                <a:ea typeface="微软雅黑" pitchFamily="34" charset="-122"/>
                <a:hlinkClick r:id="rId6" action="ppaction://hlinksldjump"/>
              </a:rPr>
              <a:t>LKA</a:t>
            </a:r>
            <a:r>
              <a:rPr lang="zh-CN" altLang="en-US" sz="2200" b="1" dirty="0">
                <a:solidFill>
                  <a:srgbClr val="595959"/>
                </a:solidFill>
                <a:latin typeface="微软雅黑" pitchFamily="34" charset="-122"/>
                <a:ea typeface="微软雅黑" pitchFamily="34" charset="-122"/>
                <a:hlinkClick r:id="rId6" action="ppaction://hlinksldjump"/>
              </a:rPr>
              <a:t>主控逻辑</a:t>
            </a:r>
            <a:endParaRPr lang="en-US" altLang="zh-CN" sz="2200" b="1" dirty="0" smtClean="0">
              <a:solidFill>
                <a:srgbClr val="595959"/>
              </a:solidFill>
              <a:latin typeface="微软雅黑" pitchFamily="34" charset="-122"/>
              <a:ea typeface="微软雅黑" pitchFamily="34" charset="-122"/>
            </a:endParaRPr>
          </a:p>
          <a:p>
            <a:pPr marL="342900" indent="-342900">
              <a:lnSpc>
                <a:spcPct val="200000"/>
              </a:lnSpc>
              <a:buFont typeface="Wingdings" panose="05000000000000000000" pitchFamily="2" charset="2"/>
              <a:buChar char="Ø"/>
            </a:pPr>
            <a:r>
              <a:rPr lang="zh-CN" altLang="en-US" sz="2200" b="1" dirty="0" smtClean="0">
                <a:solidFill>
                  <a:srgbClr val="595959"/>
                </a:solidFill>
                <a:latin typeface="微软雅黑" pitchFamily="34" charset="-122"/>
                <a:ea typeface="微软雅黑" pitchFamily="34" charset="-122"/>
                <a:hlinkClick r:id="rId7" action="ppaction://hlinksldjump"/>
              </a:rPr>
              <a:t>横向控制算法</a:t>
            </a:r>
            <a:endParaRPr lang="en-US" altLang="zh-CN" sz="2200" b="1" dirty="0" smtClean="0">
              <a:solidFill>
                <a:srgbClr val="595959"/>
              </a:solidFill>
              <a:latin typeface="微软雅黑" pitchFamily="34" charset="-122"/>
              <a:ea typeface="微软雅黑" pitchFamily="34" charset="-122"/>
            </a:endParaRPr>
          </a:p>
          <a:p>
            <a:pPr>
              <a:lnSpc>
                <a:spcPct val="200000"/>
              </a:lnSpc>
            </a:pPr>
            <a:r>
              <a:rPr lang="en-US" altLang="zh-CN" sz="2200" b="1" dirty="0" smtClean="0">
                <a:solidFill>
                  <a:srgbClr val="595959"/>
                </a:solidFill>
                <a:latin typeface="微软雅黑" pitchFamily="34" charset="-122"/>
                <a:ea typeface="微软雅黑" pitchFamily="34" charset="-122"/>
              </a:rPr>
              <a:t>				</a:t>
            </a:r>
            <a:endParaRPr lang="en-US" altLang="zh-CN" sz="2200" b="1" dirty="0">
              <a:solidFill>
                <a:srgbClr val="595959"/>
              </a:solidFill>
              <a:latin typeface="微软雅黑" pitchFamily="34" charset="-122"/>
              <a:ea typeface="微软雅黑" pitchFamily="34" charset="-122"/>
            </a:endParaRPr>
          </a:p>
        </p:txBody>
      </p:sp>
    </p:spTree>
    <p:extLst>
      <p:ext uri="{BB962C8B-B14F-4D97-AF65-F5344CB8AC3E}">
        <p14:creationId xmlns:p14="http://schemas.microsoft.com/office/powerpoint/2010/main" val="748516608"/>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r>
              <a:rPr lang="zh-CN" altLang="en-US" smtClean="0"/>
              <a:t>第 </a:t>
            </a:r>
            <a:fld id="{F9836550-59F5-4741-8F32-4C660952C9C1}" type="slidenum">
              <a:rPr lang="zh-CN" altLang="en-US" smtClean="0"/>
              <a:pPr>
                <a:defRPr/>
              </a:pPr>
              <a:t>20</a:t>
            </a:fld>
            <a:r>
              <a:rPr lang="zh-CN" altLang="en-US" smtClean="0"/>
              <a:t> 页</a:t>
            </a:r>
            <a:endParaRPr lang="zh-CN" altLang="en-US"/>
          </a:p>
        </p:txBody>
      </p:sp>
      <p:pic>
        <p:nvPicPr>
          <p:cNvPr id="3" name="图片 47"/>
          <p:cNvPicPr>
            <a:picLocks noChangeAspect="1"/>
          </p:cNvPicPr>
          <p:nvPr/>
        </p:nvPicPr>
        <p:blipFill rotWithShape="1">
          <a:blip r:embed="rId2">
            <a:biLevel thresh="75000"/>
            <a:extLst>
              <a:ext uri="{BEBA8EAE-BF5A-486C-A8C5-ECC9F3942E4B}">
                <a14:imgProps xmlns:a14="http://schemas.microsoft.com/office/drawing/2010/main">
                  <a14:imgLayer r:embed="rId3">
                    <a14:imgEffect>
                      <a14:saturation sat="66000"/>
                    </a14:imgEffect>
                  </a14:imgLayer>
                </a14:imgProps>
              </a:ext>
            </a:extLst>
          </a:blip>
          <a:srcRect t="76775"/>
          <a:stretch/>
        </p:blipFill>
        <p:spPr>
          <a:xfrm rot="10800000" flipV="1">
            <a:off x="1799952" y="935831"/>
            <a:ext cx="7128792" cy="151962"/>
          </a:xfrm>
          <a:prstGeom prst="rect">
            <a:avLst/>
          </a:prstGeom>
          <a:ln>
            <a:noFill/>
          </a:ln>
          <a:effectLst>
            <a:outerShdw blurRad="292100" dist="139700" dir="2700000" algn="tl" rotWithShape="0">
              <a:srgbClr val="333333">
                <a:alpha val="65000"/>
              </a:srgbClr>
            </a:outerShdw>
          </a:effectLst>
        </p:spPr>
      </p:pic>
      <p:sp>
        <p:nvSpPr>
          <p:cNvPr id="4" name="文本框 3"/>
          <p:cNvSpPr txBox="1"/>
          <p:nvPr/>
        </p:nvSpPr>
        <p:spPr>
          <a:xfrm>
            <a:off x="2448024" y="216274"/>
            <a:ext cx="3600400" cy="719556"/>
          </a:xfrm>
          <a:prstGeom prst="rect">
            <a:avLst/>
          </a:prstGeom>
          <a:noFill/>
        </p:spPr>
        <p:txBody>
          <a:bodyPr wrap="square" rtlCol="0">
            <a:spAutoFit/>
          </a:bodyPr>
          <a:lstStyle/>
          <a:p>
            <a:pPr>
              <a:lnSpc>
                <a:spcPct val="200000"/>
              </a:lnSpc>
            </a:pPr>
            <a:r>
              <a:rPr lang="en-US" altLang="zh-CN" sz="2400" b="1" dirty="0" smtClean="0">
                <a:solidFill>
                  <a:srgbClr val="595959"/>
                </a:solidFill>
                <a:latin typeface="微软雅黑" pitchFamily="34" charset="-122"/>
                <a:ea typeface="微软雅黑" pitchFamily="34" charset="-122"/>
              </a:rPr>
              <a:t>Complete</a:t>
            </a:r>
            <a:r>
              <a:rPr lang="zh-CN" altLang="en-US" sz="2400" b="1" dirty="0" smtClean="0">
                <a:solidFill>
                  <a:srgbClr val="595959"/>
                </a:solidFill>
                <a:latin typeface="微软雅黑" pitchFamily="34" charset="-122"/>
                <a:ea typeface="微软雅黑" pitchFamily="34" charset="-122"/>
              </a:rPr>
              <a:t>控制条件</a:t>
            </a:r>
            <a:endParaRPr lang="en-US" altLang="zh-CN" sz="2400" b="1" dirty="0">
              <a:solidFill>
                <a:srgbClr val="595959"/>
              </a:solidFill>
              <a:latin typeface="微软雅黑" pitchFamily="34" charset="-122"/>
              <a:ea typeface="微软雅黑" pitchFamily="34" charset="-122"/>
            </a:endParaRPr>
          </a:p>
        </p:txBody>
      </p:sp>
      <p:pic>
        <p:nvPicPr>
          <p:cNvPr id="5" name="图片 4"/>
          <p:cNvPicPr>
            <a:picLocks noChangeAspect="1"/>
          </p:cNvPicPr>
          <p:nvPr/>
        </p:nvPicPr>
        <p:blipFill>
          <a:blip r:embed="rId4"/>
          <a:stretch>
            <a:fillRect/>
          </a:stretch>
        </p:blipFill>
        <p:spPr>
          <a:xfrm>
            <a:off x="6336456" y="1806617"/>
            <a:ext cx="3135444" cy="3506703"/>
          </a:xfrm>
          <a:prstGeom prst="rect">
            <a:avLst/>
          </a:prstGeom>
        </p:spPr>
      </p:pic>
      <p:pic>
        <p:nvPicPr>
          <p:cNvPr id="6" name="图片 5"/>
          <p:cNvPicPr>
            <a:picLocks noChangeAspect="1"/>
          </p:cNvPicPr>
          <p:nvPr/>
        </p:nvPicPr>
        <p:blipFill>
          <a:blip r:embed="rId5"/>
          <a:stretch>
            <a:fillRect/>
          </a:stretch>
        </p:blipFill>
        <p:spPr>
          <a:xfrm>
            <a:off x="791840" y="1121241"/>
            <a:ext cx="5112568" cy="4985425"/>
          </a:xfrm>
          <a:prstGeom prst="rect">
            <a:avLst/>
          </a:prstGeom>
        </p:spPr>
      </p:pic>
      <p:sp>
        <p:nvSpPr>
          <p:cNvPr id="7" name="文本框 6"/>
          <p:cNvSpPr txBox="1"/>
          <p:nvPr/>
        </p:nvSpPr>
        <p:spPr>
          <a:xfrm>
            <a:off x="3491333" y="5040287"/>
            <a:ext cx="2629099" cy="738664"/>
          </a:xfrm>
          <a:prstGeom prst="rect">
            <a:avLst/>
          </a:prstGeom>
          <a:noFill/>
        </p:spPr>
        <p:txBody>
          <a:bodyPr wrap="square" rtlCol="0">
            <a:spAutoFit/>
          </a:bodyPr>
          <a:lstStyle/>
          <a:p>
            <a:r>
              <a:rPr lang="en-US" altLang="zh-CN" sz="1400" dirty="0" smtClean="0">
                <a:solidFill>
                  <a:srgbClr val="C00000"/>
                </a:solidFill>
              </a:rPr>
              <a:t>Complete intervention :</a:t>
            </a:r>
          </a:p>
          <a:p>
            <a:pPr marL="742950" lvl="1" indent="-285750">
              <a:buFont typeface="Arial" panose="020B0604020202020204" pitchFamily="34" charset="0"/>
              <a:buChar char="•"/>
            </a:pPr>
            <a:r>
              <a:rPr lang="en-US" altLang="zh-CN" sz="1400" dirty="0" err="1" smtClean="0">
                <a:solidFill>
                  <a:srgbClr val="C00000"/>
                </a:solidFill>
              </a:rPr>
              <a:t>V_lat</a:t>
            </a:r>
            <a:r>
              <a:rPr lang="en-US" altLang="zh-CN" sz="1400" dirty="0" smtClean="0">
                <a:solidFill>
                  <a:srgbClr val="C00000"/>
                </a:solidFill>
              </a:rPr>
              <a:t> &lt; 0.075m/s</a:t>
            </a:r>
          </a:p>
          <a:p>
            <a:pPr marL="742950" lvl="1" indent="-285750">
              <a:buFont typeface="Arial" panose="020B0604020202020204" pitchFamily="34" charset="0"/>
              <a:buChar char="•"/>
            </a:pPr>
            <a:r>
              <a:rPr lang="zh-CN" altLang="en-US" sz="1400" smtClean="0">
                <a:solidFill>
                  <a:srgbClr val="C00000"/>
                </a:solidFill>
              </a:rPr>
              <a:t>车</a:t>
            </a:r>
            <a:r>
              <a:rPr lang="zh-CN" altLang="en-US" sz="1400">
                <a:solidFill>
                  <a:srgbClr val="C00000"/>
                </a:solidFill>
              </a:rPr>
              <a:t>到</a:t>
            </a:r>
            <a:r>
              <a:rPr lang="zh-CN" altLang="en-US" sz="1400" smtClean="0">
                <a:solidFill>
                  <a:srgbClr val="C00000"/>
                </a:solidFill>
              </a:rPr>
              <a:t>轨迹</a:t>
            </a:r>
            <a:r>
              <a:rPr lang="zh-CN" altLang="en-US" sz="1400" dirty="0" smtClean="0">
                <a:solidFill>
                  <a:srgbClr val="C00000"/>
                </a:solidFill>
              </a:rPr>
              <a:t>的距离</a:t>
            </a:r>
            <a:r>
              <a:rPr lang="en-US" altLang="zh-CN" sz="1400" dirty="0" smtClean="0">
                <a:solidFill>
                  <a:srgbClr val="C00000"/>
                </a:solidFill>
              </a:rPr>
              <a:t>&gt;0</a:t>
            </a:r>
            <a:endParaRPr lang="zh-CN" altLang="en-US" sz="1400" dirty="0">
              <a:solidFill>
                <a:srgbClr val="C00000"/>
              </a:solidFill>
            </a:endParaRPr>
          </a:p>
        </p:txBody>
      </p:sp>
    </p:spTree>
    <p:extLst>
      <p:ext uri="{BB962C8B-B14F-4D97-AF65-F5344CB8AC3E}">
        <p14:creationId xmlns:p14="http://schemas.microsoft.com/office/powerpoint/2010/main" val="20680124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07864" y="2303983"/>
            <a:ext cx="7560840" cy="1190582"/>
          </a:xfrm>
          <a:prstGeom prst="rect">
            <a:avLst/>
          </a:prstGeom>
          <a:noFill/>
        </p:spPr>
        <p:txBody>
          <a:bodyPr wrap="square" rtlCol="0">
            <a:spAutoFit/>
          </a:bodyPr>
          <a:lstStyle/>
          <a:p>
            <a:pPr algn="ctr">
              <a:lnSpc>
                <a:spcPct val="150000"/>
              </a:lnSpc>
            </a:pPr>
            <a:r>
              <a:rPr lang="en-US" sz="5400" b="1" dirty="0" smtClean="0">
                <a:solidFill>
                  <a:schemeClr val="tx1">
                    <a:lumMod val="85000"/>
                    <a:lumOff val="15000"/>
                  </a:schemeClr>
                </a:solidFill>
                <a:latin typeface="微软雅黑" panose="020B0503020204020204" pitchFamily="34" charset="-122"/>
                <a:ea typeface="微软雅黑" panose="020B0503020204020204" pitchFamily="34" charset="-122"/>
              </a:rPr>
              <a:t> LATCTRL</a:t>
            </a:r>
            <a:endParaRPr lang="en-US" sz="5400" dirty="0">
              <a:solidFill>
                <a:schemeClr val="tx1">
                  <a:lumMod val="85000"/>
                  <a:lumOff val="15000"/>
                </a:schemeClr>
              </a:solidFill>
            </a:endParaRPr>
          </a:p>
        </p:txBody>
      </p:sp>
    </p:spTree>
    <p:extLst>
      <p:ext uri="{BB962C8B-B14F-4D97-AF65-F5344CB8AC3E}">
        <p14:creationId xmlns:p14="http://schemas.microsoft.com/office/powerpoint/2010/main" val="2643997450"/>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r>
              <a:rPr lang="zh-CN" altLang="en-US" smtClean="0"/>
              <a:t>第 </a:t>
            </a:r>
            <a:fld id="{F9836550-59F5-4741-8F32-4C660952C9C1}" type="slidenum">
              <a:rPr lang="zh-CN" altLang="en-US" smtClean="0"/>
              <a:pPr>
                <a:defRPr/>
              </a:pPr>
              <a:t>22</a:t>
            </a:fld>
            <a:r>
              <a:rPr lang="zh-CN" altLang="en-US" smtClean="0"/>
              <a:t> 页</a:t>
            </a:r>
            <a:endParaRPr lang="zh-CN" altLang="en-US"/>
          </a:p>
        </p:txBody>
      </p:sp>
      <p:pic>
        <p:nvPicPr>
          <p:cNvPr id="3" name="图片 47"/>
          <p:cNvPicPr>
            <a:picLocks noChangeAspect="1"/>
          </p:cNvPicPr>
          <p:nvPr/>
        </p:nvPicPr>
        <p:blipFill rotWithShape="1">
          <a:blip r:embed="rId3">
            <a:biLevel thresh="75000"/>
            <a:extLst>
              <a:ext uri="{BEBA8EAE-BF5A-486C-A8C5-ECC9F3942E4B}">
                <a14:imgProps xmlns:a14="http://schemas.microsoft.com/office/drawing/2010/main">
                  <a14:imgLayer r:embed="rId4">
                    <a14:imgEffect>
                      <a14:saturation sat="66000"/>
                    </a14:imgEffect>
                  </a14:imgLayer>
                </a14:imgProps>
              </a:ext>
            </a:extLst>
          </a:blip>
          <a:srcRect t="76775"/>
          <a:stretch/>
        </p:blipFill>
        <p:spPr>
          <a:xfrm rot="10800000" flipV="1">
            <a:off x="1799952" y="935831"/>
            <a:ext cx="7128792" cy="151962"/>
          </a:xfrm>
          <a:prstGeom prst="rect">
            <a:avLst/>
          </a:prstGeom>
          <a:ln>
            <a:noFill/>
          </a:ln>
          <a:effectLst>
            <a:outerShdw blurRad="292100" dist="139700" dir="2700000" algn="tl" rotWithShape="0">
              <a:srgbClr val="333333">
                <a:alpha val="65000"/>
              </a:srgbClr>
            </a:outerShdw>
          </a:effectLst>
        </p:spPr>
      </p:pic>
      <p:sp>
        <p:nvSpPr>
          <p:cNvPr id="4" name="文本框 3"/>
          <p:cNvSpPr txBox="1"/>
          <p:nvPr/>
        </p:nvSpPr>
        <p:spPr>
          <a:xfrm>
            <a:off x="2448024" y="216274"/>
            <a:ext cx="4536504" cy="1569660"/>
          </a:xfrm>
          <a:prstGeom prst="rect">
            <a:avLst/>
          </a:prstGeom>
          <a:noFill/>
        </p:spPr>
        <p:txBody>
          <a:bodyPr wrap="square" rtlCol="0">
            <a:spAutoFit/>
          </a:bodyPr>
          <a:lstStyle/>
          <a:p>
            <a:pPr>
              <a:lnSpc>
                <a:spcPct val="200000"/>
              </a:lnSpc>
            </a:pPr>
            <a:r>
              <a:rPr lang="zh-CN" altLang="en-US" sz="2400" b="1" dirty="0">
                <a:solidFill>
                  <a:prstClr val="black">
                    <a:lumMod val="65000"/>
                    <a:lumOff val="35000"/>
                  </a:prstClr>
                </a:solidFill>
                <a:latin typeface="微软雅黑" panose="020B0503020204020204" pitchFamily="34" charset="-122"/>
                <a:ea typeface="微软雅黑" panose="020B0503020204020204" pitchFamily="34" charset="-122"/>
              </a:rPr>
              <a:t>侧向控制系统中关键变量</a:t>
            </a:r>
            <a:endParaRPr lang="en-US" altLang="zh-CN" sz="2400" b="1" dirty="0">
              <a:solidFill>
                <a:prstClr val="black">
                  <a:lumMod val="65000"/>
                  <a:lumOff val="35000"/>
                </a:prstClr>
              </a:solidFill>
              <a:latin typeface="微软雅黑" panose="020B0503020204020204" pitchFamily="34" charset="-122"/>
              <a:ea typeface="微软雅黑" panose="020B0503020204020204" pitchFamily="34" charset="-122"/>
            </a:endParaRPr>
          </a:p>
          <a:p>
            <a:pPr>
              <a:lnSpc>
                <a:spcPct val="200000"/>
              </a:lnSpc>
            </a:pPr>
            <a:endParaRPr lang="en-US" altLang="zh-CN" sz="2400" b="1" dirty="0">
              <a:solidFill>
                <a:srgbClr val="595959"/>
              </a:solidFill>
              <a:latin typeface="微软雅黑" pitchFamily="34" charset="-122"/>
              <a:ea typeface="微软雅黑" pitchFamily="34"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1821326917"/>
              </p:ext>
            </p:extLst>
          </p:nvPr>
        </p:nvGraphicFramePr>
        <p:xfrm>
          <a:off x="2448024" y="1193690"/>
          <a:ext cx="5574435" cy="3558365"/>
        </p:xfrm>
        <a:graphic>
          <a:graphicData uri="http://schemas.openxmlformats.org/presentationml/2006/ole">
            <mc:AlternateContent xmlns:mc="http://schemas.openxmlformats.org/markup-compatibility/2006">
              <mc:Choice xmlns:v="urn:schemas-microsoft-com:vml" Requires="v">
                <p:oleObj spid="_x0000_s2138" name="Visio" r:id="rId6" imgW="7391377" imgH="4715010" progId="Visio.Drawing.15">
                  <p:embed/>
                </p:oleObj>
              </mc:Choice>
              <mc:Fallback>
                <p:oleObj name="Visio" r:id="rId6" imgW="7391377" imgH="4715010" progId="Visio.Drawing.15">
                  <p:embed/>
                  <p:pic>
                    <p:nvPicPr>
                      <p:cNvPr id="0" name=""/>
                      <p:cNvPicPr>
                        <a:picLocks noChangeAspect="1" noChangeArrowheads="1"/>
                      </p:cNvPicPr>
                      <p:nvPr/>
                    </p:nvPicPr>
                    <p:blipFill>
                      <a:blip r:embed="rId7"/>
                      <a:srcRect/>
                      <a:stretch>
                        <a:fillRect/>
                      </a:stretch>
                    </p:blipFill>
                    <p:spPr bwMode="auto">
                      <a:xfrm>
                        <a:off x="2448024" y="1193690"/>
                        <a:ext cx="5574435" cy="35583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文本框 6"/>
          <p:cNvSpPr txBox="1"/>
          <p:nvPr/>
        </p:nvSpPr>
        <p:spPr>
          <a:xfrm>
            <a:off x="954593" y="4882229"/>
            <a:ext cx="7087197" cy="1200329"/>
          </a:xfrm>
          <a:prstGeom prst="rect">
            <a:avLst/>
          </a:prstGeom>
          <a:noFill/>
        </p:spPr>
        <p:txBody>
          <a:bodyPr wrap="none" rtlCol="0">
            <a:spAutoFit/>
          </a:bodyPr>
          <a:lstStyle/>
          <a:p>
            <a:r>
              <a:rPr lang="zh-CN" altLang="zh-CN" dirty="0"/>
              <a:t>汽车当前点距离为Δ</a:t>
            </a:r>
            <a:r>
              <a:rPr lang="en-US" altLang="zh-CN" dirty="0"/>
              <a:t>y</a:t>
            </a:r>
            <a:endParaRPr lang="zh-CN" altLang="zh-CN" dirty="0"/>
          </a:p>
          <a:p>
            <a:r>
              <a:rPr lang="zh-CN" altLang="zh-CN" dirty="0"/>
              <a:t>预瞄点到轨迹的距离为</a:t>
            </a:r>
            <a:r>
              <a:rPr lang="en-US" altLang="zh-CN" dirty="0"/>
              <a:t>Y</a:t>
            </a:r>
            <a:r>
              <a:rPr lang="en-US" altLang="zh-CN" baseline="-25000" dirty="0"/>
              <a:t>L2</a:t>
            </a:r>
            <a:endParaRPr lang="zh-CN" altLang="zh-CN" dirty="0"/>
          </a:p>
          <a:p>
            <a:r>
              <a:rPr lang="zh-CN" altLang="zh-CN" dirty="0"/>
              <a:t>侧偏角和航向角行驶的距离为</a:t>
            </a:r>
            <a:r>
              <a:rPr lang="en-US" altLang="zh-CN" dirty="0"/>
              <a:t>L*sin(</a:t>
            </a:r>
            <a:r>
              <a:rPr lang="zh-CN" altLang="zh-CN" dirty="0"/>
              <a:t>Δ</a:t>
            </a:r>
            <a:r>
              <a:rPr lang="en-US" altLang="zh-CN" dirty="0"/>
              <a:t>Ψ</a:t>
            </a:r>
            <a:r>
              <a:rPr lang="en-US" altLang="zh-CN" dirty="0" smtClean="0"/>
              <a:t>)</a:t>
            </a:r>
          </a:p>
          <a:p>
            <a:r>
              <a:rPr lang="zh-CN" altLang="en-US" dirty="0" smtClean="0"/>
              <a:t>在当前汽车坐标系下，预瞄一段距离由于道路曲率造成的距离为</a:t>
            </a:r>
            <a:r>
              <a:rPr lang="zh-CN" altLang="zh-CN" dirty="0"/>
              <a:t>Δ</a:t>
            </a:r>
            <a:r>
              <a:rPr lang="en-US" altLang="zh-CN" dirty="0" smtClean="0"/>
              <a:t>y</a:t>
            </a:r>
            <a:r>
              <a:rPr lang="en-US" altLang="zh-CN" baseline="-25000" dirty="0" smtClean="0"/>
              <a:t>L2</a:t>
            </a:r>
            <a:endParaRPr lang="zh-CN" altLang="zh-CN" baseline="-25000" dirty="0"/>
          </a:p>
        </p:txBody>
      </p:sp>
    </p:spTree>
    <p:extLst>
      <p:ext uri="{BB962C8B-B14F-4D97-AF65-F5344CB8AC3E}">
        <p14:creationId xmlns:p14="http://schemas.microsoft.com/office/powerpoint/2010/main" val="27961397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r>
              <a:rPr lang="zh-CN" altLang="en-US" smtClean="0"/>
              <a:t>第 </a:t>
            </a:r>
            <a:fld id="{F9836550-59F5-4741-8F32-4C660952C9C1}" type="slidenum">
              <a:rPr lang="zh-CN" altLang="en-US" smtClean="0"/>
              <a:pPr>
                <a:defRPr/>
              </a:pPr>
              <a:t>23</a:t>
            </a:fld>
            <a:r>
              <a:rPr lang="zh-CN" altLang="en-US" smtClean="0"/>
              <a:t> 页</a:t>
            </a:r>
            <a:endParaRPr lang="zh-CN" altLang="en-US"/>
          </a:p>
        </p:txBody>
      </p:sp>
      <p:pic>
        <p:nvPicPr>
          <p:cNvPr id="3" name="图片 47"/>
          <p:cNvPicPr>
            <a:picLocks noChangeAspect="1"/>
          </p:cNvPicPr>
          <p:nvPr/>
        </p:nvPicPr>
        <p:blipFill rotWithShape="1">
          <a:blip r:embed="rId3">
            <a:biLevel thresh="75000"/>
            <a:extLst>
              <a:ext uri="{BEBA8EAE-BF5A-486C-A8C5-ECC9F3942E4B}">
                <a14:imgProps xmlns:a14="http://schemas.microsoft.com/office/drawing/2010/main">
                  <a14:imgLayer r:embed="rId4">
                    <a14:imgEffect>
                      <a14:saturation sat="66000"/>
                    </a14:imgEffect>
                  </a14:imgLayer>
                </a14:imgProps>
              </a:ext>
            </a:extLst>
          </a:blip>
          <a:srcRect t="76775"/>
          <a:stretch/>
        </p:blipFill>
        <p:spPr>
          <a:xfrm rot="10800000" flipV="1">
            <a:off x="1799952" y="935831"/>
            <a:ext cx="7128792" cy="151962"/>
          </a:xfrm>
          <a:prstGeom prst="rect">
            <a:avLst/>
          </a:prstGeom>
          <a:ln>
            <a:noFill/>
          </a:ln>
          <a:effectLst>
            <a:outerShdw blurRad="292100" dist="139700" dir="2700000" algn="tl" rotWithShape="0">
              <a:srgbClr val="333333">
                <a:alpha val="65000"/>
              </a:srgbClr>
            </a:outerShdw>
          </a:effectLst>
        </p:spPr>
      </p:pic>
      <p:sp>
        <p:nvSpPr>
          <p:cNvPr id="8" name="矩形 41"/>
          <p:cNvSpPr/>
          <p:nvPr/>
        </p:nvSpPr>
        <p:spPr>
          <a:xfrm>
            <a:off x="1799952" y="436704"/>
            <a:ext cx="3860953" cy="469359"/>
          </a:xfrm>
          <a:prstGeom prst="rect">
            <a:avLst/>
          </a:prstGeom>
        </p:spPr>
        <p:txBody>
          <a:bodyPr wrap="square">
            <a:spAutoFit/>
          </a:bodyPr>
          <a:lstStyle/>
          <a:p>
            <a:pPr algn="ctr"/>
            <a:r>
              <a:rPr lang="zh-CN" altLang="en-US" sz="2450" b="1" dirty="0" smtClean="0">
                <a:solidFill>
                  <a:prstClr val="black">
                    <a:lumMod val="65000"/>
                    <a:lumOff val="35000"/>
                  </a:prstClr>
                </a:solidFill>
                <a:latin typeface="微软雅黑" panose="020B0503020204020204" pitchFamily="34" charset="-122"/>
                <a:ea typeface="微软雅黑" panose="020B0503020204020204" pitchFamily="34" charset="-122"/>
              </a:rPr>
              <a:t>控制系统整体框图</a:t>
            </a:r>
            <a:endParaRPr lang="en-US" altLang="zh-CN" sz="245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1225120906"/>
              </p:ext>
            </p:extLst>
          </p:nvPr>
        </p:nvGraphicFramePr>
        <p:xfrm>
          <a:off x="346291" y="1578208"/>
          <a:ext cx="9298558" cy="2532193"/>
        </p:xfrm>
        <a:graphic>
          <a:graphicData uri="http://schemas.openxmlformats.org/presentationml/2006/ole">
            <mc:AlternateContent xmlns:mc="http://schemas.openxmlformats.org/markup-compatibility/2006">
              <mc:Choice xmlns:v="urn:schemas-microsoft-com:vml" Requires="v">
                <p:oleObj spid="_x0000_s3160" name="Visio" r:id="rId6" imgW="25860367" imgH="6114960" progId="Visio.Drawing.15">
                  <p:embed/>
                </p:oleObj>
              </mc:Choice>
              <mc:Fallback>
                <p:oleObj name="Visio" r:id="rId6" imgW="25860367" imgH="6114960" progId="Visio.Drawing.15">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6291" y="1578208"/>
                        <a:ext cx="9298558" cy="2532193"/>
                      </a:xfrm>
                      <a:prstGeom prst="rect">
                        <a:avLst/>
                      </a:prstGeom>
                      <a:noFill/>
                    </p:spPr>
                  </p:pic>
                </p:oleObj>
              </mc:Fallback>
            </mc:AlternateContent>
          </a:graphicData>
        </a:graphic>
      </p:graphicFrame>
      <p:sp>
        <p:nvSpPr>
          <p:cNvPr id="10" name="文本框 9"/>
          <p:cNvSpPr txBox="1"/>
          <p:nvPr/>
        </p:nvSpPr>
        <p:spPr>
          <a:xfrm>
            <a:off x="1007864" y="4536231"/>
            <a:ext cx="6312118" cy="1015663"/>
          </a:xfrm>
          <a:prstGeom prst="rect">
            <a:avLst/>
          </a:prstGeom>
          <a:noFill/>
        </p:spPr>
        <p:txBody>
          <a:bodyPr wrap="square" rtlCol="0">
            <a:spAutoFit/>
          </a:bodyPr>
          <a:lstStyle/>
          <a:p>
            <a:r>
              <a:rPr lang="zh-CN" altLang="zh-CN" sz="2000" dirty="0"/>
              <a:t>从上图可以看出，侧向控制策略有两部分组成</a:t>
            </a:r>
            <a:r>
              <a:rPr lang="zh-CN" altLang="zh-CN" sz="2000" dirty="0" smtClean="0"/>
              <a:t>：</a:t>
            </a:r>
            <a:endParaRPr lang="en-US" altLang="zh-CN" sz="2000" dirty="0" smtClean="0"/>
          </a:p>
          <a:p>
            <a:r>
              <a:rPr lang="en-US" altLang="zh-CN" sz="2000" dirty="0" smtClean="0"/>
              <a:t>1</a:t>
            </a:r>
            <a:r>
              <a:rPr lang="zh-CN" altLang="zh-CN" sz="2000" dirty="0"/>
              <a:t>、道路曲率造成的位置偏差控制</a:t>
            </a:r>
            <a:r>
              <a:rPr lang="zh-CN" altLang="zh-CN" sz="2000" dirty="0" smtClean="0"/>
              <a:t>；</a:t>
            </a:r>
            <a:endParaRPr lang="en-US" altLang="zh-CN" sz="2000" dirty="0" smtClean="0"/>
          </a:p>
          <a:p>
            <a:r>
              <a:rPr lang="en-US" altLang="zh-CN" sz="2000" dirty="0" smtClean="0"/>
              <a:t>2</a:t>
            </a:r>
            <a:r>
              <a:rPr lang="zh-CN" altLang="zh-CN" sz="2000" dirty="0"/>
              <a:t>、</a:t>
            </a:r>
            <a:r>
              <a:rPr lang="zh-CN" altLang="zh-CN" sz="2000" dirty="0" smtClean="0"/>
              <a:t>当前</a:t>
            </a:r>
            <a:r>
              <a:rPr lang="zh-CN" altLang="en-US" sz="2000" dirty="0" smtClean="0"/>
              <a:t>车辆到轨迹</a:t>
            </a:r>
            <a:r>
              <a:rPr lang="zh-CN" altLang="zh-CN" sz="2000" dirty="0" smtClean="0"/>
              <a:t>距离</a:t>
            </a:r>
            <a:r>
              <a:rPr lang="zh-CN" altLang="zh-CN" sz="2000" dirty="0"/>
              <a:t>的</a:t>
            </a:r>
            <a:r>
              <a:rPr lang="zh-CN" altLang="zh-CN" sz="2000" dirty="0" smtClean="0"/>
              <a:t>偏差</a:t>
            </a:r>
            <a:r>
              <a:rPr lang="zh-CN" altLang="en-US" sz="2000" dirty="0" smtClean="0"/>
              <a:t>消除</a:t>
            </a:r>
            <a:r>
              <a:rPr lang="zh-CN" altLang="zh-CN" sz="2000" dirty="0" smtClean="0"/>
              <a:t>控制</a:t>
            </a:r>
            <a:endParaRPr lang="zh-CN" altLang="zh-CN" sz="2000" dirty="0"/>
          </a:p>
        </p:txBody>
      </p:sp>
    </p:spTree>
    <p:extLst>
      <p:ext uri="{BB962C8B-B14F-4D97-AF65-F5344CB8AC3E}">
        <p14:creationId xmlns:p14="http://schemas.microsoft.com/office/powerpoint/2010/main" val="24240815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r>
              <a:rPr lang="zh-CN" altLang="en-US" smtClean="0"/>
              <a:t>第 </a:t>
            </a:r>
            <a:fld id="{F9836550-59F5-4741-8F32-4C660952C9C1}" type="slidenum">
              <a:rPr lang="zh-CN" altLang="en-US" smtClean="0"/>
              <a:pPr>
                <a:defRPr/>
              </a:pPr>
              <a:t>24</a:t>
            </a:fld>
            <a:r>
              <a:rPr lang="zh-CN" altLang="en-US" smtClean="0"/>
              <a:t> 页</a:t>
            </a:r>
            <a:endParaRPr lang="zh-CN" altLang="en-US"/>
          </a:p>
        </p:txBody>
      </p:sp>
      <p:pic>
        <p:nvPicPr>
          <p:cNvPr id="3" name="图片 47"/>
          <p:cNvPicPr>
            <a:picLocks noChangeAspect="1"/>
          </p:cNvPicPr>
          <p:nvPr/>
        </p:nvPicPr>
        <p:blipFill rotWithShape="1">
          <a:blip r:embed="rId3">
            <a:biLevel thresh="75000"/>
            <a:extLst>
              <a:ext uri="{BEBA8EAE-BF5A-486C-A8C5-ECC9F3942E4B}">
                <a14:imgProps xmlns:a14="http://schemas.microsoft.com/office/drawing/2010/main">
                  <a14:imgLayer r:embed="rId4">
                    <a14:imgEffect>
                      <a14:saturation sat="66000"/>
                    </a14:imgEffect>
                  </a14:imgLayer>
                </a14:imgProps>
              </a:ext>
            </a:extLst>
          </a:blip>
          <a:srcRect t="76775"/>
          <a:stretch/>
        </p:blipFill>
        <p:spPr>
          <a:xfrm rot="10800000" flipV="1">
            <a:off x="1799952" y="935831"/>
            <a:ext cx="7128792" cy="151962"/>
          </a:xfrm>
          <a:prstGeom prst="rect">
            <a:avLst/>
          </a:prstGeom>
          <a:ln>
            <a:noFill/>
          </a:ln>
          <a:effectLst>
            <a:outerShdw blurRad="292100" dist="139700" dir="2700000" algn="tl" rotWithShape="0">
              <a:srgbClr val="333333">
                <a:alpha val="65000"/>
              </a:srgbClr>
            </a:outerShdw>
          </a:effectLst>
        </p:spPr>
      </p:pic>
      <p:sp>
        <p:nvSpPr>
          <p:cNvPr id="7" name="矩形 41"/>
          <p:cNvSpPr/>
          <p:nvPr/>
        </p:nvSpPr>
        <p:spPr>
          <a:xfrm>
            <a:off x="1871960" y="466471"/>
            <a:ext cx="2645473" cy="469359"/>
          </a:xfrm>
          <a:prstGeom prst="rect">
            <a:avLst/>
          </a:prstGeom>
        </p:spPr>
        <p:txBody>
          <a:bodyPr wrap="square">
            <a:spAutoFit/>
          </a:bodyPr>
          <a:lstStyle/>
          <a:p>
            <a:pPr algn="ctr"/>
            <a:r>
              <a:rPr lang="zh-CN" altLang="en-US" sz="2450" b="1" dirty="0" smtClean="0">
                <a:solidFill>
                  <a:prstClr val="black">
                    <a:lumMod val="65000"/>
                    <a:lumOff val="35000"/>
                  </a:prstClr>
                </a:solidFill>
                <a:latin typeface="微软雅黑" panose="020B0503020204020204" pitchFamily="34" charset="-122"/>
                <a:ea typeface="微软雅黑" panose="020B0503020204020204" pitchFamily="34" charset="-122"/>
              </a:rPr>
              <a:t>前馈控制框图</a:t>
            </a:r>
            <a:endParaRPr lang="en-US" altLang="zh-CN" sz="245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2998188027"/>
              </p:ext>
            </p:extLst>
          </p:nvPr>
        </p:nvGraphicFramePr>
        <p:xfrm>
          <a:off x="5628" y="1799927"/>
          <a:ext cx="9873257" cy="1146149"/>
        </p:xfrm>
        <a:graphic>
          <a:graphicData uri="http://schemas.openxmlformats.org/presentationml/2006/ole">
            <mc:AlternateContent xmlns:mc="http://schemas.openxmlformats.org/markup-compatibility/2006">
              <mc:Choice xmlns:v="urn:schemas-microsoft-com:vml" Requires="v">
                <p:oleObj spid="_x0000_s4182" name="Visio" r:id="rId6" imgW="11658668" imgH="1286010" progId="Visio.Drawing.15">
                  <p:embed/>
                </p:oleObj>
              </mc:Choice>
              <mc:Fallback>
                <p:oleObj name="Visio" r:id="rId6" imgW="11658668" imgH="1286010" progId="Visio.Drawing.15">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28" y="1799927"/>
                        <a:ext cx="9873257" cy="1146149"/>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12" name="文本框 11"/>
              <p:cNvSpPr txBox="1"/>
              <p:nvPr/>
            </p:nvSpPr>
            <p:spPr>
              <a:xfrm>
                <a:off x="791840" y="3264222"/>
                <a:ext cx="7559598" cy="2941446"/>
              </a:xfrm>
              <a:prstGeom prst="rect">
                <a:avLst/>
              </a:prstGeom>
              <a:noFill/>
            </p:spPr>
            <p:txBody>
              <a:bodyPr wrap="square" rtlCol="0">
                <a:spAutoFit/>
              </a:bodyPr>
              <a:lstStyle/>
              <a:p>
                <a:r>
                  <a:rPr lang="zh-CN" altLang="zh-CN" sz="1600" dirty="0" smtClean="0"/>
                  <a:t>计算</a:t>
                </a:r>
                <a:r>
                  <a:rPr lang="zh-CN" altLang="en-US" sz="1600" dirty="0" smtClean="0"/>
                  <a:t>道路曲率影响的方向盘转角：</a:t>
                </a:r>
                <a:endParaRPr lang="en-US" altLang="zh-CN" sz="1600" dirty="0" smtClean="0"/>
              </a:p>
              <a:p>
                <a:r>
                  <a:rPr lang="zh-CN" altLang="en-US" sz="1600" dirty="0" smtClean="0"/>
                  <a:t>曲率距离</a:t>
                </a:r>
                <a:r>
                  <a:rPr lang="zh-CN" altLang="zh-CN" sz="1600" dirty="0" smtClean="0"/>
                  <a:t>Δ</a:t>
                </a:r>
                <a:r>
                  <a:rPr lang="en-US" altLang="zh-CN" sz="1600" dirty="0"/>
                  <a:t>y</a:t>
                </a:r>
                <a:r>
                  <a:rPr lang="en-US" altLang="zh-CN" sz="1600" baseline="-25000" dirty="0"/>
                  <a:t>L2</a:t>
                </a:r>
                <a:r>
                  <a:rPr lang="en-US" altLang="zh-CN" sz="1600" dirty="0"/>
                  <a:t>= Y</a:t>
                </a:r>
                <a:r>
                  <a:rPr lang="en-US" altLang="zh-CN" sz="1600" baseline="-25000" dirty="0"/>
                  <a:t>L2</a:t>
                </a:r>
                <a:r>
                  <a:rPr lang="en-US" altLang="zh-CN" sz="1600" dirty="0"/>
                  <a:t>-</a:t>
                </a:r>
                <a:r>
                  <a:rPr lang="zh-CN" altLang="zh-CN" sz="1600" dirty="0"/>
                  <a:t>Δ</a:t>
                </a:r>
                <a:r>
                  <a:rPr lang="en-US" altLang="zh-CN" sz="1600" dirty="0"/>
                  <a:t>y- L*sin(</a:t>
                </a:r>
                <a:r>
                  <a:rPr lang="zh-CN" altLang="zh-CN" sz="1600" dirty="0"/>
                  <a:t>Δ</a:t>
                </a:r>
                <a:r>
                  <a:rPr lang="en-US" altLang="zh-CN" sz="1600" dirty="0"/>
                  <a:t>Ψ)</a:t>
                </a:r>
                <a:endParaRPr lang="zh-CN" altLang="zh-CN" sz="1600" dirty="0"/>
              </a:p>
              <a:p>
                <a:r>
                  <a:rPr lang="zh-CN" altLang="en-US" sz="1600" dirty="0" smtClean="0"/>
                  <a:t>可得期望角速率</a:t>
                </a:r>
                <a:r>
                  <a:rPr lang="zh-CN" altLang="zh-CN" sz="1600" dirty="0" smtClean="0"/>
                  <a:t>计算</a:t>
                </a:r>
                <a:r>
                  <a:rPr lang="zh-CN" altLang="en-US" sz="1600" dirty="0" smtClean="0"/>
                  <a:t>为：</a:t>
                </a:r>
                <a:endParaRPr lang="zh-CN" altLang="zh-CN" sz="1600" dirty="0"/>
              </a:p>
              <a:p>
                <a:pPr/>
                <a14:m>
                  <m:oMathPara xmlns:m="http://schemas.openxmlformats.org/officeDocument/2006/math">
                    <m:oMathParaPr>
                      <m:jc m:val="centerGroup"/>
                    </m:oMathParaPr>
                    <m:oMath xmlns:m="http://schemas.openxmlformats.org/officeDocument/2006/math">
                      <m:sSub>
                        <m:sSubPr>
                          <m:ctrlPr>
                            <a:rPr lang="zh-CN" altLang="zh-CN" sz="1600" i="1">
                              <a:latin typeface="Cambria Math" panose="02040503050406030204" pitchFamily="18" charset="0"/>
                            </a:rPr>
                          </m:ctrlPr>
                        </m:sSubPr>
                        <m:e>
                          <m:acc>
                            <m:accPr>
                              <m:chr m:val="̇"/>
                              <m:ctrlPr>
                                <a:rPr lang="zh-CN" altLang="zh-CN" sz="1600" i="1">
                                  <a:latin typeface="Cambria Math" panose="02040503050406030204" pitchFamily="18" charset="0"/>
                                </a:rPr>
                              </m:ctrlPr>
                            </m:accPr>
                            <m:e>
                              <m:r>
                                <a:rPr lang="en-US" altLang="zh-CN" sz="1600" i="1">
                                  <a:latin typeface="Cambria Math" panose="02040503050406030204" pitchFamily="18" charset="0"/>
                                </a:rPr>
                                <m:t>𝛹</m:t>
                              </m:r>
                            </m:e>
                          </m:acc>
                        </m:e>
                        <m:sub>
                          <m:r>
                            <a:rPr lang="en-US" altLang="zh-CN" sz="1600" i="1">
                              <a:latin typeface="Cambria Math" panose="02040503050406030204" pitchFamily="18" charset="0"/>
                            </a:rPr>
                            <m:t>𝑑𝑒𝑠</m:t>
                          </m:r>
                        </m:sub>
                      </m:sSub>
                      <m:r>
                        <a:rPr lang="en-US" altLang="zh-CN" sz="1600" i="1">
                          <a:latin typeface="Cambria Math" panose="02040503050406030204" pitchFamily="18" charset="0"/>
                        </a:rPr>
                        <m:t>=</m:t>
                      </m:r>
                      <m:f>
                        <m:fPr>
                          <m:ctrlPr>
                            <a:rPr lang="zh-CN" altLang="zh-CN" sz="1600" i="1">
                              <a:latin typeface="Cambria Math" panose="02040503050406030204" pitchFamily="18" charset="0"/>
                            </a:rPr>
                          </m:ctrlPr>
                        </m:fPr>
                        <m:num>
                          <m:r>
                            <a:rPr lang="en-US" altLang="zh-CN" sz="1600" i="1">
                              <a:latin typeface="Cambria Math" panose="02040503050406030204" pitchFamily="18" charset="0"/>
                            </a:rPr>
                            <m:t>2</m:t>
                          </m:r>
                          <m:r>
                            <a:rPr lang="en-US" altLang="zh-CN" sz="1600" i="1">
                              <a:latin typeface="Cambria Math" panose="02040503050406030204" pitchFamily="18" charset="0"/>
                            </a:rPr>
                            <m:t>𝑉</m:t>
                          </m:r>
                          <m:r>
                            <a:rPr lang="en-US" altLang="zh-CN" sz="1600" i="1">
                              <a:latin typeface="Cambria Math" panose="02040503050406030204" pitchFamily="18" charset="0"/>
                            </a:rPr>
                            <m:t>∗</m:t>
                          </m:r>
                          <m:r>
                            <a:rPr lang="en-US" altLang="zh-CN" sz="1600" i="1">
                              <a:latin typeface="Cambria Math" panose="02040503050406030204" pitchFamily="18" charset="0"/>
                            </a:rPr>
                            <m:t>𝛥</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𝑙</m:t>
                              </m:r>
                              <m:r>
                                <a:rPr lang="en-US" altLang="zh-CN" sz="1600" i="1">
                                  <a:latin typeface="Cambria Math" panose="02040503050406030204" pitchFamily="18" charset="0"/>
                                </a:rPr>
                                <m:t>2</m:t>
                              </m:r>
                            </m:sub>
                          </m:sSub>
                        </m:num>
                        <m:den>
                          <m:sSubSup>
                            <m:sSubSupPr>
                              <m:ctrlPr>
                                <a:rPr lang="zh-CN" altLang="zh-CN" sz="1600" i="1">
                                  <a:latin typeface="Cambria Math" panose="02040503050406030204" pitchFamily="18" charset="0"/>
                                </a:rPr>
                              </m:ctrlPr>
                            </m:sSubSupPr>
                            <m:e>
                              <m:r>
                                <a:rPr lang="en-US" altLang="zh-CN" sz="1600" i="1">
                                  <a:latin typeface="Cambria Math" panose="02040503050406030204" pitchFamily="18" charset="0"/>
                                </a:rPr>
                                <m:t>𝐿</m:t>
                              </m:r>
                            </m:e>
                            <m:sub>
                              <m:r>
                                <a:rPr lang="en-US" altLang="zh-CN" sz="1600" i="1">
                                  <a:latin typeface="Cambria Math" panose="02040503050406030204" pitchFamily="18" charset="0"/>
                                </a:rPr>
                                <m:t>𝑒𝑓𝑓</m:t>
                              </m:r>
                            </m:sub>
                            <m:sup>
                              <m:r>
                                <a:rPr lang="en-US" altLang="zh-CN" sz="1600" i="1">
                                  <a:latin typeface="Cambria Math" panose="02040503050406030204" pitchFamily="18" charset="0"/>
                                </a:rPr>
                                <m:t>2</m:t>
                              </m:r>
                            </m:sup>
                          </m:sSubSup>
                        </m:den>
                      </m:f>
                    </m:oMath>
                  </m:oMathPara>
                </a14:m>
                <a:endParaRPr lang="zh-CN" altLang="zh-CN" sz="1000" dirty="0"/>
              </a:p>
              <a:p>
                <a:r>
                  <a:rPr lang="zh-CN" altLang="zh-CN" sz="1600" dirty="0"/>
                  <a:t>通过车辆运动学方程可以计算车辆转动角速率与车辆前轮和方向盘角度之间的传送</a:t>
                </a:r>
                <a:r>
                  <a:rPr lang="zh-CN" altLang="zh-CN" sz="1600" dirty="0" smtClean="0"/>
                  <a:t>关系</a:t>
                </a:r>
                <a:r>
                  <a:rPr lang="zh-CN" altLang="en-US" sz="1600" dirty="0" smtClean="0"/>
                  <a:t>：</a:t>
                </a:r>
                <a:endParaRPr lang="zh-CN" altLang="zh-CN" sz="1600" dirty="0"/>
              </a:p>
              <a:p>
                <a:pPr/>
                <a14:m>
                  <m:oMathPara xmlns:m="http://schemas.openxmlformats.org/officeDocument/2006/math">
                    <m:oMathParaPr>
                      <m:jc m:val="centerGroup"/>
                    </m:oMathParaPr>
                    <m:oMath xmlns:m="http://schemas.openxmlformats.org/officeDocument/2006/math">
                      <m:r>
                        <m:rPr>
                          <m:sty m:val="p"/>
                        </m:rPr>
                        <a:rPr lang="en-US" altLang="zh-CN" sz="1400">
                          <a:latin typeface="Cambria Math" panose="02040503050406030204" pitchFamily="18" charset="0"/>
                        </a:rPr>
                        <m:t>Gain</m:t>
                      </m:r>
                      <m:r>
                        <a:rPr lang="en-US" altLang="zh-CN" sz="1400">
                          <a:latin typeface="Cambria Math" panose="02040503050406030204" pitchFamily="18" charset="0"/>
                        </a:rPr>
                        <m:t>=</m:t>
                      </m:r>
                      <m:r>
                        <m:rPr>
                          <m:sty m:val="p"/>
                        </m:rPr>
                        <a:rPr lang="en-US" altLang="zh-CN" sz="1400">
                          <a:latin typeface="Cambria Math" panose="02040503050406030204" pitchFamily="18" charset="0"/>
                        </a:rPr>
                        <m:t>SteerRatio</m:t>
                      </m:r>
                      <m:r>
                        <a:rPr lang="en-US" altLang="zh-CN" sz="1400" i="1">
                          <a:latin typeface="Cambria Math" panose="02040503050406030204" pitchFamily="18" charset="0"/>
                        </a:rPr>
                        <m:t>∗</m:t>
                      </m:r>
                      <m:f>
                        <m:fPr>
                          <m:ctrlPr>
                            <a:rPr lang="zh-CN" altLang="zh-CN" sz="1400" i="1">
                              <a:latin typeface="Cambria Math" panose="02040503050406030204" pitchFamily="18" charset="0"/>
                            </a:rPr>
                          </m:ctrlPr>
                        </m:fPr>
                        <m:num>
                          <m:r>
                            <a:rPr lang="en-US" altLang="zh-CN" sz="1400" i="1">
                              <a:latin typeface="Cambria Math" panose="02040503050406030204" pitchFamily="18" charset="0"/>
                            </a:rPr>
                            <m:t>−</m:t>
                          </m:r>
                          <m:r>
                            <a:rPr lang="en-US" altLang="zh-CN" sz="1400" i="1">
                              <a:latin typeface="Cambria Math" panose="02040503050406030204" pitchFamily="18" charset="0"/>
                            </a:rPr>
                            <m:t>𝑚</m:t>
                          </m:r>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𝑉</m:t>
                              </m:r>
                            </m:e>
                            <m:sub>
                              <m:r>
                                <a:rPr lang="en-US" altLang="zh-CN" sz="1400" i="1">
                                  <a:latin typeface="Cambria Math" panose="02040503050406030204" pitchFamily="18" charset="0"/>
                                </a:rPr>
                                <m:t>𝑥</m:t>
                              </m:r>
                            </m:sub>
                          </m:sSub>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𝑉</m:t>
                              </m:r>
                            </m:e>
                            <m:sub>
                              <m:r>
                                <a:rPr lang="en-US" altLang="zh-CN" sz="1400" i="1">
                                  <a:latin typeface="Cambria Math" panose="02040503050406030204" pitchFamily="18" charset="0"/>
                                </a:rPr>
                                <m:t>𝑥</m:t>
                              </m:r>
                            </m:sub>
                          </m:sSub>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𝐶</m:t>
                              </m:r>
                            </m:e>
                            <m:sub>
                              <m:r>
                                <a:rPr lang="en-US" altLang="zh-CN" sz="1400" i="1">
                                  <a:latin typeface="Cambria Math" panose="02040503050406030204" pitchFamily="18" charset="0"/>
                                </a:rPr>
                                <m:t>𝑓</m:t>
                              </m:r>
                            </m:sub>
                          </m:sSub>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𝑙</m:t>
                              </m:r>
                            </m:e>
                            <m:sub>
                              <m:r>
                                <a:rPr lang="en-US" altLang="zh-CN" sz="1400" i="1">
                                  <a:latin typeface="Cambria Math" panose="02040503050406030204" pitchFamily="18" charset="0"/>
                                </a:rPr>
                                <m:t>𝑓</m:t>
                              </m:r>
                            </m:sub>
                          </m:sSub>
                          <m:r>
                            <a:rPr lang="en-US" altLang="zh-CN" sz="1400" i="1">
                              <a:latin typeface="Cambria Math" panose="02040503050406030204" pitchFamily="18" charset="0"/>
                            </a:rPr>
                            <m:t>+</m:t>
                          </m:r>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𝑚</m:t>
                              </m:r>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𝑉</m:t>
                                  </m:r>
                                </m:e>
                                <m:sub>
                                  <m:r>
                                    <a:rPr lang="en-US" altLang="zh-CN" sz="1400" i="1">
                                      <a:latin typeface="Cambria Math" panose="02040503050406030204" pitchFamily="18" charset="0"/>
                                    </a:rPr>
                                    <m:t>𝑥</m:t>
                                  </m:r>
                                </m:sub>
                              </m:sSub>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𝑉</m:t>
                                  </m:r>
                                </m:e>
                                <m:sub>
                                  <m:r>
                                    <a:rPr lang="en-US" altLang="zh-CN" sz="1400" i="1">
                                      <a:latin typeface="Cambria Math" panose="02040503050406030204" pitchFamily="18" charset="0"/>
                                    </a:rPr>
                                    <m:t>𝑥</m:t>
                                  </m:r>
                                </m:sub>
                              </m:sSub>
                              <m:r>
                                <a:rPr lang="en-US" altLang="zh-CN" sz="1400" i="1">
                                  <a:latin typeface="Cambria Math" panose="02040503050406030204" pitchFamily="18" charset="0"/>
                                </a:rPr>
                                <m:t>𝐶</m:t>
                              </m:r>
                            </m:e>
                            <m:sub>
                              <m:r>
                                <a:rPr lang="en-US" altLang="zh-CN" sz="1400" i="1">
                                  <a:latin typeface="Cambria Math" panose="02040503050406030204" pitchFamily="18" charset="0"/>
                                </a:rPr>
                                <m:t>𝑟</m:t>
                              </m:r>
                            </m:sub>
                          </m:sSub>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𝑙</m:t>
                              </m:r>
                            </m:e>
                            <m:sub>
                              <m:r>
                                <a:rPr lang="en-US" altLang="zh-CN" sz="1400" i="1">
                                  <a:latin typeface="Cambria Math" panose="02040503050406030204" pitchFamily="18" charset="0"/>
                                </a:rPr>
                                <m:t>𝑟</m:t>
                              </m:r>
                            </m:sub>
                          </m:sSub>
                          <m:r>
                            <a:rPr lang="en-US" altLang="zh-CN" sz="1400" i="1">
                              <a:latin typeface="Cambria Math" panose="02040503050406030204" pitchFamily="18" charset="0"/>
                            </a:rPr>
                            <m:t>+</m:t>
                          </m:r>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𝐶</m:t>
                              </m:r>
                            </m:e>
                            <m:sub>
                              <m:r>
                                <a:rPr lang="en-US" altLang="zh-CN" sz="1400" i="1">
                                  <a:latin typeface="Cambria Math" panose="02040503050406030204" pitchFamily="18" charset="0"/>
                                </a:rPr>
                                <m:t>𝑓</m:t>
                              </m:r>
                            </m:sub>
                          </m:sSub>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𝐶</m:t>
                              </m:r>
                            </m:e>
                            <m:sub>
                              <m:r>
                                <a:rPr lang="en-US" altLang="zh-CN" sz="1400" i="1">
                                  <a:latin typeface="Cambria Math" panose="02040503050406030204" pitchFamily="18" charset="0"/>
                                </a:rPr>
                                <m:t>𝑟</m:t>
                              </m:r>
                            </m:sub>
                          </m:sSub>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𝑙</m:t>
                              </m:r>
                            </m:e>
                            <m:sub>
                              <m:r>
                                <a:rPr lang="en-US" altLang="zh-CN" sz="1400" i="1">
                                  <a:latin typeface="Cambria Math" panose="02040503050406030204" pitchFamily="18" charset="0"/>
                                </a:rPr>
                                <m:t>𝑓</m:t>
                              </m:r>
                            </m:sub>
                          </m:sSub>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𝑙</m:t>
                              </m:r>
                            </m:e>
                            <m:sub>
                              <m:r>
                                <a:rPr lang="en-US" altLang="zh-CN" sz="1400" i="1">
                                  <a:latin typeface="Cambria Math" panose="02040503050406030204" pitchFamily="18" charset="0"/>
                                </a:rPr>
                                <m:t>𝑓</m:t>
                              </m:r>
                            </m:sub>
                          </m:sSub>
                          <m:r>
                            <a:rPr lang="en-US" altLang="zh-CN" sz="1400" i="1">
                              <a:latin typeface="Cambria Math" panose="02040503050406030204" pitchFamily="18" charset="0"/>
                            </a:rPr>
                            <m:t>+</m:t>
                          </m:r>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2</m:t>
                              </m:r>
                              <m:r>
                                <a:rPr lang="en-US" altLang="zh-CN" sz="1400" i="1">
                                  <a:latin typeface="Cambria Math" panose="02040503050406030204" pitchFamily="18" charset="0"/>
                                </a:rPr>
                                <m:t>𝐶</m:t>
                              </m:r>
                            </m:e>
                            <m:sub>
                              <m:r>
                                <a:rPr lang="en-US" altLang="zh-CN" sz="1400" i="1">
                                  <a:latin typeface="Cambria Math" panose="02040503050406030204" pitchFamily="18" charset="0"/>
                                </a:rPr>
                                <m:t>𝑓</m:t>
                              </m:r>
                            </m:sub>
                          </m:sSub>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𝐶</m:t>
                              </m:r>
                            </m:e>
                            <m:sub>
                              <m:r>
                                <a:rPr lang="en-US" altLang="zh-CN" sz="1400" i="1">
                                  <a:latin typeface="Cambria Math" panose="02040503050406030204" pitchFamily="18" charset="0"/>
                                </a:rPr>
                                <m:t>𝑟</m:t>
                              </m:r>
                            </m:sub>
                          </m:sSub>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𝑙</m:t>
                              </m:r>
                            </m:e>
                            <m:sub>
                              <m:r>
                                <a:rPr lang="en-US" altLang="zh-CN" sz="1400" i="1">
                                  <a:latin typeface="Cambria Math" panose="02040503050406030204" pitchFamily="18" charset="0"/>
                                </a:rPr>
                                <m:t>𝑓</m:t>
                              </m:r>
                            </m:sub>
                          </m:sSub>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𝑙</m:t>
                              </m:r>
                            </m:e>
                            <m:sub>
                              <m:r>
                                <a:rPr lang="en-US" altLang="zh-CN" sz="1400" i="1">
                                  <a:latin typeface="Cambria Math" panose="02040503050406030204" pitchFamily="18" charset="0"/>
                                </a:rPr>
                                <m:t>𝑟</m:t>
                              </m:r>
                            </m:sub>
                          </m:sSub>
                          <m:r>
                            <a:rPr lang="en-US" altLang="zh-CN" sz="1400" i="1">
                              <a:latin typeface="Cambria Math" panose="02040503050406030204" pitchFamily="18" charset="0"/>
                            </a:rPr>
                            <m:t>+</m:t>
                          </m:r>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𝐶</m:t>
                              </m:r>
                            </m:e>
                            <m:sub>
                              <m:r>
                                <a:rPr lang="en-US" altLang="zh-CN" sz="1400" i="1">
                                  <a:latin typeface="Cambria Math" panose="02040503050406030204" pitchFamily="18" charset="0"/>
                                </a:rPr>
                                <m:t>𝑓</m:t>
                              </m:r>
                            </m:sub>
                          </m:sSub>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𝐶</m:t>
                              </m:r>
                            </m:e>
                            <m:sub>
                              <m:r>
                                <a:rPr lang="en-US" altLang="zh-CN" sz="1400" i="1">
                                  <a:latin typeface="Cambria Math" panose="02040503050406030204" pitchFamily="18" charset="0"/>
                                </a:rPr>
                                <m:t>𝑟</m:t>
                              </m:r>
                            </m:sub>
                          </m:sSub>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𝑙</m:t>
                              </m:r>
                            </m:e>
                            <m:sub>
                              <m:r>
                                <a:rPr lang="en-US" altLang="zh-CN" sz="1400" i="1">
                                  <a:latin typeface="Cambria Math" panose="02040503050406030204" pitchFamily="18" charset="0"/>
                                </a:rPr>
                                <m:t>𝑟</m:t>
                              </m:r>
                            </m:sub>
                          </m:sSub>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𝑙</m:t>
                              </m:r>
                            </m:e>
                            <m:sub>
                              <m:r>
                                <a:rPr lang="en-US" altLang="zh-CN" sz="1400" i="1">
                                  <a:latin typeface="Cambria Math" panose="02040503050406030204" pitchFamily="18" charset="0"/>
                                </a:rPr>
                                <m:t>𝑟</m:t>
                              </m:r>
                            </m:sub>
                          </m:sSub>
                        </m:num>
                        <m:den>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𝐶</m:t>
                              </m:r>
                            </m:e>
                            <m:sub>
                              <m:r>
                                <a:rPr lang="en-US" altLang="zh-CN" sz="1400" i="1">
                                  <a:latin typeface="Cambria Math" panose="02040503050406030204" pitchFamily="18" charset="0"/>
                                </a:rPr>
                                <m:t>𝑓</m:t>
                              </m:r>
                            </m:sub>
                          </m:sSub>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𝐶</m:t>
                              </m:r>
                            </m:e>
                            <m:sub>
                              <m:r>
                                <a:rPr lang="en-US" altLang="zh-CN" sz="1400" i="1">
                                  <a:latin typeface="Cambria Math" panose="02040503050406030204" pitchFamily="18" charset="0"/>
                                </a:rPr>
                                <m:t>𝑟</m:t>
                              </m:r>
                            </m:sub>
                          </m:sSub>
                          <m:d>
                            <m:dPr>
                              <m:ctrlPr>
                                <a:rPr lang="zh-CN" altLang="zh-CN" sz="1400" i="1">
                                  <a:latin typeface="Cambria Math" panose="02040503050406030204" pitchFamily="18" charset="0"/>
                                </a:rPr>
                              </m:ctrlPr>
                            </m:dPr>
                            <m:e>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𝑙</m:t>
                                  </m:r>
                                </m:e>
                                <m:sub>
                                  <m:r>
                                    <a:rPr lang="en-US" altLang="zh-CN" sz="1400" i="1">
                                      <a:latin typeface="Cambria Math" panose="02040503050406030204" pitchFamily="18" charset="0"/>
                                    </a:rPr>
                                    <m:t>𝑓</m:t>
                                  </m:r>
                                </m:sub>
                              </m:sSub>
                              <m:r>
                                <a:rPr lang="en-US" altLang="zh-CN" sz="1400" i="1">
                                  <a:latin typeface="Cambria Math" panose="02040503050406030204" pitchFamily="18" charset="0"/>
                                </a:rPr>
                                <m:t>+</m:t>
                              </m:r>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𝑙</m:t>
                                  </m:r>
                                </m:e>
                                <m:sub>
                                  <m:r>
                                    <a:rPr lang="en-US" altLang="zh-CN" sz="1400" i="1">
                                      <a:latin typeface="Cambria Math" panose="02040503050406030204" pitchFamily="18" charset="0"/>
                                    </a:rPr>
                                    <m:t>𝑟</m:t>
                                  </m:r>
                                </m:sub>
                              </m:sSub>
                            </m:e>
                          </m:d>
                        </m:den>
                      </m:f>
                    </m:oMath>
                  </m:oMathPara>
                </a14:m>
                <a:endParaRPr lang="zh-CN" altLang="zh-CN" sz="1000" dirty="0"/>
              </a:p>
              <a:p>
                <a:r>
                  <a:rPr lang="zh-CN" altLang="zh-CN" sz="1600" dirty="0"/>
                  <a:t>道路曲率造成的位置计算的方向盘转角为：</a:t>
                </a:r>
              </a:p>
              <a:p>
                <a:pPr/>
                <a14:m>
                  <m:oMathPara xmlns:m="http://schemas.openxmlformats.org/officeDocument/2006/math">
                    <m:oMathParaPr>
                      <m:jc m:val="centerGroup"/>
                    </m:oMathParaPr>
                    <m:oMath xmlns:m="http://schemas.openxmlformats.org/officeDocument/2006/math">
                      <m:r>
                        <m:rPr>
                          <m:sty m:val="p"/>
                        </m:rPr>
                        <a:rPr lang="en-US" altLang="zh-CN" sz="1600">
                          <a:latin typeface="Cambria Math" panose="02040503050406030204" pitchFamily="18" charset="0"/>
                        </a:rPr>
                        <m:t>PinionAngle</m:t>
                      </m:r>
                      <m:r>
                        <a:rPr lang="en-US" altLang="zh-CN" sz="1600">
                          <a:latin typeface="Cambria Math" panose="02040503050406030204" pitchFamily="18" charset="0"/>
                        </a:rPr>
                        <m:t>=</m:t>
                      </m:r>
                      <m:r>
                        <m:rPr>
                          <m:sty m:val="p"/>
                        </m:rPr>
                        <a:rPr lang="en-US" altLang="zh-CN" sz="1600">
                          <a:latin typeface="Cambria Math" panose="02040503050406030204" pitchFamily="18" charset="0"/>
                        </a:rPr>
                        <m:t>Gain</m:t>
                      </m:r>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acc>
                            <m:accPr>
                              <m:chr m:val="̇"/>
                              <m:ctrlPr>
                                <a:rPr lang="zh-CN" altLang="zh-CN" sz="1600" i="1">
                                  <a:latin typeface="Cambria Math" panose="02040503050406030204" pitchFamily="18" charset="0"/>
                                </a:rPr>
                              </m:ctrlPr>
                            </m:accPr>
                            <m:e>
                              <m:r>
                                <a:rPr lang="en-US" altLang="zh-CN" sz="1600" i="1">
                                  <a:latin typeface="Cambria Math" panose="02040503050406030204" pitchFamily="18" charset="0"/>
                                </a:rPr>
                                <m:t>𝛹</m:t>
                              </m:r>
                            </m:e>
                          </m:acc>
                        </m:e>
                        <m:sub>
                          <m:r>
                            <a:rPr lang="en-US" altLang="zh-CN" sz="1600" i="1">
                              <a:latin typeface="Cambria Math" panose="02040503050406030204" pitchFamily="18" charset="0"/>
                            </a:rPr>
                            <m:t>𝑑𝑒𝑠</m:t>
                          </m:r>
                        </m:sub>
                      </m:sSub>
                    </m:oMath>
                  </m:oMathPara>
                </a14:m>
                <a:endParaRPr lang="zh-CN" altLang="zh-CN" sz="1000" dirty="0"/>
              </a:p>
            </p:txBody>
          </p:sp>
        </mc:Choice>
        <mc:Fallback xmlns="">
          <p:sp>
            <p:nvSpPr>
              <p:cNvPr id="12" name="文本框 11"/>
              <p:cNvSpPr txBox="1">
                <a:spLocks noRot="1" noChangeAspect="1" noMove="1" noResize="1" noEditPoints="1" noAdjustHandles="1" noChangeArrowheads="1" noChangeShapeType="1" noTextEdit="1"/>
              </p:cNvSpPr>
              <p:nvPr/>
            </p:nvSpPr>
            <p:spPr>
              <a:xfrm>
                <a:off x="791840" y="3264222"/>
                <a:ext cx="7559598" cy="2941446"/>
              </a:xfrm>
              <a:prstGeom prst="rect">
                <a:avLst/>
              </a:prstGeom>
              <a:blipFill rotWithShape="0">
                <a:blip r:embed="rId8"/>
                <a:stretch>
                  <a:fillRect l="-484" t="-8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311648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r>
              <a:rPr lang="zh-CN" altLang="en-US" smtClean="0"/>
              <a:t>第 </a:t>
            </a:r>
            <a:fld id="{F9836550-59F5-4741-8F32-4C660952C9C1}" type="slidenum">
              <a:rPr lang="zh-CN" altLang="en-US" smtClean="0"/>
              <a:pPr>
                <a:defRPr/>
              </a:pPr>
              <a:t>25</a:t>
            </a:fld>
            <a:r>
              <a:rPr lang="zh-CN" altLang="en-US" smtClean="0"/>
              <a:t> 页</a:t>
            </a:r>
            <a:endParaRPr lang="zh-CN" altLang="en-US"/>
          </a:p>
        </p:txBody>
      </p:sp>
      <p:pic>
        <p:nvPicPr>
          <p:cNvPr id="3" name="图片 47"/>
          <p:cNvPicPr>
            <a:picLocks noChangeAspect="1"/>
          </p:cNvPicPr>
          <p:nvPr/>
        </p:nvPicPr>
        <p:blipFill rotWithShape="1">
          <a:blip r:embed="rId3">
            <a:biLevel thresh="75000"/>
            <a:extLst>
              <a:ext uri="{BEBA8EAE-BF5A-486C-A8C5-ECC9F3942E4B}">
                <a14:imgProps xmlns:a14="http://schemas.microsoft.com/office/drawing/2010/main">
                  <a14:imgLayer r:embed="rId4">
                    <a14:imgEffect>
                      <a14:saturation sat="66000"/>
                    </a14:imgEffect>
                  </a14:imgLayer>
                </a14:imgProps>
              </a:ext>
            </a:extLst>
          </a:blip>
          <a:srcRect t="76775"/>
          <a:stretch/>
        </p:blipFill>
        <p:spPr>
          <a:xfrm rot="10800000" flipV="1">
            <a:off x="1799952" y="935831"/>
            <a:ext cx="7128792" cy="151962"/>
          </a:xfrm>
          <a:prstGeom prst="rect">
            <a:avLst/>
          </a:prstGeom>
          <a:ln>
            <a:noFill/>
          </a:ln>
          <a:effectLst>
            <a:outerShdw blurRad="292100" dist="139700" dir="2700000" algn="tl" rotWithShape="0">
              <a:srgbClr val="333333">
                <a:alpha val="65000"/>
              </a:srgbClr>
            </a:outerShdw>
          </a:effectLst>
        </p:spPr>
      </p:pic>
      <p:sp>
        <p:nvSpPr>
          <p:cNvPr id="7" name="矩形 41"/>
          <p:cNvSpPr/>
          <p:nvPr/>
        </p:nvSpPr>
        <p:spPr>
          <a:xfrm>
            <a:off x="1295896" y="477526"/>
            <a:ext cx="3860953" cy="469359"/>
          </a:xfrm>
          <a:prstGeom prst="rect">
            <a:avLst/>
          </a:prstGeom>
        </p:spPr>
        <p:txBody>
          <a:bodyPr wrap="square">
            <a:spAutoFit/>
          </a:bodyPr>
          <a:lstStyle/>
          <a:p>
            <a:pPr algn="ctr"/>
            <a:r>
              <a:rPr lang="zh-CN" altLang="en-US" sz="2450" b="1" dirty="0">
                <a:solidFill>
                  <a:prstClr val="black">
                    <a:lumMod val="65000"/>
                    <a:lumOff val="35000"/>
                  </a:prstClr>
                </a:solidFill>
                <a:latin typeface="微软雅黑" panose="020B0503020204020204" pitchFamily="34" charset="-122"/>
                <a:ea typeface="微软雅黑" panose="020B0503020204020204" pitchFamily="34" charset="-122"/>
              </a:rPr>
              <a:t>反馈</a:t>
            </a:r>
            <a:r>
              <a:rPr lang="zh-CN" altLang="en-US" sz="2450" b="1" dirty="0" smtClean="0">
                <a:solidFill>
                  <a:prstClr val="black">
                    <a:lumMod val="65000"/>
                    <a:lumOff val="35000"/>
                  </a:prstClr>
                </a:solidFill>
                <a:latin typeface="微软雅黑" panose="020B0503020204020204" pitchFamily="34" charset="-122"/>
                <a:ea typeface="微软雅黑" panose="020B0503020204020204" pitchFamily="34" charset="-122"/>
              </a:rPr>
              <a:t>控制框图</a:t>
            </a:r>
            <a:endParaRPr lang="en-US" altLang="zh-CN" sz="245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3126177870"/>
              </p:ext>
            </p:extLst>
          </p:nvPr>
        </p:nvGraphicFramePr>
        <p:xfrm>
          <a:off x="328031" y="1154714"/>
          <a:ext cx="9608825" cy="2425648"/>
        </p:xfrm>
        <a:graphic>
          <a:graphicData uri="http://schemas.openxmlformats.org/presentationml/2006/ole">
            <mc:AlternateContent xmlns:mc="http://schemas.openxmlformats.org/markup-compatibility/2006">
              <mc:Choice xmlns:v="urn:schemas-microsoft-com:vml" Requires="v">
                <p:oleObj spid="_x0000_s5206" name="Visio" r:id="rId6" imgW="25841457" imgH="6114960" progId="Visio.Drawing.15">
                  <p:embed/>
                </p:oleObj>
              </mc:Choice>
              <mc:Fallback>
                <p:oleObj name="Visio" r:id="rId6" imgW="25841457" imgH="6114960" progId="Visio.Drawing.15">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8031" y="1154714"/>
                        <a:ext cx="9608825" cy="2425648"/>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12" name="文本框 11"/>
              <p:cNvSpPr txBox="1"/>
              <p:nvPr/>
            </p:nvSpPr>
            <p:spPr>
              <a:xfrm>
                <a:off x="647824" y="3892598"/>
                <a:ext cx="8712968" cy="2214068"/>
              </a:xfrm>
              <a:prstGeom prst="rect">
                <a:avLst/>
              </a:prstGeom>
              <a:noFill/>
            </p:spPr>
            <p:txBody>
              <a:bodyPr wrap="square" rtlCol="0">
                <a:spAutoFit/>
              </a:bodyPr>
              <a:lstStyle/>
              <a:p>
                <a:r>
                  <a:rPr lang="zh-CN" altLang="en-US" dirty="0" smtClean="0"/>
                  <a:t>消除当前位置偏差的回路控制：</a:t>
                </a:r>
                <a:endParaRPr lang="en-US" altLang="zh-CN" dirty="0"/>
              </a:p>
              <a:p>
                <a:r>
                  <a:rPr lang="zh-CN" altLang="en-US" dirty="0" smtClean="0"/>
                  <a:t>当前距离，通过增益调度表设计比例映射侧向速度</a:t>
                </a:r>
                <a:endParaRPr lang="en-US" altLang="zh-CN" dirty="0" smtClean="0"/>
              </a:p>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m:rPr>
                              <m:sty m:val="p"/>
                            </m:rPr>
                            <a:rPr lang="en-US" altLang="zh-CN" sz="1600" i="1">
                              <a:latin typeface="Cambria Math" panose="02040503050406030204" pitchFamily="18" charset="0"/>
                            </a:rPr>
                            <m:t>V</m:t>
                          </m:r>
                        </m:e>
                        <m:sub>
                          <m:r>
                            <a:rPr lang="en-US" altLang="zh-CN" sz="1600" b="0" i="1" smtClean="0">
                              <a:latin typeface="Cambria Math" panose="02040503050406030204" pitchFamily="18" charset="0"/>
                            </a:rPr>
                            <m:t>𝑠𝑒𝑡</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𝐾</m:t>
                          </m:r>
                        </m:e>
                        <m:sub>
                          <m:r>
                            <a:rPr lang="en-US" altLang="zh-CN" sz="1600" b="0" i="1" smtClean="0">
                              <a:latin typeface="Cambria Math" panose="02040503050406030204" pitchFamily="18" charset="0"/>
                            </a:rPr>
                            <m:t>𝑜𝑓𝑓𝑠𝑒𝑡</m:t>
                          </m:r>
                        </m:sub>
                      </m:sSub>
                      <m:r>
                        <a:rPr lang="en-US" altLang="zh-CN" sz="1600" b="0" i="1" smtClean="0">
                          <a:latin typeface="Cambria Math" panose="02040503050406030204" pitchFamily="18" charset="0"/>
                        </a:rPr>
                        <m:t>∗</m:t>
                      </m:r>
                      <m:r>
                        <m:rPr>
                          <m:sty m:val="p"/>
                        </m:rPr>
                        <a:rPr lang="el-GR" altLang="zh-CN" sz="1600" b="0" i="1" smtClean="0">
                          <a:latin typeface="Cambria Math" panose="02040503050406030204" pitchFamily="18" charset="0"/>
                        </a:rPr>
                        <m:t>Δ</m:t>
                      </m:r>
                      <m:r>
                        <a:rPr lang="en-US" altLang="zh-CN" sz="1600" b="0" i="1" smtClean="0">
                          <a:latin typeface="Cambria Math" panose="02040503050406030204" pitchFamily="18" charset="0"/>
                        </a:rPr>
                        <m:t>𝑦</m:t>
                      </m:r>
                    </m:oMath>
                  </m:oMathPara>
                </a14:m>
                <a:endParaRPr lang="en-US" altLang="zh-CN" sz="1600" dirty="0" smtClean="0"/>
              </a:p>
              <a:p>
                <a:r>
                  <a:rPr lang="en-US" altLang="zh-CN" dirty="0" err="1" smtClean="0"/>
                  <a:t>Vset</a:t>
                </a:r>
                <a:r>
                  <a:rPr lang="zh-CN" altLang="en-US" dirty="0" smtClean="0"/>
                  <a:t>和反馈的侧向速度</a:t>
                </a:r>
                <a:r>
                  <a:rPr lang="en-US" altLang="zh-CN" dirty="0" err="1" smtClean="0"/>
                  <a:t>Vlat</a:t>
                </a:r>
                <a:r>
                  <a:rPr lang="en-US" altLang="zh-CN" dirty="0" smtClean="0"/>
                  <a:t>,</a:t>
                </a:r>
                <a:r>
                  <a:rPr lang="zh-CN" altLang="en-US" dirty="0" smtClean="0"/>
                  <a:t>计算</a:t>
                </a:r>
                <a:r>
                  <a:rPr lang="en-US" altLang="zh-CN" dirty="0" err="1" smtClean="0"/>
                  <a:t>Error_V</a:t>
                </a:r>
                <a:r>
                  <a:rPr lang="zh-CN" altLang="en-US" dirty="0" smtClean="0"/>
                  <a:t>通过</a:t>
                </a:r>
                <a:r>
                  <a:rPr lang="en-US" altLang="zh-CN" dirty="0" smtClean="0"/>
                  <a:t>PID(</a:t>
                </a:r>
                <a:r>
                  <a:rPr lang="zh-CN" altLang="en-US" dirty="0" smtClean="0"/>
                  <a:t>受增益表影响</a:t>
                </a:r>
                <a:r>
                  <a:rPr lang="en-US" altLang="zh-CN" dirty="0" smtClean="0"/>
                  <a:t>)</a:t>
                </a:r>
                <a:r>
                  <a:rPr lang="zh-CN" altLang="en-US" dirty="0" smtClean="0"/>
                  <a:t>映射侧向加速度</a:t>
                </a:r>
                <a:endParaRPr lang="en-US" altLang="zh-CN" dirty="0" smtClean="0"/>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𝐴</m:t>
                          </m:r>
                        </m:e>
                        <m:sub>
                          <m:r>
                            <m:rPr>
                              <m:sty m:val="p"/>
                            </m:rPr>
                            <a:rPr lang="en-US" altLang="zh-CN" i="1">
                              <a:latin typeface="Cambria Math" panose="02040503050406030204" pitchFamily="18" charset="0"/>
                            </a:rPr>
                            <m:t>lat</m:t>
                          </m:r>
                        </m:sub>
                      </m:sSub>
                      <m:r>
                        <a:rPr lang="en-US" altLang="zh-CN" i="1">
                          <a:latin typeface="Cambria Math" panose="02040503050406030204" pitchFamily="18" charset="0"/>
                        </a:rPr>
                        <m:t>=</m:t>
                      </m:r>
                      <m:r>
                        <m:rPr>
                          <m:sty m:val="p"/>
                        </m:rPr>
                        <a:rPr lang="en-US" altLang="zh-CN" i="1" dirty="0" smtClean="0">
                          <a:latin typeface="Cambria Math" panose="02040503050406030204" pitchFamily="18" charset="0"/>
                        </a:rPr>
                        <m:t>error</m:t>
                      </m:r>
                      <m:r>
                        <a:rPr lang="zh-CN" altLang="en-US"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𝐾</m:t>
                          </m:r>
                        </m:e>
                        <m:sub>
                          <m:r>
                            <a:rPr lang="en-US" altLang="zh-CN" b="0" i="1" dirty="0" smtClean="0">
                              <a:latin typeface="Cambria Math" panose="02040503050406030204" pitchFamily="18" charset="0"/>
                            </a:rPr>
                            <m:t>𝑝</m:t>
                          </m:r>
                        </m:sub>
                      </m:sSub>
                      <m:r>
                        <a:rPr lang="en-US" altLang="zh-CN" b="0" i="1" dirty="0" smtClean="0">
                          <a:latin typeface="Cambria Math" panose="02040503050406030204" pitchFamily="18" charset="0"/>
                        </a:rPr>
                        <m:t>+</m:t>
                      </m:r>
                      <m:r>
                        <m:rPr>
                          <m:sty m:val="p"/>
                        </m:rPr>
                        <a:rPr lang="en-US" altLang="zh-CN" i="1" dirty="0">
                          <a:latin typeface="Cambria Math" panose="02040503050406030204" pitchFamily="18" charset="0"/>
                        </a:rPr>
                        <m:t>error</m:t>
                      </m:r>
                      <m:r>
                        <a:rPr lang="zh-CN" altLang="en-US"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𝐾</m:t>
                          </m:r>
                        </m:e>
                        <m:sub>
                          <m:r>
                            <a:rPr lang="en-US" altLang="zh-CN" b="0" i="1" dirty="0" smtClean="0">
                              <a:latin typeface="Cambria Math" panose="02040503050406030204" pitchFamily="18" charset="0"/>
                            </a:rPr>
                            <m:t>𝑖</m:t>
                          </m:r>
                        </m:sub>
                      </m:sSub>
                      <m:r>
                        <a:rPr lang="zh-CN" altLang="en-US" b="0" i="1" dirty="0" smtClean="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𝑇</m:t>
                          </m:r>
                        </m:e>
                        <m:sub>
                          <m:r>
                            <a:rPr lang="en-US" altLang="zh-CN" i="1" dirty="0">
                              <a:latin typeface="Cambria Math" panose="02040503050406030204" pitchFamily="18" charset="0"/>
                            </a:rPr>
                            <m:t>𝑖</m:t>
                          </m:r>
                        </m:sub>
                      </m:sSub>
                      <m:r>
                        <a:rPr lang="en-US" altLang="zh-CN" b="0" i="1" dirty="0" smtClean="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𝐾</m:t>
                          </m:r>
                        </m:e>
                        <m:sub>
                          <m:r>
                            <a:rPr lang="en-US" altLang="zh-CN" b="0" i="1" dirty="0" smtClean="0">
                              <a:latin typeface="Cambria Math" panose="02040503050406030204" pitchFamily="18" charset="0"/>
                            </a:rPr>
                            <m:t>𝑑</m:t>
                          </m:r>
                        </m:sub>
                      </m:sSub>
                      <m:r>
                        <a:rPr lang="en-US" altLang="zh-CN" b="0" i="1" dirty="0" smtClean="0">
                          <a:latin typeface="Cambria Math" panose="02040503050406030204" pitchFamily="18" charset="0"/>
                        </a:rPr>
                        <m:t>∗</m:t>
                      </m:r>
                      <m:f>
                        <m:fPr>
                          <m:ctrlPr>
                            <a:rPr lang="en-US" altLang="zh-CN" b="0" i="1" dirty="0" smtClean="0">
                              <a:latin typeface="Cambria Math" panose="02040503050406030204" pitchFamily="18" charset="0"/>
                            </a:rPr>
                          </m:ctrlPr>
                        </m:fPr>
                        <m:num>
                          <m:r>
                            <a:rPr lang="en-US" altLang="zh-CN" b="0" i="1" dirty="0" smtClean="0">
                              <a:latin typeface="Cambria Math" panose="02040503050406030204" pitchFamily="18" charset="0"/>
                            </a:rPr>
                            <m:t>𝑑</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𝑒𝑟𝑟𝑜𝑟</m:t>
                          </m:r>
                          <m:r>
                            <a:rPr lang="en-US" altLang="zh-CN" b="0" i="1" dirty="0" smtClean="0">
                              <a:latin typeface="Cambria Math" panose="02040503050406030204" pitchFamily="18" charset="0"/>
                            </a:rPr>
                            <m:t>)</m:t>
                          </m:r>
                        </m:num>
                        <m:den>
                          <m:r>
                            <a:rPr lang="en-US" altLang="zh-CN" b="0" i="1" dirty="0" smtClean="0">
                              <a:latin typeface="Cambria Math" panose="02040503050406030204" pitchFamily="18" charset="0"/>
                            </a:rPr>
                            <m:t>𝑑𝑡</m:t>
                          </m:r>
                        </m:den>
                      </m:f>
                    </m:oMath>
                  </m:oMathPara>
                </a14:m>
                <a:endParaRPr lang="en-US" altLang="zh-CN" sz="1400" dirty="0" smtClean="0"/>
              </a:p>
              <a:p>
                <a:pPr lvl="0"/>
                <a:r>
                  <a:rPr lang="zh-CN" altLang="en-US" dirty="0" smtClean="0">
                    <a:solidFill>
                      <a:prstClr val="black"/>
                    </a:solidFill>
                  </a:rPr>
                  <a:t>侧向加速度除以纵向速度，得到受位置偏差影响的转动角速率</a:t>
                </a:r>
                <a:r>
                  <a:rPr lang="en-US" altLang="zh-CN" dirty="0" err="1" smtClean="0">
                    <a:solidFill>
                      <a:prstClr val="black"/>
                    </a:solidFill>
                  </a:rPr>
                  <a:t>YawRateAdditional</a:t>
                </a:r>
                <a:endParaRPr lang="en-US" altLang="zh-CN" sz="1400" dirty="0" smtClean="0"/>
              </a:p>
              <a:p>
                <a:endParaRPr lang="zh-CN" altLang="zh-CN" sz="1050" dirty="0"/>
              </a:p>
            </p:txBody>
          </p:sp>
        </mc:Choice>
        <mc:Fallback xmlns="">
          <p:sp>
            <p:nvSpPr>
              <p:cNvPr id="12" name="文本框 11"/>
              <p:cNvSpPr txBox="1">
                <a:spLocks noRot="1" noChangeAspect="1" noMove="1" noResize="1" noEditPoints="1" noAdjustHandles="1" noChangeArrowheads="1" noChangeShapeType="1" noTextEdit="1"/>
              </p:cNvSpPr>
              <p:nvPr/>
            </p:nvSpPr>
            <p:spPr>
              <a:xfrm>
                <a:off x="647824" y="3892598"/>
                <a:ext cx="8712968" cy="2214068"/>
              </a:xfrm>
              <a:prstGeom prst="rect">
                <a:avLst/>
              </a:prstGeom>
              <a:blipFill rotWithShape="0">
                <a:blip r:embed="rId8"/>
                <a:stretch>
                  <a:fillRect l="-559" t="-220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684737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r>
              <a:rPr lang="zh-CN" altLang="en-US" smtClean="0"/>
              <a:t>第 </a:t>
            </a:r>
            <a:fld id="{F9836550-59F5-4741-8F32-4C660952C9C1}" type="slidenum">
              <a:rPr lang="zh-CN" altLang="en-US" smtClean="0"/>
              <a:pPr>
                <a:defRPr/>
              </a:pPr>
              <a:t>26</a:t>
            </a:fld>
            <a:r>
              <a:rPr lang="zh-CN" altLang="en-US" smtClean="0"/>
              <a:t> 页</a:t>
            </a:r>
            <a:endParaRPr lang="zh-CN" altLang="en-US"/>
          </a:p>
        </p:txBody>
      </p:sp>
      <p:pic>
        <p:nvPicPr>
          <p:cNvPr id="3" name="图片 47"/>
          <p:cNvPicPr>
            <a:picLocks noChangeAspect="1"/>
          </p:cNvPicPr>
          <p:nvPr/>
        </p:nvPicPr>
        <p:blipFill rotWithShape="1">
          <a:blip r:embed="rId3">
            <a:biLevel thresh="75000"/>
            <a:extLst>
              <a:ext uri="{BEBA8EAE-BF5A-486C-A8C5-ECC9F3942E4B}">
                <a14:imgProps xmlns:a14="http://schemas.microsoft.com/office/drawing/2010/main">
                  <a14:imgLayer r:embed="rId4">
                    <a14:imgEffect>
                      <a14:saturation sat="66000"/>
                    </a14:imgEffect>
                  </a14:imgLayer>
                </a14:imgProps>
              </a:ext>
            </a:extLst>
          </a:blip>
          <a:srcRect t="76775"/>
          <a:stretch/>
        </p:blipFill>
        <p:spPr>
          <a:xfrm rot="10800000" flipV="1">
            <a:off x="1799952" y="935831"/>
            <a:ext cx="7128792" cy="151962"/>
          </a:xfrm>
          <a:prstGeom prst="rect">
            <a:avLst/>
          </a:prstGeom>
          <a:ln>
            <a:noFill/>
          </a:ln>
          <a:effectLst>
            <a:outerShdw blurRad="292100" dist="139700" dir="2700000" algn="tl" rotWithShape="0">
              <a:srgbClr val="333333">
                <a:alpha val="65000"/>
              </a:srgbClr>
            </a:outerShdw>
          </a:effectLst>
        </p:spPr>
      </p:pic>
      <p:sp>
        <p:nvSpPr>
          <p:cNvPr id="7" name="矩形 41"/>
          <p:cNvSpPr/>
          <p:nvPr/>
        </p:nvSpPr>
        <p:spPr>
          <a:xfrm>
            <a:off x="1151880" y="493024"/>
            <a:ext cx="3860953" cy="469359"/>
          </a:xfrm>
          <a:prstGeom prst="rect">
            <a:avLst/>
          </a:prstGeom>
        </p:spPr>
        <p:txBody>
          <a:bodyPr wrap="square">
            <a:spAutoFit/>
          </a:bodyPr>
          <a:lstStyle/>
          <a:p>
            <a:pPr algn="ctr"/>
            <a:r>
              <a:rPr lang="zh-CN" altLang="en-US" sz="2450" b="1" dirty="0" smtClean="0">
                <a:solidFill>
                  <a:prstClr val="black">
                    <a:lumMod val="65000"/>
                    <a:lumOff val="35000"/>
                  </a:prstClr>
                </a:solidFill>
                <a:latin typeface="微软雅黑" panose="020B0503020204020204" pitchFamily="34" charset="-122"/>
                <a:ea typeface="微软雅黑" panose="020B0503020204020204" pitchFamily="34" charset="-122"/>
              </a:rPr>
              <a:t>增益表框图</a:t>
            </a:r>
            <a:endParaRPr lang="en-US" altLang="zh-CN" sz="245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1162449453"/>
              </p:ext>
            </p:extLst>
          </p:nvPr>
        </p:nvGraphicFramePr>
        <p:xfrm>
          <a:off x="287310" y="1050117"/>
          <a:ext cx="9451045" cy="4221353"/>
        </p:xfrm>
        <a:graphic>
          <a:graphicData uri="http://schemas.openxmlformats.org/presentationml/2006/ole">
            <mc:AlternateContent xmlns:mc="http://schemas.openxmlformats.org/markup-compatibility/2006">
              <mc:Choice xmlns:v="urn:schemas-microsoft-com:vml" Requires="v">
                <p:oleObj spid="_x0000_s6230" name="Visio" r:id="rId6" imgW="20602499" imgH="9229680" progId="Visio.Drawing.15">
                  <p:embed/>
                </p:oleObj>
              </mc:Choice>
              <mc:Fallback>
                <p:oleObj name="Visio" r:id="rId6" imgW="20602499" imgH="9229680" progId="Visio.Drawing.15">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7310" y="1050117"/>
                        <a:ext cx="9451045" cy="4221353"/>
                      </a:xfrm>
                      <a:prstGeom prst="rect">
                        <a:avLst/>
                      </a:prstGeom>
                      <a:noFill/>
                    </p:spPr>
                  </p:pic>
                </p:oleObj>
              </mc:Fallback>
            </mc:AlternateContent>
          </a:graphicData>
        </a:graphic>
      </p:graphicFrame>
      <p:sp>
        <p:nvSpPr>
          <p:cNvPr id="12" name="文本框 11"/>
          <p:cNvSpPr txBox="1"/>
          <p:nvPr/>
        </p:nvSpPr>
        <p:spPr>
          <a:xfrm>
            <a:off x="4464248" y="4202628"/>
            <a:ext cx="5472608" cy="2277547"/>
          </a:xfrm>
          <a:prstGeom prst="rect">
            <a:avLst/>
          </a:prstGeom>
          <a:noFill/>
        </p:spPr>
        <p:txBody>
          <a:bodyPr wrap="square" rtlCol="0">
            <a:spAutoFit/>
          </a:bodyPr>
          <a:lstStyle/>
          <a:p>
            <a:r>
              <a:rPr lang="en-US" altLang="zh-CN" sz="1600" dirty="0" smtClean="0"/>
              <a:t>1</a:t>
            </a:r>
            <a:r>
              <a:rPr lang="zh-CN" altLang="en-US" sz="1600" dirty="0" smtClean="0"/>
              <a:t>、将</a:t>
            </a:r>
            <a:r>
              <a:rPr lang="en-US" altLang="zh-CN" sz="1600" dirty="0" err="1" smtClean="0"/>
              <a:t>PinionAngle</a:t>
            </a:r>
            <a:r>
              <a:rPr lang="zh-CN" altLang="en-US" sz="1600" dirty="0" smtClean="0"/>
              <a:t>通过高通滤波器，取</a:t>
            </a:r>
            <a:r>
              <a:rPr lang="en-US" altLang="zh-CN" sz="1600" dirty="0" smtClean="0"/>
              <a:t>1s</a:t>
            </a:r>
            <a:r>
              <a:rPr lang="zh-CN" altLang="en-US" sz="1600" dirty="0" smtClean="0"/>
              <a:t>中的均方差值，通过查表映射乘方向盘的活跃度，与设定的目标活跃度相减，设定为一个动态变量</a:t>
            </a:r>
            <a:r>
              <a:rPr lang="en-US" altLang="zh-CN" sz="1600" dirty="0" err="1" smtClean="0"/>
              <a:t>eActivity</a:t>
            </a:r>
            <a:endParaRPr lang="en-US" altLang="zh-CN" sz="1600" dirty="0" smtClean="0"/>
          </a:p>
          <a:p>
            <a:r>
              <a:rPr lang="en-US" altLang="zh-CN" sz="1600" dirty="0" smtClean="0"/>
              <a:t>2</a:t>
            </a:r>
            <a:r>
              <a:rPr lang="zh-CN" altLang="en-US" sz="1600" dirty="0" smtClean="0"/>
              <a:t>、根据驾驶员是否介入、位置</a:t>
            </a:r>
            <a:r>
              <a:rPr lang="el-GR" altLang="zh-CN" sz="1600" dirty="0" smtClean="0"/>
              <a:t>Δ</a:t>
            </a:r>
            <a:r>
              <a:rPr lang="en-US" altLang="zh-CN" sz="1600" dirty="0" smtClean="0"/>
              <a:t>y</a:t>
            </a:r>
            <a:r>
              <a:rPr lang="zh-CN" altLang="en-US" sz="1600" dirty="0" smtClean="0"/>
              <a:t>的大小和动态变量</a:t>
            </a:r>
            <a:r>
              <a:rPr lang="en-US" altLang="zh-CN" sz="1600" dirty="0" err="1" smtClean="0"/>
              <a:t>eActivity</a:t>
            </a:r>
            <a:r>
              <a:rPr lang="zh-CN" altLang="en-US" sz="1600" dirty="0" smtClean="0"/>
              <a:t>，计算出动态参数的变化率</a:t>
            </a:r>
            <a:endParaRPr lang="en-US" altLang="zh-CN" sz="1600" dirty="0" smtClean="0"/>
          </a:p>
          <a:p>
            <a:r>
              <a:rPr lang="en-US" altLang="zh-CN" sz="1600" dirty="0" smtClean="0"/>
              <a:t>3</a:t>
            </a:r>
            <a:r>
              <a:rPr lang="zh-CN" altLang="en-US" sz="1600" dirty="0" smtClean="0"/>
              <a:t>、计算动态参数，采用一阶积分</a:t>
            </a:r>
            <a:endParaRPr lang="en-US" altLang="zh-CN" sz="1600" dirty="0" smtClean="0"/>
          </a:p>
          <a:p>
            <a:r>
              <a:rPr lang="en-US" altLang="zh-CN" sz="1600" dirty="0" smtClean="0"/>
              <a:t>4</a:t>
            </a:r>
            <a:r>
              <a:rPr lang="zh-CN" altLang="en-US" sz="1600" dirty="0" smtClean="0"/>
              <a:t>、将系数与设定的</a:t>
            </a:r>
            <a:r>
              <a:rPr lang="en-US" altLang="zh-CN" sz="1600" dirty="0" err="1" smtClean="0"/>
              <a:t>Koffset</a:t>
            </a:r>
            <a:r>
              <a:rPr lang="zh-CN" altLang="en-US" sz="1600" dirty="0" smtClean="0"/>
              <a:t>、</a:t>
            </a:r>
            <a:r>
              <a:rPr lang="en-US" altLang="zh-CN" sz="1600" dirty="0" err="1" smtClean="0"/>
              <a:t>Kp</a:t>
            </a:r>
            <a:r>
              <a:rPr lang="zh-CN" altLang="en-US" sz="1600" dirty="0" smtClean="0"/>
              <a:t>、</a:t>
            </a:r>
            <a:r>
              <a:rPr lang="en-US" altLang="zh-CN" sz="1600" dirty="0" smtClean="0"/>
              <a:t>Ki</a:t>
            </a:r>
            <a:r>
              <a:rPr lang="zh-CN" altLang="en-US" sz="1600" dirty="0" smtClean="0"/>
              <a:t>、</a:t>
            </a:r>
            <a:r>
              <a:rPr lang="en-US" altLang="zh-CN" sz="1600" dirty="0" err="1" smtClean="0"/>
              <a:t>Kd</a:t>
            </a:r>
            <a:r>
              <a:rPr lang="zh-CN" altLang="en-US" sz="1600" dirty="0" smtClean="0"/>
              <a:t>系数相乘、得到最后用于控制的参数列表</a:t>
            </a:r>
            <a:endParaRPr lang="en-US" altLang="zh-CN" sz="1600" dirty="0" smtClean="0"/>
          </a:p>
          <a:p>
            <a:endParaRPr lang="en-US" altLang="zh-CN" sz="1400" dirty="0" smtClean="0"/>
          </a:p>
        </p:txBody>
      </p:sp>
    </p:spTree>
    <p:extLst>
      <p:ext uri="{BB962C8B-B14F-4D97-AF65-F5344CB8AC3E}">
        <p14:creationId xmlns:p14="http://schemas.microsoft.com/office/powerpoint/2010/main" val="30633597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r>
              <a:rPr lang="zh-CN" altLang="en-US" smtClean="0"/>
              <a:t>第 </a:t>
            </a:r>
            <a:fld id="{F9836550-59F5-4741-8F32-4C660952C9C1}" type="slidenum">
              <a:rPr lang="zh-CN" altLang="en-US" smtClean="0"/>
              <a:pPr>
                <a:defRPr/>
              </a:pPr>
              <a:t>27</a:t>
            </a:fld>
            <a:r>
              <a:rPr lang="zh-CN" altLang="en-US" smtClean="0"/>
              <a:t> 页</a:t>
            </a:r>
            <a:endParaRPr lang="zh-CN" altLang="en-US"/>
          </a:p>
        </p:txBody>
      </p:sp>
      <p:pic>
        <p:nvPicPr>
          <p:cNvPr id="3" name="图片 47"/>
          <p:cNvPicPr>
            <a:picLocks noChangeAspect="1"/>
          </p:cNvPicPr>
          <p:nvPr/>
        </p:nvPicPr>
        <p:blipFill rotWithShape="1">
          <a:blip r:embed="rId2">
            <a:biLevel thresh="75000"/>
            <a:extLst>
              <a:ext uri="{BEBA8EAE-BF5A-486C-A8C5-ECC9F3942E4B}">
                <a14:imgProps xmlns:a14="http://schemas.microsoft.com/office/drawing/2010/main">
                  <a14:imgLayer r:embed="rId3">
                    <a14:imgEffect>
                      <a14:saturation sat="66000"/>
                    </a14:imgEffect>
                  </a14:imgLayer>
                </a14:imgProps>
              </a:ext>
            </a:extLst>
          </a:blip>
          <a:srcRect t="76775"/>
          <a:stretch/>
        </p:blipFill>
        <p:spPr>
          <a:xfrm rot="10800000" flipV="1">
            <a:off x="1799952" y="935831"/>
            <a:ext cx="7128792" cy="151962"/>
          </a:xfrm>
          <a:prstGeom prst="rect">
            <a:avLst/>
          </a:prstGeom>
          <a:ln>
            <a:noFill/>
          </a:ln>
          <a:effectLst>
            <a:outerShdw blurRad="292100" dist="139700" dir="2700000" algn="tl" rotWithShape="0">
              <a:srgbClr val="333333">
                <a:alpha val="65000"/>
              </a:srgbClr>
            </a:outerShdw>
          </a:effectLst>
        </p:spPr>
      </p:pic>
      <p:sp>
        <p:nvSpPr>
          <p:cNvPr id="8" name="矩形 41"/>
          <p:cNvSpPr/>
          <p:nvPr/>
        </p:nvSpPr>
        <p:spPr>
          <a:xfrm>
            <a:off x="1799952" y="409327"/>
            <a:ext cx="3860953" cy="469359"/>
          </a:xfrm>
          <a:prstGeom prst="rect">
            <a:avLst/>
          </a:prstGeom>
        </p:spPr>
        <p:txBody>
          <a:bodyPr wrap="square">
            <a:spAutoFit/>
          </a:bodyPr>
          <a:lstStyle/>
          <a:p>
            <a:pPr algn="ctr"/>
            <a:r>
              <a:rPr lang="zh-CN" altLang="en-US" sz="2450" b="1" dirty="0" smtClean="0">
                <a:solidFill>
                  <a:prstClr val="black">
                    <a:lumMod val="65000"/>
                    <a:lumOff val="35000"/>
                  </a:prstClr>
                </a:solidFill>
                <a:latin typeface="微软雅黑" panose="020B0503020204020204" pitchFamily="34" charset="-122"/>
                <a:ea typeface="微软雅黑" panose="020B0503020204020204" pitchFamily="34" charset="-122"/>
              </a:rPr>
              <a:t>控制算法</a:t>
            </a:r>
            <a:r>
              <a:rPr lang="en-US" altLang="zh-CN" sz="2450" b="1" dirty="0" smtClean="0">
                <a:solidFill>
                  <a:prstClr val="black">
                    <a:lumMod val="65000"/>
                    <a:lumOff val="35000"/>
                  </a:prstClr>
                </a:solidFill>
                <a:latin typeface="微软雅黑" panose="020B0503020204020204" pitchFamily="34" charset="-122"/>
                <a:ea typeface="微软雅黑" panose="020B0503020204020204" pitchFamily="34" charset="-122"/>
              </a:rPr>
              <a:t>-</a:t>
            </a:r>
            <a:r>
              <a:rPr lang="zh-CN" altLang="en-US" sz="2450" b="1" dirty="0" smtClean="0">
                <a:solidFill>
                  <a:prstClr val="black">
                    <a:lumMod val="65000"/>
                    <a:lumOff val="35000"/>
                  </a:prstClr>
                </a:solidFill>
                <a:latin typeface="微软雅黑" panose="020B0503020204020204" pitchFamily="34" charset="-122"/>
                <a:ea typeface="微软雅黑" panose="020B0503020204020204" pitchFamily="34" charset="-122"/>
              </a:rPr>
              <a:t>位置环</a:t>
            </a:r>
            <a:r>
              <a:rPr lang="en-US" altLang="zh-CN" sz="2450" b="1" dirty="0" smtClean="0">
                <a:solidFill>
                  <a:prstClr val="black">
                    <a:lumMod val="65000"/>
                    <a:lumOff val="35000"/>
                  </a:prstClr>
                </a:solidFill>
                <a:latin typeface="微软雅黑" panose="020B0503020204020204" pitchFamily="34" charset="-122"/>
                <a:ea typeface="微软雅黑" panose="020B0503020204020204" pitchFamily="34" charset="-122"/>
              </a:rPr>
              <a:t>P</a:t>
            </a:r>
            <a:r>
              <a:rPr lang="zh-CN" altLang="en-US" sz="2450" b="1" dirty="0" smtClean="0">
                <a:solidFill>
                  <a:prstClr val="black">
                    <a:lumMod val="65000"/>
                    <a:lumOff val="35000"/>
                  </a:prstClr>
                </a:solidFill>
                <a:latin typeface="微软雅黑" panose="020B0503020204020204" pitchFamily="34" charset="-122"/>
                <a:ea typeface="微软雅黑" panose="020B0503020204020204" pitchFamily="34" charset="-122"/>
              </a:rPr>
              <a:t>控制</a:t>
            </a:r>
            <a:endParaRPr lang="en-US" altLang="zh-CN" sz="245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4"/>
          <a:stretch>
            <a:fillRect/>
          </a:stretch>
        </p:blipFill>
        <p:spPr>
          <a:xfrm>
            <a:off x="1186267" y="1295871"/>
            <a:ext cx="5088322" cy="3818120"/>
          </a:xfrm>
          <a:prstGeom prst="rect">
            <a:avLst/>
          </a:prstGeom>
        </p:spPr>
      </p:pic>
      <p:sp>
        <p:nvSpPr>
          <p:cNvPr id="10" name="文本框 9"/>
          <p:cNvSpPr txBox="1"/>
          <p:nvPr/>
        </p:nvSpPr>
        <p:spPr>
          <a:xfrm>
            <a:off x="1186266" y="5392676"/>
            <a:ext cx="7310430" cy="338554"/>
          </a:xfrm>
          <a:prstGeom prst="rect">
            <a:avLst/>
          </a:prstGeom>
          <a:noFill/>
        </p:spPr>
        <p:txBody>
          <a:bodyPr wrap="square" rtlCol="0">
            <a:spAutoFit/>
          </a:bodyPr>
          <a:lstStyle/>
          <a:p>
            <a:r>
              <a:rPr lang="en-US" altLang="zh-CN" sz="1600" dirty="0" smtClean="0"/>
              <a:t>1</a:t>
            </a:r>
            <a:r>
              <a:rPr lang="zh-CN" altLang="en-US" sz="1600" dirty="0" smtClean="0"/>
              <a:t>、</a:t>
            </a:r>
            <a:r>
              <a:rPr lang="en-US" altLang="zh-CN" sz="1600" dirty="0" err="1" smtClean="0"/>
              <a:t>Vset</a:t>
            </a:r>
            <a:r>
              <a:rPr lang="en-US" altLang="zh-CN" sz="1600" dirty="0" smtClean="0"/>
              <a:t>=</a:t>
            </a:r>
            <a:r>
              <a:rPr lang="en-US" altLang="zh-CN" sz="1600" dirty="0" err="1" smtClean="0"/>
              <a:t>Koffset</a:t>
            </a:r>
            <a:r>
              <a:rPr lang="zh-CN" altLang="en-US" sz="1600" dirty="0" smtClean="0"/>
              <a:t>*</a:t>
            </a:r>
            <a:r>
              <a:rPr lang="el-GR" altLang="zh-CN" sz="1600" dirty="0" smtClean="0"/>
              <a:t>Δ</a:t>
            </a:r>
            <a:r>
              <a:rPr lang="en-US" altLang="zh-CN" sz="1600" dirty="0" smtClean="0"/>
              <a:t>y</a:t>
            </a:r>
            <a:r>
              <a:rPr lang="zh-CN" altLang="en-US" sz="1600" dirty="0" smtClean="0"/>
              <a:t>，带入上述的约束条件，使位置环控制的速度在约束条件内</a:t>
            </a:r>
            <a:endParaRPr lang="en-US" altLang="zh-CN" sz="1600" dirty="0" smtClean="0"/>
          </a:p>
        </p:txBody>
      </p:sp>
    </p:spTree>
    <p:extLst>
      <p:ext uri="{BB962C8B-B14F-4D97-AF65-F5344CB8AC3E}">
        <p14:creationId xmlns:p14="http://schemas.microsoft.com/office/powerpoint/2010/main" val="9971865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r>
              <a:rPr lang="zh-CN" altLang="en-US" smtClean="0"/>
              <a:t>第 </a:t>
            </a:r>
            <a:fld id="{F9836550-59F5-4741-8F32-4C660952C9C1}" type="slidenum">
              <a:rPr lang="zh-CN" altLang="en-US" smtClean="0"/>
              <a:pPr>
                <a:defRPr/>
              </a:pPr>
              <a:t>28</a:t>
            </a:fld>
            <a:r>
              <a:rPr lang="zh-CN" altLang="en-US" smtClean="0"/>
              <a:t> 页</a:t>
            </a:r>
            <a:endParaRPr lang="zh-CN" altLang="en-US"/>
          </a:p>
        </p:txBody>
      </p:sp>
      <p:pic>
        <p:nvPicPr>
          <p:cNvPr id="3" name="图片 47"/>
          <p:cNvPicPr>
            <a:picLocks noChangeAspect="1"/>
          </p:cNvPicPr>
          <p:nvPr/>
        </p:nvPicPr>
        <p:blipFill rotWithShape="1">
          <a:blip r:embed="rId3">
            <a:biLevel thresh="75000"/>
            <a:extLst>
              <a:ext uri="{BEBA8EAE-BF5A-486C-A8C5-ECC9F3942E4B}">
                <a14:imgProps xmlns:a14="http://schemas.microsoft.com/office/drawing/2010/main">
                  <a14:imgLayer r:embed="rId4">
                    <a14:imgEffect>
                      <a14:saturation sat="66000"/>
                    </a14:imgEffect>
                  </a14:imgLayer>
                </a14:imgProps>
              </a:ext>
            </a:extLst>
          </a:blip>
          <a:srcRect t="76775"/>
          <a:stretch/>
        </p:blipFill>
        <p:spPr>
          <a:xfrm rot="10800000" flipV="1">
            <a:off x="1799952" y="935831"/>
            <a:ext cx="7128792" cy="151962"/>
          </a:xfrm>
          <a:prstGeom prst="rect">
            <a:avLst/>
          </a:prstGeom>
          <a:ln>
            <a:noFill/>
          </a:ln>
          <a:effectLst>
            <a:outerShdw blurRad="292100" dist="139700" dir="2700000" algn="tl" rotWithShape="0">
              <a:srgbClr val="333333">
                <a:alpha val="65000"/>
              </a:srgbClr>
            </a:outerShdw>
          </a:effectLst>
        </p:spPr>
      </p:pic>
      <p:sp>
        <p:nvSpPr>
          <p:cNvPr id="7" name="矩形 41"/>
          <p:cNvSpPr/>
          <p:nvPr/>
        </p:nvSpPr>
        <p:spPr>
          <a:xfrm>
            <a:off x="2159992" y="452490"/>
            <a:ext cx="3860953" cy="469359"/>
          </a:xfrm>
          <a:prstGeom prst="rect">
            <a:avLst/>
          </a:prstGeom>
        </p:spPr>
        <p:txBody>
          <a:bodyPr wrap="square">
            <a:spAutoFit/>
          </a:bodyPr>
          <a:lstStyle/>
          <a:p>
            <a:pPr algn="ctr"/>
            <a:r>
              <a:rPr lang="zh-CN" altLang="en-US" sz="2450" b="1" dirty="0" smtClean="0">
                <a:solidFill>
                  <a:prstClr val="black">
                    <a:lumMod val="65000"/>
                    <a:lumOff val="35000"/>
                  </a:prstClr>
                </a:solidFill>
                <a:latin typeface="微软雅黑" panose="020B0503020204020204" pitchFamily="34" charset="-122"/>
                <a:ea typeface="微软雅黑" panose="020B0503020204020204" pitchFamily="34" charset="-122"/>
              </a:rPr>
              <a:t>控制算法</a:t>
            </a:r>
            <a:r>
              <a:rPr lang="en-US" altLang="zh-CN" sz="2450" b="1" dirty="0" smtClean="0">
                <a:solidFill>
                  <a:prstClr val="black">
                    <a:lumMod val="65000"/>
                    <a:lumOff val="35000"/>
                  </a:prstClr>
                </a:solidFill>
                <a:latin typeface="微软雅黑" panose="020B0503020204020204" pitchFamily="34" charset="-122"/>
                <a:ea typeface="微软雅黑" panose="020B0503020204020204" pitchFamily="34" charset="-122"/>
              </a:rPr>
              <a:t>-</a:t>
            </a:r>
            <a:r>
              <a:rPr lang="zh-CN" altLang="en-US" sz="2450" b="1" dirty="0" smtClean="0">
                <a:solidFill>
                  <a:prstClr val="black">
                    <a:lumMod val="65000"/>
                    <a:lumOff val="35000"/>
                  </a:prstClr>
                </a:solidFill>
                <a:latin typeface="微软雅黑" panose="020B0503020204020204" pitchFamily="34" charset="-122"/>
                <a:ea typeface="微软雅黑" panose="020B0503020204020204" pitchFamily="34" charset="-122"/>
              </a:rPr>
              <a:t>速度环</a:t>
            </a:r>
            <a:r>
              <a:rPr lang="en-US" altLang="zh-CN" sz="2450" b="1" dirty="0" smtClean="0">
                <a:solidFill>
                  <a:prstClr val="black">
                    <a:lumMod val="65000"/>
                    <a:lumOff val="35000"/>
                  </a:prstClr>
                </a:solidFill>
                <a:latin typeface="微软雅黑" panose="020B0503020204020204" pitchFamily="34" charset="-122"/>
                <a:ea typeface="微软雅黑" panose="020B0503020204020204" pitchFamily="34" charset="-122"/>
              </a:rPr>
              <a:t>PID</a:t>
            </a:r>
            <a:r>
              <a:rPr lang="zh-CN" altLang="en-US" sz="2450" b="1" dirty="0" smtClean="0">
                <a:solidFill>
                  <a:prstClr val="black">
                    <a:lumMod val="65000"/>
                    <a:lumOff val="35000"/>
                  </a:prstClr>
                </a:solidFill>
                <a:latin typeface="微软雅黑" panose="020B0503020204020204" pitchFamily="34" charset="-122"/>
                <a:ea typeface="微软雅黑" panose="020B0503020204020204" pitchFamily="34" charset="-122"/>
              </a:rPr>
              <a:t>控制</a:t>
            </a:r>
            <a:endParaRPr lang="en-US" altLang="zh-CN" sz="2450" b="1" dirty="0">
              <a:solidFill>
                <a:prstClr val="black">
                  <a:lumMod val="65000"/>
                  <a:lumOff val="35000"/>
                </a:prstClr>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1" name="文本框 10"/>
              <p:cNvSpPr txBox="1"/>
              <p:nvPr/>
            </p:nvSpPr>
            <p:spPr>
              <a:xfrm>
                <a:off x="431800" y="4160876"/>
                <a:ext cx="5832648" cy="1300036"/>
              </a:xfrm>
              <a:prstGeom prst="rect">
                <a:avLst/>
              </a:prstGeom>
              <a:noFill/>
            </p:spPr>
            <p:txBody>
              <a:bodyPr wrap="square" rtlCol="0">
                <a:spAutoFit/>
              </a:bodyPr>
              <a:lstStyle/>
              <a:p>
                <a:r>
                  <a:rPr lang="en-US" altLang="zh-CN" sz="1600" dirty="0" smtClean="0"/>
                  <a:t>1</a:t>
                </a:r>
                <a:r>
                  <a:rPr lang="zh-CN" altLang="en-US" sz="1600" dirty="0" smtClean="0"/>
                  <a:t>、左图为</a:t>
                </a:r>
                <a:r>
                  <a:rPr lang="en-US" altLang="zh-CN" sz="1600" dirty="0" smtClean="0"/>
                  <a:t>PID</a:t>
                </a:r>
                <a:r>
                  <a:rPr lang="zh-CN" altLang="en-US" sz="1600" dirty="0" smtClean="0"/>
                  <a:t>控制中积分项的比例系数控制策略</a:t>
                </a:r>
                <a:endParaRPr lang="en-US" altLang="zh-CN" sz="1600" dirty="0" smtClean="0"/>
              </a:p>
              <a:p>
                <a:r>
                  <a:rPr lang="en-US" altLang="zh-CN" sz="1600" dirty="0" smtClean="0"/>
                  <a:t>2</a:t>
                </a:r>
                <a:r>
                  <a:rPr lang="zh-CN" altLang="en-US" sz="1600" dirty="0" smtClean="0"/>
                  <a:t>、右图黑线是时间映射成比例系数的图形</a:t>
                </a:r>
                <a:endParaRPr lang="en-US" altLang="zh-CN" sz="1600" dirty="0" smtClean="0"/>
              </a:p>
              <a:p>
                <a:r>
                  <a:rPr lang="en-US" altLang="zh-CN" sz="1600" dirty="0" smtClean="0"/>
                  <a:t>3</a:t>
                </a:r>
                <a:r>
                  <a:rPr lang="zh-CN" altLang="en-US" sz="1600" dirty="0" smtClean="0"/>
                  <a:t>、控制算法</a:t>
                </a:r>
                <a:endParaRPr lang="en-US" altLang="zh-CN" sz="1600" dirty="0"/>
              </a:p>
              <a:p>
                <a:pPr/>
                <a14:m>
                  <m:oMathPara xmlns:m="http://schemas.openxmlformats.org/officeDocument/2006/math">
                    <m:oMathParaPr>
                      <m:jc m:val="centerGroup"/>
                    </m:oMathParaPr>
                    <m:oMath xmlns:m="http://schemas.openxmlformats.org/officeDocument/2006/math">
                      <m:r>
                        <a:rPr lang="en-US" altLang="zh-CN" sz="1600" b="0" i="1" dirty="0" smtClean="0">
                          <a:latin typeface="Cambria Math" panose="02040503050406030204" pitchFamily="18" charset="0"/>
                        </a:rPr>
                        <m:t>𝑎</m:t>
                      </m:r>
                      <m:r>
                        <a:rPr lang="en-US" altLang="zh-CN" sz="1600" b="0" i="1" dirty="0" smtClean="0">
                          <a:latin typeface="Cambria Math" panose="02040503050406030204" pitchFamily="18" charset="0"/>
                        </a:rPr>
                        <m:t>=</m:t>
                      </m:r>
                      <m:r>
                        <m:rPr>
                          <m:sty m:val="p"/>
                        </m:rPr>
                        <a:rPr lang="en-US" altLang="zh-CN" sz="1600" i="1" dirty="0">
                          <a:latin typeface="Cambria Math" panose="02040503050406030204" pitchFamily="18" charset="0"/>
                        </a:rPr>
                        <m:t>IPart</m:t>
                      </m:r>
                      <m:r>
                        <a:rPr lang="zh-CN" altLang="en-US" sz="1600" b="0" i="1" dirty="0" smtClean="0">
                          <a:latin typeface="Cambria Math" panose="02040503050406030204" pitchFamily="18" charset="0"/>
                        </a:rPr>
                        <m:t>∗</m:t>
                      </m:r>
                      <m:r>
                        <m:rPr>
                          <m:sty m:val="p"/>
                        </m:rPr>
                        <a:rPr lang="en-US" altLang="zh-CN" sz="1600" i="1" dirty="0">
                          <a:latin typeface="Cambria Math" panose="02040503050406030204" pitchFamily="18" charset="0"/>
                        </a:rPr>
                        <m:t>IRamp</m:t>
                      </m:r>
                      <m:r>
                        <a:rPr lang="en-US" altLang="zh-CN" sz="1600" b="0" i="1" dirty="0" smtClean="0">
                          <a:latin typeface="Cambria Math" panose="02040503050406030204" pitchFamily="18" charset="0"/>
                        </a:rPr>
                        <m:t>+</m:t>
                      </m:r>
                      <m:r>
                        <m:rPr>
                          <m:sty m:val="p"/>
                        </m:rPr>
                        <a:rPr lang="en-US" altLang="zh-CN" sz="1600" i="1" dirty="0">
                          <a:latin typeface="Cambria Math" panose="02040503050406030204" pitchFamily="18" charset="0"/>
                        </a:rPr>
                        <m:t>error</m:t>
                      </m:r>
                      <m:r>
                        <a:rPr lang="zh-CN" altLang="en-US" sz="1600" i="1" dirty="0">
                          <a:latin typeface="Cambria Math" panose="02040503050406030204" pitchFamily="18" charset="0"/>
                        </a:rPr>
                        <m:t>∗</m:t>
                      </m:r>
                      <m:sSub>
                        <m:sSubPr>
                          <m:ctrlPr>
                            <a:rPr lang="en-US" altLang="zh-CN" sz="1600" i="1" dirty="0">
                              <a:latin typeface="Cambria Math" panose="02040503050406030204" pitchFamily="18" charset="0"/>
                            </a:rPr>
                          </m:ctrlPr>
                        </m:sSubPr>
                        <m:e>
                          <m:r>
                            <a:rPr lang="en-US" altLang="zh-CN" sz="1600" i="1" dirty="0">
                              <a:latin typeface="Cambria Math" panose="02040503050406030204" pitchFamily="18" charset="0"/>
                            </a:rPr>
                            <m:t>𝐾</m:t>
                          </m:r>
                        </m:e>
                        <m:sub>
                          <m:r>
                            <a:rPr lang="en-US" altLang="zh-CN" sz="1600" i="1" dirty="0">
                              <a:latin typeface="Cambria Math" panose="02040503050406030204" pitchFamily="18" charset="0"/>
                            </a:rPr>
                            <m:t>𝑝</m:t>
                          </m:r>
                        </m:sub>
                      </m:sSub>
                      <m:r>
                        <a:rPr lang="en-US" altLang="zh-CN" sz="1600" i="1" dirty="0">
                          <a:latin typeface="Cambria Math" panose="02040503050406030204" pitchFamily="18" charset="0"/>
                        </a:rPr>
                        <m:t>+</m:t>
                      </m:r>
                      <m:r>
                        <m:rPr>
                          <m:sty m:val="p"/>
                        </m:rPr>
                        <a:rPr lang="en-US" altLang="zh-CN" sz="1600" i="1" dirty="0">
                          <a:latin typeface="Cambria Math" panose="02040503050406030204" pitchFamily="18" charset="0"/>
                        </a:rPr>
                        <m:t>error</m:t>
                      </m:r>
                      <m:r>
                        <a:rPr lang="zh-CN" altLang="en-US" sz="1600" i="1" dirty="0">
                          <a:latin typeface="Cambria Math" panose="02040503050406030204" pitchFamily="18" charset="0"/>
                        </a:rPr>
                        <m:t>∗</m:t>
                      </m:r>
                      <m:sSub>
                        <m:sSubPr>
                          <m:ctrlPr>
                            <a:rPr lang="en-US" altLang="zh-CN" sz="1600" i="1" dirty="0">
                              <a:latin typeface="Cambria Math" panose="02040503050406030204" pitchFamily="18" charset="0"/>
                            </a:rPr>
                          </m:ctrlPr>
                        </m:sSubPr>
                        <m:e>
                          <m:r>
                            <a:rPr lang="en-US" altLang="zh-CN" sz="1600" i="1" dirty="0">
                              <a:latin typeface="Cambria Math" panose="02040503050406030204" pitchFamily="18" charset="0"/>
                            </a:rPr>
                            <m:t>𝐾</m:t>
                          </m:r>
                        </m:e>
                        <m:sub>
                          <m:r>
                            <a:rPr lang="en-US" altLang="zh-CN" sz="1600" i="1" dirty="0">
                              <a:latin typeface="Cambria Math" panose="02040503050406030204" pitchFamily="18" charset="0"/>
                            </a:rPr>
                            <m:t>𝑖</m:t>
                          </m:r>
                        </m:sub>
                      </m:sSub>
                      <m:r>
                        <a:rPr lang="zh-CN" altLang="en-US" sz="1600" i="1" dirty="0">
                          <a:latin typeface="Cambria Math" panose="02040503050406030204" pitchFamily="18" charset="0"/>
                        </a:rPr>
                        <m:t>∗</m:t>
                      </m:r>
                      <m:sSub>
                        <m:sSubPr>
                          <m:ctrlPr>
                            <a:rPr lang="en-US" altLang="zh-CN" sz="1600" i="1" dirty="0">
                              <a:latin typeface="Cambria Math" panose="02040503050406030204" pitchFamily="18" charset="0"/>
                            </a:rPr>
                          </m:ctrlPr>
                        </m:sSubPr>
                        <m:e>
                          <m:r>
                            <a:rPr lang="en-US" altLang="zh-CN" sz="1600" i="1" dirty="0">
                              <a:latin typeface="Cambria Math" panose="02040503050406030204" pitchFamily="18" charset="0"/>
                            </a:rPr>
                            <m:t>𝑇</m:t>
                          </m:r>
                        </m:e>
                        <m:sub>
                          <m:r>
                            <a:rPr lang="en-US" altLang="zh-CN" sz="1600" i="1" dirty="0">
                              <a:latin typeface="Cambria Math" panose="02040503050406030204" pitchFamily="18" charset="0"/>
                            </a:rPr>
                            <m:t>𝑖</m:t>
                          </m:r>
                        </m:sub>
                      </m:sSub>
                      <m:r>
                        <a:rPr lang="en-US" altLang="zh-CN" sz="1600" i="1" dirty="0">
                          <a:latin typeface="Cambria Math" panose="02040503050406030204" pitchFamily="18" charset="0"/>
                        </a:rPr>
                        <m:t>+</m:t>
                      </m:r>
                      <m:sSub>
                        <m:sSubPr>
                          <m:ctrlPr>
                            <a:rPr lang="en-US" altLang="zh-CN" sz="1600" i="1" dirty="0">
                              <a:latin typeface="Cambria Math" panose="02040503050406030204" pitchFamily="18" charset="0"/>
                            </a:rPr>
                          </m:ctrlPr>
                        </m:sSubPr>
                        <m:e>
                          <m:r>
                            <a:rPr lang="en-US" altLang="zh-CN" sz="1600" i="1" dirty="0">
                              <a:latin typeface="Cambria Math" panose="02040503050406030204" pitchFamily="18" charset="0"/>
                            </a:rPr>
                            <m:t>𝐾</m:t>
                          </m:r>
                        </m:e>
                        <m:sub>
                          <m:r>
                            <a:rPr lang="en-US" altLang="zh-CN" sz="1600" i="1" dirty="0">
                              <a:latin typeface="Cambria Math" panose="02040503050406030204" pitchFamily="18" charset="0"/>
                            </a:rPr>
                            <m:t>𝑑</m:t>
                          </m:r>
                        </m:sub>
                      </m:sSub>
                      <m:r>
                        <a:rPr lang="en-US" altLang="zh-CN" sz="1600" i="1" dirty="0">
                          <a:latin typeface="Cambria Math" panose="02040503050406030204" pitchFamily="18" charset="0"/>
                        </a:rPr>
                        <m:t>∗</m:t>
                      </m:r>
                      <m:f>
                        <m:fPr>
                          <m:ctrlPr>
                            <a:rPr lang="en-US" altLang="zh-CN" sz="1600" i="1" dirty="0">
                              <a:latin typeface="Cambria Math" panose="02040503050406030204" pitchFamily="18" charset="0"/>
                            </a:rPr>
                          </m:ctrlPr>
                        </m:fPr>
                        <m:num>
                          <m:r>
                            <a:rPr lang="en-US" altLang="zh-CN" sz="1600" i="1" dirty="0">
                              <a:latin typeface="Cambria Math" panose="02040503050406030204" pitchFamily="18" charset="0"/>
                            </a:rPr>
                            <m:t>𝑑</m:t>
                          </m:r>
                          <m:r>
                            <a:rPr lang="en-US" altLang="zh-CN" sz="1600" i="1" dirty="0">
                              <a:latin typeface="Cambria Math" panose="02040503050406030204" pitchFamily="18" charset="0"/>
                            </a:rPr>
                            <m:t>(</m:t>
                          </m:r>
                          <m:r>
                            <a:rPr lang="en-US" altLang="zh-CN" sz="1600" i="1" dirty="0">
                              <a:latin typeface="Cambria Math" panose="02040503050406030204" pitchFamily="18" charset="0"/>
                            </a:rPr>
                            <m:t>𝑒𝑟𝑟𝑜𝑟</m:t>
                          </m:r>
                          <m:r>
                            <a:rPr lang="en-US" altLang="zh-CN" sz="1600" i="1" dirty="0">
                              <a:latin typeface="Cambria Math" panose="02040503050406030204" pitchFamily="18" charset="0"/>
                            </a:rPr>
                            <m:t>)</m:t>
                          </m:r>
                        </m:num>
                        <m:den>
                          <m:r>
                            <a:rPr lang="en-US" altLang="zh-CN" sz="1600" i="1" dirty="0">
                              <a:latin typeface="Cambria Math" panose="02040503050406030204" pitchFamily="18" charset="0"/>
                            </a:rPr>
                            <m:t>𝑑𝑡</m:t>
                          </m:r>
                        </m:den>
                      </m:f>
                    </m:oMath>
                  </m:oMathPara>
                </a14:m>
                <a:endParaRPr lang="en-US" altLang="zh-CN" sz="1600" dirty="0" smtClean="0"/>
              </a:p>
            </p:txBody>
          </p:sp>
        </mc:Choice>
        <mc:Fallback xmlns="">
          <p:sp>
            <p:nvSpPr>
              <p:cNvPr id="11" name="文本框 10"/>
              <p:cNvSpPr txBox="1">
                <a:spLocks noRot="1" noChangeAspect="1" noMove="1" noResize="1" noEditPoints="1" noAdjustHandles="1" noChangeArrowheads="1" noChangeShapeType="1" noTextEdit="1"/>
              </p:cNvSpPr>
              <p:nvPr/>
            </p:nvSpPr>
            <p:spPr>
              <a:xfrm>
                <a:off x="431800" y="4160876"/>
                <a:ext cx="5832648" cy="1300036"/>
              </a:xfrm>
              <a:prstGeom prst="rect">
                <a:avLst/>
              </a:prstGeom>
              <a:blipFill rotWithShape="0">
                <a:blip r:embed="rId5"/>
                <a:stretch>
                  <a:fillRect l="-627" t="-1878"/>
                </a:stretch>
              </a:blipFill>
            </p:spPr>
            <p:txBody>
              <a:bodyPr/>
              <a:lstStyle/>
              <a:p>
                <a:r>
                  <a:rPr lang="zh-CN" altLang="en-US">
                    <a:noFill/>
                  </a:rPr>
                  <a:t> </a:t>
                </a:r>
              </a:p>
            </p:txBody>
          </p:sp>
        </mc:Fallback>
      </mc:AlternateContent>
      <p:pic>
        <p:nvPicPr>
          <p:cNvPr id="12" name="图片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08464" y="3053172"/>
            <a:ext cx="3541165" cy="2678085"/>
          </a:xfrm>
          <a:prstGeom prst="rect">
            <a:avLst/>
          </a:prstGeom>
        </p:spPr>
      </p:pic>
      <p:graphicFrame>
        <p:nvGraphicFramePr>
          <p:cNvPr id="13" name="对象 12"/>
          <p:cNvGraphicFramePr>
            <a:graphicFrameLocks noChangeAspect="1"/>
          </p:cNvGraphicFramePr>
          <p:nvPr>
            <p:extLst>
              <p:ext uri="{D42A27DB-BD31-4B8C-83A1-F6EECF244321}">
                <p14:modId xmlns:p14="http://schemas.microsoft.com/office/powerpoint/2010/main" val="3779460526"/>
              </p:ext>
            </p:extLst>
          </p:nvPr>
        </p:nvGraphicFramePr>
        <p:xfrm>
          <a:off x="517646" y="1224936"/>
          <a:ext cx="6757889" cy="2591215"/>
        </p:xfrm>
        <a:graphic>
          <a:graphicData uri="http://schemas.openxmlformats.org/presentationml/2006/ole">
            <mc:AlternateContent xmlns:mc="http://schemas.openxmlformats.org/markup-compatibility/2006">
              <mc:Choice xmlns:v="urn:schemas-microsoft-com:vml" Requires="v">
                <p:oleObj spid="_x0000_s7247" name="Visio" r:id="rId8" imgW="12458801" imgH="4781430" progId="Visio.Drawing.15">
                  <p:embed/>
                </p:oleObj>
              </mc:Choice>
              <mc:Fallback>
                <p:oleObj name="Visio" r:id="rId8" imgW="12458801" imgH="4781430" progId="Visio.Drawing.15">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7646" y="1224936"/>
                        <a:ext cx="6757889" cy="2591215"/>
                      </a:xfrm>
                      <a:prstGeom prst="rect">
                        <a:avLst/>
                      </a:prstGeom>
                      <a:noFill/>
                    </p:spPr>
                  </p:pic>
                </p:oleObj>
              </mc:Fallback>
            </mc:AlternateContent>
          </a:graphicData>
        </a:graphic>
      </p:graphicFrame>
    </p:spTree>
    <p:extLst>
      <p:ext uri="{BB962C8B-B14F-4D97-AF65-F5344CB8AC3E}">
        <p14:creationId xmlns:p14="http://schemas.microsoft.com/office/powerpoint/2010/main" val="29750967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 name="单圆角矩形 1"/>
          <p:cNvSpPr/>
          <p:nvPr/>
        </p:nvSpPr>
        <p:spPr bwMode="auto">
          <a:xfrm rot="10800000" flipH="1">
            <a:off x="-1" y="-2"/>
            <a:ext cx="10080625" cy="6480175"/>
          </a:xfrm>
          <a:custGeom>
            <a:avLst/>
            <a:gdLst>
              <a:gd name="connsiteX0" fmla="*/ 0 w 1800200"/>
              <a:gd name="connsiteY0" fmla="*/ 0 h 1818927"/>
              <a:gd name="connsiteX1" fmla="*/ 1500161 w 1800200"/>
              <a:gd name="connsiteY1" fmla="*/ 0 h 1818927"/>
              <a:gd name="connsiteX2" fmla="*/ 1800200 w 1800200"/>
              <a:gd name="connsiteY2" fmla="*/ 300039 h 1818927"/>
              <a:gd name="connsiteX3" fmla="*/ 1800200 w 1800200"/>
              <a:gd name="connsiteY3" fmla="*/ 1818927 h 1818927"/>
              <a:gd name="connsiteX4" fmla="*/ 0 w 1800200"/>
              <a:gd name="connsiteY4" fmla="*/ 1818927 h 1818927"/>
              <a:gd name="connsiteX5" fmla="*/ 0 w 1800200"/>
              <a:gd name="connsiteY5" fmla="*/ 0 h 1818927"/>
              <a:gd name="connsiteX0" fmla="*/ 0 w 1800200"/>
              <a:gd name="connsiteY0" fmla="*/ 0 h 1818927"/>
              <a:gd name="connsiteX1" fmla="*/ 1500161 w 1800200"/>
              <a:gd name="connsiteY1" fmla="*/ 0 h 1818927"/>
              <a:gd name="connsiteX2" fmla="*/ 1800200 w 1800200"/>
              <a:gd name="connsiteY2" fmla="*/ 300039 h 1818927"/>
              <a:gd name="connsiteX3" fmla="*/ 1800200 w 1800200"/>
              <a:gd name="connsiteY3" fmla="*/ 1818927 h 1818927"/>
              <a:gd name="connsiteX4" fmla="*/ 0 w 1800200"/>
              <a:gd name="connsiteY4" fmla="*/ 1818927 h 1818927"/>
              <a:gd name="connsiteX5" fmla="*/ 0 w 1800200"/>
              <a:gd name="connsiteY5" fmla="*/ 0 h 1818927"/>
              <a:gd name="connsiteX0" fmla="*/ 0 w 1800200"/>
              <a:gd name="connsiteY0" fmla="*/ 0 h 1818927"/>
              <a:gd name="connsiteX1" fmla="*/ 1500161 w 1800200"/>
              <a:gd name="connsiteY1" fmla="*/ 0 h 1818927"/>
              <a:gd name="connsiteX2" fmla="*/ 1800200 w 1800200"/>
              <a:gd name="connsiteY2" fmla="*/ 300039 h 1818927"/>
              <a:gd name="connsiteX3" fmla="*/ 1800200 w 1800200"/>
              <a:gd name="connsiteY3" fmla="*/ 1818927 h 1818927"/>
              <a:gd name="connsiteX4" fmla="*/ 0 w 1800200"/>
              <a:gd name="connsiteY4" fmla="*/ 1818927 h 1818927"/>
              <a:gd name="connsiteX5" fmla="*/ 0 w 1800200"/>
              <a:gd name="connsiteY5" fmla="*/ 0 h 1818927"/>
              <a:gd name="connsiteX0" fmla="*/ 0 w 1800200"/>
              <a:gd name="connsiteY0" fmla="*/ 0 h 1818927"/>
              <a:gd name="connsiteX1" fmla="*/ 1636085 w 1800200"/>
              <a:gd name="connsiteY1" fmla="*/ 0 h 1818927"/>
              <a:gd name="connsiteX2" fmla="*/ 1800200 w 1800200"/>
              <a:gd name="connsiteY2" fmla="*/ 300039 h 1818927"/>
              <a:gd name="connsiteX3" fmla="*/ 1800200 w 1800200"/>
              <a:gd name="connsiteY3" fmla="*/ 1818927 h 1818927"/>
              <a:gd name="connsiteX4" fmla="*/ 0 w 1800200"/>
              <a:gd name="connsiteY4" fmla="*/ 1818927 h 1818927"/>
              <a:gd name="connsiteX5" fmla="*/ 0 w 1800200"/>
              <a:gd name="connsiteY5" fmla="*/ 0 h 1818927"/>
              <a:gd name="connsiteX0" fmla="*/ 0 w 1802633"/>
              <a:gd name="connsiteY0" fmla="*/ 0 h 1818927"/>
              <a:gd name="connsiteX1" fmla="*/ 1636085 w 1802633"/>
              <a:gd name="connsiteY1" fmla="*/ 0 h 1818927"/>
              <a:gd name="connsiteX2" fmla="*/ 1802633 w 1802633"/>
              <a:gd name="connsiteY2" fmla="*/ 336840 h 1818927"/>
              <a:gd name="connsiteX3" fmla="*/ 1800200 w 1802633"/>
              <a:gd name="connsiteY3" fmla="*/ 1818927 h 1818927"/>
              <a:gd name="connsiteX4" fmla="*/ 0 w 1802633"/>
              <a:gd name="connsiteY4" fmla="*/ 1818927 h 1818927"/>
              <a:gd name="connsiteX5" fmla="*/ 0 w 1802633"/>
              <a:gd name="connsiteY5" fmla="*/ 0 h 1818927"/>
              <a:gd name="connsiteX0" fmla="*/ 0 w 1802633"/>
              <a:gd name="connsiteY0" fmla="*/ 0 h 1818927"/>
              <a:gd name="connsiteX1" fmla="*/ 1604462 w 1802633"/>
              <a:gd name="connsiteY1" fmla="*/ 3680 h 1818927"/>
              <a:gd name="connsiteX2" fmla="*/ 1802633 w 1802633"/>
              <a:gd name="connsiteY2" fmla="*/ 336840 h 1818927"/>
              <a:gd name="connsiteX3" fmla="*/ 1800200 w 1802633"/>
              <a:gd name="connsiteY3" fmla="*/ 1818927 h 1818927"/>
              <a:gd name="connsiteX4" fmla="*/ 0 w 1802633"/>
              <a:gd name="connsiteY4" fmla="*/ 1818927 h 1818927"/>
              <a:gd name="connsiteX5" fmla="*/ 0 w 1802633"/>
              <a:gd name="connsiteY5" fmla="*/ 0 h 1818927"/>
              <a:gd name="connsiteX0" fmla="*/ 0 w 1802633"/>
              <a:gd name="connsiteY0" fmla="*/ 0 h 1818927"/>
              <a:gd name="connsiteX1" fmla="*/ 1626355 w 1802633"/>
              <a:gd name="connsiteY1" fmla="*/ 3680 h 1818927"/>
              <a:gd name="connsiteX2" fmla="*/ 1802633 w 1802633"/>
              <a:gd name="connsiteY2" fmla="*/ 336840 h 1818927"/>
              <a:gd name="connsiteX3" fmla="*/ 1800200 w 1802633"/>
              <a:gd name="connsiteY3" fmla="*/ 1818927 h 1818927"/>
              <a:gd name="connsiteX4" fmla="*/ 0 w 1802633"/>
              <a:gd name="connsiteY4" fmla="*/ 1818927 h 1818927"/>
              <a:gd name="connsiteX5" fmla="*/ 0 w 1802633"/>
              <a:gd name="connsiteY5" fmla="*/ 0 h 1818927"/>
              <a:gd name="connsiteX0" fmla="*/ 0 w 1807498"/>
              <a:gd name="connsiteY0" fmla="*/ 0 h 1818927"/>
              <a:gd name="connsiteX1" fmla="*/ 1626355 w 1807498"/>
              <a:gd name="connsiteY1" fmla="*/ 3680 h 1818927"/>
              <a:gd name="connsiteX2" fmla="*/ 1807498 w 1807498"/>
              <a:gd name="connsiteY2" fmla="*/ 318439 h 1818927"/>
              <a:gd name="connsiteX3" fmla="*/ 1800200 w 1807498"/>
              <a:gd name="connsiteY3" fmla="*/ 1818927 h 1818927"/>
              <a:gd name="connsiteX4" fmla="*/ 0 w 1807498"/>
              <a:gd name="connsiteY4" fmla="*/ 1818927 h 1818927"/>
              <a:gd name="connsiteX5" fmla="*/ 0 w 1807498"/>
              <a:gd name="connsiteY5" fmla="*/ 0 h 1818927"/>
              <a:gd name="connsiteX0" fmla="*/ 0 w 1807498"/>
              <a:gd name="connsiteY0" fmla="*/ 0 h 1818927"/>
              <a:gd name="connsiteX1" fmla="*/ 1626355 w 1807498"/>
              <a:gd name="connsiteY1" fmla="*/ 3680 h 1818927"/>
              <a:gd name="connsiteX2" fmla="*/ 1807498 w 1807498"/>
              <a:gd name="connsiteY2" fmla="*/ 318439 h 1818927"/>
              <a:gd name="connsiteX3" fmla="*/ 1800200 w 1807498"/>
              <a:gd name="connsiteY3" fmla="*/ 1818927 h 1818927"/>
              <a:gd name="connsiteX4" fmla="*/ 0 w 1807498"/>
              <a:gd name="connsiteY4" fmla="*/ 1818927 h 1818927"/>
              <a:gd name="connsiteX5" fmla="*/ 0 w 1807498"/>
              <a:gd name="connsiteY5" fmla="*/ 0 h 1818927"/>
              <a:gd name="connsiteX0" fmla="*/ 0 w 1807498"/>
              <a:gd name="connsiteY0" fmla="*/ 0 h 1818927"/>
              <a:gd name="connsiteX1" fmla="*/ 1626355 w 1807498"/>
              <a:gd name="connsiteY1" fmla="*/ 3680 h 1818927"/>
              <a:gd name="connsiteX2" fmla="*/ 1807498 w 1807498"/>
              <a:gd name="connsiteY2" fmla="*/ 318439 h 1818927"/>
              <a:gd name="connsiteX3" fmla="*/ 1800200 w 1807498"/>
              <a:gd name="connsiteY3" fmla="*/ 1818927 h 1818927"/>
              <a:gd name="connsiteX4" fmla="*/ 0 w 1807498"/>
              <a:gd name="connsiteY4" fmla="*/ 1818927 h 1818927"/>
              <a:gd name="connsiteX5" fmla="*/ 0 w 1807498"/>
              <a:gd name="connsiteY5" fmla="*/ 0 h 1818927"/>
              <a:gd name="connsiteX0" fmla="*/ 0 w 1807498"/>
              <a:gd name="connsiteY0" fmla="*/ 0 h 1818927"/>
              <a:gd name="connsiteX1" fmla="*/ 1626355 w 1807498"/>
              <a:gd name="connsiteY1" fmla="*/ 3680 h 1818927"/>
              <a:gd name="connsiteX2" fmla="*/ 1807498 w 1807498"/>
              <a:gd name="connsiteY2" fmla="*/ 318439 h 1818927"/>
              <a:gd name="connsiteX3" fmla="*/ 1800200 w 1807498"/>
              <a:gd name="connsiteY3" fmla="*/ 1818927 h 1818927"/>
              <a:gd name="connsiteX4" fmla="*/ 0 w 1807498"/>
              <a:gd name="connsiteY4" fmla="*/ 1818927 h 1818927"/>
              <a:gd name="connsiteX5" fmla="*/ 0 w 1807498"/>
              <a:gd name="connsiteY5" fmla="*/ 0 h 1818927"/>
              <a:gd name="connsiteX0" fmla="*/ 0 w 1807695"/>
              <a:gd name="connsiteY0" fmla="*/ 0 h 1818927"/>
              <a:gd name="connsiteX1" fmla="*/ 1626355 w 1807695"/>
              <a:gd name="connsiteY1" fmla="*/ 3680 h 1818927"/>
              <a:gd name="connsiteX2" fmla="*/ 1807498 w 1807695"/>
              <a:gd name="connsiteY2" fmla="*/ 318439 h 1818927"/>
              <a:gd name="connsiteX3" fmla="*/ 1800200 w 1807695"/>
              <a:gd name="connsiteY3" fmla="*/ 1818927 h 1818927"/>
              <a:gd name="connsiteX4" fmla="*/ 0 w 1807695"/>
              <a:gd name="connsiteY4" fmla="*/ 1818927 h 1818927"/>
              <a:gd name="connsiteX5" fmla="*/ 0 w 1807695"/>
              <a:gd name="connsiteY5" fmla="*/ 0 h 1818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7695" h="1818927">
                <a:moveTo>
                  <a:pt x="0" y="0"/>
                </a:moveTo>
                <a:lnTo>
                  <a:pt x="1626355" y="3680"/>
                </a:lnTo>
                <a:cubicBezTo>
                  <a:pt x="1792062" y="3680"/>
                  <a:pt x="1809932" y="54924"/>
                  <a:pt x="1807498" y="318439"/>
                </a:cubicBezTo>
                <a:cubicBezTo>
                  <a:pt x="1805064" y="581954"/>
                  <a:pt x="1802633" y="1318764"/>
                  <a:pt x="1800200" y="1818927"/>
                </a:cubicBezTo>
                <a:lnTo>
                  <a:pt x="0" y="1818927"/>
                </a:lnTo>
                <a:lnTo>
                  <a:pt x="0" y="0"/>
                </a:lnTo>
                <a:close/>
              </a:path>
            </a:pathLst>
          </a:custGeom>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5" name="文本框 4"/>
          <p:cNvSpPr txBox="1"/>
          <p:nvPr/>
        </p:nvSpPr>
        <p:spPr>
          <a:xfrm>
            <a:off x="4104208" y="2947698"/>
            <a:ext cx="3312368" cy="584775"/>
          </a:xfrm>
          <a:prstGeom prst="rect">
            <a:avLst/>
          </a:prstGeom>
          <a:noFill/>
        </p:spPr>
        <p:txBody>
          <a:bodyPr wrap="square" rtlCol="0">
            <a:spAutoFit/>
          </a:bodyPr>
          <a:lstStyle/>
          <a:p>
            <a:r>
              <a:rPr lang="en-US" altLang="zh-CN" sz="3200" dirty="0" smtClean="0">
                <a:solidFill>
                  <a:schemeClr val="bg1"/>
                </a:solidFill>
              </a:rPr>
              <a:t>Thank You</a:t>
            </a:r>
            <a:r>
              <a:rPr lang="zh-CN" altLang="en-US" sz="3200" dirty="0" smtClean="0">
                <a:solidFill>
                  <a:schemeClr val="bg1"/>
                </a:solidFill>
              </a:rPr>
              <a:t>！</a:t>
            </a:r>
            <a:endParaRPr lang="zh-CN" altLang="en-US" sz="3200" dirty="0">
              <a:solidFill>
                <a:schemeClr val="bg1"/>
              </a:solidFill>
            </a:endParaRPr>
          </a:p>
        </p:txBody>
      </p:sp>
      <p:pic>
        <p:nvPicPr>
          <p:cNvPr id="6" name="Picture 1" descr="C:\Users\Administrator\Desktop\企业文化\VI\白色透明底.png"/>
          <p:cNvPicPr>
            <a:picLocks noChangeAspect="1" noChangeArrowheads="1"/>
          </p:cNvPicPr>
          <p:nvPr/>
        </p:nvPicPr>
        <p:blipFill>
          <a:blip r:embed="rId2" cstate="print"/>
          <a:srcRect/>
          <a:stretch>
            <a:fillRect/>
          </a:stretch>
        </p:blipFill>
        <p:spPr bwMode="auto">
          <a:xfrm>
            <a:off x="503808" y="215751"/>
            <a:ext cx="1728192" cy="1003986"/>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r>
              <a:rPr lang="zh-CN" altLang="en-US" smtClean="0"/>
              <a:t>第 </a:t>
            </a:r>
            <a:fld id="{F9836550-59F5-4741-8F32-4C660952C9C1}" type="slidenum">
              <a:rPr lang="zh-CN" altLang="en-US" smtClean="0"/>
              <a:pPr>
                <a:defRPr/>
              </a:pPr>
              <a:t>3</a:t>
            </a:fld>
            <a:r>
              <a:rPr lang="zh-CN" altLang="en-US" smtClean="0"/>
              <a:t> 页</a:t>
            </a:r>
            <a:endParaRPr lang="zh-CN" altLang="en-US"/>
          </a:p>
        </p:txBody>
      </p:sp>
      <p:pic>
        <p:nvPicPr>
          <p:cNvPr id="4" name="图片 47"/>
          <p:cNvPicPr>
            <a:picLocks noChangeAspect="1"/>
          </p:cNvPicPr>
          <p:nvPr/>
        </p:nvPicPr>
        <p:blipFill rotWithShape="1">
          <a:blip r:embed="rId2">
            <a:biLevel thresh="75000"/>
            <a:extLst>
              <a:ext uri="{BEBA8EAE-BF5A-486C-A8C5-ECC9F3942E4B}">
                <a14:imgProps xmlns:a14="http://schemas.microsoft.com/office/drawing/2010/main">
                  <a14:imgLayer r:embed="rId3">
                    <a14:imgEffect>
                      <a14:saturation sat="66000"/>
                    </a14:imgEffect>
                  </a14:imgLayer>
                </a14:imgProps>
              </a:ext>
            </a:extLst>
          </a:blip>
          <a:srcRect t="76775"/>
          <a:stretch/>
        </p:blipFill>
        <p:spPr>
          <a:xfrm rot="10800000" flipV="1">
            <a:off x="1799952" y="935831"/>
            <a:ext cx="7128792" cy="151962"/>
          </a:xfrm>
          <a:prstGeom prst="rect">
            <a:avLst/>
          </a:prstGeom>
          <a:ln>
            <a:noFill/>
          </a:ln>
          <a:effectLst>
            <a:outerShdw blurRad="292100" dist="139700" dir="2700000" algn="tl" rotWithShape="0">
              <a:srgbClr val="333333">
                <a:alpha val="65000"/>
              </a:srgbClr>
            </a:outerShdw>
          </a:effectLst>
        </p:spPr>
      </p:pic>
      <p:sp>
        <p:nvSpPr>
          <p:cNvPr id="5" name="文本框 4"/>
          <p:cNvSpPr txBox="1"/>
          <p:nvPr/>
        </p:nvSpPr>
        <p:spPr>
          <a:xfrm>
            <a:off x="2448024" y="216274"/>
            <a:ext cx="3600400" cy="719556"/>
          </a:xfrm>
          <a:prstGeom prst="rect">
            <a:avLst/>
          </a:prstGeom>
          <a:noFill/>
        </p:spPr>
        <p:txBody>
          <a:bodyPr wrap="square" rtlCol="0">
            <a:spAutoFit/>
          </a:bodyPr>
          <a:lstStyle/>
          <a:p>
            <a:pPr>
              <a:lnSpc>
                <a:spcPct val="200000"/>
              </a:lnSpc>
            </a:pPr>
            <a:r>
              <a:rPr lang="zh-CN" altLang="en-US" sz="2400" b="1" dirty="0">
                <a:solidFill>
                  <a:srgbClr val="595959"/>
                </a:solidFill>
                <a:latin typeface="微软雅黑" pitchFamily="34" charset="-122"/>
                <a:ea typeface="微软雅黑" pitchFamily="34" charset="-122"/>
              </a:rPr>
              <a:t>车道</a:t>
            </a:r>
            <a:r>
              <a:rPr lang="zh-CN" altLang="en-US" sz="2400" b="1" dirty="0" smtClean="0">
                <a:solidFill>
                  <a:srgbClr val="595959"/>
                </a:solidFill>
                <a:latin typeface="微软雅黑" pitchFamily="34" charset="-122"/>
                <a:ea typeface="微软雅黑" pitchFamily="34" charset="-122"/>
              </a:rPr>
              <a:t>线模型</a:t>
            </a:r>
            <a:endParaRPr lang="en-US" altLang="zh-CN" sz="2400" b="1" dirty="0">
              <a:solidFill>
                <a:srgbClr val="595959"/>
              </a:solidFill>
              <a:latin typeface="微软雅黑" pitchFamily="34" charset="-122"/>
              <a:ea typeface="微软雅黑" pitchFamily="34" charset="-122"/>
            </a:endParaRPr>
          </a:p>
        </p:txBody>
      </p:sp>
      <p:pic>
        <p:nvPicPr>
          <p:cNvPr id="7" name="图片 6"/>
          <p:cNvPicPr/>
          <p:nvPr/>
        </p:nvPicPr>
        <p:blipFill>
          <a:blip r:embed="rId4"/>
          <a:stretch>
            <a:fillRect/>
          </a:stretch>
        </p:blipFill>
        <p:spPr>
          <a:xfrm>
            <a:off x="389965" y="3024063"/>
            <a:ext cx="4104456" cy="3384901"/>
          </a:xfrm>
          <a:prstGeom prst="rect">
            <a:avLst/>
          </a:prstGeom>
        </p:spPr>
      </p:pic>
      <mc:AlternateContent xmlns:mc="http://schemas.openxmlformats.org/markup-compatibility/2006" xmlns:a14="http://schemas.microsoft.com/office/drawing/2010/main">
        <mc:Choice Requires="a14">
          <p:sp>
            <p:nvSpPr>
              <p:cNvPr id="3" name="矩形 2"/>
              <p:cNvSpPr/>
              <p:nvPr/>
            </p:nvSpPr>
            <p:spPr>
              <a:xfrm>
                <a:off x="4680272" y="1286054"/>
                <a:ext cx="4420826" cy="369332"/>
              </a:xfrm>
              <a:prstGeom prst="rect">
                <a:avLst/>
              </a:prstGeom>
            </p:spPr>
            <p:txBody>
              <a:bodyPr wrap="none">
                <a:spAutoFit/>
              </a:bodyPr>
              <a:lstStyle/>
              <a:p>
                <a:r>
                  <a:rPr lang="zh-CN" altLang="en-US" dirty="0" smtClean="0"/>
                  <a:t>车道线</a:t>
                </a:r>
                <a14:m>
                  <m:oMath xmlns:m="http://schemas.openxmlformats.org/officeDocument/2006/math">
                    <m:r>
                      <a:rPr lang="zh-CN" altLang="en-US" i="1">
                        <a:latin typeface="Cambria Math" panose="02040503050406030204" pitchFamily="18" charset="0"/>
                      </a:rPr>
                      <m:t>多项式</m:t>
                    </m:r>
                    <m:r>
                      <a:rPr lang="zh-CN" altLang="en-US" b="0" i="1" smtClean="0">
                        <a:latin typeface="Cambria Math" panose="02040503050406030204" pitchFamily="18" charset="0"/>
                      </a:rPr>
                      <m:t>：</m:t>
                    </m:r>
                    <m:r>
                      <m:rPr>
                        <m:sty m:val="p"/>
                      </m:rPr>
                      <a:rPr lang="zh-CN" altLang="en-US">
                        <a:latin typeface="Cambria Math" panose="02040503050406030204" pitchFamily="18" charset="0"/>
                      </a:rPr>
                      <m:t>f</m:t>
                    </m:r>
                    <m:d>
                      <m:dPr>
                        <m:ctrlPr>
                          <a:rPr lang="zh-CN" altLang="en-US" i="1">
                            <a:latin typeface="Cambria Math" panose="02040503050406030204" pitchFamily="18" charset="0"/>
                          </a:rPr>
                        </m:ctrlPr>
                      </m:dPr>
                      <m:e>
                        <m:r>
                          <m:rPr>
                            <m:sty m:val="p"/>
                          </m:rPr>
                          <a:rPr lang="zh-CN" altLang="en-US" i="0">
                            <a:latin typeface="Cambria Math" panose="02040503050406030204" pitchFamily="18" charset="0"/>
                          </a:rPr>
                          <m:t>x</m:t>
                        </m:r>
                      </m:e>
                    </m:d>
                    <m:r>
                      <a:rPr lang="zh-CN" altLang="en-US" i="0">
                        <a:latin typeface="Cambria Math" panose="02040503050406030204" pitchFamily="18" charset="0"/>
                      </a:rPr>
                      <m:t>=</m:t>
                    </m:r>
                    <m:r>
                      <m:rPr>
                        <m:sty m:val="p"/>
                      </m:rPr>
                      <a:rPr lang="zh-CN" altLang="en-US" i="0">
                        <a:latin typeface="Cambria Math" panose="02040503050406030204" pitchFamily="18" charset="0"/>
                      </a:rPr>
                      <m:t>d</m:t>
                    </m:r>
                    <m:sSup>
                      <m:sSupPr>
                        <m:ctrlPr>
                          <a:rPr lang="zh-CN" altLang="en-US" i="1">
                            <a:latin typeface="Cambria Math" panose="02040503050406030204" pitchFamily="18" charset="0"/>
                          </a:rPr>
                        </m:ctrlPr>
                      </m:sSupPr>
                      <m:e>
                        <m:r>
                          <a:rPr lang="zh-CN" altLang="en-US" i="1">
                            <a:latin typeface="Cambria Math" panose="02040503050406030204" pitchFamily="18" charset="0"/>
                          </a:rPr>
                          <m:t>𝑥</m:t>
                        </m:r>
                      </m:e>
                      <m:sup>
                        <m:r>
                          <a:rPr lang="zh-CN" altLang="en-US" i="0">
                            <a:latin typeface="Cambria Math" panose="02040503050406030204" pitchFamily="18" charset="0"/>
                          </a:rPr>
                          <m:t>3</m:t>
                        </m:r>
                      </m:sup>
                    </m:sSup>
                    <m:r>
                      <a:rPr lang="zh-CN" altLang="en-US" i="0">
                        <a:latin typeface="Cambria Math" panose="02040503050406030204" pitchFamily="18" charset="0"/>
                      </a:rPr>
                      <m:t>+</m:t>
                    </m:r>
                    <m:r>
                      <a:rPr lang="zh-CN" altLang="en-US" i="1">
                        <a:latin typeface="Cambria Math" panose="02040503050406030204" pitchFamily="18" charset="0"/>
                      </a:rPr>
                      <m:t>𝑐</m:t>
                    </m:r>
                    <m:sSup>
                      <m:sSupPr>
                        <m:ctrlPr>
                          <a:rPr lang="zh-CN" altLang="en-US" i="1">
                            <a:latin typeface="Cambria Math" panose="02040503050406030204" pitchFamily="18" charset="0"/>
                          </a:rPr>
                        </m:ctrlPr>
                      </m:sSupPr>
                      <m:e>
                        <m:r>
                          <a:rPr lang="zh-CN" altLang="en-US" i="1">
                            <a:latin typeface="Cambria Math" panose="02040503050406030204" pitchFamily="18" charset="0"/>
                          </a:rPr>
                          <m:t>𝑥</m:t>
                        </m:r>
                      </m:e>
                      <m:sup>
                        <m:r>
                          <a:rPr lang="zh-CN" altLang="en-US" i="0">
                            <a:latin typeface="Cambria Math" panose="02040503050406030204" pitchFamily="18" charset="0"/>
                          </a:rPr>
                          <m:t>2</m:t>
                        </m:r>
                      </m:sup>
                    </m:sSup>
                    <m:r>
                      <a:rPr lang="zh-CN" altLang="en-US" i="0">
                        <a:latin typeface="Cambria Math" panose="02040503050406030204" pitchFamily="18" charset="0"/>
                      </a:rPr>
                      <m:t>+</m:t>
                    </m:r>
                    <m:r>
                      <a:rPr lang="zh-CN" altLang="en-US" i="1">
                        <a:latin typeface="Cambria Math" panose="02040503050406030204" pitchFamily="18" charset="0"/>
                      </a:rPr>
                      <m:t>𝑏𝑥</m:t>
                    </m:r>
                    <m:r>
                      <a:rPr lang="zh-CN" altLang="en-US" i="0">
                        <a:latin typeface="Cambria Math" panose="02040503050406030204" pitchFamily="18" charset="0"/>
                      </a:rPr>
                      <m:t>+</m:t>
                    </m:r>
                    <m:r>
                      <a:rPr lang="zh-CN" altLang="en-US" i="1">
                        <a:latin typeface="Cambria Math" panose="02040503050406030204" pitchFamily="18" charset="0"/>
                      </a:rPr>
                      <m:t>𝑎</m:t>
                    </m:r>
                  </m:oMath>
                </a14:m>
                <a:endParaRPr lang="zh-CN" altLang="en-US" dirty="0"/>
              </a:p>
            </p:txBody>
          </p:sp>
        </mc:Choice>
        <mc:Fallback xmlns="">
          <p:sp>
            <p:nvSpPr>
              <p:cNvPr id="3" name="矩形 2"/>
              <p:cNvSpPr>
                <a:spLocks noRot="1" noChangeAspect="1" noMove="1" noResize="1" noEditPoints="1" noAdjustHandles="1" noChangeArrowheads="1" noChangeShapeType="1" noTextEdit="1"/>
              </p:cNvSpPr>
              <p:nvPr/>
            </p:nvSpPr>
            <p:spPr>
              <a:xfrm>
                <a:off x="4680272" y="1286054"/>
                <a:ext cx="4420826" cy="369332"/>
              </a:xfrm>
              <a:prstGeom prst="rect">
                <a:avLst/>
              </a:prstGeom>
              <a:blipFill rotWithShape="0">
                <a:blip r:embed="rId5"/>
                <a:stretch>
                  <a:fillRect l="-1241" t="-13115" b="-213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5002919" y="4608239"/>
                <a:ext cx="3586910" cy="673582"/>
              </a:xfrm>
              <a:prstGeom prst="rect">
                <a:avLst/>
              </a:prstGeom>
            </p:spPr>
            <p:txBody>
              <a:bodyPr wrap="square">
                <a:spAutoFit/>
              </a:bodyPr>
              <a:lstStyle/>
              <a:p>
                <a:pPr algn="just">
                  <a:spcAft>
                    <a:spcPts val="0"/>
                  </a:spcAft>
                </a:pPr>
                <a:r>
                  <a:rPr lang="zh-CN" altLang="en-US" kern="100" dirty="0" smtClean="0">
                    <a:effectLst/>
                    <a:ea typeface="Cambria Math" panose="02040503050406030204" pitchFamily="18" charset="0"/>
                    <a:cs typeface="Times New Roman" panose="02020603050405020304" pitchFamily="18" charset="0"/>
                  </a:rPr>
                  <a:t>横向</a:t>
                </a:r>
                <a14:m>
                  <m:oMath xmlns:m="http://schemas.openxmlformats.org/officeDocument/2006/math">
                    <m:r>
                      <a:rPr lang="zh-CN" altLang="en-US" i="1" kern="100">
                        <a:latin typeface="Cambria Math" panose="02040503050406030204" pitchFamily="18" charset="0"/>
                        <a:ea typeface="Cambria Math" panose="02040503050406030204" pitchFamily="18" charset="0"/>
                        <a:cs typeface="Times New Roman" panose="02020603050405020304" pitchFamily="18" charset="0"/>
                      </a:rPr>
                      <m:t>距离</m:t>
                    </m:r>
                    <m:sSup>
                      <m:sSup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en-US" altLang="zh-CN" b="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0" i="1" kern="100" smtClean="0">
                                <a:effectLst/>
                                <a:latin typeface="Cambria Math" panose="02040503050406030204" pitchFamily="18" charset="0"/>
                                <a:ea typeface="Cambria Math" panose="02040503050406030204" pitchFamily="18" charset="0"/>
                                <a:cs typeface="Times New Roman" panose="02020603050405020304" pitchFamily="18" charset="0"/>
                              </a:rPr>
                              <m:t>𝐿</m:t>
                            </m:r>
                          </m:e>
                          <m:sub>
                            <m:r>
                              <m:rPr>
                                <m:sty m:val="p"/>
                              </m:rPr>
                              <a:rPr lang="en-US" altLang="zh-CN" i="1" kern="100">
                                <a:latin typeface="Cambria Math" panose="02040503050406030204" pitchFamily="18" charset="0"/>
                                <a:ea typeface="Cambria Math" panose="02040503050406030204" pitchFamily="18" charset="0"/>
                                <a:cs typeface="Times New Roman" panose="02020603050405020304" pitchFamily="18" charset="0"/>
                              </a:rPr>
                              <m:t>offset</m:t>
                            </m:r>
                          </m:sub>
                        </m:sSub>
                        <m:r>
                          <a:rPr lang="en-US" altLang="zh-CN" b="0" i="1" kern="10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i="1" kern="100">
                            <a:effectLst/>
                            <a:latin typeface="Cambria Math" panose="02040503050406030204" pitchFamily="18" charset="0"/>
                            <a:cs typeface="Times New Roman" panose="02020603050405020304" pitchFamily="18" charset="0"/>
                          </a:rPr>
                          <m:t>𝑎</m:t>
                        </m:r>
                      </m:e>
                      <m:sup>
                        <m:r>
                          <a:rPr lang="en-US" altLang="zh-CN" i="1" kern="100">
                            <a:effectLst/>
                            <a:latin typeface="Cambria Math" panose="02040503050406030204" pitchFamily="18" charset="0"/>
                            <a:cs typeface="Times New Roman" panose="02020603050405020304" pitchFamily="18" charset="0"/>
                          </a:rPr>
                          <m:t>′</m:t>
                        </m:r>
                      </m:sup>
                    </m:sSup>
                    <m:r>
                      <a:rPr lang="en-US" altLang="zh-CN" i="1" kern="100">
                        <a:effectLst/>
                        <a:latin typeface="Cambria Math" panose="02040503050406030204" pitchFamily="18" charset="0"/>
                        <a:cs typeface="Times New Roman" panose="02020603050405020304" pitchFamily="18" charset="0"/>
                      </a:rPr>
                      <m:t>=</m:t>
                    </m:r>
                    <m:r>
                      <a:rPr lang="en-US" altLang="zh-CN" i="1" kern="100">
                        <a:effectLst/>
                        <a:latin typeface="Cambria Math" panose="02040503050406030204" pitchFamily="18" charset="0"/>
                        <a:cs typeface="Times New Roman" panose="02020603050405020304" pitchFamily="18" charset="0"/>
                      </a:rPr>
                      <m:t>𝑎</m:t>
                    </m:r>
                    <m:r>
                      <a:rPr lang="en-US" altLang="zh-CN" i="1" kern="100">
                        <a:effectLst/>
                        <a:latin typeface="Cambria Math" panose="02040503050406030204" pitchFamily="18" charset="0"/>
                        <a:cs typeface="Times New Roman" panose="02020603050405020304" pitchFamily="18" charset="0"/>
                      </a:rPr>
                      <m:t>∗</m:t>
                    </m:r>
                    <m:r>
                      <m:rPr>
                        <m:sty m:val="p"/>
                      </m:rPr>
                      <a:rPr lang="en-US" altLang="zh-CN" kern="100">
                        <a:effectLst/>
                        <a:latin typeface="Cambria Math" panose="02040503050406030204" pitchFamily="18" charset="0"/>
                        <a:cs typeface="Times New Roman" panose="02020603050405020304" pitchFamily="18" charset="0"/>
                      </a:rPr>
                      <m:t>cos</m:t>
                    </m:r>
                    <m:r>
                      <a:rPr lang="en-US" altLang="zh-CN" kern="100">
                        <a:effectLst/>
                        <a:latin typeface="Cambria Math" panose="02040503050406030204" pitchFamily="18" charset="0"/>
                        <a:cs typeface="Times New Roman" panose="02020603050405020304" pitchFamily="18" charset="0"/>
                      </a:rPr>
                      <m:t>⁡</m:t>
                    </m:r>
                    <m:r>
                      <a:rPr lang="en-US" altLang="zh-CN" i="1" kern="100">
                        <a:effectLst/>
                        <a:latin typeface="Cambria Math" panose="02040503050406030204" pitchFamily="18" charset="0"/>
                        <a:cs typeface="Times New Roman" panose="02020603050405020304" pitchFamily="18" charset="0"/>
                      </a:rPr>
                      <m:t>(</m:t>
                    </m:r>
                    <m:r>
                      <a:rPr lang="en-US" altLang="zh-CN" i="1" kern="100">
                        <a:effectLst/>
                        <a:latin typeface="Cambria Math" panose="02040503050406030204" pitchFamily="18" charset="0"/>
                        <a:cs typeface="Times New Roman" panose="02020603050405020304" pitchFamily="18" charset="0"/>
                      </a:rPr>
                      <m:t>𝛼</m:t>
                    </m:r>
                    <m:r>
                      <a:rPr lang="en-US" altLang="zh-CN" i="1" kern="100">
                        <a:effectLst/>
                        <a:latin typeface="Cambria Math" panose="02040503050406030204" pitchFamily="18" charset="0"/>
                        <a:cs typeface="Times New Roman" panose="02020603050405020304" pitchFamily="18" charset="0"/>
                      </a:rPr>
                      <m:t>)</m:t>
                    </m:r>
                  </m:oMath>
                </a14:m>
                <a:endParaRPr lang="zh-CN" altLang="zh-CN" kern="100" dirty="0" smtClean="0">
                  <a:effectLst/>
                  <a:latin typeface="Calibri" panose="020F0502020204030204" pitchFamily="34" charset="0"/>
                  <a:cs typeface="Times New Roman" panose="02020603050405020304" pitchFamily="18" charset="0"/>
                </a:endParaRPr>
              </a:p>
              <a:p>
                <a:pPr algn="just">
                  <a:spcAft>
                    <a:spcPts val="0"/>
                  </a:spcAft>
                </a:pPr>
                <a14:m>
                  <m:oMathPara xmlns:m="http://schemas.openxmlformats.org/officeDocument/2006/math">
                    <m:oMathParaPr>
                      <m:jc m:val="centerGroup"/>
                    </m:oMathParaPr>
                    <m:oMath xmlns:m="http://schemas.openxmlformats.org/officeDocument/2006/math">
                      <m:sSub>
                        <m:sSub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n-US" i="1" kern="100">
                              <a:latin typeface="Cambria Math" panose="02040503050406030204" pitchFamily="18" charset="0"/>
                              <a:ea typeface="Cambria Math" panose="02040503050406030204" pitchFamily="18" charset="0"/>
                              <a:cs typeface="Times New Roman" panose="02020603050405020304" pitchFamily="18" charset="0"/>
                            </a:rPr>
                            <m:t>横向速度</m:t>
                          </m:r>
                          <m:r>
                            <a:rPr lang="en-US" altLang="zh-CN" i="1" kern="100">
                              <a:effectLst/>
                              <a:latin typeface="Cambria Math" panose="02040503050406030204" pitchFamily="18" charset="0"/>
                              <a:cs typeface="Times New Roman" panose="02020603050405020304" pitchFamily="18" charset="0"/>
                            </a:rPr>
                            <m:t>𝑉</m:t>
                          </m:r>
                        </m:e>
                        <m:sub>
                          <m:r>
                            <a:rPr lang="en-US" altLang="zh-CN" i="1" kern="100">
                              <a:effectLst/>
                              <a:latin typeface="Cambria Math" panose="02040503050406030204" pitchFamily="18" charset="0"/>
                              <a:cs typeface="Times New Roman" panose="02020603050405020304" pitchFamily="18" charset="0"/>
                            </a:rPr>
                            <m:t>𝑙𝑎𝑡</m:t>
                          </m:r>
                        </m:sub>
                      </m:sSub>
                      <m:r>
                        <a:rPr lang="en-US" altLang="zh-CN" i="1" kern="100">
                          <a:effectLst/>
                          <a:latin typeface="Cambria Math" panose="02040503050406030204" pitchFamily="18" charset="0"/>
                          <a:cs typeface="Times New Roman" panose="02020603050405020304" pitchFamily="18" charset="0"/>
                        </a:rPr>
                        <m:t>=</m:t>
                      </m:r>
                      <m:sSub>
                        <m:sSubPr>
                          <m:ctrlPr>
                            <a:rPr lang="en-US" altLang="zh-CN" b="0" i="1" kern="100" smtClean="0">
                              <a:effectLst/>
                              <a:latin typeface="Cambria Math" panose="02040503050406030204" pitchFamily="18" charset="0"/>
                              <a:cs typeface="Times New Roman" panose="02020603050405020304" pitchFamily="18" charset="0"/>
                            </a:rPr>
                          </m:ctrlPr>
                        </m:sSubPr>
                        <m:e>
                          <m:r>
                            <a:rPr lang="en-US" altLang="zh-CN" i="1" kern="100">
                              <a:effectLst/>
                              <a:latin typeface="Cambria Math" panose="02040503050406030204" pitchFamily="18" charset="0"/>
                              <a:cs typeface="Times New Roman" panose="02020603050405020304" pitchFamily="18" charset="0"/>
                            </a:rPr>
                            <m:t>𝑉</m:t>
                          </m:r>
                        </m:e>
                        <m:sub>
                          <m:r>
                            <a:rPr lang="en-US" altLang="zh-CN" b="0" i="1" kern="100" smtClean="0">
                              <a:effectLst/>
                              <a:latin typeface="Cambria Math" panose="02040503050406030204" pitchFamily="18" charset="0"/>
                              <a:cs typeface="Times New Roman" panose="02020603050405020304" pitchFamily="18" charset="0"/>
                            </a:rPr>
                            <m:t>𝑙𝑔𝑡</m:t>
                          </m:r>
                        </m:sub>
                      </m:sSub>
                      <m:r>
                        <a:rPr lang="en-US" altLang="zh-CN" i="1" kern="100">
                          <a:effectLst/>
                          <a:latin typeface="Cambria Math" panose="02040503050406030204" pitchFamily="18" charset="0"/>
                          <a:cs typeface="Times New Roman" panose="02020603050405020304" pitchFamily="18" charset="0"/>
                        </a:rPr>
                        <m:t>∗</m:t>
                      </m:r>
                      <m:r>
                        <m:rPr>
                          <m:sty m:val="p"/>
                        </m:rPr>
                        <a:rPr lang="en-US" altLang="zh-CN" kern="100">
                          <a:effectLst/>
                          <a:latin typeface="Cambria Math" panose="02040503050406030204" pitchFamily="18" charset="0"/>
                          <a:cs typeface="Times New Roman" panose="02020603050405020304" pitchFamily="18" charset="0"/>
                        </a:rPr>
                        <m:t>sin</m:t>
                      </m:r>
                      <m:r>
                        <a:rPr lang="en-US" altLang="zh-CN" kern="100">
                          <a:effectLst/>
                          <a:latin typeface="Cambria Math" panose="02040503050406030204" pitchFamily="18" charset="0"/>
                          <a:cs typeface="Times New Roman" panose="02020603050405020304" pitchFamily="18" charset="0"/>
                        </a:rPr>
                        <m:t>⁡</m:t>
                      </m:r>
                      <m:r>
                        <a:rPr lang="en-US" altLang="zh-CN" i="1" kern="100">
                          <a:effectLst/>
                          <a:latin typeface="Cambria Math" panose="02040503050406030204" pitchFamily="18" charset="0"/>
                          <a:cs typeface="Times New Roman" panose="02020603050405020304" pitchFamily="18" charset="0"/>
                        </a:rPr>
                        <m:t>(</m:t>
                      </m:r>
                      <m:r>
                        <a:rPr lang="en-US" altLang="zh-CN" i="1" kern="100">
                          <a:effectLst/>
                          <a:latin typeface="Cambria Math" panose="02040503050406030204" pitchFamily="18" charset="0"/>
                          <a:cs typeface="Times New Roman" panose="02020603050405020304" pitchFamily="18" charset="0"/>
                        </a:rPr>
                        <m:t>𝛼</m:t>
                      </m:r>
                      <m:r>
                        <a:rPr lang="en-US" altLang="zh-CN" i="1" kern="100">
                          <a:effectLst/>
                          <a:latin typeface="Cambria Math" panose="02040503050406030204" pitchFamily="18" charset="0"/>
                          <a:cs typeface="Times New Roman" panose="02020603050405020304" pitchFamily="18" charset="0"/>
                        </a:rPr>
                        <m:t>)</m:t>
                      </m:r>
                    </m:oMath>
                  </m:oMathPara>
                </a14:m>
                <a:endParaRPr lang="zh-CN" altLang="zh-CN" kern="100" dirty="0">
                  <a:effectLst/>
                  <a:latin typeface="Calibri" panose="020F0502020204030204" pitchFamily="34" charset="0"/>
                  <a:cs typeface="Times New Roman" panose="02020603050405020304" pitchFamily="18" charset="0"/>
                </a:endParaRPr>
              </a:p>
            </p:txBody>
          </p:sp>
        </mc:Choice>
        <mc:Fallback xmlns="">
          <p:sp>
            <p:nvSpPr>
              <p:cNvPr id="8" name="矩形 7"/>
              <p:cNvSpPr>
                <a:spLocks noRot="1" noChangeAspect="1" noMove="1" noResize="1" noEditPoints="1" noAdjustHandles="1" noChangeArrowheads="1" noChangeShapeType="1" noTextEdit="1"/>
              </p:cNvSpPr>
              <p:nvPr/>
            </p:nvSpPr>
            <p:spPr>
              <a:xfrm>
                <a:off x="5002919" y="4608239"/>
                <a:ext cx="3586910" cy="673582"/>
              </a:xfrm>
              <a:prstGeom prst="rect">
                <a:avLst/>
              </a:prstGeom>
              <a:blipFill rotWithShape="0">
                <a:blip r:embed="rId6"/>
                <a:stretch>
                  <a:fillRect l="-1531" t="-8182" b="-4545"/>
                </a:stretch>
              </a:blipFill>
            </p:spPr>
            <p:txBody>
              <a:bodyPr/>
              <a:lstStyle/>
              <a:p>
                <a:r>
                  <a:rPr lang="zh-CN" altLang="en-US">
                    <a:noFill/>
                  </a:rPr>
                  <a:t> </a:t>
                </a:r>
              </a:p>
            </p:txBody>
          </p:sp>
        </mc:Fallback>
      </mc:AlternateContent>
      <p:pic>
        <p:nvPicPr>
          <p:cNvPr id="6" name="图片 5"/>
          <p:cNvPicPr>
            <a:picLocks noChangeAspect="1"/>
          </p:cNvPicPr>
          <p:nvPr/>
        </p:nvPicPr>
        <p:blipFill>
          <a:blip r:embed="rId7"/>
          <a:stretch>
            <a:fillRect/>
          </a:stretch>
        </p:blipFill>
        <p:spPr>
          <a:xfrm>
            <a:off x="389965" y="979971"/>
            <a:ext cx="3830127" cy="3020867"/>
          </a:xfrm>
          <a:prstGeom prst="rect">
            <a:avLst/>
          </a:prstGeom>
        </p:spPr>
      </p:pic>
      <mc:AlternateContent xmlns:mc="http://schemas.openxmlformats.org/markup-compatibility/2006" xmlns:a14="http://schemas.microsoft.com/office/drawing/2010/main">
        <mc:Choice Requires="a14">
          <p:sp>
            <p:nvSpPr>
              <p:cNvPr id="9" name="文本框 8"/>
              <p:cNvSpPr txBox="1"/>
              <p:nvPr/>
            </p:nvSpPr>
            <p:spPr>
              <a:xfrm>
                <a:off x="5257716" y="3229068"/>
                <a:ext cx="3077317" cy="11269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tan</m:t>
                          </m:r>
                        </m:fName>
                        <m:e>
                          <m:d>
                            <m:dPr>
                              <m:ctrlPr>
                                <a:rPr lang="en-US" altLang="zh-CN" b="0" i="1" smtClean="0">
                                  <a:latin typeface="Cambria Math" panose="02040503050406030204" pitchFamily="18" charset="0"/>
                                </a:rPr>
                              </m:ctrlPr>
                            </m:dPr>
                            <m:e>
                              <m:r>
                                <a:rPr lang="zh-CN" altLang="en-US" b="0" i="1" smtClean="0">
                                  <a:latin typeface="Cambria Math" panose="02040503050406030204" pitchFamily="18" charset="0"/>
                                </a:rPr>
                                <m:t>𝛼</m:t>
                              </m:r>
                            </m:e>
                          </m:d>
                        </m:e>
                      </m:fun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den>
                      </m:f>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m:oMathPara>
                </a14:m>
                <a:endParaRPr lang="en-US" altLang="zh-CN" b="0" dirty="0" smtClean="0"/>
              </a:p>
              <a:p>
                <a:pPr/>
                <a14:m>
                  <m:oMathPara xmlns:m="http://schemas.openxmlformats.org/officeDocument/2006/math">
                    <m:oMathParaPr>
                      <m:jc m:val="centerGroup"/>
                    </m:oMathParaPr>
                    <m:oMath xmlns:m="http://schemas.openxmlformats.org/officeDocument/2006/math">
                      <m:r>
                        <a:rPr lang="en-US" altLang="zh-CN" i="1" kern="100">
                          <a:latin typeface="Cambria Math" panose="02040503050406030204" pitchFamily="18" charset="0"/>
                          <a:cs typeface="Times New Roman" panose="02020603050405020304" pitchFamily="18" charset="0"/>
                        </a:rPr>
                        <m:t>𝛼</m:t>
                      </m:r>
                      <m:r>
                        <a:rPr lang="en-US" altLang="zh-CN" i="1" kern="100">
                          <a:latin typeface="Cambria Math" panose="02040503050406030204" pitchFamily="18" charset="0"/>
                          <a:cs typeface="Times New Roman" panose="02020603050405020304" pitchFamily="18" charset="0"/>
                        </a:rPr>
                        <m:t>=−</m:t>
                      </m:r>
                      <m:r>
                        <m:rPr>
                          <m:sty m:val="p"/>
                        </m:rPr>
                        <a:rPr lang="en-US" altLang="zh-CN" kern="100">
                          <a:latin typeface="Cambria Math" panose="02040503050406030204" pitchFamily="18" charset="0"/>
                          <a:cs typeface="Times New Roman" panose="02020603050405020304" pitchFamily="18" charset="0"/>
                        </a:rPr>
                        <m:t>atan</m:t>
                      </m:r>
                      <m:r>
                        <a:rPr lang="en-US" altLang="zh-CN"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𝑏</m:t>
                      </m:r>
                      <m:r>
                        <a:rPr lang="en-US" altLang="zh-CN" i="1" kern="100">
                          <a:latin typeface="Cambria Math" panose="02040503050406030204" pitchFamily="18" charset="0"/>
                          <a:cs typeface="Times New Roman" panose="02020603050405020304" pitchFamily="18" charset="0"/>
                        </a:rPr>
                        <m:t>)</m:t>
                      </m:r>
                    </m:oMath>
                  </m:oMathPara>
                </a14:m>
                <a:endParaRPr lang="zh-CN" altLang="zh-CN" kern="100" dirty="0">
                  <a:latin typeface="Calibri" panose="020F0502020204030204" pitchFamily="34" charset="0"/>
                  <a:cs typeface="Times New Roman" panose="02020603050405020304" pitchFamily="18" charset="0"/>
                </a:endParaRPr>
              </a:p>
              <a:p>
                <a:endParaRPr lang="zh-CN" altLang="en-US" dirty="0"/>
              </a:p>
            </p:txBody>
          </p:sp>
        </mc:Choice>
        <mc:Fallback xmlns="">
          <p:sp>
            <p:nvSpPr>
              <p:cNvPr id="9" name="文本框 8"/>
              <p:cNvSpPr txBox="1">
                <a:spLocks noRot="1" noChangeAspect="1" noMove="1" noResize="1" noEditPoints="1" noAdjustHandles="1" noChangeArrowheads="1" noChangeShapeType="1" noTextEdit="1"/>
              </p:cNvSpPr>
              <p:nvPr/>
            </p:nvSpPr>
            <p:spPr>
              <a:xfrm>
                <a:off x="5257716" y="3229068"/>
                <a:ext cx="3077317" cy="1126912"/>
              </a:xfrm>
              <a:prstGeom prst="rect">
                <a:avLst/>
              </a:prstGeom>
              <a:blipFill rotWithShape="0">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4688507" y="1751740"/>
                <a:ext cx="4320480" cy="1477328"/>
              </a:xfrm>
              <a:prstGeom prst="rect">
                <a:avLst/>
              </a:prstGeom>
              <a:noFill/>
            </p:spPr>
            <p:txBody>
              <a:bodyPr wrap="square" rtlCol="0">
                <a:spAutoFit/>
              </a:bodyPr>
              <a:lstStyle/>
              <a:p>
                <a:r>
                  <a:rPr lang="zh-CN" altLang="en-US" dirty="0" smtClean="0"/>
                  <a:t>计算航向角和侧向速度时，可忽略高阶项，即</a:t>
                </a:r>
                <a:endParaRPr lang="en-US" altLang="zh-CN" dirty="0" smtClean="0"/>
              </a:p>
              <a:p>
                <a:endParaRPr lang="en-US" altLang="zh-CN" dirty="0" smtClean="0"/>
              </a:p>
              <a:p>
                <a:pPr/>
                <a14:m>
                  <m:oMathPara xmlns:m="http://schemas.openxmlformats.org/officeDocument/2006/math">
                    <m:oMathParaPr>
                      <m:jc m:val="centerGroup"/>
                    </m:oMathParaPr>
                    <m:oMath xmlns:m="http://schemas.openxmlformats.org/officeDocument/2006/math">
                      <m:r>
                        <m:rPr>
                          <m:sty m:val="p"/>
                        </m:rPr>
                        <a:rPr lang="zh-CN" altLang="en-US">
                          <a:latin typeface="Cambria Math" panose="02040503050406030204" pitchFamily="18" charset="0"/>
                        </a:rPr>
                        <m:t>f</m:t>
                      </m:r>
                      <m:d>
                        <m:dPr>
                          <m:ctrlPr>
                            <a:rPr lang="zh-CN" altLang="en-US" i="1">
                              <a:latin typeface="Cambria Math" panose="02040503050406030204" pitchFamily="18" charset="0"/>
                            </a:rPr>
                          </m:ctrlPr>
                        </m:dPr>
                        <m:e>
                          <m:sSub>
                            <m:sSubPr>
                              <m:ctrlPr>
                                <a:rPr lang="en-US" altLang="zh-CN" b="0" i="1" smtClean="0">
                                  <a:latin typeface="Cambria Math" panose="02040503050406030204" pitchFamily="18" charset="0"/>
                                </a:rPr>
                              </m:ctrlPr>
                            </m:sSubPr>
                            <m:e>
                              <m:r>
                                <m:rPr>
                                  <m:sty m:val="p"/>
                                </m:rPr>
                                <a:rPr lang="zh-CN" altLang="en-US">
                                  <a:latin typeface="Cambria Math" panose="02040503050406030204" pitchFamily="18" charset="0"/>
                                </a:rPr>
                                <m:t>x</m:t>
                              </m:r>
                            </m:e>
                            <m:sub>
                              <m:r>
                                <a:rPr lang="en-US" altLang="zh-CN" b="0" i="1" smtClean="0">
                                  <a:latin typeface="Cambria Math" panose="02040503050406030204" pitchFamily="18" charset="0"/>
                                </a:rPr>
                                <m:t>1</m:t>
                              </m:r>
                            </m:sub>
                          </m:sSub>
                        </m:e>
                      </m:d>
                      <m:r>
                        <a:rPr lang="zh-CN" altLang="en-US">
                          <a:latin typeface="Cambria Math" panose="02040503050406030204" pitchFamily="18" charset="0"/>
                        </a:rPr>
                        <m:t>=</m:t>
                      </m:r>
                      <m:r>
                        <a:rPr lang="zh-CN" altLang="en-US" i="1">
                          <a:latin typeface="Cambria Math" panose="02040503050406030204" pitchFamily="18" charset="0"/>
                        </a:rPr>
                        <m:t>𝑏</m:t>
                      </m:r>
                      <m:sSub>
                        <m:sSubPr>
                          <m:ctrlPr>
                            <a:rPr lang="en-US" altLang="zh-CN" b="0" i="1" smtClean="0">
                              <a:latin typeface="Cambria Math" panose="02040503050406030204" pitchFamily="18" charset="0"/>
                            </a:rPr>
                          </m:ctrlPr>
                        </m:sSubPr>
                        <m:e>
                          <m:r>
                            <a:rPr lang="zh-CN" altLang="en-US" i="1">
                              <a:latin typeface="Cambria Math" panose="02040503050406030204" pitchFamily="18" charset="0"/>
                            </a:rPr>
                            <m:t>𝑥</m:t>
                          </m:r>
                        </m:e>
                        <m:sub>
                          <m:r>
                            <a:rPr lang="en-US" altLang="zh-CN" b="0" i="1" smtClean="0">
                              <a:latin typeface="Cambria Math" panose="02040503050406030204" pitchFamily="18" charset="0"/>
                            </a:rPr>
                            <m:t>1</m:t>
                          </m:r>
                        </m:sub>
                      </m:sSub>
                      <m:r>
                        <a:rPr lang="zh-CN" altLang="en-US">
                          <a:latin typeface="Cambria Math" panose="02040503050406030204" pitchFamily="18" charset="0"/>
                        </a:rPr>
                        <m:t>+</m:t>
                      </m:r>
                      <m:r>
                        <a:rPr lang="zh-CN" altLang="en-US" i="1">
                          <a:latin typeface="Cambria Math" panose="02040503050406030204" pitchFamily="18" charset="0"/>
                        </a:rPr>
                        <m:t>𝑎</m:t>
                      </m:r>
                    </m:oMath>
                  </m:oMathPara>
                </a14:m>
                <a:endParaRPr lang="en-US" altLang="zh-CN" dirty="0" smtClean="0"/>
              </a:p>
              <a:p>
                <a:endParaRPr lang="zh-CN" alt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4688507" y="1751740"/>
                <a:ext cx="4320480" cy="1477328"/>
              </a:xfrm>
              <a:prstGeom prst="rect">
                <a:avLst/>
              </a:prstGeom>
              <a:blipFill rotWithShape="0">
                <a:blip r:embed="rId9"/>
                <a:stretch>
                  <a:fillRect l="-1128" t="-2058" r="-11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768485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r>
              <a:rPr lang="zh-CN" altLang="en-US" smtClean="0"/>
              <a:t>第 </a:t>
            </a:r>
            <a:fld id="{F9836550-59F5-4741-8F32-4C660952C9C1}" type="slidenum">
              <a:rPr lang="zh-CN" altLang="en-US" smtClean="0"/>
              <a:pPr>
                <a:defRPr/>
              </a:pPr>
              <a:t>4</a:t>
            </a:fld>
            <a:r>
              <a:rPr lang="zh-CN" altLang="en-US" smtClean="0"/>
              <a:t> 页</a:t>
            </a:r>
            <a:endParaRPr lang="zh-CN" altLang="en-US"/>
          </a:p>
        </p:txBody>
      </p:sp>
      <p:pic>
        <p:nvPicPr>
          <p:cNvPr id="3" name="图片 47"/>
          <p:cNvPicPr>
            <a:picLocks noChangeAspect="1"/>
          </p:cNvPicPr>
          <p:nvPr/>
        </p:nvPicPr>
        <p:blipFill rotWithShape="1">
          <a:blip r:embed="rId2">
            <a:biLevel thresh="75000"/>
            <a:extLst>
              <a:ext uri="{BEBA8EAE-BF5A-486C-A8C5-ECC9F3942E4B}">
                <a14:imgProps xmlns:a14="http://schemas.microsoft.com/office/drawing/2010/main">
                  <a14:imgLayer r:embed="rId3">
                    <a14:imgEffect>
                      <a14:saturation sat="66000"/>
                    </a14:imgEffect>
                  </a14:imgLayer>
                </a14:imgProps>
              </a:ext>
            </a:extLst>
          </a:blip>
          <a:srcRect t="76775"/>
          <a:stretch/>
        </p:blipFill>
        <p:spPr>
          <a:xfrm rot="10800000" flipV="1">
            <a:off x="1799952" y="935831"/>
            <a:ext cx="7128792" cy="151962"/>
          </a:xfrm>
          <a:prstGeom prst="rect">
            <a:avLst/>
          </a:prstGeom>
          <a:ln>
            <a:noFill/>
          </a:ln>
          <a:effectLst>
            <a:outerShdw blurRad="292100" dist="139700" dir="2700000" algn="tl" rotWithShape="0">
              <a:srgbClr val="333333">
                <a:alpha val="65000"/>
              </a:srgbClr>
            </a:outerShdw>
          </a:effectLst>
        </p:spPr>
      </p:pic>
      <p:sp>
        <p:nvSpPr>
          <p:cNvPr id="4" name="文本框 3"/>
          <p:cNvSpPr txBox="1"/>
          <p:nvPr/>
        </p:nvSpPr>
        <p:spPr>
          <a:xfrm>
            <a:off x="2448024" y="216274"/>
            <a:ext cx="3600400" cy="719556"/>
          </a:xfrm>
          <a:prstGeom prst="rect">
            <a:avLst/>
          </a:prstGeom>
          <a:noFill/>
        </p:spPr>
        <p:txBody>
          <a:bodyPr wrap="square" rtlCol="0">
            <a:spAutoFit/>
          </a:bodyPr>
          <a:lstStyle/>
          <a:p>
            <a:pPr>
              <a:lnSpc>
                <a:spcPct val="200000"/>
              </a:lnSpc>
            </a:pPr>
            <a:r>
              <a:rPr lang="zh-CN" altLang="en-US" sz="2400" b="1" dirty="0" smtClean="0">
                <a:solidFill>
                  <a:srgbClr val="595959"/>
                </a:solidFill>
                <a:latin typeface="微软雅黑" pitchFamily="34" charset="-122"/>
                <a:ea typeface="微软雅黑" pitchFamily="34" charset="-122"/>
              </a:rPr>
              <a:t>穿越车道距离</a:t>
            </a:r>
            <a:endParaRPr lang="en-US" altLang="zh-CN" sz="2400" b="1" dirty="0">
              <a:solidFill>
                <a:srgbClr val="595959"/>
              </a:solidFill>
              <a:latin typeface="微软雅黑" pitchFamily="34" charset="-122"/>
              <a:ea typeface="微软雅黑" pitchFamily="34" charset="-122"/>
            </a:endParaRPr>
          </a:p>
        </p:txBody>
      </p:sp>
      <p:sp>
        <p:nvSpPr>
          <p:cNvPr id="8" name="Rectangle 4"/>
          <p:cNvSpPr>
            <a:spLocks noChangeArrowheads="1"/>
          </p:cNvSpPr>
          <p:nvPr/>
        </p:nvSpPr>
        <p:spPr bwMode="auto">
          <a:xfrm>
            <a:off x="863848" y="1488240"/>
            <a:ext cx="10080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10" name="矩形 9"/>
              <p:cNvSpPr/>
              <p:nvPr/>
            </p:nvSpPr>
            <p:spPr>
              <a:xfrm>
                <a:off x="4209198" y="3888159"/>
                <a:ext cx="4641101" cy="672492"/>
              </a:xfrm>
              <a:prstGeom prst="rect">
                <a:avLst/>
              </a:prstGeom>
            </p:spPr>
            <p:txBody>
              <a:bodyPr wrap="square">
                <a:spAutoFit/>
              </a:bodyPr>
              <a:lstStyle/>
              <a:p>
                <a:pPr algn="just">
                  <a:spcAft>
                    <a:spcPts val="0"/>
                  </a:spcAft>
                </a:pPr>
                <a:r>
                  <a:rPr lang="zh-CN" altLang="en-US" kern="100" dirty="0" smtClean="0">
                    <a:effectLst/>
                    <a:latin typeface="Calibri" panose="020F0502020204030204" pitchFamily="34" charset="0"/>
                    <a:cs typeface="Times New Roman" panose="02020603050405020304" pitchFamily="18" charset="0"/>
                  </a:rPr>
                  <a:t>换算到纵向走过的距离</a:t>
                </a:r>
                <a14:m>
                  <m:oMath xmlns:m="http://schemas.openxmlformats.org/officeDocument/2006/math">
                    <m:r>
                      <a:rPr lang="zh-CN" altLang="en-US" b="0" i="0" kern="100" smtClean="0">
                        <a:effectLst/>
                        <a:latin typeface="Cambria Math" panose="02040503050406030204" pitchFamily="18" charset="0"/>
                        <a:cs typeface="Times New Roman" panose="02020603050405020304" pitchFamily="18" charset="0"/>
                      </a:rPr>
                      <m:t>：</m:t>
                    </m:r>
                  </m:oMath>
                </a14:m>
                <a:endParaRPr lang="en-US" altLang="zh-CN" b="0" i="0" kern="100" dirty="0" smtClean="0">
                  <a:effectLst/>
                  <a:latin typeface="Cambria Math" panose="02040503050406030204" pitchFamily="18" charset="0"/>
                  <a:cs typeface="Times New Roman" panose="02020603050405020304" pitchFamily="18" charset="0"/>
                </a:endParaRPr>
              </a:p>
              <a:p>
                <a:pPr algn="just">
                  <a:spcAft>
                    <a:spcPts val="0"/>
                  </a:spcAft>
                </a:pPr>
                <a14:m>
                  <m:oMathPara xmlns:m="http://schemas.openxmlformats.org/officeDocument/2006/math">
                    <m:oMathParaPr>
                      <m:jc m:val="centerGroup"/>
                    </m:oMathParaPr>
                    <m:oMath xmlns:m="http://schemas.openxmlformats.org/officeDocument/2006/math">
                      <m:r>
                        <m:rPr>
                          <m:sty m:val="p"/>
                        </m:rPr>
                        <a:rPr lang="en-US" altLang="zh-CN" kern="100">
                          <a:effectLst/>
                          <a:latin typeface="Cambria Math" panose="02040503050406030204" pitchFamily="18" charset="0"/>
                          <a:cs typeface="Times New Roman" panose="02020603050405020304" pitchFamily="18" charset="0"/>
                        </a:rPr>
                        <m:t>DisToCross</m:t>
                      </m:r>
                      <m:r>
                        <a:rPr lang="en-US" altLang="zh-CN" kern="100">
                          <a:effectLst/>
                          <a:latin typeface="Cambria Math" panose="02040503050406030204" pitchFamily="18" charset="0"/>
                          <a:cs typeface="Times New Roman" panose="02020603050405020304" pitchFamily="18" charset="0"/>
                        </a:rPr>
                        <m:t>=</m:t>
                      </m:r>
                      <m:r>
                        <m:rPr>
                          <m:sty m:val="p"/>
                        </m:rPr>
                        <a:rPr lang="en-US" altLang="zh-CN" kern="100">
                          <a:effectLst/>
                          <a:latin typeface="Cambria Math" panose="02040503050406030204" pitchFamily="18" charset="0"/>
                          <a:cs typeface="Times New Roman" panose="02020603050405020304" pitchFamily="18" charset="0"/>
                        </a:rPr>
                        <m:t>t</m:t>
                      </m:r>
                      <m:r>
                        <a:rPr lang="en-US" altLang="zh-CN" i="1" kern="100">
                          <a:effectLst/>
                          <a:latin typeface="Cambria Math" panose="02040503050406030204" pitchFamily="18" charset="0"/>
                          <a:cs typeface="Times New Roman" panose="02020603050405020304" pitchFamily="18" charset="0"/>
                        </a:rPr>
                        <m:t>∗</m:t>
                      </m:r>
                      <m:sSub>
                        <m:sSubPr>
                          <m:ctrlPr>
                            <a:rPr lang="en-US" altLang="zh-CN" b="0" i="1" kern="100">
                              <a:effectLst/>
                              <a:latin typeface="Cambria Math" panose="02040503050406030204" pitchFamily="18" charset="0"/>
                              <a:cs typeface="Times New Roman" panose="02020603050405020304" pitchFamily="18" charset="0"/>
                            </a:rPr>
                          </m:ctrlPr>
                        </m:sSubPr>
                        <m:e>
                          <m:r>
                            <m:rPr>
                              <m:sty m:val="p"/>
                            </m:rPr>
                            <a:rPr lang="en-US" altLang="zh-CN" b="0" i="0" kern="100" smtClean="0">
                              <a:effectLst/>
                              <a:latin typeface="Cambria Math" panose="02040503050406030204" pitchFamily="18" charset="0"/>
                              <a:cs typeface="Times New Roman" panose="02020603050405020304" pitchFamily="18" charset="0"/>
                            </a:rPr>
                            <m:t>V</m:t>
                          </m:r>
                        </m:e>
                        <m:sub>
                          <m:r>
                            <m:rPr>
                              <m:sty m:val="p"/>
                            </m:rPr>
                            <a:rPr lang="en-US" altLang="zh-CN" kern="100">
                              <a:effectLst/>
                              <a:latin typeface="Cambria Math" panose="02040503050406030204" pitchFamily="18" charset="0"/>
                              <a:cs typeface="Times New Roman" panose="02020603050405020304" pitchFamily="18" charset="0"/>
                            </a:rPr>
                            <m:t>lgt</m:t>
                          </m:r>
                        </m:sub>
                      </m:sSub>
                    </m:oMath>
                  </m:oMathPara>
                </a14:m>
                <a:endParaRPr lang="zh-CN" altLang="zh-CN" kern="100" dirty="0">
                  <a:effectLst/>
                  <a:latin typeface="Calibri" panose="020F0502020204030204" pitchFamily="34" charset="0"/>
                  <a:cs typeface="Times New Roman" panose="02020603050405020304" pitchFamily="18" charset="0"/>
                </a:endParaRPr>
              </a:p>
            </p:txBody>
          </p:sp>
        </mc:Choice>
        <mc:Fallback xmlns="">
          <p:sp>
            <p:nvSpPr>
              <p:cNvPr id="10" name="矩形 9"/>
              <p:cNvSpPr>
                <a:spLocks noRot="1" noChangeAspect="1" noMove="1" noResize="1" noEditPoints="1" noAdjustHandles="1" noChangeArrowheads="1" noChangeShapeType="1" noTextEdit="1"/>
              </p:cNvSpPr>
              <p:nvPr/>
            </p:nvSpPr>
            <p:spPr>
              <a:xfrm>
                <a:off x="4209198" y="3888159"/>
                <a:ext cx="4641101" cy="672492"/>
              </a:xfrm>
              <a:prstGeom prst="rect">
                <a:avLst/>
              </a:prstGeom>
              <a:blipFill rotWithShape="0">
                <a:blip r:embed="rId4"/>
                <a:stretch>
                  <a:fillRect l="-1050" t="-7273" b="-54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4176216" y="1784049"/>
                <a:ext cx="4956100" cy="668581"/>
              </a:xfrm>
              <a:prstGeom prst="rect">
                <a:avLst/>
              </a:prstGeom>
            </p:spPr>
            <p:txBody>
              <a:bodyPr wrap="none">
                <a:spAutoFit/>
              </a:bodyPr>
              <a:lstStyle/>
              <a:p>
                <a:r>
                  <a:rPr lang="zh-CN" altLang="en-US" kern="100" dirty="0" smtClean="0">
                    <a:cs typeface="Times New Roman" panose="02020603050405020304" pitchFamily="18" charset="0"/>
                  </a:rPr>
                  <a:t>车轮</a:t>
                </a:r>
                <a14:m>
                  <m:oMath xmlns:m="http://schemas.openxmlformats.org/officeDocument/2006/math">
                    <m:r>
                      <a:rPr lang="zh-CN" altLang="en-US" b="0" i="1" kern="100" smtClean="0">
                        <a:latin typeface="Cambria Math" panose="02040503050406030204" pitchFamily="18" charset="0"/>
                        <a:cs typeface="Times New Roman" panose="02020603050405020304" pitchFamily="18" charset="0"/>
                      </a:rPr>
                      <m:t>到</m:t>
                    </m:r>
                    <m:r>
                      <a:rPr lang="zh-CN" altLang="en-US" i="1" kern="100">
                        <a:latin typeface="Cambria Math" panose="02040503050406030204" pitchFamily="18" charset="0"/>
                        <a:cs typeface="Times New Roman" panose="02020603050405020304" pitchFamily="18" charset="0"/>
                      </a:rPr>
                      <m:t>车道线</m:t>
                    </m:r>
                    <m:r>
                      <a:rPr lang="zh-CN" altLang="en-US" i="1" kern="100" smtClean="0">
                        <a:latin typeface="Cambria Math" panose="02040503050406030204" pitchFamily="18" charset="0"/>
                        <a:cs typeface="Times New Roman" panose="02020603050405020304" pitchFamily="18" charset="0"/>
                      </a:rPr>
                      <m:t>距离</m:t>
                    </m:r>
                    <m:r>
                      <a:rPr lang="en-US" altLang="zh-CN" b="0" i="1" kern="100" smtClean="0">
                        <a:latin typeface="Cambria Math" panose="02040503050406030204" pitchFamily="18" charset="0"/>
                        <a:cs typeface="Times New Roman" panose="02020603050405020304" pitchFamily="18" charset="0"/>
                      </a:rPr>
                      <m:t>:</m:t>
                    </m:r>
                  </m:oMath>
                </a14:m>
                <a:endParaRPr lang="en-US" altLang="zh-CN" b="0" i="1" kern="100" dirty="0" smtClean="0">
                  <a:latin typeface="Cambria Math" panose="020405030504060302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i="1" kern="100" smtClean="0">
                          <a:latin typeface="Cambria Math" panose="02040503050406030204" pitchFamily="18" charset="0"/>
                          <a:cs typeface="Times New Roman" panose="02020603050405020304" pitchFamily="18" charset="0"/>
                        </a:rPr>
                        <m:t>𝑤h𝑒𝑒</m:t>
                      </m:r>
                      <m:sSub>
                        <m:sSubPr>
                          <m:ctrlPr>
                            <a:rPr lang="en-US" altLang="zh-CN" i="1" kern="100">
                              <a:latin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𝑙</m:t>
                          </m:r>
                        </m:e>
                        <m:sub>
                          <m:r>
                            <a:rPr lang="en-US" altLang="zh-CN" i="1" kern="100">
                              <a:latin typeface="Cambria Math" panose="02040503050406030204" pitchFamily="18" charset="0"/>
                              <a:cs typeface="Times New Roman" panose="02020603050405020304" pitchFamily="18" charset="0"/>
                            </a:rPr>
                            <m:t>𝑜𝑓𝑓𝑠𝑒𝑡</m:t>
                          </m:r>
                        </m:sub>
                      </m:sSub>
                      <m:r>
                        <a:rPr lang="en-US" altLang="zh-CN" b="0" i="1" kern="100" smtClean="0">
                          <a:latin typeface="Cambria Math" panose="02040503050406030204" pitchFamily="18" charset="0"/>
                          <a:cs typeface="Times New Roman" panose="02020603050405020304" pitchFamily="18" charset="0"/>
                        </a:rPr>
                        <m:t>=</m:t>
                      </m:r>
                      <m:sSub>
                        <m:sSubPr>
                          <m:ctrlPr>
                            <a:rPr lang="en-US" altLang="zh-CN" b="0" i="1" kern="100" smtClean="0">
                              <a:latin typeface="Cambria Math" panose="02040503050406030204" pitchFamily="18" charset="0"/>
                              <a:cs typeface="Times New Roman" panose="02020603050405020304" pitchFamily="18" charset="0"/>
                            </a:rPr>
                          </m:ctrlPr>
                        </m:sSubPr>
                        <m:e>
                          <m:r>
                            <m:rPr>
                              <m:sty m:val="p"/>
                            </m:rPr>
                            <a:rPr lang="en-US" altLang="zh-CN" i="1" kern="100">
                              <a:latin typeface="Cambria Math" panose="02040503050406030204" pitchFamily="18" charset="0"/>
                              <a:cs typeface="Times New Roman" panose="02020603050405020304" pitchFamily="18" charset="0"/>
                            </a:rPr>
                            <m:t>L</m:t>
                          </m:r>
                        </m:e>
                        <m:sub>
                          <m:r>
                            <a:rPr lang="en-US" altLang="zh-CN" b="0" i="1" kern="100" smtClean="0">
                              <a:latin typeface="Cambria Math" panose="02040503050406030204" pitchFamily="18" charset="0"/>
                              <a:cs typeface="Times New Roman" panose="02020603050405020304" pitchFamily="18" charset="0"/>
                            </a:rPr>
                            <m:t>𝑜𝑓𝑓𝑠𝑒𝑡</m:t>
                          </m:r>
                        </m:sub>
                      </m:sSub>
                      <m:r>
                        <a:rPr lang="en-US" altLang="zh-CN" b="0" i="1" kern="100" smtClean="0">
                          <a:latin typeface="Cambria Math" panose="02040503050406030204" pitchFamily="18" charset="0"/>
                          <a:cs typeface="Times New Roman" panose="02020603050405020304" pitchFamily="18" charset="0"/>
                        </a:rPr>
                        <m:t>−</m:t>
                      </m:r>
                      <m:r>
                        <a:rPr lang="en-US" altLang="zh-CN" b="0" i="1" kern="100" smtClean="0">
                          <a:latin typeface="Cambria Math" panose="02040503050406030204" pitchFamily="18" charset="0"/>
                          <a:cs typeface="Times New Roman" panose="02020603050405020304" pitchFamily="18" charset="0"/>
                        </a:rPr>
                        <m:t>𝑉𝑒h𝑊𝑖𝑑𝑡h</m:t>
                      </m:r>
                      <m:r>
                        <a:rPr lang="en-US" altLang="zh-CN" b="0" i="1" kern="100" smtClean="0">
                          <a:latin typeface="Cambria Math" panose="02040503050406030204" pitchFamily="18" charset="0"/>
                          <a:cs typeface="Times New Roman" panose="02020603050405020304" pitchFamily="18" charset="0"/>
                        </a:rPr>
                        <m:t>/2</m:t>
                      </m:r>
                    </m:oMath>
                  </m:oMathPara>
                </a14:m>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4176216" y="1784049"/>
                <a:ext cx="4956100" cy="668581"/>
              </a:xfrm>
              <a:prstGeom prst="rect">
                <a:avLst/>
              </a:prstGeom>
              <a:blipFill rotWithShape="0">
                <a:blip r:embed="rId5"/>
                <a:stretch>
                  <a:fillRect l="-984" t="-7339" b="-55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4176216" y="2726771"/>
                <a:ext cx="4464496" cy="949940"/>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zh-CN" altLang="en-US" i="1" kern="100" smtClean="0">
                          <a:latin typeface="Cambria Math" panose="02040503050406030204" pitchFamily="18" charset="0"/>
                          <a:cs typeface="Times New Roman" panose="02020603050405020304" pitchFamily="18" charset="0"/>
                        </a:rPr>
                        <m:t>横向</m:t>
                      </m:r>
                      <m:r>
                        <a:rPr lang="zh-CN" altLang="en-US" i="1" kern="100">
                          <a:latin typeface="Cambria Math" panose="02040503050406030204" pitchFamily="18" charset="0"/>
                          <a:cs typeface="Times New Roman" panose="02020603050405020304" pitchFamily="18" charset="0"/>
                        </a:rPr>
                        <m:t>穿越</m:t>
                      </m:r>
                      <m:r>
                        <a:rPr lang="zh-CN" altLang="en-US" i="1" kern="100" smtClean="0">
                          <a:latin typeface="Cambria Math" panose="02040503050406030204" pitchFamily="18" charset="0"/>
                          <a:cs typeface="Times New Roman" panose="02020603050405020304" pitchFamily="18" charset="0"/>
                        </a:rPr>
                        <m:t>车道线</m:t>
                      </m:r>
                      <m:r>
                        <a:rPr lang="zh-CN" altLang="en-US" i="1" kern="100">
                          <a:latin typeface="Cambria Math" panose="02040503050406030204" pitchFamily="18" charset="0"/>
                          <a:cs typeface="Times New Roman" panose="02020603050405020304" pitchFamily="18" charset="0"/>
                        </a:rPr>
                        <m:t>时间</m:t>
                      </m:r>
                      <m:r>
                        <a:rPr lang="zh-CN" altLang="en-US" b="0" i="1" kern="100" smtClean="0">
                          <a:latin typeface="Cambria Math" panose="02040503050406030204" pitchFamily="18" charset="0"/>
                          <a:cs typeface="Times New Roman" panose="02020603050405020304" pitchFamily="18" charset="0"/>
                        </a:rPr>
                        <m:t>：</m:t>
                      </m:r>
                    </m:oMath>
                  </m:oMathPara>
                </a14:m>
                <a:endParaRPr lang="en-US" altLang="zh-CN" b="0" i="1" kern="100" dirty="0" smtClean="0">
                  <a:latin typeface="Cambria Math" panose="020405030504060302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m:rPr>
                          <m:sty m:val="p"/>
                        </m:rPr>
                        <a:rPr lang="en-US" altLang="zh-CN" kern="100">
                          <a:latin typeface="Cambria Math" panose="02040503050406030204" pitchFamily="18" charset="0"/>
                          <a:cs typeface="Times New Roman" panose="02020603050405020304" pitchFamily="18" charset="0"/>
                        </a:rPr>
                        <m:t>t</m:t>
                      </m:r>
                      <m:r>
                        <a:rPr lang="en-US" altLang="zh-CN" kern="100">
                          <a:latin typeface="Cambria Math" panose="02040503050406030204" pitchFamily="18" charset="0"/>
                          <a:cs typeface="Times New Roman" panose="02020603050405020304" pitchFamily="18" charset="0"/>
                        </a:rPr>
                        <m:t>= </m:t>
                      </m:r>
                      <m:f>
                        <m:f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1" kern="100">
                              <a:latin typeface="Cambria Math" panose="02040503050406030204" pitchFamily="18" charset="0"/>
                              <a:cs typeface="Times New Roman" panose="02020603050405020304" pitchFamily="18" charset="0"/>
                            </a:rPr>
                            <m:t>𝑤h𝑒</m:t>
                          </m:r>
                          <m:sSub>
                            <m:sSubPr>
                              <m:ctrlPr>
                                <a:rPr lang="en-US" altLang="zh-CN" i="1" kern="100">
                                  <a:latin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𝑒𝑙</m:t>
                              </m:r>
                            </m:e>
                            <m:sub>
                              <m:r>
                                <a:rPr lang="en-US" altLang="zh-CN" i="1" kern="100">
                                  <a:latin typeface="Cambria Math" panose="02040503050406030204" pitchFamily="18" charset="0"/>
                                  <a:cs typeface="Times New Roman" panose="02020603050405020304" pitchFamily="18" charset="0"/>
                                </a:rPr>
                                <m:t>𝑜𝑓𝑓𝑠𝑒𝑡</m:t>
                              </m:r>
                            </m:sub>
                          </m:sSub>
                        </m:num>
                        <m:den>
                          <m:sSub>
                            <m:sSubPr>
                              <m:ctrlPr>
                                <a:rPr lang="en-US" altLang="zh-CN" i="1" kern="100">
                                  <a:latin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𝑉</m:t>
                              </m:r>
                            </m:e>
                            <m:sub>
                              <m:r>
                                <a:rPr lang="en-US" altLang="zh-CN" i="1" kern="100">
                                  <a:latin typeface="Cambria Math" panose="02040503050406030204" pitchFamily="18" charset="0"/>
                                  <a:cs typeface="Times New Roman" panose="02020603050405020304" pitchFamily="18" charset="0"/>
                                </a:rPr>
                                <m:t>𝑙𝑎𝑡</m:t>
                              </m:r>
                            </m:sub>
                          </m:sSub>
                        </m:den>
                      </m:f>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4176216" y="2726771"/>
                <a:ext cx="4464496" cy="949940"/>
              </a:xfrm>
              <a:prstGeom prst="rect">
                <a:avLst/>
              </a:prstGeom>
              <a:blipFill rotWithShape="0">
                <a:blip r:embed="rId6"/>
                <a:stretch>
                  <a:fillRect l="-54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4191119" y="4775994"/>
                <a:ext cx="4641101" cy="923330"/>
              </a:xfrm>
              <a:prstGeom prst="rect">
                <a:avLst/>
              </a:prstGeom>
            </p:spPr>
            <p:txBody>
              <a:bodyPr wrap="square">
                <a:spAutoFit/>
              </a:bodyPr>
              <a:lstStyle/>
              <a:p>
                <a:pPr algn="just">
                  <a:spcAft>
                    <a:spcPts val="0"/>
                  </a:spcAft>
                </a:pPr>
                <a:r>
                  <a:rPr lang="zh-CN" altLang="en-US" kern="100" dirty="0" smtClean="0">
                    <a:latin typeface="Calibri" panose="020F0502020204030204" pitchFamily="34" charset="0"/>
                    <a:cs typeface="Times New Roman" panose="02020603050405020304" pitchFamily="18" charset="0"/>
                  </a:rPr>
                  <a:t>穿越车道线标志位判断：</a:t>
                </a:r>
                <a:endParaRPr lang="en-US" altLang="zh-CN" kern="100" dirty="0" smtClean="0">
                  <a:latin typeface="Calibri" panose="020F0502020204030204" pitchFamily="34" charset="0"/>
                  <a:cs typeface="Times New Roman" panose="02020603050405020304" pitchFamily="18" charset="0"/>
                </a:endParaRPr>
              </a:p>
              <a:p>
                <a:pPr algn="just">
                  <a:spcAft>
                    <a:spcPts val="0"/>
                  </a:spcAft>
                </a:pPr>
                <a:r>
                  <a:rPr lang="en-US" altLang="zh-CN" kern="100" dirty="0" smtClean="0">
                    <a:latin typeface="Calibri" panose="020F0502020204030204" pitchFamily="34" charset="0"/>
                    <a:cs typeface="Times New Roman" panose="02020603050405020304" pitchFamily="18" charset="0"/>
                  </a:rPr>
                  <a:t>If </a:t>
                </a:r>
                <a14:m>
                  <m:oMath xmlns:m="http://schemas.openxmlformats.org/officeDocument/2006/math">
                    <m:r>
                      <m:rPr>
                        <m:sty m:val="p"/>
                      </m:rPr>
                      <a:rPr lang="en-US" altLang="zh-CN" kern="100">
                        <a:latin typeface="Cambria Math" panose="02040503050406030204" pitchFamily="18" charset="0"/>
                        <a:cs typeface="Times New Roman" panose="02020603050405020304" pitchFamily="18" charset="0"/>
                      </a:rPr>
                      <m:t>DisToCross</m:t>
                    </m:r>
                    <m:r>
                      <a:rPr lang="en-US" altLang="zh-CN" b="0" i="0" kern="100" smtClean="0">
                        <a:latin typeface="Cambria Math" panose="02040503050406030204" pitchFamily="18" charset="0"/>
                        <a:cs typeface="Times New Roman" panose="02020603050405020304" pitchFamily="18" charset="0"/>
                      </a:rPr>
                      <m:t>&gt;</m:t>
                    </m:r>
                    <m:r>
                      <m:rPr>
                        <m:sty m:val="p"/>
                      </m:rPr>
                      <a:rPr lang="en-US" altLang="zh-CN" b="0" i="0" kern="100" smtClean="0">
                        <a:latin typeface="Cambria Math" panose="02040503050406030204" pitchFamily="18" charset="0"/>
                        <a:cs typeface="Times New Roman" panose="02020603050405020304" pitchFamily="18" charset="0"/>
                      </a:rPr>
                      <m:t>DistToEnd</m:t>
                    </m:r>
                  </m:oMath>
                </a14:m>
                <a:endParaRPr lang="en-US" altLang="zh-CN" b="0" i="0" kern="100" dirty="0" smtClean="0">
                  <a:effectLst/>
                  <a:latin typeface="Cambria Math" panose="02040503050406030204" pitchFamily="18" charset="0"/>
                  <a:cs typeface="Times New Roman" panose="02020603050405020304" pitchFamily="18" charset="0"/>
                </a:endParaRPr>
              </a:p>
              <a:p>
                <a:pPr algn="just">
                  <a:spcAft>
                    <a:spcPts val="0"/>
                  </a:spcAft>
                </a:pPr>
                <a14:m>
                  <m:oMathPara xmlns:m="http://schemas.openxmlformats.org/officeDocument/2006/math">
                    <m:oMathParaPr>
                      <m:jc m:val="centerGroup"/>
                    </m:oMathParaPr>
                    <m:oMath xmlns:m="http://schemas.openxmlformats.org/officeDocument/2006/math">
                      <m:r>
                        <m:rPr>
                          <m:sty m:val="p"/>
                        </m:rPr>
                        <a:rPr lang="en-US" altLang="zh-CN" b="0" i="0" kern="100" smtClean="0">
                          <a:effectLst/>
                          <a:latin typeface="Cambria Math" panose="02040503050406030204" pitchFamily="18" charset="0"/>
                          <a:cs typeface="Times New Roman" panose="02020603050405020304" pitchFamily="18" charset="0"/>
                        </a:rPr>
                        <m:t>WillCrossLane</m:t>
                      </m:r>
                      <m:r>
                        <a:rPr lang="en-US" altLang="zh-CN" kern="100">
                          <a:effectLst/>
                          <a:latin typeface="Cambria Math" panose="02040503050406030204" pitchFamily="18" charset="0"/>
                          <a:cs typeface="Times New Roman" panose="02020603050405020304" pitchFamily="18" charset="0"/>
                        </a:rPr>
                        <m:t>=</m:t>
                      </m:r>
                      <m:r>
                        <m:rPr>
                          <m:sty m:val="p"/>
                        </m:rPr>
                        <a:rPr lang="en-US" altLang="zh-CN" b="0" i="0" kern="100" smtClean="0">
                          <a:effectLst/>
                          <a:latin typeface="Cambria Math" panose="02040503050406030204" pitchFamily="18" charset="0"/>
                          <a:cs typeface="Times New Roman" panose="02020603050405020304" pitchFamily="18" charset="0"/>
                        </a:rPr>
                        <m:t>TRUE</m:t>
                      </m:r>
                    </m:oMath>
                  </m:oMathPara>
                </a14:m>
                <a:endParaRPr lang="zh-CN" altLang="zh-CN" kern="100" dirty="0">
                  <a:effectLst/>
                  <a:latin typeface="Calibri" panose="020F0502020204030204" pitchFamily="34" charset="0"/>
                  <a:cs typeface="Times New Roman" panose="02020603050405020304" pitchFamily="18" charset="0"/>
                </a:endParaRPr>
              </a:p>
            </p:txBody>
          </p:sp>
        </mc:Choice>
        <mc:Fallback xmlns="">
          <p:sp>
            <p:nvSpPr>
              <p:cNvPr id="12" name="矩形 11"/>
              <p:cNvSpPr>
                <a:spLocks noRot="1" noChangeAspect="1" noMove="1" noResize="1" noEditPoints="1" noAdjustHandles="1" noChangeArrowheads="1" noChangeShapeType="1" noTextEdit="1"/>
              </p:cNvSpPr>
              <p:nvPr/>
            </p:nvSpPr>
            <p:spPr>
              <a:xfrm>
                <a:off x="4191119" y="4775994"/>
                <a:ext cx="4641101" cy="923330"/>
              </a:xfrm>
              <a:prstGeom prst="rect">
                <a:avLst/>
              </a:prstGeom>
              <a:blipFill rotWithShape="0">
                <a:blip r:embed="rId7"/>
                <a:stretch>
                  <a:fillRect l="-1183" t="-5263"/>
                </a:stretch>
              </a:blipFill>
            </p:spPr>
            <p:txBody>
              <a:bodyPr/>
              <a:lstStyle/>
              <a:p>
                <a:r>
                  <a:rPr lang="zh-CN" altLang="en-US">
                    <a:noFill/>
                  </a:rPr>
                  <a:t> </a:t>
                </a:r>
              </a:p>
            </p:txBody>
          </p:sp>
        </mc:Fallback>
      </mc:AlternateContent>
      <p:pic>
        <p:nvPicPr>
          <p:cNvPr id="7" name="图片 6"/>
          <p:cNvPicPr>
            <a:picLocks noChangeAspect="1"/>
          </p:cNvPicPr>
          <p:nvPr/>
        </p:nvPicPr>
        <p:blipFill>
          <a:blip r:embed="rId8"/>
          <a:stretch>
            <a:fillRect/>
          </a:stretch>
        </p:blipFill>
        <p:spPr>
          <a:xfrm>
            <a:off x="1264572" y="1153529"/>
            <a:ext cx="2366903" cy="5046364"/>
          </a:xfrm>
          <a:prstGeom prst="rect">
            <a:avLst/>
          </a:prstGeom>
        </p:spPr>
      </p:pic>
    </p:spTree>
    <p:extLst>
      <p:ext uri="{BB962C8B-B14F-4D97-AF65-F5344CB8AC3E}">
        <p14:creationId xmlns:p14="http://schemas.microsoft.com/office/powerpoint/2010/main" val="15966429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r>
              <a:rPr lang="zh-CN" altLang="en-US" smtClean="0"/>
              <a:t>第 </a:t>
            </a:r>
            <a:fld id="{F9836550-59F5-4741-8F32-4C660952C9C1}" type="slidenum">
              <a:rPr lang="zh-CN" altLang="en-US" smtClean="0"/>
              <a:pPr>
                <a:defRPr/>
              </a:pPr>
              <a:t>5</a:t>
            </a:fld>
            <a:r>
              <a:rPr lang="zh-CN" altLang="en-US" smtClean="0"/>
              <a:t> 页</a:t>
            </a:r>
            <a:endParaRPr lang="zh-CN" altLang="en-US"/>
          </a:p>
        </p:txBody>
      </p:sp>
      <p:pic>
        <p:nvPicPr>
          <p:cNvPr id="3" name="图片 47"/>
          <p:cNvPicPr>
            <a:picLocks noChangeAspect="1"/>
          </p:cNvPicPr>
          <p:nvPr/>
        </p:nvPicPr>
        <p:blipFill rotWithShape="1">
          <a:blip r:embed="rId2">
            <a:biLevel thresh="75000"/>
            <a:extLst>
              <a:ext uri="{BEBA8EAE-BF5A-486C-A8C5-ECC9F3942E4B}">
                <a14:imgProps xmlns:a14="http://schemas.microsoft.com/office/drawing/2010/main">
                  <a14:imgLayer r:embed="rId3">
                    <a14:imgEffect>
                      <a14:saturation sat="66000"/>
                    </a14:imgEffect>
                  </a14:imgLayer>
                </a14:imgProps>
              </a:ext>
            </a:extLst>
          </a:blip>
          <a:srcRect t="76775"/>
          <a:stretch/>
        </p:blipFill>
        <p:spPr>
          <a:xfrm rot="10800000" flipV="1">
            <a:off x="1799952" y="935831"/>
            <a:ext cx="7128792" cy="151962"/>
          </a:xfrm>
          <a:prstGeom prst="rect">
            <a:avLst/>
          </a:prstGeom>
          <a:ln>
            <a:noFill/>
          </a:ln>
          <a:effectLst>
            <a:outerShdw blurRad="292100" dist="139700" dir="2700000" algn="tl" rotWithShape="0">
              <a:srgbClr val="333333">
                <a:alpha val="65000"/>
              </a:srgbClr>
            </a:outerShdw>
          </a:effectLst>
        </p:spPr>
      </p:pic>
      <p:sp>
        <p:nvSpPr>
          <p:cNvPr id="4" name="文本框 3"/>
          <p:cNvSpPr txBox="1"/>
          <p:nvPr/>
        </p:nvSpPr>
        <p:spPr>
          <a:xfrm>
            <a:off x="2448024" y="216274"/>
            <a:ext cx="3600400" cy="719556"/>
          </a:xfrm>
          <a:prstGeom prst="rect">
            <a:avLst/>
          </a:prstGeom>
          <a:noFill/>
        </p:spPr>
        <p:txBody>
          <a:bodyPr wrap="square" rtlCol="0">
            <a:spAutoFit/>
          </a:bodyPr>
          <a:lstStyle/>
          <a:p>
            <a:pPr>
              <a:lnSpc>
                <a:spcPct val="200000"/>
              </a:lnSpc>
            </a:pPr>
            <a:r>
              <a:rPr lang="zh-CN" altLang="en-US" sz="2400" b="1" dirty="0" smtClean="0">
                <a:solidFill>
                  <a:srgbClr val="595959"/>
                </a:solidFill>
                <a:latin typeface="微软雅黑" pitchFamily="34" charset="-122"/>
                <a:ea typeface="微软雅黑" pitchFamily="34" charset="-122"/>
              </a:rPr>
              <a:t>道路曲率信息</a:t>
            </a:r>
            <a:endParaRPr lang="en-US" altLang="zh-CN" sz="2400" b="1" dirty="0">
              <a:solidFill>
                <a:srgbClr val="595959"/>
              </a:solidFill>
              <a:latin typeface="微软雅黑" pitchFamily="34" charset="-122"/>
              <a:ea typeface="微软雅黑" pitchFamily="34" charset="-122"/>
            </a:endParaRPr>
          </a:p>
        </p:txBody>
      </p:sp>
      <mc:AlternateContent xmlns:mc="http://schemas.openxmlformats.org/markup-compatibility/2006" xmlns:a14="http://schemas.microsoft.com/office/drawing/2010/main">
        <mc:Choice Requires="a14">
          <p:sp>
            <p:nvSpPr>
              <p:cNvPr id="9" name="矩形 8"/>
              <p:cNvSpPr/>
              <p:nvPr/>
            </p:nvSpPr>
            <p:spPr>
              <a:xfrm>
                <a:off x="1077981" y="2011934"/>
                <a:ext cx="8064896" cy="923330"/>
              </a:xfrm>
              <a:prstGeom prst="rect">
                <a:avLst/>
              </a:prstGeom>
            </p:spPr>
            <p:txBody>
              <a:bodyPr wrap="square">
                <a:spAutoFit/>
              </a:bodyPr>
              <a:lstStyle/>
              <a:p>
                <a:pPr algn="just">
                  <a:spcAft>
                    <a:spcPts val="0"/>
                  </a:spcAft>
                </a:pPr>
                <a:r>
                  <a:rPr lang="zh-CN" altLang="en-US" kern="100" dirty="0" smtClean="0">
                    <a:latin typeface="Calibri" panose="020F0502020204030204" pitchFamily="34" charset="0"/>
                    <a:cs typeface="Times New Roman" panose="02020603050405020304" pitchFamily="18" charset="0"/>
                  </a:rPr>
                  <a:t>对车道线多项式求二阶导得到</a:t>
                </a:r>
                <a:r>
                  <a:rPr lang="zh-CN" altLang="en-US" kern="100" dirty="0">
                    <a:latin typeface="Calibri" panose="020F0502020204030204" pitchFamily="34" charset="0"/>
                    <a:cs typeface="Times New Roman" panose="02020603050405020304" pitchFamily="18" charset="0"/>
                  </a:rPr>
                  <a:t>车道线</a:t>
                </a:r>
                <a:r>
                  <a:rPr lang="zh-CN" altLang="zh-CN" kern="100" dirty="0" smtClean="0">
                    <a:latin typeface="Calibri" panose="020F0502020204030204" pitchFamily="34" charset="0"/>
                    <a:cs typeface="Times New Roman" panose="02020603050405020304" pitchFamily="18" charset="0"/>
                  </a:rPr>
                  <a:t>曲率</a:t>
                </a:r>
                <a:r>
                  <a:rPr lang="zh-CN" altLang="en-US" kern="100" dirty="0" smtClean="0">
                    <a:latin typeface="Calibri" panose="020F0502020204030204" pitchFamily="34" charset="0"/>
                    <a:cs typeface="Times New Roman" panose="02020603050405020304" pitchFamily="18" charset="0"/>
                  </a:rPr>
                  <a:t>，即</a:t>
                </a:r>
                <a:endParaRPr lang="en-US" altLang="zh-CN" kern="100" dirty="0">
                  <a:latin typeface="Calibri" panose="020F0502020204030204" pitchFamily="34" charset="0"/>
                  <a:cs typeface="Times New Roman" panose="02020603050405020304" pitchFamily="18" charset="0"/>
                </a:endParaRPr>
              </a:p>
              <a:p>
                <a:pPr algn="ctr">
                  <a:spcAft>
                    <a:spcPts val="0"/>
                  </a:spcAft>
                </a:pPr>
                <a14:m>
                  <m:oMath xmlns:m="http://schemas.openxmlformats.org/officeDocument/2006/math">
                    <m:sSup>
                      <m:sSupPr>
                        <m:ctrlPr>
                          <a:rPr lang="en-US" altLang="zh-CN" b="0" i="1" kern="100" dirty="0" smtClean="0">
                            <a:latin typeface="Cambria Math" panose="02040503050406030204" pitchFamily="18" charset="0"/>
                            <a:cs typeface="Times New Roman" panose="02020603050405020304" pitchFamily="18" charset="0"/>
                          </a:rPr>
                        </m:ctrlPr>
                      </m:sSupPr>
                      <m:e>
                        <m:r>
                          <m:rPr>
                            <m:sty m:val="p"/>
                          </m:rPr>
                          <a:rPr lang="en-US" altLang="zh-CN" kern="100" dirty="0">
                            <a:latin typeface="Cambria Math" panose="02040503050406030204" pitchFamily="18" charset="0"/>
                            <a:cs typeface="Times New Roman" panose="02020603050405020304" pitchFamily="18" charset="0"/>
                          </a:rPr>
                          <m:t>f</m:t>
                        </m:r>
                      </m:e>
                      <m:sup>
                        <m:r>
                          <a:rPr lang="en-US" altLang="zh-CN" b="0" i="0" kern="100" dirty="0" smtClean="0">
                            <a:latin typeface="Cambria Math" panose="02040503050406030204" pitchFamily="18" charset="0"/>
                            <a:cs typeface="Times New Roman" panose="02020603050405020304" pitchFamily="18" charset="0"/>
                          </a:rPr>
                          <m:t>′′</m:t>
                        </m:r>
                      </m:sup>
                    </m:sSup>
                    <m:d>
                      <m:dPr>
                        <m:ctrlPr>
                          <a:rPr lang="en-US" altLang="zh-CN" b="0" i="1" kern="100" dirty="0" smtClean="0">
                            <a:latin typeface="Cambria Math" panose="02040503050406030204" pitchFamily="18" charset="0"/>
                            <a:cs typeface="Times New Roman" panose="02020603050405020304" pitchFamily="18" charset="0"/>
                          </a:rPr>
                        </m:ctrlPr>
                      </m:dPr>
                      <m:e>
                        <m:r>
                          <m:rPr>
                            <m:sty m:val="p"/>
                          </m:rPr>
                          <a:rPr lang="en-US" altLang="zh-CN" b="0" i="0" kern="100" dirty="0" smtClean="0">
                            <a:latin typeface="Cambria Math" panose="02040503050406030204" pitchFamily="18" charset="0"/>
                            <a:cs typeface="Times New Roman" panose="02020603050405020304" pitchFamily="18" charset="0"/>
                          </a:rPr>
                          <m:t>x</m:t>
                        </m:r>
                      </m:e>
                    </m:d>
                    <m:r>
                      <a:rPr lang="en-US" altLang="zh-CN" b="0" i="0" kern="100" dirty="0" smtClean="0">
                        <a:latin typeface="Cambria Math" panose="02040503050406030204" pitchFamily="18" charset="0"/>
                        <a:cs typeface="Times New Roman" panose="02020603050405020304" pitchFamily="18" charset="0"/>
                      </a:rPr>
                      <m:t>=6</m:t>
                    </m:r>
                    <m:r>
                      <m:rPr>
                        <m:sty m:val="p"/>
                      </m:rPr>
                      <a:rPr lang="en-US" altLang="zh-CN" b="0" i="0" kern="100" dirty="0" smtClean="0">
                        <a:latin typeface="Cambria Math" panose="02040503050406030204" pitchFamily="18" charset="0"/>
                        <a:cs typeface="Times New Roman" panose="02020603050405020304" pitchFamily="18" charset="0"/>
                      </a:rPr>
                      <m:t>dx</m:t>
                    </m:r>
                    <m:r>
                      <a:rPr lang="en-US" altLang="zh-CN" b="0" i="0" kern="100" dirty="0" smtClean="0">
                        <a:latin typeface="Cambria Math" panose="02040503050406030204" pitchFamily="18" charset="0"/>
                        <a:cs typeface="Times New Roman" panose="02020603050405020304" pitchFamily="18" charset="0"/>
                      </a:rPr>
                      <m:t>+2</m:t>
                    </m:r>
                    <m:r>
                      <m:rPr>
                        <m:sty m:val="p"/>
                      </m:rPr>
                      <a:rPr lang="en-US" altLang="zh-CN" b="0" i="0" kern="100" dirty="0" smtClean="0">
                        <a:latin typeface="Cambria Math" panose="02040503050406030204" pitchFamily="18" charset="0"/>
                        <a:cs typeface="Times New Roman" panose="02020603050405020304" pitchFamily="18" charset="0"/>
                      </a:rPr>
                      <m:t>c</m:t>
                    </m:r>
                  </m:oMath>
                </a14:m>
                <a:r>
                  <a:rPr lang="en-US" altLang="zh-CN" kern="100" dirty="0">
                    <a:latin typeface="Calibri" panose="020F0502020204030204" pitchFamily="34" charset="0"/>
                    <a:cs typeface="Times New Roman" panose="02020603050405020304" pitchFamily="18" charset="0"/>
                  </a:rPr>
                  <a:t> </a:t>
                </a:r>
                <a:endParaRPr lang="en-US" altLang="zh-CN" kern="100" dirty="0" smtClean="0">
                  <a:latin typeface="Calibri" panose="020F0502020204030204" pitchFamily="34" charset="0"/>
                  <a:cs typeface="Times New Roman" panose="02020603050405020304" pitchFamily="18" charset="0"/>
                </a:endParaRPr>
              </a:p>
              <a:p>
                <a:pPr algn="just">
                  <a:spcAft>
                    <a:spcPts val="0"/>
                  </a:spcAft>
                </a:pPr>
                <a:r>
                  <a:rPr lang="zh-CN" altLang="en-US" kern="100" dirty="0" smtClean="0">
                    <a:latin typeface="Calibri" panose="020F0502020204030204" pitchFamily="34" charset="0"/>
                    <a:cs typeface="Times New Roman" panose="02020603050405020304" pitchFamily="18" charset="0"/>
                  </a:rPr>
                  <a:t>当</a:t>
                </a:r>
                <a:r>
                  <a:rPr lang="en-US" altLang="zh-CN" kern="100" dirty="0" smtClean="0">
                    <a:latin typeface="Calibri" panose="020F0502020204030204" pitchFamily="34" charset="0"/>
                    <a:cs typeface="Times New Roman" panose="02020603050405020304" pitchFamily="18" charset="0"/>
                  </a:rPr>
                  <a:t>x=0</a:t>
                </a:r>
                <a:r>
                  <a:rPr lang="zh-CN" altLang="en-US" kern="100" dirty="0" smtClean="0">
                    <a:latin typeface="Calibri" panose="020F0502020204030204" pitchFamily="34" charset="0"/>
                    <a:cs typeface="Times New Roman" panose="02020603050405020304" pitchFamily="18" charset="0"/>
                  </a:rPr>
                  <a:t>时，</a:t>
                </a:r>
                <a14:m>
                  <m:oMath xmlns:m="http://schemas.openxmlformats.org/officeDocument/2006/math">
                    <m:sSup>
                      <m:sSupPr>
                        <m:ctrlPr>
                          <a:rPr lang="en-US" altLang="zh-CN" i="1" kern="100" dirty="0">
                            <a:latin typeface="Cambria Math" panose="02040503050406030204" pitchFamily="18" charset="0"/>
                            <a:cs typeface="Times New Roman" panose="02020603050405020304" pitchFamily="18" charset="0"/>
                          </a:rPr>
                        </m:ctrlPr>
                      </m:sSupPr>
                      <m:e>
                        <m:r>
                          <m:rPr>
                            <m:sty m:val="p"/>
                          </m:rPr>
                          <a:rPr lang="en-US" altLang="zh-CN" kern="100" dirty="0">
                            <a:latin typeface="Cambria Math" panose="02040503050406030204" pitchFamily="18" charset="0"/>
                            <a:cs typeface="Times New Roman" panose="02020603050405020304" pitchFamily="18" charset="0"/>
                          </a:rPr>
                          <m:t>f</m:t>
                        </m:r>
                      </m:e>
                      <m:sup>
                        <m:r>
                          <a:rPr lang="en-US" altLang="zh-CN" kern="100" dirty="0">
                            <a:latin typeface="Cambria Math" panose="02040503050406030204" pitchFamily="18" charset="0"/>
                            <a:cs typeface="Times New Roman" panose="02020603050405020304" pitchFamily="18" charset="0"/>
                          </a:rPr>
                          <m:t>′′</m:t>
                        </m:r>
                      </m:sup>
                    </m:sSup>
                    <m:d>
                      <m:dPr>
                        <m:ctrlPr>
                          <a:rPr lang="en-US" altLang="zh-CN" i="1" kern="100" dirty="0">
                            <a:latin typeface="Cambria Math" panose="02040503050406030204" pitchFamily="18" charset="0"/>
                            <a:cs typeface="Times New Roman" panose="02020603050405020304" pitchFamily="18" charset="0"/>
                          </a:rPr>
                        </m:ctrlPr>
                      </m:dPr>
                      <m:e>
                        <m:r>
                          <m:rPr>
                            <m:sty m:val="p"/>
                          </m:rPr>
                          <a:rPr lang="en-US" altLang="zh-CN" kern="100" dirty="0">
                            <a:latin typeface="Cambria Math" panose="02040503050406030204" pitchFamily="18" charset="0"/>
                            <a:cs typeface="Times New Roman" panose="02020603050405020304" pitchFamily="18" charset="0"/>
                          </a:rPr>
                          <m:t>x</m:t>
                        </m:r>
                      </m:e>
                    </m:d>
                  </m:oMath>
                </a14:m>
                <a:r>
                  <a:rPr lang="en-US" altLang="zh-CN" kern="100" dirty="0" smtClean="0">
                    <a:latin typeface="Calibri" panose="020F0502020204030204" pitchFamily="34" charset="0"/>
                    <a:cs typeface="Times New Roman" panose="02020603050405020304" pitchFamily="18" charset="0"/>
                  </a:rPr>
                  <a:t>=2c</a:t>
                </a:r>
                <a:r>
                  <a:rPr lang="zh-CN" altLang="en-US" kern="100" dirty="0" smtClean="0">
                    <a:latin typeface="Calibri" panose="020F0502020204030204" pitchFamily="34" charset="0"/>
                    <a:cs typeface="Times New Roman" panose="02020603050405020304" pitchFamily="18" charset="0"/>
                  </a:rPr>
                  <a:t>，即为当前车辆坐标系原点对应的车道线曲率</a:t>
                </a:r>
                <a:endParaRPr lang="zh-CN" altLang="zh-CN" kern="100" dirty="0">
                  <a:latin typeface="Calibri" panose="020F0502020204030204" pitchFamily="34" charset="0"/>
                  <a:cs typeface="Times New Roman" panose="02020603050405020304" pitchFamily="18" charset="0"/>
                </a:endParaRPr>
              </a:p>
            </p:txBody>
          </p:sp>
        </mc:Choice>
        <mc:Fallback xmlns="">
          <p:sp>
            <p:nvSpPr>
              <p:cNvPr id="9" name="矩形 8"/>
              <p:cNvSpPr>
                <a:spLocks noRot="1" noChangeAspect="1" noMove="1" noResize="1" noEditPoints="1" noAdjustHandles="1" noChangeArrowheads="1" noChangeShapeType="1" noTextEdit="1"/>
              </p:cNvSpPr>
              <p:nvPr/>
            </p:nvSpPr>
            <p:spPr>
              <a:xfrm>
                <a:off x="1077981" y="2011934"/>
                <a:ext cx="8064896" cy="923330"/>
              </a:xfrm>
              <a:prstGeom prst="rect">
                <a:avLst/>
              </a:prstGeom>
              <a:blipFill rotWithShape="0">
                <a:blip r:embed="rId4"/>
                <a:stretch>
                  <a:fillRect l="-680" t="-5263" b="-986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1079872" y="1286054"/>
                <a:ext cx="4420826" cy="369332"/>
              </a:xfrm>
              <a:prstGeom prst="rect">
                <a:avLst/>
              </a:prstGeom>
            </p:spPr>
            <p:txBody>
              <a:bodyPr wrap="none">
                <a:spAutoFit/>
              </a:bodyPr>
              <a:lstStyle/>
              <a:p>
                <a:r>
                  <a:rPr lang="zh-CN" altLang="en-US" dirty="0"/>
                  <a:t>车道线</a:t>
                </a:r>
                <a14:m>
                  <m:oMath xmlns:m="http://schemas.openxmlformats.org/officeDocument/2006/math">
                    <m:r>
                      <a:rPr lang="zh-CN" altLang="en-US" i="1">
                        <a:latin typeface="Cambria Math" panose="02040503050406030204" pitchFamily="18" charset="0"/>
                      </a:rPr>
                      <m:t>多项式：</m:t>
                    </m:r>
                    <m:r>
                      <m:rPr>
                        <m:sty m:val="p"/>
                      </m:rPr>
                      <a:rPr lang="zh-CN" altLang="en-US">
                        <a:latin typeface="Cambria Math" panose="02040503050406030204" pitchFamily="18" charset="0"/>
                      </a:rPr>
                      <m:t>f</m:t>
                    </m:r>
                    <m:d>
                      <m:dPr>
                        <m:ctrlPr>
                          <a:rPr lang="zh-CN" altLang="en-US" i="1">
                            <a:latin typeface="Cambria Math" panose="02040503050406030204" pitchFamily="18" charset="0"/>
                          </a:rPr>
                        </m:ctrlPr>
                      </m:dPr>
                      <m:e>
                        <m:r>
                          <m:rPr>
                            <m:sty m:val="p"/>
                          </m:rPr>
                          <a:rPr lang="zh-CN" altLang="en-US">
                            <a:latin typeface="Cambria Math" panose="02040503050406030204" pitchFamily="18" charset="0"/>
                          </a:rPr>
                          <m:t>x</m:t>
                        </m:r>
                      </m:e>
                    </m:d>
                    <m:r>
                      <a:rPr lang="zh-CN" altLang="en-US">
                        <a:latin typeface="Cambria Math" panose="02040503050406030204" pitchFamily="18" charset="0"/>
                      </a:rPr>
                      <m:t>=</m:t>
                    </m:r>
                    <m:r>
                      <m:rPr>
                        <m:sty m:val="p"/>
                      </m:rPr>
                      <a:rPr lang="zh-CN" altLang="en-US">
                        <a:latin typeface="Cambria Math" panose="02040503050406030204" pitchFamily="18" charset="0"/>
                      </a:rPr>
                      <m:t>d</m:t>
                    </m:r>
                    <m:sSup>
                      <m:sSupPr>
                        <m:ctrlPr>
                          <a:rPr lang="zh-CN" altLang="en-US" i="1">
                            <a:latin typeface="Cambria Math" panose="02040503050406030204" pitchFamily="18" charset="0"/>
                          </a:rPr>
                        </m:ctrlPr>
                      </m:sSupPr>
                      <m:e>
                        <m:r>
                          <a:rPr lang="zh-CN" altLang="en-US" i="1">
                            <a:latin typeface="Cambria Math" panose="02040503050406030204" pitchFamily="18" charset="0"/>
                          </a:rPr>
                          <m:t>𝑥</m:t>
                        </m:r>
                      </m:e>
                      <m:sup>
                        <m:r>
                          <a:rPr lang="zh-CN" altLang="en-US">
                            <a:latin typeface="Cambria Math" panose="02040503050406030204" pitchFamily="18" charset="0"/>
                          </a:rPr>
                          <m:t>3</m:t>
                        </m:r>
                      </m:sup>
                    </m:sSup>
                    <m:r>
                      <a:rPr lang="zh-CN" altLang="en-US">
                        <a:latin typeface="Cambria Math" panose="02040503050406030204" pitchFamily="18" charset="0"/>
                      </a:rPr>
                      <m:t>+</m:t>
                    </m:r>
                    <m:r>
                      <a:rPr lang="zh-CN" altLang="en-US" i="1">
                        <a:latin typeface="Cambria Math" panose="02040503050406030204" pitchFamily="18" charset="0"/>
                      </a:rPr>
                      <m:t>𝑐</m:t>
                    </m:r>
                    <m:sSup>
                      <m:sSupPr>
                        <m:ctrlPr>
                          <a:rPr lang="zh-CN" altLang="en-US" i="1">
                            <a:latin typeface="Cambria Math" panose="02040503050406030204" pitchFamily="18" charset="0"/>
                          </a:rPr>
                        </m:ctrlPr>
                      </m:sSupPr>
                      <m:e>
                        <m:r>
                          <a:rPr lang="zh-CN" altLang="en-US" i="1">
                            <a:latin typeface="Cambria Math" panose="02040503050406030204" pitchFamily="18" charset="0"/>
                          </a:rPr>
                          <m:t>𝑥</m:t>
                        </m:r>
                      </m:e>
                      <m:sup>
                        <m:r>
                          <a:rPr lang="zh-CN" altLang="en-US">
                            <a:latin typeface="Cambria Math" panose="02040503050406030204" pitchFamily="18" charset="0"/>
                          </a:rPr>
                          <m:t>2</m:t>
                        </m:r>
                      </m:sup>
                    </m:sSup>
                    <m:r>
                      <a:rPr lang="zh-CN" altLang="en-US">
                        <a:latin typeface="Cambria Math" panose="02040503050406030204" pitchFamily="18" charset="0"/>
                      </a:rPr>
                      <m:t>+</m:t>
                    </m:r>
                    <m:r>
                      <a:rPr lang="zh-CN" altLang="en-US" i="1">
                        <a:latin typeface="Cambria Math" panose="02040503050406030204" pitchFamily="18" charset="0"/>
                      </a:rPr>
                      <m:t>𝑏𝑥</m:t>
                    </m:r>
                    <m:r>
                      <a:rPr lang="zh-CN" altLang="en-US">
                        <a:latin typeface="Cambria Math" panose="02040503050406030204" pitchFamily="18" charset="0"/>
                      </a:rPr>
                      <m:t>+</m:t>
                    </m:r>
                    <m:r>
                      <a:rPr lang="zh-CN" altLang="en-US" i="1">
                        <a:latin typeface="Cambria Math" panose="02040503050406030204" pitchFamily="18" charset="0"/>
                      </a:rPr>
                      <m:t>𝑎</m:t>
                    </m:r>
                  </m:oMath>
                </a14:m>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1079872" y="1286054"/>
                <a:ext cx="4420826" cy="369332"/>
              </a:xfrm>
              <a:prstGeom prst="rect">
                <a:avLst/>
              </a:prstGeom>
              <a:blipFill rotWithShape="0">
                <a:blip r:embed="rId5"/>
                <a:stretch>
                  <a:fillRect l="-1103" t="-13115" b="-21311"/>
                </a:stretch>
              </a:blipFill>
            </p:spPr>
            <p:txBody>
              <a:bodyPr/>
              <a:lstStyle/>
              <a:p>
                <a:r>
                  <a:rPr lang="zh-CN" altLang="en-US">
                    <a:noFill/>
                  </a:rPr>
                  <a:t> </a:t>
                </a:r>
              </a:p>
            </p:txBody>
          </p:sp>
        </mc:Fallback>
      </mc:AlternateContent>
      <p:sp>
        <p:nvSpPr>
          <p:cNvPr id="6" name="矩形 5"/>
          <p:cNvSpPr/>
          <p:nvPr/>
        </p:nvSpPr>
        <p:spPr>
          <a:xfrm>
            <a:off x="1082526" y="3213073"/>
            <a:ext cx="7890082" cy="646331"/>
          </a:xfrm>
          <a:prstGeom prst="rect">
            <a:avLst/>
          </a:prstGeom>
        </p:spPr>
        <p:txBody>
          <a:bodyPr wrap="square">
            <a:spAutoFit/>
          </a:bodyPr>
          <a:lstStyle/>
          <a:p>
            <a:pPr algn="just">
              <a:spcAft>
                <a:spcPts val="0"/>
              </a:spcAft>
            </a:pPr>
            <a:r>
              <a:rPr lang="zh-CN" altLang="en-US" kern="100" dirty="0" smtClean="0">
                <a:latin typeface="Calibri" panose="020F0502020204030204" pitchFamily="34" charset="0"/>
                <a:cs typeface="Times New Roman" panose="02020603050405020304" pitchFamily="18" charset="0"/>
              </a:rPr>
              <a:t>道路曲率：</a:t>
            </a:r>
            <a:endParaRPr lang="en-US" altLang="zh-CN" kern="100" dirty="0" smtClean="0">
              <a:latin typeface="Calibri" panose="020F0502020204030204" pitchFamily="34" charset="0"/>
              <a:cs typeface="Times New Roman" panose="02020603050405020304" pitchFamily="18" charset="0"/>
            </a:endParaRPr>
          </a:p>
          <a:p>
            <a:pPr algn="just">
              <a:spcAft>
                <a:spcPts val="0"/>
              </a:spcAft>
            </a:pPr>
            <a:r>
              <a:rPr lang="en-US" altLang="zh-CN" kern="100" dirty="0">
                <a:latin typeface="Calibri" panose="020F0502020204030204" pitchFamily="34" charset="0"/>
                <a:cs typeface="Times New Roman" panose="02020603050405020304" pitchFamily="18" charset="0"/>
              </a:rPr>
              <a:t>	</a:t>
            </a:r>
            <a:r>
              <a:rPr lang="en-US" altLang="zh-CN" kern="100" dirty="0" err="1" smtClean="0">
                <a:latin typeface="Calibri" panose="020F0502020204030204" pitchFamily="34" charset="0"/>
                <a:cs typeface="Times New Roman" panose="02020603050405020304" pitchFamily="18" charset="0"/>
              </a:rPr>
              <a:t>Cr_Road</a:t>
            </a:r>
            <a:r>
              <a:rPr lang="en-US" altLang="zh-CN" kern="100" dirty="0" smtClean="0">
                <a:latin typeface="Calibri" panose="020F0502020204030204" pitchFamily="34" charset="0"/>
                <a:cs typeface="Times New Roman" panose="02020603050405020304" pitchFamily="18" charset="0"/>
              </a:rPr>
              <a:t> = </a:t>
            </a:r>
            <a:r>
              <a:rPr lang="en-US" altLang="zh-CN" kern="100" dirty="0">
                <a:latin typeface="Calibri" panose="020F0502020204030204" pitchFamily="34" charset="0"/>
                <a:cs typeface="Times New Roman" panose="02020603050405020304" pitchFamily="18" charset="0"/>
              </a:rPr>
              <a:t>(</a:t>
            </a:r>
            <a:r>
              <a:rPr lang="en-US" altLang="zh-CN" kern="100" dirty="0" err="1" smtClean="0">
                <a:latin typeface="Calibri" panose="020F0502020204030204" pitchFamily="34" charset="0"/>
                <a:cs typeface="Times New Roman" panose="02020603050405020304" pitchFamily="18" charset="0"/>
              </a:rPr>
              <a:t>Cr_RoadLeft</a:t>
            </a:r>
            <a:r>
              <a:rPr lang="en-US" altLang="zh-CN" kern="100" dirty="0" smtClean="0">
                <a:latin typeface="Calibri" panose="020F0502020204030204" pitchFamily="34" charset="0"/>
                <a:cs typeface="Times New Roman" panose="02020603050405020304" pitchFamily="18" charset="0"/>
              </a:rPr>
              <a:t> + </a:t>
            </a:r>
            <a:r>
              <a:rPr lang="en-US" altLang="zh-CN" kern="100" dirty="0" err="1" smtClean="0">
                <a:latin typeface="Calibri" panose="020F0502020204030204" pitchFamily="34" charset="0"/>
                <a:cs typeface="Times New Roman" panose="02020603050405020304" pitchFamily="18" charset="0"/>
              </a:rPr>
              <a:t>Cr_RoadRight</a:t>
            </a:r>
            <a:r>
              <a:rPr lang="en-US" altLang="zh-CN" kern="100" dirty="0" smtClean="0">
                <a:latin typeface="Calibri" panose="020F0502020204030204" pitchFamily="34" charset="0"/>
                <a:cs typeface="Times New Roman" panose="02020603050405020304" pitchFamily="18" charset="0"/>
              </a:rPr>
              <a:t>)/2</a:t>
            </a:r>
            <a:endParaRPr lang="zh-CN" altLang="zh-CN"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263209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r>
              <a:rPr lang="zh-CN" altLang="en-US" smtClean="0"/>
              <a:t>第 </a:t>
            </a:r>
            <a:fld id="{F9836550-59F5-4741-8F32-4C660952C9C1}" type="slidenum">
              <a:rPr lang="zh-CN" altLang="en-US" smtClean="0"/>
              <a:pPr>
                <a:defRPr/>
              </a:pPr>
              <a:t>6</a:t>
            </a:fld>
            <a:r>
              <a:rPr lang="zh-CN" altLang="en-US" smtClean="0"/>
              <a:t> 页</a:t>
            </a:r>
            <a:endParaRPr lang="zh-CN" altLang="en-US"/>
          </a:p>
        </p:txBody>
      </p:sp>
      <p:pic>
        <p:nvPicPr>
          <p:cNvPr id="3" name="图片 47"/>
          <p:cNvPicPr>
            <a:picLocks noChangeAspect="1"/>
          </p:cNvPicPr>
          <p:nvPr/>
        </p:nvPicPr>
        <p:blipFill rotWithShape="1">
          <a:blip r:embed="rId2">
            <a:biLevel thresh="75000"/>
            <a:extLst>
              <a:ext uri="{BEBA8EAE-BF5A-486C-A8C5-ECC9F3942E4B}">
                <a14:imgProps xmlns:a14="http://schemas.microsoft.com/office/drawing/2010/main">
                  <a14:imgLayer r:embed="rId3">
                    <a14:imgEffect>
                      <a14:saturation sat="66000"/>
                    </a14:imgEffect>
                  </a14:imgLayer>
                </a14:imgProps>
              </a:ext>
            </a:extLst>
          </a:blip>
          <a:srcRect t="76775"/>
          <a:stretch/>
        </p:blipFill>
        <p:spPr>
          <a:xfrm rot="10800000" flipV="1">
            <a:off x="1799952" y="935831"/>
            <a:ext cx="7128792" cy="151962"/>
          </a:xfrm>
          <a:prstGeom prst="rect">
            <a:avLst/>
          </a:prstGeom>
          <a:ln>
            <a:noFill/>
          </a:ln>
          <a:effectLst>
            <a:outerShdw blurRad="292100" dist="139700" dir="2700000" algn="tl" rotWithShape="0">
              <a:srgbClr val="333333">
                <a:alpha val="65000"/>
              </a:srgbClr>
            </a:outerShdw>
          </a:effectLst>
        </p:spPr>
      </p:pic>
      <p:sp>
        <p:nvSpPr>
          <p:cNvPr id="4" name="文本框 3"/>
          <p:cNvSpPr txBox="1"/>
          <p:nvPr/>
        </p:nvSpPr>
        <p:spPr>
          <a:xfrm>
            <a:off x="2448024" y="216274"/>
            <a:ext cx="3600400" cy="719556"/>
          </a:xfrm>
          <a:prstGeom prst="rect">
            <a:avLst/>
          </a:prstGeom>
          <a:noFill/>
        </p:spPr>
        <p:txBody>
          <a:bodyPr wrap="square" rtlCol="0">
            <a:spAutoFit/>
          </a:bodyPr>
          <a:lstStyle/>
          <a:p>
            <a:pPr>
              <a:lnSpc>
                <a:spcPct val="200000"/>
              </a:lnSpc>
            </a:pPr>
            <a:r>
              <a:rPr lang="zh-CN" altLang="en-US" sz="2400" b="1" dirty="0">
                <a:solidFill>
                  <a:srgbClr val="595959"/>
                </a:solidFill>
                <a:latin typeface="微软雅黑" pitchFamily="34" charset="-122"/>
                <a:ea typeface="微软雅黑" pitchFamily="34" charset="-122"/>
              </a:rPr>
              <a:t>内</a:t>
            </a:r>
            <a:r>
              <a:rPr lang="zh-CN" altLang="en-US" sz="2400" b="1" dirty="0" smtClean="0">
                <a:solidFill>
                  <a:srgbClr val="595959"/>
                </a:solidFill>
                <a:latin typeface="微软雅黑" pitchFamily="34" charset="-122"/>
                <a:ea typeface="微软雅黑" pitchFamily="34" charset="-122"/>
              </a:rPr>
              <a:t>弯检测</a:t>
            </a:r>
            <a:endParaRPr lang="en-US" altLang="zh-CN" sz="2400" b="1" dirty="0">
              <a:solidFill>
                <a:srgbClr val="595959"/>
              </a:solidFill>
              <a:latin typeface="微软雅黑" pitchFamily="34" charset="-122"/>
              <a:ea typeface="微软雅黑" pitchFamily="34" charset="-122"/>
            </a:endParaRPr>
          </a:p>
        </p:txBody>
      </p:sp>
      <p:sp>
        <p:nvSpPr>
          <p:cNvPr id="7" name="矩形 6"/>
          <p:cNvSpPr/>
          <p:nvPr/>
        </p:nvSpPr>
        <p:spPr>
          <a:xfrm>
            <a:off x="862440" y="1439887"/>
            <a:ext cx="7488832" cy="1231106"/>
          </a:xfrm>
          <a:prstGeom prst="rect">
            <a:avLst/>
          </a:prstGeom>
        </p:spPr>
        <p:txBody>
          <a:bodyPr wrap="square">
            <a:spAutoFit/>
          </a:bodyPr>
          <a:lstStyle/>
          <a:p>
            <a:pPr marL="285750" indent="-285750">
              <a:buFont typeface="Wingdings" panose="05000000000000000000" pitchFamily="2" charset="2"/>
              <a:buChar char="Ø"/>
            </a:pPr>
            <a:r>
              <a:rPr lang="en-US" altLang="zh-CN" sz="2000" dirty="0" smtClean="0">
                <a:latin typeface="Calibri" panose="020F0502020204030204" pitchFamily="34" charset="0"/>
                <a:cs typeface="Times New Roman" panose="02020603050405020304" pitchFamily="18" charset="0"/>
              </a:rPr>
              <a:t>LDW</a:t>
            </a:r>
          </a:p>
          <a:p>
            <a:r>
              <a:rPr lang="zh-CN" altLang="zh-CN" dirty="0" smtClean="0">
                <a:latin typeface="Calibri" panose="020F0502020204030204" pitchFamily="34" charset="0"/>
                <a:cs typeface="Times New Roman" panose="02020603050405020304" pitchFamily="18" charset="0"/>
              </a:rPr>
              <a:t>内</a:t>
            </a:r>
            <a:r>
              <a:rPr lang="zh-CN" altLang="zh-CN" dirty="0">
                <a:latin typeface="Calibri" panose="020F0502020204030204" pitchFamily="34" charset="0"/>
                <a:cs typeface="Times New Roman" panose="02020603050405020304" pitchFamily="18" charset="0"/>
              </a:rPr>
              <a:t>弯曲率设定为</a:t>
            </a:r>
            <a:r>
              <a:rPr lang="en-US" altLang="zh-CN" dirty="0">
                <a:latin typeface="Calibri" panose="020F0502020204030204" pitchFamily="34" charset="0"/>
                <a:cs typeface="Times New Roman" panose="02020603050405020304" pitchFamily="18" charset="0"/>
              </a:rPr>
              <a:t>0.00071 (1/m)</a:t>
            </a:r>
            <a:r>
              <a:rPr lang="zh-CN" altLang="zh-CN" dirty="0">
                <a:latin typeface="Calibri" panose="020F0502020204030204" pitchFamily="34" charset="0"/>
                <a:cs typeface="Times New Roman" panose="02020603050405020304" pitchFamily="18" charset="0"/>
              </a:rPr>
              <a:t>，对应半径</a:t>
            </a:r>
            <a:r>
              <a:rPr lang="en-US" altLang="zh-CN" dirty="0">
                <a:latin typeface="Calibri" panose="020F0502020204030204" pitchFamily="34" charset="0"/>
                <a:cs typeface="Times New Roman" panose="02020603050405020304" pitchFamily="18" charset="0"/>
              </a:rPr>
              <a:t>R=1408.45m</a:t>
            </a:r>
            <a:r>
              <a:rPr lang="zh-CN" altLang="zh-CN" dirty="0" smtClean="0">
                <a:latin typeface="Calibri" panose="020F0502020204030204" pitchFamily="34" charset="0"/>
                <a:cs typeface="Times New Roman" panose="02020603050405020304" pitchFamily="18" charset="0"/>
              </a:rPr>
              <a:t>。</a:t>
            </a:r>
            <a:endParaRPr lang="en-US" altLang="zh-CN" dirty="0" smtClean="0">
              <a:latin typeface="Calibri" panose="020F0502020204030204" pitchFamily="34" charset="0"/>
              <a:cs typeface="Times New Roman" panose="02020603050405020304" pitchFamily="18" charset="0"/>
            </a:endParaRPr>
          </a:p>
          <a:p>
            <a:r>
              <a:rPr lang="zh-CN" altLang="zh-CN" dirty="0" smtClean="0">
                <a:latin typeface="Calibri" panose="020F0502020204030204" pitchFamily="34" charset="0"/>
                <a:cs typeface="Times New Roman" panose="02020603050405020304" pitchFamily="18" charset="0"/>
              </a:rPr>
              <a:t>当</a:t>
            </a:r>
            <a:r>
              <a:rPr lang="zh-CN" altLang="zh-CN" dirty="0">
                <a:latin typeface="Calibri" panose="020F0502020204030204" pitchFamily="34" charset="0"/>
                <a:cs typeface="Times New Roman" panose="02020603050405020304" pitchFamily="18" charset="0"/>
              </a:rPr>
              <a:t>计算的车道线曲率大于该阈值时，则认为车辆跑在内弯车道线上，抑制</a:t>
            </a:r>
            <a:r>
              <a:rPr lang="en-US" altLang="zh-CN" dirty="0">
                <a:latin typeface="Calibri" panose="020F0502020204030204" pitchFamily="34" charset="0"/>
                <a:cs typeface="Times New Roman" panose="02020603050405020304" pitchFamily="18" charset="0"/>
              </a:rPr>
              <a:t>LDW</a:t>
            </a:r>
            <a:r>
              <a:rPr lang="zh-CN" altLang="zh-CN" dirty="0">
                <a:latin typeface="Calibri" panose="020F0502020204030204" pitchFamily="34" charset="0"/>
                <a:cs typeface="Times New Roman" panose="02020603050405020304" pitchFamily="18" charset="0"/>
              </a:rPr>
              <a:t>告警功能。</a:t>
            </a:r>
            <a:endParaRPr lang="zh-CN" altLang="en-US" dirty="0"/>
          </a:p>
        </p:txBody>
      </p:sp>
      <mc:AlternateContent xmlns:mc="http://schemas.openxmlformats.org/markup-compatibility/2006" xmlns:a14="http://schemas.microsoft.com/office/drawing/2010/main">
        <mc:Choice Requires="a14">
          <p:sp>
            <p:nvSpPr>
              <p:cNvPr id="8" name="矩形 7"/>
              <p:cNvSpPr/>
              <p:nvPr/>
            </p:nvSpPr>
            <p:spPr>
              <a:xfrm>
                <a:off x="862440" y="3096071"/>
                <a:ext cx="7704856" cy="2259529"/>
              </a:xfrm>
              <a:prstGeom prst="rect">
                <a:avLst/>
              </a:prstGeom>
            </p:spPr>
            <p:txBody>
              <a:bodyPr wrap="square">
                <a:spAutoFit/>
              </a:bodyPr>
              <a:lstStyle/>
              <a:p>
                <a:pPr marL="285750" indent="-285750" algn="just">
                  <a:spcAft>
                    <a:spcPts val="0"/>
                  </a:spcAft>
                  <a:buFont typeface="Wingdings" panose="05000000000000000000" pitchFamily="2" charset="2"/>
                  <a:buChar char="Ø"/>
                </a:pPr>
                <a:r>
                  <a:rPr lang="en-US" altLang="zh-CN" sz="2000" kern="100" dirty="0" smtClean="0">
                    <a:effectLst/>
                    <a:latin typeface="Calibri" panose="020F0502020204030204" pitchFamily="34" charset="0"/>
                    <a:cs typeface="Times New Roman" panose="02020603050405020304" pitchFamily="18" charset="0"/>
                  </a:rPr>
                  <a:t>LKA</a:t>
                </a:r>
              </a:p>
              <a:p>
                <a:pPr indent="266700" algn="just">
                  <a:spcAft>
                    <a:spcPts val="0"/>
                  </a:spcAft>
                </a:pPr>
                <a:r>
                  <a:rPr lang="en-US" altLang="zh-CN" kern="100" dirty="0" smtClean="0">
                    <a:effectLst/>
                    <a:latin typeface="Calibri" panose="020F0502020204030204" pitchFamily="34" charset="0"/>
                    <a:cs typeface="Times New Roman" panose="02020603050405020304" pitchFamily="18" charset="0"/>
                  </a:rPr>
                  <a:t>LKA</a:t>
                </a:r>
                <a:r>
                  <a:rPr lang="zh-CN" altLang="zh-CN" kern="100" dirty="0">
                    <a:effectLst/>
                    <a:latin typeface="Calibri" panose="020F0502020204030204" pitchFamily="34" charset="0"/>
                    <a:cs typeface="Times New Roman" panose="02020603050405020304" pitchFamily="18" charset="0"/>
                  </a:rPr>
                  <a:t>功能，内弯曲率的判定随着车速改变，需要通过公式</a:t>
                </a:r>
              </a:p>
              <a:p>
                <a:pPr indent="266700" algn="just">
                  <a:spcAft>
                    <a:spcPts val="0"/>
                  </a:spcAft>
                </a:pPr>
                <a14:m>
                  <m:oMathPara xmlns:m="http://schemas.openxmlformats.org/officeDocument/2006/math">
                    <m:oMathParaPr>
                      <m:jc m:val="centerGroup"/>
                    </m:oMathParaPr>
                    <m:oMath xmlns:m="http://schemas.openxmlformats.org/officeDocument/2006/math">
                      <m:r>
                        <m:rPr>
                          <m:sty m:val="p"/>
                        </m:rPr>
                        <a:rPr lang="en-US" altLang="zh-CN" kern="100">
                          <a:effectLst/>
                          <a:latin typeface="Cambria Math" panose="02040503050406030204" pitchFamily="18" charset="0"/>
                          <a:cs typeface="Times New Roman" panose="02020603050405020304" pitchFamily="18" charset="0"/>
                        </a:rPr>
                        <m:t>C</m:t>
                      </m:r>
                      <m:r>
                        <a:rPr lang="en-US" altLang="zh-CN" kern="100">
                          <a:effectLst/>
                          <a:latin typeface="Cambria Math" panose="02040503050406030204" pitchFamily="18" charset="0"/>
                          <a:cs typeface="Times New Roman" panose="02020603050405020304" pitchFamily="18" charset="0"/>
                        </a:rPr>
                        <m:t>=</m:t>
                      </m:r>
                      <m:f>
                        <m:f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1" kern="100">
                              <a:effectLst/>
                              <a:latin typeface="Cambria Math" panose="02040503050406030204" pitchFamily="18" charset="0"/>
                              <a:cs typeface="Times New Roman" panose="02020603050405020304" pitchFamily="18" charset="0"/>
                            </a:rPr>
                            <m:t>𝑎</m:t>
                          </m:r>
                        </m:num>
                        <m:den>
                          <m:sSup>
                            <m:sSup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kern="100">
                                  <a:effectLst/>
                                  <a:latin typeface="Cambria Math" panose="02040503050406030204" pitchFamily="18" charset="0"/>
                                  <a:cs typeface="Times New Roman" panose="02020603050405020304" pitchFamily="18" charset="0"/>
                                </a:rPr>
                                <m:t>𝑉</m:t>
                              </m:r>
                            </m:e>
                            <m:sup>
                              <m:r>
                                <a:rPr lang="en-US" altLang="zh-CN" i="1" kern="100">
                                  <a:effectLst/>
                                  <a:latin typeface="Cambria Math" panose="02040503050406030204" pitchFamily="18" charset="0"/>
                                  <a:cs typeface="Times New Roman" panose="02020603050405020304" pitchFamily="18" charset="0"/>
                                </a:rPr>
                                <m:t>2</m:t>
                              </m:r>
                            </m:sup>
                          </m:sSup>
                        </m:den>
                      </m:f>
                    </m:oMath>
                  </m:oMathPara>
                </a14:m>
                <a:endParaRPr lang="zh-CN" altLang="zh-CN" kern="100" dirty="0">
                  <a:effectLst/>
                  <a:latin typeface="Calibri" panose="020F0502020204030204" pitchFamily="34" charset="0"/>
                  <a:cs typeface="Times New Roman" panose="02020603050405020304" pitchFamily="18" charset="0"/>
                </a:endParaRPr>
              </a:p>
              <a:p>
                <a:pPr indent="266700" algn="just">
                  <a:spcAft>
                    <a:spcPts val="0"/>
                  </a:spcAft>
                </a:pPr>
                <a:r>
                  <a:rPr lang="zh-CN" altLang="zh-CN" kern="100" dirty="0">
                    <a:effectLst/>
                    <a:latin typeface="Calibri" panose="020F0502020204030204" pitchFamily="34" charset="0"/>
                    <a:cs typeface="Times New Roman" panose="02020603050405020304" pitchFamily="18" charset="0"/>
                  </a:rPr>
                  <a:t>进行计算，其中加速度信息设为固定值</a:t>
                </a:r>
                <a14:m>
                  <m:oMath xmlns:m="http://schemas.openxmlformats.org/officeDocument/2006/math">
                    <m:r>
                      <a:rPr lang="en-US" altLang="zh-CN" i="1" kern="100">
                        <a:effectLst/>
                        <a:latin typeface="Cambria Math" panose="02040503050406030204" pitchFamily="18" charset="0"/>
                        <a:cs typeface="Times New Roman" panose="02020603050405020304" pitchFamily="18" charset="0"/>
                      </a:rPr>
                      <m:t>𝑎</m:t>
                    </m:r>
                  </m:oMath>
                </a14:m>
                <a:r>
                  <a:rPr lang="en-US" altLang="zh-CN" kern="100" dirty="0">
                    <a:effectLst/>
                    <a:latin typeface="Calibri" panose="020F0502020204030204" pitchFamily="34" charset="0"/>
                    <a:cs typeface="Times New Roman" panose="02020603050405020304" pitchFamily="18" charset="0"/>
                  </a:rPr>
                  <a:t>= 0.3 m/s2</a:t>
                </a:r>
                <a:r>
                  <a:rPr lang="zh-CN" altLang="zh-CN" kern="100" dirty="0">
                    <a:effectLst/>
                    <a:latin typeface="Calibri" panose="020F0502020204030204" pitchFamily="34" charset="0"/>
                    <a:cs typeface="Times New Roman" panose="02020603050405020304" pitchFamily="18" charset="0"/>
                  </a:rPr>
                  <a:t>，为标定量</a:t>
                </a:r>
                <a:r>
                  <a:rPr lang="zh-CN" altLang="zh-CN" kern="100" dirty="0" smtClean="0">
                    <a:effectLst/>
                    <a:latin typeface="Calibri" panose="020F0502020204030204" pitchFamily="34" charset="0"/>
                    <a:cs typeface="Times New Roman" panose="02020603050405020304" pitchFamily="18" charset="0"/>
                  </a:rPr>
                  <a:t>。</a:t>
                </a:r>
                <a:endParaRPr lang="en-US" altLang="zh-CN" kern="100" dirty="0" smtClean="0">
                  <a:effectLst/>
                  <a:latin typeface="Calibri" panose="020F0502020204030204" pitchFamily="34" charset="0"/>
                  <a:cs typeface="Times New Roman" panose="02020603050405020304" pitchFamily="18" charset="0"/>
                </a:endParaRPr>
              </a:p>
              <a:p>
                <a:pPr marL="285750" indent="-285750" algn="just">
                  <a:spcAft>
                    <a:spcPts val="0"/>
                  </a:spcAft>
                  <a:buFont typeface="Arial" panose="020B0604020202020204" pitchFamily="34" charset="0"/>
                  <a:buChar char="•"/>
                </a:pPr>
                <a:r>
                  <a:rPr lang="zh-CN" altLang="zh-CN" kern="100" dirty="0" smtClean="0">
                    <a:effectLst/>
                    <a:latin typeface="Calibri" panose="020F0502020204030204" pitchFamily="34" charset="0"/>
                    <a:cs typeface="Times New Roman" panose="02020603050405020304" pitchFamily="18" charset="0"/>
                  </a:rPr>
                  <a:t>车速</a:t>
                </a:r>
                <a:r>
                  <a:rPr lang="en-US" altLang="zh-CN" kern="100" dirty="0">
                    <a:effectLst/>
                    <a:latin typeface="Calibri" panose="020F0502020204030204" pitchFamily="34" charset="0"/>
                    <a:cs typeface="Times New Roman" panose="02020603050405020304" pitchFamily="18" charset="0"/>
                  </a:rPr>
                  <a:t>V=80km/h</a:t>
                </a:r>
                <a:r>
                  <a:rPr lang="zh-CN" altLang="zh-CN" kern="100" dirty="0">
                    <a:effectLst/>
                    <a:latin typeface="Calibri" panose="020F0502020204030204" pitchFamily="34" charset="0"/>
                    <a:cs typeface="Times New Roman" panose="02020603050405020304" pitchFamily="18" charset="0"/>
                  </a:rPr>
                  <a:t>时，对应曲率阈值</a:t>
                </a:r>
                <a:r>
                  <a:rPr lang="en-US" altLang="zh-CN" kern="100" dirty="0">
                    <a:effectLst/>
                    <a:latin typeface="Calibri" panose="020F0502020204030204" pitchFamily="34" charset="0"/>
                    <a:cs typeface="Times New Roman" panose="02020603050405020304" pitchFamily="18" charset="0"/>
                  </a:rPr>
                  <a:t>C=0.00061(1/m)</a:t>
                </a:r>
                <a:r>
                  <a:rPr lang="zh-CN" altLang="zh-CN" kern="100" dirty="0">
                    <a:effectLst/>
                    <a:latin typeface="Calibri" panose="020F0502020204030204" pitchFamily="34" charset="0"/>
                    <a:cs typeface="Times New Roman" panose="02020603050405020304" pitchFamily="18" charset="0"/>
                  </a:rPr>
                  <a:t>，对应半径</a:t>
                </a:r>
                <a:r>
                  <a:rPr lang="en-US" altLang="zh-CN" kern="100" dirty="0" smtClean="0">
                    <a:effectLst/>
                    <a:latin typeface="Calibri" panose="020F0502020204030204" pitchFamily="34" charset="0"/>
                    <a:cs typeface="Times New Roman" panose="02020603050405020304" pitchFamily="18" charset="0"/>
                  </a:rPr>
                  <a:t>R=1639.34</a:t>
                </a:r>
              </a:p>
              <a:p>
                <a:pPr marL="285750" indent="-285750" algn="just">
                  <a:spcAft>
                    <a:spcPts val="0"/>
                  </a:spcAft>
                  <a:buFont typeface="Arial" panose="020B0604020202020204" pitchFamily="34" charset="0"/>
                  <a:buChar char="•"/>
                </a:pPr>
                <a:r>
                  <a:rPr lang="zh-CN" altLang="zh-CN" kern="100" dirty="0" smtClean="0">
                    <a:effectLst/>
                    <a:latin typeface="Calibri" panose="020F0502020204030204" pitchFamily="34" charset="0"/>
                    <a:cs typeface="Times New Roman" panose="02020603050405020304" pitchFamily="18" charset="0"/>
                  </a:rPr>
                  <a:t>车速</a:t>
                </a:r>
                <a:r>
                  <a:rPr lang="en-US" altLang="zh-CN" kern="100" dirty="0">
                    <a:effectLst/>
                    <a:latin typeface="Calibri" panose="020F0502020204030204" pitchFamily="34" charset="0"/>
                    <a:cs typeface="Times New Roman" panose="02020603050405020304" pitchFamily="18" charset="0"/>
                  </a:rPr>
                  <a:t>V=110km/h</a:t>
                </a:r>
                <a:r>
                  <a:rPr lang="zh-CN" altLang="zh-CN" kern="100" dirty="0">
                    <a:effectLst/>
                    <a:latin typeface="Calibri" panose="020F0502020204030204" pitchFamily="34" charset="0"/>
                    <a:cs typeface="Times New Roman" panose="02020603050405020304" pitchFamily="18" charset="0"/>
                  </a:rPr>
                  <a:t>时，对应曲率阈值</a:t>
                </a:r>
                <a:r>
                  <a:rPr lang="en-US" altLang="zh-CN" kern="100" dirty="0">
                    <a:effectLst/>
                    <a:latin typeface="Calibri" panose="020F0502020204030204" pitchFamily="34" charset="0"/>
                    <a:cs typeface="Times New Roman" panose="02020603050405020304" pitchFamily="18" charset="0"/>
                  </a:rPr>
                  <a:t>C=0.00032(1/m)</a:t>
                </a:r>
                <a:r>
                  <a:rPr lang="zh-CN" altLang="zh-CN" kern="100" dirty="0">
                    <a:effectLst/>
                    <a:latin typeface="Calibri" panose="020F0502020204030204" pitchFamily="34" charset="0"/>
                    <a:cs typeface="Times New Roman" panose="02020603050405020304" pitchFamily="18" charset="0"/>
                  </a:rPr>
                  <a:t>，对应半径</a:t>
                </a:r>
                <a:r>
                  <a:rPr lang="en-US" altLang="zh-CN" kern="100" dirty="0" smtClean="0">
                    <a:effectLst/>
                    <a:latin typeface="Calibri" panose="020F0502020204030204" pitchFamily="34" charset="0"/>
                    <a:cs typeface="Times New Roman" panose="02020603050405020304" pitchFamily="18" charset="0"/>
                  </a:rPr>
                  <a:t>R=3112.14m</a:t>
                </a:r>
              </a:p>
              <a:p>
                <a:pPr algn="just">
                  <a:spcAft>
                    <a:spcPts val="0"/>
                  </a:spcAft>
                </a:pPr>
                <a:r>
                  <a:rPr lang="zh-CN" altLang="zh-CN" kern="100" dirty="0" smtClean="0">
                    <a:effectLst/>
                    <a:latin typeface="Calibri" panose="020F0502020204030204" pitchFamily="34" charset="0"/>
                    <a:cs typeface="Times New Roman" panose="02020603050405020304" pitchFamily="18" charset="0"/>
                  </a:rPr>
                  <a:t>可见</a:t>
                </a:r>
                <a:r>
                  <a:rPr lang="zh-CN" altLang="zh-CN" kern="100" dirty="0">
                    <a:effectLst/>
                    <a:latin typeface="Calibri" panose="020F0502020204030204" pitchFamily="34" charset="0"/>
                    <a:cs typeface="Times New Roman" panose="02020603050405020304" pitchFamily="18" charset="0"/>
                  </a:rPr>
                  <a:t>速度越快，</a:t>
                </a:r>
                <a:r>
                  <a:rPr lang="en-US" altLang="zh-CN" kern="100" dirty="0">
                    <a:effectLst/>
                    <a:latin typeface="Calibri" panose="020F0502020204030204" pitchFamily="34" charset="0"/>
                    <a:cs typeface="Times New Roman" panose="02020603050405020304" pitchFamily="18" charset="0"/>
                  </a:rPr>
                  <a:t>LKA</a:t>
                </a:r>
                <a:r>
                  <a:rPr lang="zh-CN" altLang="zh-CN" kern="100" dirty="0">
                    <a:effectLst/>
                    <a:latin typeface="Calibri" panose="020F0502020204030204" pitchFamily="34" charset="0"/>
                    <a:cs typeface="Times New Roman" panose="02020603050405020304" pitchFamily="18" charset="0"/>
                  </a:rPr>
                  <a:t>抑制的车道半径越大。</a:t>
                </a:r>
              </a:p>
            </p:txBody>
          </p:sp>
        </mc:Choice>
        <mc:Fallback xmlns="">
          <p:sp>
            <p:nvSpPr>
              <p:cNvPr id="8" name="矩形 7"/>
              <p:cNvSpPr>
                <a:spLocks noRot="1" noChangeAspect="1" noMove="1" noResize="1" noEditPoints="1" noAdjustHandles="1" noChangeArrowheads="1" noChangeShapeType="1" noTextEdit="1"/>
              </p:cNvSpPr>
              <p:nvPr/>
            </p:nvSpPr>
            <p:spPr>
              <a:xfrm>
                <a:off x="862440" y="3096071"/>
                <a:ext cx="7704856" cy="2259529"/>
              </a:xfrm>
              <a:prstGeom prst="rect">
                <a:avLst/>
              </a:prstGeom>
              <a:blipFill rotWithShape="0">
                <a:blip r:embed="rId4"/>
                <a:stretch>
                  <a:fillRect l="-712" t="-1617" r="-554" b="-350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476648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07864" y="2303983"/>
            <a:ext cx="7560840" cy="1190582"/>
          </a:xfrm>
          <a:prstGeom prst="rect">
            <a:avLst/>
          </a:prstGeom>
          <a:noFill/>
        </p:spPr>
        <p:txBody>
          <a:bodyPr wrap="square" rtlCol="0">
            <a:spAutoFit/>
          </a:bodyPr>
          <a:lstStyle/>
          <a:p>
            <a:pPr algn="ctr">
              <a:lnSpc>
                <a:spcPct val="150000"/>
              </a:lnSpc>
            </a:pPr>
            <a:r>
              <a:rPr lang="en-US" sz="5400" b="1" dirty="0" smtClean="0">
                <a:solidFill>
                  <a:schemeClr val="tx1">
                    <a:lumMod val="85000"/>
                    <a:lumOff val="15000"/>
                  </a:schemeClr>
                </a:solidFill>
                <a:latin typeface="微软雅黑" panose="020B0503020204020204" pitchFamily="34" charset="-122"/>
                <a:ea typeface="微软雅黑" panose="020B0503020204020204" pitchFamily="34" charset="-122"/>
              </a:rPr>
              <a:t> LDW</a:t>
            </a:r>
            <a:endParaRPr lang="en-US" sz="5400" dirty="0">
              <a:solidFill>
                <a:schemeClr val="tx1">
                  <a:lumMod val="85000"/>
                  <a:lumOff val="15000"/>
                </a:schemeClr>
              </a:solidFill>
            </a:endParaRPr>
          </a:p>
        </p:txBody>
      </p:sp>
    </p:spTree>
    <p:extLst>
      <p:ext uri="{BB962C8B-B14F-4D97-AF65-F5344CB8AC3E}">
        <p14:creationId xmlns:p14="http://schemas.microsoft.com/office/powerpoint/2010/main" val="3654781228"/>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r>
              <a:rPr lang="zh-CN" altLang="en-US" smtClean="0"/>
              <a:t>第 </a:t>
            </a:r>
            <a:fld id="{F9836550-59F5-4741-8F32-4C660952C9C1}" type="slidenum">
              <a:rPr lang="zh-CN" altLang="en-US" smtClean="0"/>
              <a:pPr>
                <a:defRPr/>
              </a:pPr>
              <a:t>8</a:t>
            </a:fld>
            <a:r>
              <a:rPr lang="zh-CN" altLang="en-US" smtClean="0"/>
              <a:t> 页</a:t>
            </a:r>
            <a:endParaRPr lang="zh-CN" altLang="en-US"/>
          </a:p>
        </p:txBody>
      </p:sp>
      <p:pic>
        <p:nvPicPr>
          <p:cNvPr id="3" name="图片 47"/>
          <p:cNvPicPr>
            <a:picLocks noChangeAspect="1"/>
          </p:cNvPicPr>
          <p:nvPr/>
        </p:nvPicPr>
        <p:blipFill rotWithShape="1">
          <a:blip r:embed="rId2">
            <a:biLevel thresh="75000"/>
            <a:extLst>
              <a:ext uri="{BEBA8EAE-BF5A-486C-A8C5-ECC9F3942E4B}">
                <a14:imgProps xmlns:a14="http://schemas.microsoft.com/office/drawing/2010/main">
                  <a14:imgLayer r:embed="rId3">
                    <a14:imgEffect>
                      <a14:saturation sat="66000"/>
                    </a14:imgEffect>
                  </a14:imgLayer>
                </a14:imgProps>
              </a:ext>
            </a:extLst>
          </a:blip>
          <a:srcRect t="76775"/>
          <a:stretch/>
        </p:blipFill>
        <p:spPr>
          <a:xfrm rot="10800000" flipV="1">
            <a:off x="1799952" y="935831"/>
            <a:ext cx="7128792" cy="151962"/>
          </a:xfrm>
          <a:prstGeom prst="rect">
            <a:avLst/>
          </a:prstGeom>
          <a:ln>
            <a:noFill/>
          </a:ln>
          <a:effectLst>
            <a:outerShdw blurRad="292100" dist="139700" dir="2700000" algn="tl" rotWithShape="0">
              <a:srgbClr val="333333">
                <a:alpha val="65000"/>
              </a:srgbClr>
            </a:outerShdw>
          </a:effectLst>
        </p:spPr>
      </p:pic>
      <p:sp>
        <p:nvSpPr>
          <p:cNvPr id="4" name="文本框 3"/>
          <p:cNvSpPr txBox="1"/>
          <p:nvPr/>
        </p:nvSpPr>
        <p:spPr>
          <a:xfrm>
            <a:off x="2448024" y="216274"/>
            <a:ext cx="3600400" cy="719556"/>
          </a:xfrm>
          <a:prstGeom prst="rect">
            <a:avLst/>
          </a:prstGeom>
          <a:noFill/>
        </p:spPr>
        <p:txBody>
          <a:bodyPr wrap="square" rtlCol="0">
            <a:spAutoFit/>
          </a:bodyPr>
          <a:lstStyle/>
          <a:p>
            <a:pPr>
              <a:lnSpc>
                <a:spcPct val="200000"/>
              </a:lnSpc>
            </a:pPr>
            <a:r>
              <a:rPr lang="en-US" altLang="zh-CN" sz="2400" b="1" dirty="0" smtClean="0">
                <a:solidFill>
                  <a:srgbClr val="595959"/>
                </a:solidFill>
                <a:latin typeface="微软雅黑" pitchFamily="34" charset="-122"/>
                <a:ea typeface="微软雅黑" pitchFamily="34" charset="-122"/>
              </a:rPr>
              <a:t>LDW</a:t>
            </a:r>
            <a:r>
              <a:rPr lang="zh-CN" altLang="en-US" sz="2400" b="1" dirty="0" smtClean="0">
                <a:solidFill>
                  <a:srgbClr val="595959"/>
                </a:solidFill>
                <a:latin typeface="微软雅黑" pitchFamily="34" charset="-122"/>
                <a:ea typeface="微软雅黑" pitchFamily="34" charset="-122"/>
              </a:rPr>
              <a:t>触发</a:t>
            </a:r>
            <a:r>
              <a:rPr lang="zh-CN" altLang="en-US" sz="2400" b="1" dirty="0">
                <a:solidFill>
                  <a:srgbClr val="595959"/>
                </a:solidFill>
                <a:latin typeface="微软雅黑" pitchFamily="34" charset="-122"/>
                <a:ea typeface="微软雅黑" pitchFamily="34" charset="-122"/>
              </a:rPr>
              <a:t>条件</a:t>
            </a:r>
            <a:endParaRPr lang="en-US" altLang="zh-CN" sz="2400" b="1" dirty="0">
              <a:solidFill>
                <a:srgbClr val="595959"/>
              </a:solidFill>
              <a:latin typeface="微软雅黑" pitchFamily="34" charset="-122"/>
              <a:ea typeface="微软雅黑" pitchFamily="34" charset="-122"/>
            </a:endParaRPr>
          </a:p>
        </p:txBody>
      </p:sp>
      <p:pic>
        <p:nvPicPr>
          <p:cNvPr id="5" name="图片 4"/>
          <p:cNvPicPr>
            <a:picLocks noChangeAspect="1"/>
          </p:cNvPicPr>
          <p:nvPr/>
        </p:nvPicPr>
        <p:blipFill>
          <a:blip r:embed="rId4"/>
          <a:stretch>
            <a:fillRect/>
          </a:stretch>
        </p:blipFill>
        <p:spPr>
          <a:xfrm>
            <a:off x="1511920" y="1169874"/>
            <a:ext cx="6816542" cy="4936792"/>
          </a:xfrm>
          <a:prstGeom prst="rect">
            <a:avLst/>
          </a:prstGeom>
        </p:spPr>
      </p:pic>
      <p:sp>
        <p:nvSpPr>
          <p:cNvPr id="6" name="云形标注 5"/>
          <p:cNvSpPr/>
          <p:nvPr/>
        </p:nvSpPr>
        <p:spPr bwMode="auto">
          <a:xfrm>
            <a:off x="341886" y="2231975"/>
            <a:ext cx="1746098" cy="936104"/>
          </a:xfrm>
          <a:prstGeom prst="cloudCallout">
            <a:avLst>
              <a:gd name="adj1" fmla="val 77176"/>
              <a:gd name="adj2" fmla="val 80172"/>
            </a:avLst>
          </a:prstGeom>
          <a:ln>
            <a:headEnd type="none" w="med" len="med"/>
            <a:tailEnd type="none" w="med" len="med"/>
          </a:ln>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lang="en-US" altLang="zh-CN" sz="1200" dirty="0" err="1" smtClean="0">
                <a:solidFill>
                  <a:schemeClr val="tx1"/>
                </a:solidFill>
                <a:latin typeface="Arial" pitchFamily="34" charset="0"/>
                <a:ea typeface="宋体" pitchFamily="2" charset="-122"/>
              </a:rPr>
              <a:t>T_lat</a:t>
            </a:r>
            <a:r>
              <a:rPr lang="en-US" altLang="zh-CN" sz="1200" dirty="0" smtClean="0">
                <a:solidFill>
                  <a:schemeClr val="tx1"/>
                </a:solidFill>
                <a:latin typeface="Arial" pitchFamily="34" charset="0"/>
                <a:ea typeface="宋体" pitchFamily="2" charset="-122"/>
              </a:rPr>
              <a:t>&lt;0.27s, will cross the lane</a:t>
            </a:r>
            <a:endParaRPr kumimoji="0" lang="zh-CN" altLang="en-US" sz="1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0" name="云形标注 9"/>
          <p:cNvSpPr/>
          <p:nvPr/>
        </p:nvSpPr>
        <p:spPr bwMode="auto">
          <a:xfrm>
            <a:off x="5256336" y="1654062"/>
            <a:ext cx="1584176" cy="1000689"/>
          </a:xfrm>
          <a:prstGeom prst="cloudCallout">
            <a:avLst>
              <a:gd name="adj1" fmla="val -67957"/>
              <a:gd name="adj2" fmla="val 119425"/>
            </a:avLst>
          </a:prstGeom>
          <a:ln>
            <a:headEnd type="none" w="med" len="med"/>
            <a:tailEnd type="none" w="med" len="med"/>
          </a:ln>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lang="en-US" altLang="zh-CN" sz="1200" dirty="0" smtClean="0">
                <a:solidFill>
                  <a:schemeClr val="tx1"/>
                </a:solidFill>
                <a:latin typeface="Arial" pitchFamily="34" charset="0"/>
                <a:ea typeface="宋体" pitchFamily="2" charset="-122"/>
              </a:rPr>
              <a:t>Offset&lt;0m,</a:t>
            </a:r>
          </a:p>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200" b="0" i="0" u="none" strike="noStrike" cap="none" normalizeH="0" baseline="0" dirty="0" smtClean="0">
                <a:ln>
                  <a:noFill/>
                </a:ln>
                <a:solidFill>
                  <a:schemeClr val="tx1"/>
                </a:solidFill>
                <a:effectLst/>
                <a:latin typeface="Arial" pitchFamily="34" charset="0"/>
                <a:ea typeface="宋体" pitchFamily="2" charset="-122"/>
              </a:rPr>
              <a:t>On lane marker,</a:t>
            </a:r>
            <a:r>
              <a:rPr kumimoji="0" lang="en-US" altLang="zh-CN" sz="1200" b="0" i="0" u="none" strike="noStrike" cap="none" normalizeH="0" dirty="0" smtClean="0">
                <a:ln>
                  <a:noFill/>
                </a:ln>
                <a:solidFill>
                  <a:schemeClr val="tx1"/>
                </a:solidFill>
                <a:effectLst/>
                <a:latin typeface="Arial" pitchFamily="34" charset="0"/>
                <a:ea typeface="宋体" pitchFamily="2" charset="-122"/>
              </a:rPr>
              <a:t> trig LDW</a:t>
            </a:r>
            <a:endParaRPr kumimoji="0" lang="zh-CN" altLang="en-US" sz="1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2" name="云形标注 11"/>
          <p:cNvSpPr/>
          <p:nvPr/>
        </p:nvSpPr>
        <p:spPr bwMode="auto">
          <a:xfrm>
            <a:off x="8070541" y="1654062"/>
            <a:ext cx="1944216" cy="953881"/>
          </a:xfrm>
          <a:prstGeom prst="cloudCallout">
            <a:avLst>
              <a:gd name="adj1" fmla="val -77752"/>
              <a:gd name="adj2" fmla="val 70286"/>
            </a:avLst>
          </a:prstGeom>
          <a:ln>
            <a:headEnd type="none" w="med" len="med"/>
            <a:tailEnd type="none" w="med" len="med"/>
          </a:ln>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lang="en-US" altLang="zh-CN" sz="1200" dirty="0" smtClean="0">
                <a:solidFill>
                  <a:schemeClr val="tx1"/>
                </a:solidFill>
                <a:latin typeface="Arial" pitchFamily="34" charset="0"/>
                <a:ea typeface="宋体" pitchFamily="2" charset="-122"/>
              </a:rPr>
              <a:t>LDW zone</a:t>
            </a:r>
          </a:p>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lang="en-US" altLang="zh-CN" sz="1200" dirty="0" smtClean="0">
                <a:solidFill>
                  <a:schemeClr val="tx1"/>
                </a:solidFill>
                <a:latin typeface="Arial" pitchFamily="34" charset="0"/>
                <a:ea typeface="宋体" pitchFamily="2" charset="-122"/>
              </a:rPr>
              <a:t>(0~-</a:t>
            </a:r>
            <a:r>
              <a:rPr lang="en-US" altLang="zh-CN" sz="1200" dirty="0" err="1" smtClean="0">
                <a:solidFill>
                  <a:schemeClr val="tx1"/>
                </a:solidFill>
                <a:latin typeface="Arial" pitchFamily="34" charset="0"/>
                <a:ea typeface="宋体" pitchFamily="2" charset="-122"/>
              </a:rPr>
              <a:t>vehWidth</a:t>
            </a:r>
            <a:r>
              <a:rPr lang="en-US" altLang="zh-CN" sz="1200" dirty="0" smtClean="0">
                <a:solidFill>
                  <a:schemeClr val="tx1"/>
                </a:solidFill>
                <a:latin typeface="Arial" pitchFamily="34" charset="0"/>
                <a:ea typeface="宋体" pitchFamily="2" charset="-122"/>
              </a:rPr>
              <a:t>/2), keep warning</a:t>
            </a:r>
            <a:endParaRPr kumimoji="0" lang="zh-CN" altLang="en-US" sz="1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9" name="文本框 8"/>
          <p:cNvSpPr txBox="1"/>
          <p:nvPr/>
        </p:nvSpPr>
        <p:spPr>
          <a:xfrm>
            <a:off x="8100652" y="5005831"/>
            <a:ext cx="1656184" cy="646331"/>
          </a:xfrm>
          <a:prstGeom prst="rect">
            <a:avLst/>
          </a:prstGeom>
          <a:noFill/>
        </p:spPr>
        <p:txBody>
          <a:bodyPr wrap="square" rtlCol="0">
            <a:spAutoFit/>
          </a:bodyPr>
          <a:lstStyle/>
          <a:p>
            <a:pPr>
              <a:lnSpc>
                <a:spcPct val="150000"/>
              </a:lnSpc>
            </a:pPr>
            <a:r>
              <a:rPr lang="zh-CN" altLang="en-US" sz="1200" b="1" dirty="0" smtClean="0">
                <a:solidFill>
                  <a:srgbClr val="C00000"/>
                </a:solidFill>
              </a:rPr>
              <a:t>最短告警时间</a:t>
            </a:r>
            <a:r>
              <a:rPr lang="en-US" altLang="zh-CN" sz="1200" b="1" dirty="0" smtClean="0">
                <a:solidFill>
                  <a:srgbClr val="C00000"/>
                </a:solidFill>
              </a:rPr>
              <a:t>=0.6s;</a:t>
            </a:r>
          </a:p>
          <a:p>
            <a:pPr>
              <a:lnSpc>
                <a:spcPct val="150000"/>
              </a:lnSpc>
            </a:pPr>
            <a:r>
              <a:rPr lang="zh-CN" altLang="en-US" sz="1200" b="1" dirty="0">
                <a:solidFill>
                  <a:srgbClr val="C00000"/>
                </a:solidFill>
              </a:rPr>
              <a:t>最</a:t>
            </a:r>
            <a:r>
              <a:rPr lang="zh-CN" altLang="en-US" sz="1200" b="1" dirty="0" smtClean="0">
                <a:solidFill>
                  <a:srgbClr val="C00000"/>
                </a:solidFill>
              </a:rPr>
              <a:t>长告警时间</a:t>
            </a:r>
            <a:r>
              <a:rPr lang="en-US" altLang="zh-CN" sz="1200" b="1" dirty="0" smtClean="0">
                <a:solidFill>
                  <a:srgbClr val="C00000"/>
                </a:solidFill>
              </a:rPr>
              <a:t>=1.5s;</a:t>
            </a:r>
            <a:endParaRPr lang="zh-CN" altLang="en-US" sz="1200" b="1" dirty="0">
              <a:solidFill>
                <a:srgbClr val="C00000"/>
              </a:solidFill>
            </a:endParaRPr>
          </a:p>
        </p:txBody>
      </p:sp>
      <p:sp>
        <p:nvSpPr>
          <p:cNvPr id="11" name="文本框 10"/>
          <p:cNvSpPr txBox="1"/>
          <p:nvPr/>
        </p:nvSpPr>
        <p:spPr>
          <a:xfrm>
            <a:off x="5220332" y="5040287"/>
            <a:ext cx="1692188" cy="646331"/>
          </a:xfrm>
          <a:prstGeom prst="rect">
            <a:avLst/>
          </a:prstGeom>
          <a:noFill/>
        </p:spPr>
        <p:txBody>
          <a:bodyPr wrap="square" rtlCol="0">
            <a:spAutoFit/>
          </a:bodyPr>
          <a:lstStyle/>
          <a:p>
            <a:pPr>
              <a:lnSpc>
                <a:spcPct val="150000"/>
              </a:lnSpc>
            </a:pPr>
            <a:r>
              <a:rPr lang="en-US" altLang="zh-CN" sz="1200" b="1" dirty="0" err="1" smtClean="0">
                <a:solidFill>
                  <a:srgbClr val="C00000"/>
                </a:solidFill>
              </a:rPr>
              <a:t>sLKA</a:t>
            </a:r>
            <a:r>
              <a:rPr lang="zh-CN" altLang="en-US" sz="1200" b="1" dirty="0" smtClean="0">
                <a:solidFill>
                  <a:srgbClr val="C00000"/>
                </a:solidFill>
              </a:rPr>
              <a:t>启动时，该阈值从</a:t>
            </a:r>
            <a:r>
              <a:rPr lang="en-US" altLang="zh-CN" sz="1200" b="1" dirty="0" smtClean="0">
                <a:solidFill>
                  <a:srgbClr val="C00000"/>
                </a:solidFill>
              </a:rPr>
              <a:t>0</a:t>
            </a:r>
            <a:r>
              <a:rPr lang="zh-CN" altLang="en-US" sz="1200" b="1" dirty="0" smtClean="0">
                <a:solidFill>
                  <a:srgbClr val="C00000"/>
                </a:solidFill>
              </a:rPr>
              <a:t>更新为</a:t>
            </a:r>
            <a:r>
              <a:rPr lang="en-US" altLang="zh-CN" sz="1200" b="1" dirty="0" smtClean="0">
                <a:solidFill>
                  <a:srgbClr val="C00000"/>
                </a:solidFill>
              </a:rPr>
              <a:t>-0.12m</a:t>
            </a:r>
            <a:endParaRPr lang="zh-CN" altLang="en-US" sz="1200" b="1" dirty="0">
              <a:solidFill>
                <a:srgbClr val="C00000"/>
              </a:solidFill>
            </a:endParaRPr>
          </a:p>
        </p:txBody>
      </p:sp>
    </p:spTree>
    <p:extLst>
      <p:ext uri="{BB962C8B-B14F-4D97-AF65-F5344CB8AC3E}">
        <p14:creationId xmlns:p14="http://schemas.microsoft.com/office/powerpoint/2010/main" val="7786052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r>
              <a:rPr lang="zh-CN" altLang="en-US" smtClean="0"/>
              <a:t>第 </a:t>
            </a:r>
            <a:fld id="{F9836550-59F5-4741-8F32-4C660952C9C1}" type="slidenum">
              <a:rPr lang="zh-CN" altLang="en-US" smtClean="0"/>
              <a:pPr>
                <a:defRPr/>
              </a:pPr>
              <a:t>9</a:t>
            </a:fld>
            <a:r>
              <a:rPr lang="zh-CN" altLang="en-US" smtClean="0"/>
              <a:t> 页</a:t>
            </a:r>
            <a:endParaRPr lang="zh-CN" altLang="en-US"/>
          </a:p>
        </p:txBody>
      </p:sp>
      <p:pic>
        <p:nvPicPr>
          <p:cNvPr id="3" name="图片 47"/>
          <p:cNvPicPr>
            <a:picLocks noChangeAspect="1"/>
          </p:cNvPicPr>
          <p:nvPr/>
        </p:nvPicPr>
        <p:blipFill rotWithShape="1">
          <a:blip r:embed="rId2">
            <a:biLevel thresh="75000"/>
            <a:extLst>
              <a:ext uri="{BEBA8EAE-BF5A-486C-A8C5-ECC9F3942E4B}">
                <a14:imgProps xmlns:a14="http://schemas.microsoft.com/office/drawing/2010/main">
                  <a14:imgLayer r:embed="rId3">
                    <a14:imgEffect>
                      <a14:saturation sat="66000"/>
                    </a14:imgEffect>
                  </a14:imgLayer>
                </a14:imgProps>
              </a:ext>
            </a:extLst>
          </a:blip>
          <a:srcRect t="76775"/>
          <a:stretch/>
        </p:blipFill>
        <p:spPr>
          <a:xfrm rot="10800000" flipV="1">
            <a:off x="1799952" y="935831"/>
            <a:ext cx="7128792" cy="151962"/>
          </a:xfrm>
          <a:prstGeom prst="rect">
            <a:avLst/>
          </a:prstGeom>
          <a:ln>
            <a:noFill/>
          </a:ln>
          <a:effectLst>
            <a:outerShdw blurRad="292100" dist="139700" dir="2700000" algn="tl" rotWithShape="0">
              <a:srgbClr val="333333">
                <a:alpha val="65000"/>
              </a:srgbClr>
            </a:outerShdw>
          </a:effectLst>
        </p:spPr>
      </p:pic>
      <p:sp>
        <p:nvSpPr>
          <p:cNvPr id="4" name="文本框 3"/>
          <p:cNvSpPr txBox="1"/>
          <p:nvPr/>
        </p:nvSpPr>
        <p:spPr>
          <a:xfrm>
            <a:off x="2448024" y="216274"/>
            <a:ext cx="3600400" cy="719556"/>
          </a:xfrm>
          <a:prstGeom prst="rect">
            <a:avLst/>
          </a:prstGeom>
          <a:noFill/>
        </p:spPr>
        <p:txBody>
          <a:bodyPr wrap="square" rtlCol="0">
            <a:spAutoFit/>
          </a:bodyPr>
          <a:lstStyle/>
          <a:p>
            <a:pPr>
              <a:lnSpc>
                <a:spcPct val="200000"/>
              </a:lnSpc>
            </a:pPr>
            <a:r>
              <a:rPr lang="en-US" altLang="zh-CN" sz="2400" b="1" dirty="0" smtClean="0">
                <a:solidFill>
                  <a:srgbClr val="595959"/>
                </a:solidFill>
                <a:latin typeface="微软雅黑" pitchFamily="34" charset="-122"/>
                <a:ea typeface="微软雅黑" pitchFamily="34" charset="-122"/>
              </a:rPr>
              <a:t>LDW</a:t>
            </a:r>
            <a:r>
              <a:rPr lang="zh-CN" altLang="en-US" sz="2400" b="1" dirty="0" smtClean="0">
                <a:solidFill>
                  <a:srgbClr val="595959"/>
                </a:solidFill>
                <a:latin typeface="微软雅黑" pitchFamily="34" charset="-122"/>
                <a:ea typeface="微软雅黑" pitchFamily="34" charset="-122"/>
              </a:rPr>
              <a:t>告警逻辑</a:t>
            </a:r>
            <a:endParaRPr lang="en-US" altLang="zh-CN" sz="2400" b="1" dirty="0">
              <a:solidFill>
                <a:srgbClr val="595959"/>
              </a:solidFill>
              <a:latin typeface="微软雅黑" pitchFamily="34" charset="-122"/>
              <a:ea typeface="微软雅黑" pitchFamily="34" charset="-122"/>
            </a:endParaRPr>
          </a:p>
        </p:txBody>
      </p:sp>
      <p:pic>
        <p:nvPicPr>
          <p:cNvPr id="7" name="图片 6"/>
          <p:cNvPicPr>
            <a:picLocks noChangeAspect="1"/>
          </p:cNvPicPr>
          <p:nvPr/>
        </p:nvPicPr>
        <p:blipFill>
          <a:blip r:embed="rId4"/>
          <a:stretch>
            <a:fillRect/>
          </a:stretch>
        </p:blipFill>
        <p:spPr>
          <a:xfrm>
            <a:off x="1331900" y="1133410"/>
            <a:ext cx="5832648" cy="5103835"/>
          </a:xfrm>
          <a:prstGeom prst="rect">
            <a:avLst/>
          </a:prstGeom>
        </p:spPr>
      </p:pic>
      <p:pic>
        <p:nvPicPr>
          <p:cNvPr id="8" name="图片 7"/>
          <p:cNvPicPr>
            <a:picLocks noChangeAspect="1"/>
          </p:cNvPicPr>
          <p:nvPr/>
        </p:nvPicPr>
        <p:blipFill>
          <a:blip r:embed="rId5"/>
          <a:stretch>
            <a:fillRect/>
          </a:stretch>
        </p:blipFill>
        <p:spPr>
          <a:xfrm>
            <a:off x="7560592" y="1785900"/>
            <a:ext cx="2233269" cy="2497704"/>
          </a:xfrm>
          <a:prstGeom prst="rect">
            <a:avLst/>
          </a:prstGeom>
        </p:spPr>
      </p:pic>
    </p:spTree>
    <p:extLst>
      <p:ext uri="{BB962C8B-B14F-4D97-AF65-F5344CB8AC3E}">
        <p14:creationId xmlns:p14="http://schemas.microsoft.com/office/powerpoint/2010/main" val="58642210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theme>
</file>

<file path=ppt/theme/theme2.xml><?xml version="1.0" encoding="utf-8"?>
<a:theme xmlns:a="http://schemas.openxmlformats.org/drawingml/2006/main" name="2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38783</TotalTime>
  <Words>903</Words>
  <Application>Microsoft Office PowerPoint</Application>
  <PresentationFormat>自定义</PresentationFormat>
  <Paragraphs>163</Paragraphs>
  <Slides>29</Slides>
  <Notes>4</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1</vt:i4>
      </vt:variant>
      <vt:variant>
        <vt:lpstr>幻灯片标题</vt:lpstr>
      </vt:variant>
      <vt:variant>
        <vt:i4>29</vt:i4>
      </vt:variant>
    </vt:vector>
  </HeadingPairs>
  <TitlesOfParts>
    <vt:vector size="40" baseType="lpstr">
      <vt:lpstr>Adobe 楷体 Std R</vt:lpstr>
      <vt:lpstr>宋体</vt:lpstr>
      <vt:lpstr>微软雅黑</vt:lpstr>
      <vt:lpstr>Arial</vt:lpstr>
      <vt:lpstr>Calibri</vt:lpstr>
      <vt:lpstr>Cambria Math</vt:lpstr>
      <vt:lpstr>Times New Roman</vt:lpstr>
      <vt:lpstr>Wingdings</vt:lpstr>
      <vt:lpstr>1_Office 主题</vt:lpstr>
      <vt:lpstr>2_Office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陈京帅</dc:creator>
  <cp:lastModifiedBy>xiande.lin</cp:lastModifiedBy>
  <cp:revision>3192</cp:revision>
  <cp:lastPrinted>2013-04-07T00:52:33Z</cp:lastPrinted>
  <dcterms:modified xsi:type="dcterms:W3CDTF">2017-10-22T01:41:41Z</dcterms:modified>
</cp:coreProperties>
</file>