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6" r:id="rId4"/>
    <p:sldId id="262" r:id="rId5"/>
    <p:sldId id="263" r:id="rId6"/>
    <p:sldId id="264" r:id="rId7"/>
    <p:sldId id="267" r:id="rId8"/>
    <p:sldId id="26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p:scale>
          <a:sx n="100" d="100"/>
          <a:sy n="100"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87354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120969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98483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3" name="灯片编号占位符 14"/>
          <p:cNvSpPr>
            <a:spLocks noGrp="1"/>
          </p:cNvSpPr>
          <p:nvPr>
            <p:ph type="sldNum" sz="quarter" idx="10"/>
          </p:nvPr>
        </p:nvSpPr>
        <p:spPr>
          <a:xfrm>
            <a:off x="10703986" y="6462714"/>
            <a:ext cx="960966" cy="209550"/>
          </a:xfrm>
          <a:prstGeom prst="rect">
            <a:avLst/>
          </a:prstGeom>
        </p:spPr>
        <p:txBody>
          <a:bodyPr/>
          <a:lstStyle>
            <a:lvl1pPr algn="r" fontAlgn="auto">
              <a:spcBef>
                <a:spcPts val="0"/>
              </a:spcBef>
              <a:spcAft>
                <a:spcPts val="0"/>
              </a:spcAft>
              <a:defRPr sz="952">
                <a:solidFill>
                  <a:schemeClr val="bg1">
                    <a:lumMod val="65000"/>
                  </a:schemeClr>
                </a:solidFill>
                <a:latin typeface="微软雅黑" pitchFamily="34" charset="-122"/>
                <a:ea typeface="微软雅黑" pitchFamily="34" charset="-122"/>
              </a:defRPr>
            </a:lvl1pPr>
          </a:lstStyle>
          <a:p>
            <a:pPr>
              <a:defRPr/>
            </a:pPr>
            <a:r>
              <a:rPr lang="zh-CN" altLang="en-US"/>
              <a:t>第 </a:t>
            </a:r>
            <a:fld id="{F9836550-59F5-4741-8F32-4C660952C9C1}" type="slidenum">
              <a:rPr lang="zh-CN" altLang="en-US"/>
              <a:pPr>
                <a:defRPr/>
              </a:pPr>
              <a:t>‹#›</a:t>
            </a:fld>
            <a:r>
              <a:rPr lang="zh-CN" altLang="en-US"/>
              <a:t> 页</a:t>
            </a:r>
          </a:p>
        </p:txBody>
      </p:sp>
    </p:spTree>
    <p:extLst>
      <p:ext uri="{BB962C8B-B14F-4D97-AF65-F5344CB8AC3E}">
        <p14:creationId xmlns:p14="http://schemas.microsoft.com/office/powerpoint/2010/main" val="72835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16688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63455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394014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160571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331697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117697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209695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3BC9AB-AE60-4736-8C39-9D9390E4DE0B}" type="datetimeFigureOut">
              <a:rPr lang="zh-CN" altLang="en-US" smtClean="0"/>
              <a:t>2017/9/8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178404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BC9AB-AE60-4736-8C39-9D9390E4DE0B}" type="datetimeFigureOut">
              <a:rPr lang="zh-CN" altLang="en-US" smtClean="0"/>
              <a:t>2017/9/8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86D52-5401-4D52-89FD-C91C91D878BB}" type="slidenum">
              <a:rPr lang="zh-CN" altLang="en-US" smtClean="0"/>
              <a:t>‹#›</a:t>
            </a:fld>
            <a:endParaRPr lang="zh-CN" altLang="en-US"/>
          </a:p>
        </p:txBody>
      </p:sp>
    </p:spTree>
    <p:extLst>
      <p:ext uri="{BB962C8B-B14F-4D97-AF65-F5344CB8AC3E}">
        <p14:creationId xmlns:p14="http://schemas.microsoft.com/office/powerpoint/2010/main" val="12678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Microsoft_Visio___1.vsdx"/><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package" Target="../embeddings/Microsoft_Visio___2.vsdx"/><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控制算法流程</a:t>
            </a:r>
            <a:endParaRPr lang="zh-CN" altLang="en-US" dirty="0"/>
          </a:p>
        </p:txBody>
      </p:sp>
      <p:sp>
        <p:nvSpPr>
          <p:cNvPr id="3" name="副标题 2"/>
          <p:cNvSpPr>
            <a:spLocks noGrp="1"/>
          </p:cNvSpPr>
          <p:nvPr>
            <p:ph type="subTitle" idx="1"/>
          </p:nvPr>
        </p:nvSpPr>
        <p:spPr/>
        <p:txBody>
          <a:bodyPr/>
          <a:lstStyle/>
          <a:p>
            <a:r>
              <a:rPr lang="zh-CN" altLang="en-US" dirty="0" smtClean="0"/>
              <a:t>林乾浩</a:t>
            </a:r>
            <a:endParaRPr lang="zh-CN" altLang="en-US" dirty="0"/>
          </a:p>
        </p:txBody>
      </p:sp>
    </p:spTree>
    <p:extLst>
      <p:ext uri="{BB962C8B-B14F-4D97-AF65-F5344CB8AC3E}">
        <p14:creationId xmlns:p14="http://schemas.microsoft.com/office/powerpoint/2010/main" val="43490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侧向控制系统中关键变量</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p:graphicFrame>
        <p:nvGraphicFramePr>
          <p:cNvPr id="4" name="对象 3"/>
          <p:cNvGraphicFramePr>
            <a:graphicFrameLocks noChangeAspect="1"/>
          </p:cNvGraphicFramePr>
          <p:nvPr/>
        </p:nvGraphicFramePr>
        <p:xfrm>
          <a:off x="3047744" y="1447634"/>
          <a:ext cx="5574435" cy="3558365"/>
        </p:xfrm>
        <a:graphic>
          <a:graphicData uri="http://schemas.openxmlformats.org/presentationml/2006/ole">
            <mc:AlternateContent xmlns:mc="http://schemas.openxmlformats.org/markup-compatibility/2006">
              <mc:Choice xmlns:v="urn:schemas-microsoft-com:vml" Requires="v">
                <p:oleObj spid="_x0000_s1053" name="Visio" r:id="rId5" imgW="7391377" imgH="4715010" progId="Visio.Drawing.15">
                  <p:embed/>
                </p:oleObj>
              </mc:Choice>
              <mc:Fallback>
                <p:oleObj name="Visio" r:id="rId5" imgW="7391377" imgH="4715010" progId="Visio.Drawing.15">
                  <p:embed/>
                  <p:pic>
                    <p:nvPicPr>
                      <p:cNvPr id="0" name=""/>
                      <p:cNvPicPr>
                        <a:picLocks noChangeAspect="1" noChangeArrowheads="1"/>
                      </p:cNvPicPr>
                      <p:nvPr/>
                    </p:nvPicPr>
                    <p:blipFill>
                      <a:blip r:embed="rId6"/>
                      <a:srcRect/>
                      <a:stretch>
                        <a:fillRect/>
                      </a:stretch>
                    </p:blipFill>
                    <p:spPr bwMode="auto">
                      <a:xfrm>
                        <a:off x="3047744" y="1447634"/>
                        <a:ext cx="5574435" cy="3558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1536482" y="5218222"/>
            <a:ext cx="7863050" cy="1323439"/>
          </a:xfrm>
          <a:prstGeom prst="rect">
            <a:avLst/>
          </a:prstGeom>
          <a:noFill/>
        </p:spPr>
        <p:txBody>
          <a:bodyPr wrap="none" rtlCol="0">
            <a:spAutoFit/>
          </a:bodyPr>
          <a:lstStyle/>
          <a:p>
            <a:r>
              <a:rPr lang="zh-CN" altLang="zh-CN" sz="2000" dirty="0"/>
              <a:t>汽车当前点距离为Δ</a:t>
            </a:r>
            <a:r>
              <a:rPr lang="en-US" altLang="zh-CN" sz="2000" dirty="0"/>
              <a:t>y</a:t>
            </a:r>
            <a:endParaRPr lang="zh-CN" altLang="zh-CN" sz="2000" dirty="0"/>
          </a:p>
          <a:p>
            <a:r>
              <a:rPr lang="zh-CN" altLang="zh-CN" sz="2000" dirty="0"/>
              <a:t>预瞄点到轨迹的距离为</a:t>
            </a:r>
            <a:r>
              <a:rPr lang="en-US" altLang="zh-CN" sz="2000" dirty="0"/>
              <a:t>Y</a:t>
            </a:r>
            <a:r>
              <a:rPr lang="en-US" altLang="zh-CN" sz="2000" baseline="-25000" dirty="0"/>
              <a:t>L2</a:t>
            </a:r>
            <a:endParaRPr lang="zh-CN" altLang="zh-CN" sz="2000" dirty="0"/>
          </a:p>
          <a:p>
            <a:r>
              <a:rPr lang="zh-CN" altLang="zh-CN" sz="2000" dirty="0"/>
              <a:t>侧偏角和航向角行驶的距离为</a:t>
            </a:r>
            <a:r>
              <a:rPr lang="en-US" altLang="zh-CN" sz="2000" dirty="0"/>
              <a:t>L*sin(</a:t>
            </a:r>
            <a:r>
              <a:rPr lang="zh-CN" altLang="zh-CN" sz="2000" dirty="0"/>
              <a:t>Δ</a:t>
            </a:r>
            <a:r>
              <a:rPr lang="en-US" altLang="zh-CN" sz="2000" dirty="0"/>
              <a:t>Ψ</a:t>
            </a:r>
            <a:r>
              <a:rPr lang="en-US" altLang="zh-CN" sz="2000" dirty="0" smtClean="0"/>
              <a:t>)</a:t>
            </a:r>
          </a:p>
          <a:p>
            <a:r>
              <a:rPr lang="zh-CN" altLang="en-US" sz="2000" dirty="0" smtClean="0"/>
              <a:t>在当前汽车坐标系下，预瞄一段距离由于道路曲率造成的距离为</a:t>
            </a:r>
            <a:r>
              <a:rPr lang="zh-CN" altLang="zh-CN" sz="2000" dirty="0"/>
              <a:t>Δ</a:t>
            </a:r>
            <a:r>
              <a:rPr lang="en-US" altLang="zh-CN" sz="2000" dirty="0" smtClean="0"/>
              <a:t>y</a:t>
            </a:r>
            <a:r>
              <a:rPr lang="en-US" altLang="zh-CN" sz="2000" baseline="-25000" dirty="0" smtClean="0"/>
              <a:t>L2</a:t>
            </a:r>
            <a:endParaRPr lang="zh-CN" altLang="zh-CN" sz="2000" baseline="-25000" dirty="0"/>
          </a:p>
        </p:txBody>
      </p:sp>
    </p:spTree>
    <p:extLst>
      <p:ext uri="{BB962C8B-B14F-4D97-AF65-F5344CB8AC3E}">
        <p14:creationId xmlns:p14="http://schemas.microsoft.com/office/powerpoint/2010/main" val="100955937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控制系统整体框图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p:sp>
        <p:nvSpPr>
          <p:cNvPr id="5" name="文本框 4"/>
          <p:cNvSpPr txBox="1"/>
          <p:nvPr/>
        </p:nvSpPr>
        <p:spPr>
          <a:xfrm>
            <a:off x="2669880" y="5230922"/>
            <a:ext cx="6312118" cy="1015663"/>
          </a:xfrm>
          <a:prstGeom prst="rect">
            <a:avLst/>
          </a:prstGeom>
          <a:noFill/>
        </p:spPr>
        <p:txBody>
          <a:bodyPr wrap="square" rtlCol="0">
            <a:spAutoFit/>
          </a:bodyPr>
          <a:lstStyle/>
          <a:p>
            <a:r>
              <a:rPr lang="zh-CN" altLang="zh-CN" sz="2000" dirty="0"/>
              <a:t>从上图可以看出，侧向控制策略有两部分组成</a:t>
            </a:r>
            <a:r>
              <a:rPr lang="zh-CN" altLang="zh-CN" sz="2000" dirty="0" smtClean="0"/>
              <a:t>：</a:t>
            </a:r>
            <a:endParaRPr lang="en-US" altLang="zh-CN" sz="2000" dirty="0" smtClean="0"/>
          </a:p>
          <a:p>
            <a:r>
              <a:rPr lang="en-US" altLang="zh-CN" sz="2000" dirty="0" smtClean="0"/>
              <a:t>1</a:t>
            </a:r>
            <a:r>
              <a:rPr lang="zh-CN" altLang="zh-CN" sz="2000" dirty="0"/>
              <a:t>、道路曲率造成的位置偏差控制</a:t>
            </a:r>
            <a:r>
              <a:rPr lang="zh-CN" altLang="zh-CN" sz="2000" dirty="0" smtClean="0"/>
              <a:t>；</a:t>
            </a:r>
            <a:endParaRPr lang="en-US" altLang="zh-CN" sz="2000" dirty="0" smtClean="0"/>
          </a:p>
          <a:p>
            <a:r>
              <a:rPr lang="en-US" altLang="zh-CN" sz="2000" dirty="0" smtClean="0"/>
              <a:t>2</a:t>
            </a:r>
            <a:r>
              <a:rPr lang="zh-CN" altLang="zh-CN" sz="2000" dirty="0"/>
              <a:t>、</a:t>
            </a:r>
            <a:r>
              <a:rPr lang="zh-CN" altLang="zh-CN" sz="2000" dirty="0" smtClean="0"/>
              <a:t>当前</a:t>
            </a:r>
            <a:r>
              <a:rPr lang="zh-CN" altLang="en-US" sz="2000" dirty="0" smtClean="0"/>
              <a:t>车辆到轨迹</a:t>
            </a:r>
            <a:r>
              <a:rPr lang="zh-CN" altLang="zh-CN" sz="2000" dirty="0" smtClean="0"/>
              <a:t>距离</a:t>
            </a:r>
            <a:r>
              <a:rPr lang="zh-CN" altLang="zh-CN" sz="2000" dirty="0"/>
              <a:t>的</a:t>
            </a:r>
            <a:r>
              <a:rPr lang="zh-CN" altLang="zh-CN" sz="2000" dirty="0" smtClean="0"/>
              <a:t>偏差</a:t>
            </a:r>
            <a:r>
              <a:rPr lang="zh-CN" altLang="en-US" sz="2000" dirty="0" smtClean="0"/>
              <a:t>消除</a:t>
            </a:r>
            <a:r>
              <a:rPr lang="zh-CN" altLang="zh-CN" sz="2000" dirty="0" smtClean="0"/>
              <a:t>控制</a:t>
            </a:r>
            <a:endParaRPr lang="zh-CN" altLang="zh-CN" sz="2000" dirty="0"/>
          </a:p>
        </p:txBody>
      </p:sp>
      <p:sp>
        <p:nvSpPr>
          <p:cNvPr id="8" name="Rectangle 5"/>
          <p:cNvSpPr>
            <a:spLocks noChangeArrowheads="1"/>
          </p:cNvSpPr>
          <p:nvPr/>
        </p:nvSpPr>
        <p:spPr bwMode="auto">
          <a:xfrm>
            <a:off x="2860675" y="1315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4"/>
          <a:stretch>
            <a:fillRect/>
          </a:stretch>
        </p:blipFill>
        <p:spPr>
          <a:xfrm>
            <a:off x="1190625" y="1807183"/>
            <a:ext cx="10059570" cy="2544677"/>
          </a:xfrm>
          <a:prstGeom prst="rect">
            <a:avLst/>
          </a:prstGeom>
        </p:spPr>
      </p:pic>
    </p:spTree>
    <p:extLst>
      <p:ext uri="{BB962C8B-B14F-4D97-AF65-F5344CB8AC3E}">
        <p14:creationId xmlns:p14="http://schemas.microsoft.com/office/powerpoint/2010/main" val="25601314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前馈控制框图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mc:AlternateContent xmlns:mc="http://schemas.openxmlformats.org/markup-compatibility/2006" xmlns:a14="http://schemas.microsoft.com/office/drawing/2010/main">
        <mc:Choice Requires="a14">
          <p:sp>
            <p:nvSpPr>
              <p:cNvPr id="5" name="文本框 4"/>
              <p:cNvSpPr txBox="1"/>
              <p:nvPr/>
            </p:nvSpPr>
            <p:spPr>
              <a:xfrm>
                <a:off x="2362200" y="3533251"/>
                <a:ext cx="7559598" cy="2509020"/>
              </a:xfrm>
              <a:prstGeom prst="rect">
                <a:avLst/>
              </a:prstGeom>
              <a:noFill/>
            </p:spPr>
            <p:txBody>
              <a:bodyPr wrap="square" rtlCol="0">
                <a:spAutoFit/>
              </a:bodyPr>
              <a:lstStyle/>
              <a:p>
                <a:r>
                  <a:rPr lang="zh-CN" altLang="zh-CN" sz="1600" dirty="0" smtClean="0"/>
                  <a:t>计算</a:t>
                </a:r>
                <a:r>
                  <a:rPr lang="zh-CN" altLang="en-US" sz="1600" dirty="0" smtClean="0"/>
                  <a:t>道路曲率影响的方向盘转角：</a:t>
                </a:r>
                <a:endParaRPr lang="en-US" altLang="zh-CN" sz="1600" dirty="0" smtClean="0"/>
              </a:p>
              <a:p>
                <a:r>
                  <a:rPr lang="zh-CN" altLang="en-US" sz="1600" dirty="0" smtClean="0"/>
                  <a:t>曲率距离</a:t>
                </a:r>
                <a:r>
                  <a:rPr lang="zh-CN" altLang="zh-CN" sz="1600" dirty="0" smtClean="0"/>
                  <a:t>Δ</a:t>
                </a:r>
                <a:r>
                  <a:rPr lang="en-US" altLang="zh-CN" sz="1600" dirty="0"/>
                  <a:t>y</a:t>
                </a:r>
                <a:r>
                  <a:rPr lang="en-US" altLang="zh-CN" sz="1600" baseline="-25000" dirty="0"/>
                  <a:t>L2</a:t>
                </a:r>
                <a:r>
                  <a:rPr lang="en-US" altLang="zh-CN" sz="1600" dirty="0"/>
                  <a:t>= Y</a:t>
                </a:r>
                <a:r>
                  <a:rPr lang="en-US" altLang="zh-CN" sz="1600" baseline="-25000" dirty="0"/>
                  <a:t>L2</a:t>
                </a:r>
                <a:r>
                  <a:rPr lang="en-US" altLang="zh-CN" sz="1600" dirty="0"/>
                  <a:t>-</a:t>
                </a:r>
                <a:r>
                  <a:rPr lang="zh-CN" altLang="zh-CN" sz="1600" dirty="0"/>
                  <a:t>Δ</a:t>
                </a:r>
                <a:r>
                  <a:rPr lang="en-US" altLang="zh-CN" sz="1600" dirty="0"/>
                  <a:t>y- L*sin(</a:t>
                </a:r>
                <a:r>
                  <a:rPr lang="zh-CN" altLang="zh-CN" sz="1600" dirty="0"/>
                  <a:t>Δ</a:t>
                </a:r>
                <a:r>
                  <a:rPr lang="en-US" altLang="zh-CN" sz="1600" dirty="0"/>
                  <a:t>Ψ)</a:t>
                </a:r>
                <a:endParaRPr lang="zh-CN" altLang="zh-CN" sz="1600" dirty="0"/>
              </a:p>
              <a:p>
                <a:r>
                  <a:rPr lang="zh-CN" altLang="en-US" sz="1600" dirty="0" smtClean="0"/>
                  <a:t>可得期望角速率</a:t>
                </a:r>
                <a:r>
                  <a:rPr lang="zh-CN" altLang="zh-CN" sz="1600" dirty="0" smtClean="0"/>
                  <a:t>计算</a:t>
                </a:r>
                <a:r>
                  <a:rPr lang="zh-CN" altLang="en-US" sz="1600" dirty="0" smtClean="0"/>
                  <a:t>为：</a:t>
                </a:r>
                <a:endParaRPr lang="zh-CN" altLang="zh-CN" sz="1600" dirty="0"/>
              </a:p>
              <a:p>
                <a:pPr/>
                <a14:m>
                  <m:oMathPara xmlns:m="http://schemas.openxmlformats.org/officeDocument/2006/math">
                    <m:oMathParaPr>
                      <m:jc m:val="centerGroup"/>
                    </m:oMathParaPr>
                    <m:oMath xmlns:m="http://schemas.openxmlformats.org/officeDocument/2006/math">
                      <m:sSub>
                        <m:sSubPr>
                          <m:ctrlPr>
                            <a:rPr lang="zh-CN" altLang="zh-CN" sz="1000" i="1">
                              <a:latin typeface="Cambria Math" panose="02040503050406030204" pitchFamily="18" charset="0"/>
                            </a:rPr>
                          </m:ctrlPr>
                        </m:sSubPr>
                        <m:e>
                          <m:acc>
                            <m:accPr>
                              <m:chr m:val="̇"/>
                              <m:ctrlPr>
                                <a:rPr lang="zh-CN" altLang="zh-CN" sz="1000" i="1">
                                  <a:latin typeface="Cambria Math" panose="02040503050406030204" pitchFamily="18" charset="0"/>
                                </a:rPr>
                              </m:ctrlPr>
                            </m:accPr>
                            <m:e>
                              <m:r>
                                <a:rPr lang="en-US" altLang="zh-CN" sz="1000" i="1">
                                  <a:latin typeface="Cambria Math" panose="02040503050406030204" pitchFamily="18" charset="0"/>
                                </a:rPr>
                                <m:t>𝛹</m:t>
                              </m:r>
                            </m:e>
                          </m:acc>
                        </m:e>
                        <m:sub>
                          <m:r>
                            <a:rPr lang="en-US" altLang="zh-CN" sz="1000" i="1">
                              <a:latin typeface="Cambria Math" panose="02040503050406030204" pitchFamily="18" charset="0"/>
                            </a:rPr>
                            <m:t>𝑑𝑒𝑠</m:t>
                          </m:r>
                        </m:sub>
                      </m:sSub>
                      <m:r>
                        <a:rPr lang="en-US" altLang="zh-CN" sz="1000" i="1">
                          <a:latin typeface="Cambria Math" panose="02040503050406030204" pitchFamily="18" charset="0"/>
                        </a:rPr>
                        <m:t>=</m:t>
                      </m:r>
                      <m:f>
                        <m:fPr>
                          <m:ctrlPr>
                            <a:rPr lang="zh-CN" altLang="zh-CN" sz="1000" i="1">
                              <a:latin typeface="Cambria Math" panose="02040503050406030204" pitchFamily="18" charset="0"/>
                            </a:rPr>
                          </m:ctrlPr>
                        </m:fPr>
                        <m:num>
                          <m:r>
                            <a:rPr lang="en-US" altLang="zh-CN" sz="1000" i="1">
                              <a:latin typeface="Cambria Math" panose="02040503050406030204" pitchFamily="18" charset="0"/>
                            </a:rPr>
                            <m:t>2</m:t>
                          </m:r>
                          <m:r>
                            <a:rPr lang="en-US" altLang="zh-CN" sz="1000" i="1">
                              <a:latin typeface="Cambria Math" panose="02040503050406030204" pitchFamily="18" charset="0"/>
                            </a:rPr>
                            <m:t>𝑉</m:t>
                          </m:r>
                          <m:r>
                            <a:rPr lang="en-US" altLang="zh-CN" sz="1000" i="1">
                              <a:latin typeface="Cambria Math" panose="02040503050406030204" pitchFamily="18" charset="0"/>
                            </a:rPr>
                            <m:t>∗</m:t>
                          </m:r>
                          <m:r>
                            <a:rPr lang="en-US" altLang="zh-CN" sz="1000" i="1">
                              <a:latin typeface="Cambria Math" panose="02040503050406030204" pitchFamily="18" charset="0"/>
                            </a:rPr>
                            <m:t>𝛥</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𝑦</m:t>
                              </m:r>
                            </m:e>
                            <m:sub>
                              <m:r>
                                <a:rPr lang="en-US" altLang="zh-CN" sz="1000" i="1">
                                  <a:latin typeface="Cambria Math" panose="02040503050406030204" pitchFamily="18" charset="0"/>
                                </a:rPr>
                                <m:t>𝑙</m:t>
                              </m:r>
                              <m:r>
                                <a:rPr lang="en-US" altLang="zh-CN" sz="1000" i="1">
                                  <a:latin typeface="Cambria Math" panose="02040503050406030204" pitchFamily="18" charset="0"/>
                                </a:rPr>
                                <m:t>2</m:t>
                              </m:r>
                            </m:sub>
                          </m:sSub>
                        </m:num>
                        <m:den>
                          <m:sSubSup>
                            <m:sSubSupPr>
                              <m:ctrlPr>
                                <a:rPr lang="zh-CN" altLang="zh-CN" sz="1000" i="1">
                                  <a:latin typeface="Cambria Math" panose="02040503050406030204" pitchFamily="18" charset="0"/>
                                </a:rPr>
                              </m:ctrlPr>
                            </m:sSubSupPr>
                            <m:e>
                              <m:r>
                                <a:rPr lang="en-US" altLang="zh-CN" sz="1000" i="1">
                                  <a:latin typeface="Cambria Math" panose="02040503050406030204" pitchFamily="18" charset="0"/>
                                </a:rPr>
                                <m:t>𝐿</m:t>
                              </m:r>
                            </m:e>
                            <m:sub>
                              <m:r>
                                <a:rPr lang="en-US" altLang="zh-CN" sz="1000" i="1">
                                  <a:latin typeface="Cambria Math" panose="02040503050406030204" pitchFamily="18" charset="0"/>
                                </a:rPr>
                                <m:t>𝑒𝑓𝑓</m:t>
                              </m:r>
                            </m:sub>
                            <m:sup>
                              <m:r>
                                <a:rPr lang="en-US" altLang="zh-CN" sz="1000" i="1">
                                  <a:latin typeface="Cambria Math" panose="02040503050406030204" pitchFamily="18" charset="0"/>
                                </a:rPr>
                                <m:t>2</m:t>
                              </m:r>
                            </m:sup>
                          </m:sSubSup>
                        </m:den>
                      </m:f>
                    </m:oMath>
                  </m:oMathPara>
                </a14:m>
                <a:endParaRPr lang="zh-CN" altLang="zh-CN" sz="1000" dirty="0"/>
              </a:p>
              <a:p>
                <a:r>
                  <a:rPr lang="zh-CN" altLang="zh-CN" sz="1600" dirty="0"/>
                  <a:t>通过车辆运动学方程可以计算车辆转动角速率与车辆前轮和方向盘角度之间的传送</a:t>
                </a:r>
                <a:r>
                  <a:rPr lang="zh-CN" altLang="zh-CN" sz="1600" dirty="0" smtClean="0"/>
                  <a:t>关系</a:t>
                </a:r>
                <a:r>
                  <a:rPr lang="zh-CN" altLang="en-US" sz="1600" dirty="0" smtClean="0"/>
                  <a:t>：</a:t>
                </a:r>
                <a:endParaRPr lang="zh-CN" altLang="zh-CN" sz="1600" dirty="0"/>
              </a:p>
              <a:p>
                <a:pPr/>
                <a14:m>
                  <m:oMathPara xmlns:m="http://schemas.openxmlformats.org/officeDocument/2006/math">
                    <m:oMathParaPr>
                      <m:jc m:val="centerGroup"/>
                    </m:oMathParaPr>
                    <m:oMath xmlns:m="http://schemas.openxmlformats.org/officeDocument/2006/math">
                      <m:r>
                        <m:rPr>
                          <m:sty m:val="p"/>
                        </m:rPr>
                        <a:rPr lang="en-US" altLang="zh-CN" sz="1000">
                          <a:latin typeface="Cambria Math" panose="02040503050406030204" pitchFamily="18" charset="0"/>
                        </a:rPr>
                        <m:t>Gain</m:t>
                      </m:r>
                      <m:r>
                        <a:rPr lang="en-US" altLang="zh-CN" sz="1000">
                          <a:latin typeface="Cambria Math" panose="02040503050406030204" pitchFamily="18" charset="0"/>
                        </a:rPr>
                        <m:t>=</m:t>
                      </m:r>
                      <m:r>
                        <m:rPr>
                          <m:sty m:val="p"/>
                        </m:rPr>
                        <a:rPr lang="en-US" altLang="zh-CN" sz="1000">
                          <a:latin typeface="Cambria Math" panose="02040503050406030204" pitchFamily="18" charset="0"/>
                        </a:rPr>
                        <m:t>SteerRatio</m:t>
                      </m:r>
                      <m:r>
                        <a:rPr lang="en-US" altLang="zh-CN" sz="1000" i="1">
                          <a:latin typeface="Cambria Math" panose="02040503050406030204" pitchFamily="18" charset="0"/>
                        </a:rPr>
                        <m:t>∗</m:t>
                      </m:r>
                      <m:f>
                        <m:fPr>
                          <m:ctrlPr>
                            <a:rPr lang="zh-CN" altLang="zh-CN" sz="1000" i="1">
                              <a:latin typeface="Cambria Math" panose="02040503050406030204" pitchFamily="18" charset="0"/>
                            </a:rPr>
                          </m:ctrlPr>
                        </m:fPr>
                        <m:num>
                          <m:r>
                            <a:rPr lang="en-US" altLang="zh-CN" sz="1000" i="1">
                              <a:latin typeface="Cambria Math" panose="02040503050406030204" pitchFamily="18" charset="0"/>
                            </a:rPr>
                            <m:t>−</m:t>
                          </m:r>
                          <m:r>
                            <a:rPr lang="en-US" altLang="zh-CN" sz="1000" i="1">
                              <a:latin typeface="Cambria Math" panose="02040503050406030204" pitchFamily="18" charset="0"/>
                            </a:rPr>
                            <m:t>𝑚</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𝑉</m:t>
                              </m:r>
                            </m:e>
                            <m:sub>
                              <m:r>
                                <a:rPr lang="en-US" altLang="zh-CN" sz="1000" i="1">
                                  <a:latin typeface="Cambria Math" panose="02040503050406030204" pitchFamily="18" charset="0"/>
                                </a:rPr>
                                <m:t>𝑥</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𝑉</m:t>
                              </m:r>
                            </m:e>
                            <m:sub>
                              <m:r>
                                <a:rPr lang="en-US" altLang="zh-CN" sz="1000" i="1">
                                  <a:latin typeface="Cambria Math" panose="02040503050406030204" pitchFamily="18" charset="0"/>
                                </a:rPr>
                                <m:t>𝑥</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𝑓</m:t>
                              </m:r>
                            </m:sub>
                          </m:sSub>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𝑚</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𝑉</m:t>
                                  </m:r>
                                </m:e>
                                <m:sub>
                                  <m:r>
                                    <a:rPr lang="en-US" altLang="zh-CN" sz="1000" i="1">
                                      <a:latin typeface="Cambria Math" panose="02040503050406030204" pitchFamily="18" charset="0"/>
                                    </a:rPr>
                                    <m:t>𝑥</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𝑉</m:t>
                                  </m:r>
                                </m:e>
                                <m:sub>
                                  <m:r>
                                    <a:rPr lang="en-US" altLang="zh-CN" sz="1000" i="1">
                                      <a:latin typeface="Cambria Math" panose="02040503050406030204" pitchFamily="18" charset="0"/>
                                    </a:rPr>
                                    <m:t>𝑥</m:t>
                                  </m:r>
                                </m:sub>
                              </m:sSub>
                              <m:r>
                                <a:rPr lang="en-US" altLang="zh-CN" sz="1000" i="1">
                                  <a:latin typeface="Cambria Math" panose="02040503050406030204" pitchFamily="18" charset="0"/>
                                </a:rPr>
                                <m:t>𝐶</m:t>
                              </m:r>
                            </m:e>
                            <m:sub>
                              <m:r>
                                <a:rPr lang="en-US" altLang="zh-CN" sz="1000" i="1">
                                  <a:latin typeface="Cambria Math" panose="02040503050406030204" pitchFamily="18" charset="0"/>
                                </a:rPr>
                                <m:t>𝑟</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𝑟</m:t>
                              </m:r>
                            </m:sub>
                          </m:sSub>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𝑟</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𝑓</m:t>
                              </m:r>
                            </m:sub>
                          </m:sSub>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2</m:t>
                              </m:r>
                              <m:r>
                                <a:rPr lang="en-US" altLang="zh-CN" sz="1000" i="1">
                                  <a:latin typeface="Cambria Math" panose="02040503050406030204" pitchFamily="18" charset="0"/>
                                </a:rPr>
                                <m:t>𝐶</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𝑟</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𝑟</m:t>
                              </m:r>
                            </m:sub>
                          </m:sSub>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𝑟</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𝑟</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𝑟</m:t>
                              </m:r>
                            </m:sub>
                          </m:sSub>
                        </m:num>
                        <m:den>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𝑓</m:t>
                              </m:r>
                            </m:sub>
                          </m:sSub>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𝐶</m:t>
                              </m:r>
                            </m:e>
                            <m:sub>
                              <m:r>
                                <a:rPr lang="en-US" altLang="zh-CN" sz="1000" i="1">
                                  <a:latin typeface="Cambria Math" panose="02040503050406030204" pitchFamily="18" charset="0"/>
                                </a:rPr>
                                <m:t>𝑟</m:t>
                              </m:r>
                            </m:sub>
                          </m:sSub>
                          <m:d>
                            <m:dPr>
                              <m:ctrlPr>
                                <a:rPr lang="zh-CN" altLang="zh-CN" sz="1000" i="1">
                                  <a:latin typeface="Cambria Math" panose="02040503050406030204" pitchFamily="18" charset="0"/>
                                </a:rPr>
                              </m:ctrlPr>
                            </m:dPr>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𝑓</m:t>
                                  </m:r>
                                </m:sub>
                              </m:sSub>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𝑙</m:t>
                                  </m:r>
                                </m:e>
                                <m:sub>
                                  <m:r>
                                    <a:rPr lang="en-US" altLang="zh-CN" sz="1000" i="1">
                                      <a:latin typeface="Cambria Math" panose="02040503050406030204" pitchFamily="18" charset="0"/>
                                    </a:rPr>
                                    <m:t>𝑟</m:t>
                                  </m:r>
                                </m:sub>
                              </m:sSub>
                            </m:e>
                          </m:d>
                        </m:den>
                      </m:f>
                    </m:oMath>
                  </m:oMathPara>
                </a14:m>
                <a:endParaRPr lang="zh-CN" altLang="zh-CN" sz="1000" dirty="0"/>
              </a:p>
              <a:p>
                <a:r>
                  <a:rPr lang="zh-CN" altLang="zh-CN" sz="1600" dirty="0"/>
                  <a:t>道路曲率造成的位置计算的方向盘转角为：</a:t>
                </a:r>
              </a:p>
              <a:p>
                <a:pPr/>
                <a14:m>
                  <m:oMathPara xmlns:m="http://schemas.openxmlformats.org/officeDocument/2006/math">
                    <m:oMathParaPr>
                      <m:jc m:val="centerGroup"/>
                    </m:oMathParaPr>
                    <m:oMath xmlns:m="http://schemas.openxmlformats.org/officeDocument/2006/math">
                      <m:r>
                        <m:rPr>
                          <m:sty m:val="p"/>
                        </m:rPr>
                        <a:rPr lang="en-US" altLang="zh-CN" sz="1000">
                          <a:latin typeface="Cambria Math" panose="02040503050406030204" pitchFamily="18" charset="0"/>
                        </a:rPr>
                        <m:t>PinionAngle</m:t>
                      </m:r>
                      <m:r>
                        <a:rPr lang="en-US" altLang="zh-CN" sz="1000">
                          <a:latin typeface="Cambria Math" panose="02040503050406030204" pitchFamily="18" charset="0"/>
                        </a:rPr>
                        <m:t>=</m:t>
                      </m:r>
                      <m:r>
                        <m:rPr>
                          <m:sty m:val="p"/>
                        </m:rPr>
                        <a:rPr lang="en-US" altLang="zh-CN" sz="1000">
                          <a:latin typeface="Cambria Math" panose="02040503050406030204" pitchFamily="18" charset="0"/>
                        </a:rPr>
                        <m:t>Gain</m:t>
                      </m:r>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acc>
                            <m:accPr>
                              <m:chr m:val="̇"/>
                              <m:ctrlPr>
                                <a:rPr lang="zh-CN" altLang="zh-CN" sz="1000" i="1">
                                  <a:latin typeface="Cambria Math" panose="02040503050406030204" pitchFamily="18" charset="0"/>
                                </a:rPr>
                              </m:ctrlPr>
                            </m:accPr>
                            <m:e>
                              <m:r>
                                <a:rPr lang="en-US" altLang="zh-CN" sz="1000" i="1">
                                  <a:latin typeface="Cambria Math" panose="02040503050406030204" pitchFamily="18" charset="0"/>
                                </a:rPr>
                                <m:t>𝛹</m:t>
                              </m:r>
                            </m:e>
                          </m:acc>
                        </m:e>
                        <m:sub>
                          <m:r>
                            <a:rPr lang="en-US" altLang="zh-CN" sz="1000" i="1">
                              <a:latin typeface="Cambria Math" panose="02040503050406030204" pitchFamily="18" charset="0"/>
                            </a:rPr>
                            <m:t>𝑑𝑒𝑠</m:t>
                          </m:r>
                        </m:sub>
                      </m:sSub>
                    </m:oMath>
                  </m:oMathPara>
                </a14:m>
                <a:endParaRPr lang="zh-CN" altLang="zh-CN" sz="1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2362200" y="3533251"/>
                <a:ext cx="7559598" cy="2509020"/>
              </a:xfrm>
              <a:prstGeom prst="rect">
                <a:avLst/>
              </a:prstGeom>
              <a:blipFill rotWithShape="0">
                <a:blip r:embed="rId5"/>
                <a:stretch>
                  <a:fillRect l="-484" t="-1217"/>
                </a:stretch>
              </a:blipFill>
            </p:spPr>
            <p:txBody>
              <a:bodyPr/>
              <a:lstStyle/>
              <a:p>
                <a:r>
                  <a:rPr lang="zh-CN" altLang="en-US">
                    <a:noFill/>
                  </a:rPr>
                  <a:t> </a:t>
                </a:r>
              </a:p>
            </p:txBody>
          </p:sp>
        </mc:Fallback>
      </mc:AlternateContent>
      <p:sp>
        <p:nvSpPr>
          <p:cNvPr id="8" name="Rectangle 5"/>
          <p:cNvSpPr>
            <a:spLocks noChangeArrowheads="1"/>
          </p:cNvSpPr>
          <p:nvPr/>
        </p:nvSpPr>
        <p:spPr bwMode="auto">
          <a:xfrm>
            <a:off x="2860675" y="1315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850682" y="1937194"/>
            <a:ext cx="142019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14045598"/>
              </p:ext>
            </p:extLst>
          </p:nvPr>
        </p:nvGraphicFramePr>
        <p:xfrm>
          <a:off x="850683" y="1937194"/>
          <a:ext cx="9471658" cy="1060005"/>
        </p:xfrm>
        <a:graphic>
          <a:graphicData uri="http://schemas.openxmlformats.org/presentationml/2006/ole">
            <mc:AlternateContent xmlns:mc="http://schemas.openxmlformats.org/markup-compatibility/2006">
              <mc:Choice xmlns:v="urn:schemas-microsoft-com:vml" Requires="v">
                <p:oleObj spid="_x0000_s3101" name="Visio" r:id="rId6" imgW="8477312" imgH="943110" progId="Visio.Drawing.15">
                  <p:embed/>
                </p:oleObj>
              </mc:Choice>
              <mc:Fallback>
                <p:oleObj name="Visio" r:id="rId6" imgW="8477312" imgH="943110"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683" y="1937194"/>
                        <a:ext cx="9471658" cy="1060005"/>
                      </a:xfrm>
                      <a:prstGeom prst="rect">
                        <a:avLst/>
                      </a:prstGeom>
                      <a:noFill/>
                    </p:spPr>
                  </p:pic>
                </p:oleObj>
              </mc:Fallback>
            </mc:AlternateContent>
          </a:graphicData>
        </a:graphic>
      </p:graphicFrame>
    </p:spTree>
    <p:extLst>
      <p:ext uri="{BB962C8B-B14F-4D97-AF65-F5344CB8AC3E}">
        <p14:creationId xmlns:p14="http://schemas.microsoft.com/office/powerpoint/2010/main" val="126469122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a:solidFill>
                  <a:prstClr val="black">
                    <a:lumMod val="65000"/>
                    <a:lumOff val="35000"/>
                  </a:prstClr>
                </a:solidFill>
                <a:latin typeface="微软雅黑" panose="020B0503020204020204" pitchFamily="34" charset="-122"/>
                <a:ea typeface="微软雅黑" panose="020B0503020204020204" pitchFamily="34" charset="-122"/>
              </a:rPr>
              <a:t>反馈</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mc:AlternateContent xmlns:mc="http://schemas.openxmlformats.org/markup-compatibility/2006">
        <mc:Choice xmlns:a14="http://schemas.microsoft.com/office/drawing/2010/main" Requires="a14">
          <p:sp>
            <p:nvSpPr>
              <p:cNvPr id="5" name="文本框 4"/>
              <p:cNvSpPr txBox="1"/>
              <p:nvPr/>
            </p:nvSpPr>
            <p:spPr>
              <a:xfrm>
                <a:off x="2362200" y="3533251"/>
                <a:ext cx="7559598" cy="1782283"/>
              </a:xfrm>
              <a:prstGeom prst="rect">
                <a:avLst/>
              </a:prstGeom>
              <a:noFill/>
            </p:spPr>
            <p:txBody>
              <a:bodyPr wrap="square" rtlCol="0">
                <a:spAutoFit/>
              </a:bodyPr>
              <a:lstStyle/>
              <a:p>
                <a:r>
                  <a:rPr lang="zh-CN" altLang="en-US" sz="1600" dirty="0" smtClean="0"/>
                  <a:t>消除当前位置偏差的回路控制：</a:t>
                </a:r>
                <a:endParaRPr lang="en-US" altLang="zh-CN" sz="1600" dirty="0"/>
              </a:p>
              <a:p>
                <a:r>
                  <a:rPr lang="zh-CN" altLang="en-US" sz="1600" dirty="0" smtClean="0"/>
                  <a:t>当前距离，通过增益调度表设计比例映射侧向速度</a:t>
                </a:r>
                <a:endParaRPr lang="en-US" altLang="zh-CN" sz="1600" dirty="0" smtClean="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V</m:t>
                          </m:r>
                        </m:e>
                        <m:sub>
                          <m:r>
                            <a:rPr lang="en-US" altLang="zh-CN" sz="1200" b="0" i="1" smtClean="0">
                              <a:latin typeface="Cambria Math" panose="02040503050406030204" pitchFamily="18" charset="0"/>
                            </a:rPr>
                            <m:t>𝑠𝑒𝑡</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𝐾</m:t>
                          </m:r>
                        </m:e>
                        <m:sub>
                          <m:r>
                            <a:rPr lang="en-US" altLang="zh-CN" sz="1200" b="0" i="1" smtClean="0">
                              <a:latin typeface="Cambria Math" panose="02040503050406030204" pitchFamily="18" charset="0"/>
                            </a:rPr>
                            <m:t>𝑜𝑓𝑓𝑠𝑒𝑡</m:t>
                          </m:r>
                        </m:sub>
                      </m:sSub>
                      <m:r>
                        <a:rPr lang="en-US" altLang="zh-CN" sz="1200" b="0" i="1" smtClean="0">
                          <a:latin typeface="Cambria Math" panose="02040503050406030204" pitchFamily="18" charset="0"/>
                        </a:rPr>
                        <m:t>∗</m:t>
                      </m:r>
                      <m:r>
                        <m:rPr>
                          <m:sty m:val="p"/>
                        </m:rPr>
                        <a:rPr lang="el-GR" altLang="zh-CN" sz="1200" b="0" i="1" smtClean="0">
                          <a:latin typeface="Cambria Math" panose="02040503050406030204" pitchFamily="18" charset="0"/>
                        </a:rPr>
                        <m:t>Δ</m:t>
                      </m:r>
                      <m:r>
                        <a:rPr lang="en-US" altLang="zh-CN" sz="1200" b="0" i="1" smtClean="0">
                          <a:latin typeface="Cambria Math" panose="02040503050406030204" pitchFamily="18" charset="0"/>
                        </a:rPr>
                        <m:t>𝑦</m:t>
                      </m:r>
                    </m:oMath>
                  </m:oMathPara>
                </a14:m>
                <a:endParaRPr lang="en-US" altLang="zh-CN" sz="1200" dirty="0" smtClean="0"/>
              </a:p>
              <a:p>
                <a:r>
                  <a:rPr lang="en-US" altLang="zh-CN" sz="1600" dirty="0" err="1" smtClean="0"/>
                  <a:t>Vset</a:t>
                </a:r>
                <a:r>
                  <a:rPr lang="zh-CN" altLang="en-US" sz="1600" dirty="0" smtClean="0"/>
                  <a:t>和反馈的侧向速度</a:t>
                </a:r>
                <a:r>
                  <a:rPr lang="en-US" altLang="zh-CN" sz="1600" dirty="0" err="1" smtClean="0"/>
                  <a:t>Vlat</a:t>
                </a:r>
                <a:r>
                  <a:rPr lang="en-US" altLang="zh-CN" sz="1600" dirty="0" smtClean="0"/>
                  <a:t>,</a:t>
                </a:r>
                <a:r>
                  <a:rPr lang="zh-CN" altLang="en-US" sz="1600" dirty="0" smtClean="0"/>
                  <a:t>计算</a:t>
                </a:r>
                <a:r>
                  <a:rPr lang="en-US" altLang="zh-CN" sz="1600" dirty="0" err="1" smtClean="0"/>
                  <a:t>Error_V</a:t>
                </a:r>
                <a:r>
                  <a:rPr lang="zh-CN" altLang="en-US" sz="1600" dirty="0" smtClean="0"/>
                  <a:t>通过</a:t>
                </a:r>
                <a:r>
                  <a:rPr lang="en-US" altLang="zh-CN" sz="1600" dirty="0" smtClean="0"/>
                  <a:t>PID(</a:t>
                </a:r>
                <a:r>
                  <a:rPr lang="zh-CN" altLang="en-US" sz="1600" dirty="0" smtClean="0"/>
                  <a:t>受增益表影响</a:t>
                </a:r>
                <a:r>
                  <a:rPr lang="en-US" altLang="zh-CN" sz="1600" dirty="0" smtClean="0"/>
                  <a:t>)</a:t>
                </a:r>
                <a:r>
                  <a:rPr lang="zh-CN" altLang="en-US" sz="1600" dirty="0" smtClean="0"/>
                  <a:t>映射侧向加速度</a:t>
                </a:r>
                <a:endParaRPr lang="en-US" altLang="zh-CN" sz="1600" dirty="0" smtClean="0"/>
              </a:p>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𝐴</m:t>
                          </m:r>
                        </m:e>
                        <m:sub>
                          <m:r>
                            <m:rPr>
                              <m:sty m:val="p"/>
                            </m:rPr>
                            <a:rPr lang="en-US" altLang="zh-CN" sz="1200" i="1">
                              <a:latin typeface="Cambria Math" panose="02040503050406030204" pitchFamily="18" charset="0"/>
                            </a:rPr>
                            <m:t>lat</m:t>
                          </m:r>
                        </m:sub>
                      </m:sSub>
                      <m:r>
                        <a:rPr lang="en-US" altLang="zh-CN" sz="1200" i="1">
                          <a:latin typeface="Cambria Math" panose="02040503050406030204" pitchFamily="18" charset="0"/>
                        </a:rPr>
                        <m:t>=</m:t>
                      </m:r>
                      <m:r>
                        <m:rPr>
                          <m:sty m:val="p"/>
                        </m:rPr>
                        <a:rPr lang="en-US" altLang="zh-CN" sz="1200" i="1" dirty="0" smtClean="0">
                          <a:latin typeface="Cambria Math" panose="02040503050406030204" pitchFamily="18" charset="0"/>
                        </a:rPr>
                        <m:t>error</m:t>
                      </m:r>
                      <m:r>
                        <a:rPr lang="zh-CN" altLang="en-US" sz="1200" b="0" i="1" dirty="0" smtClean="0">
                          <a:latin typeface="Cambria Math" panose="02040503050406030204" pitchFamily="18" charset="0"/>
                        </a:rPr>
                        <m:t>∗</m:t>
                      </m:r>
                      <m:sSub>
                        <m:sSubPr>
                          <m:ctrlPr>
                            <a:rPr lang="en-US" altLang="zh-CN" sz="1200" b="0" i="1" dirty="0" smtClean="0">
                              <a:latin typeface="Cambria Math" panose="02040503050406030204" pitchFamily="18" charset="0"/>
                            </a:rPr>
                          </m:ctrlPr>
                        </m:sSubPr>
                        <m:e>
                          <m:r>
                            <a:rPr lang="en-US" altLang="zh-CN" sz="1200" b="0" i="1" dirty="0" smtClean="0">
                              <a:latin typeface="Cambria Math" panose="02040503050406030204" pitchFamily="18" charset="0"/>
                            </a:rPr>
                            <m:t>𝐾</m:t>
                          </m:r>
                        </m:e>
                        <m:sub>
                          <m:r>
                            <a:rPr lang="en-US" altLang="zh-CN" sz="1200" b="0" i="1" dirty="0" smtClean="0">
                              <a:latin typeface="Cambria Math" panose="02040503050406030204" pitchFamily="18" charset="0"/>
                            </a:rPr>
                            <m:t>𝑝</m:t>
                          </m:r>
                        </m:sub>
                      </m:sSub>
                      <m:r>
                        <a:rPr lang="en-US" altLang="zh-CN" sz="1200" b="0" i="1" dirty="0" smtClean="0">
                          <a:latin typeface="Cambria Math" panose="02040503050406030204" pitchFamily="18" charset="0"/>
                        </a:rPr>
                        <m:t>+</m:t>
                      </m:r>
                      <m:r>
                        <m:rPr>
                          <m:sty m:val="p"/>
                        </m:rPr>
                        <a:rPr lang="en-US" altLang="zh-CN" sz="1200" i="1" dirty="0">
                          <a:latin typeface="Cambria Math" panose="02040503050406030204" pitchFamily="18" charset="0"/>
                        </a:rPr>
                        <m:t>error</m:t>
                      </m:r>
                      <m:r>
                        <a:rPr lang="zh-CN" altLang="en-US"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i="1" dirty="0">
                              <a:latin typeface="Cambria Math" panose="02040503050406030204" pitchFamily="18" charset="0"/>
                            </a:rPr>
                            <m:t>𝐾</m:t>
                          </m:r>
                        </m:e>
                        <m:sub>
                          <m:r>
                            <a:rPr lang="en-US" altLang="zh-CN" sz="1200" b="0" i="1" dirty="0" smtClean="0">
                              <a:latin typeface="Cambria Math" panose="02040503050406030204" pitchFamily="18" charset="0"/>
                            </a:rPr>
                            <m:t>𝑖</m:t>
                          </m:r>
                        </m:sub>
                      </m:sSub>
                      <m:r>
                        <a:rPr lang="zh-CN" altLang="en-US" sz="1200" b="0" i="1" dirty="0" smtClean="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b="0" i="1" dirty="0" smtClean="0">
                              <a:latin typeface="Cambria Math" panose="02040503050406030204" pitchFamily="18" charset="0"/>
                            </a:rPr>
                            <m:t>𝑇</m:t>
                          </m:r>
                        </m:e>
                        <m:sub>
                          <m:r>
                            <a:rPr lang="en-US" altLang="zh-CN" sz="1200" i="1" dirty="0">
                              <a:latin typeface="Cambria Math" panose="02040503050406030204" pitchFamily="18" charset="0"/>
                            </a:rPr>
                            <m:t>𝑖</m:t>
                          </m:r>
                        </m:sub>
                      </m:sSub>
                      <m:r>
                        <a:rPr lang="en-US" altLang="zh-CN" sz="1200" b="0" i="1" dirty="0" smtClean="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i="1" dirty="0">
                              <a:latin typeface="Cambria Math" panose="02040503050406030204" pitchFamily="18" charset="0"/>
                            </a:rPr>
                            <m:t>𝐾</m:t>
                          </m:r>
                        </m:e>
                        <m:sub>
                          <m:r>
                            <a:rPr lang="en-US" altLang="zh-CN" sz="1200" b="0" i="1" dirty="0" smtClean="0">
                              <a:latin typeface="Cambria Math" panose="02040503050406030204" pitchFamily="18" charset="0"/>
                            </a:rPr>
                            <m:t>𝑑</m:t>
                          </m:r>
                        </m:sub>
                      </m:sSub>
                      <m:r>
                        <a:rPr lang="en-US" altLang="zh-CN" sz="1200" b="0" i="1" dirty="0" smtClean="0">
                          <a:latin typeface="Cambria Math" panose="02040503050406030204" pitchFamily="18" charset="0"/>
                        </a:rPr>
                        <m:t>∗</m:t>
                      </m:r>
                      <m:f>
                        <m:fPr>
                          <m:ctrlPr>
                            <a:rPr lang="en-US" altLang="zh-CN" sz="1200" b="0" i="1" dirty="0" smtClean="0">
                              <a:latin typeface="Cambria Math" panose="02040503050406030204" pitchFamily="18" charset="0"/>
                            </a:rPr>
                          </m:ctrlPr>
                        </m:fPr>
                        <m:num>
                          <m:r>
                            <a:rPr lang="en-US" altLang="zh-CN" sz="1200" b="0" i="1" dirty="0" smtClean="0">
                              <a:latin typeface="Cambria Math" panose="02040503050406030204" pitchFamily="18" charset="0"/>
                            </a:rPr>
                            <m:t>𝑑</m:t>
                          </m:r>
                          <m:r>
                            <a:rPr lang="en-US" altLang="zh-CN" sz="1200" b="0" i="1" dirty="0" smtClean="0">
                              <a:latin typeface="Cambria Math" panose="02040503050406030204" pitchFamily="18" charset="0"/>
                            </a:rPr>
                            <m:t>(</m:t>
                          </m:r>
                          <m:r>
                            <a:rPr lang="en-US" altLang="zh-CN" sz="1200" b="0" i="1" dirty="0" smtClean="0">
                              <a:latin typeface="Cambria Math" panose="02040503050406030204" pitchFamily="18" charset="0"/>
                            </a:rPr>
                            <m:t>𝑒𝑟𝑟𝑜𝑟</m:t>
                          </m:r>
                          <m:r>
                            <a:rPr lang="en-US" altLang="zh-CN" sz="1200" b="0" i="1" dirty="0" smtClean="0">
                              <a:latin typeface="Cambria Math" panose="02040503050406030204" pitchFamily="18" charset="0"/>
                            </a:rPr>
                            <m:t>)</m:t>
                          </m:r>
                        </m:num>
                        <m:den>
                          <m:r>
                            <a:rPr lang="en-US" altLang="zh-CN" sz="1200" b="0" i="1" dirty="0" smtClean="0">
                              <a:latin typeface="Cambria Math" panose="02040503050406030204" pitchFamily="18" charset="0"/>
                            </a:rPr>
                            <m:t>𝑑𝑡</m:t>
                          </m:r>
                        </m:den>
                      </m:f>
                    </m:oMath>
                  </m:oMathPara>
                </a14:m>
                <a:endParaRPr lang="en-US" altLang="zh-CN" sz="1200" dirty="0" smtClean="0"/>
              </a:p>
              <a:p>
                <a:pPr lvl="0"/>
                <a:r>
                  <a:rPr lang="zh-CN" altLang="en-US" sz="1600" dirty="0" smtClean="0">
                    <a:solidFill>
                      <a:prstClr val="black"/>
                    </a:solidFill>
                  </a:rPr>
                  <a:t>侧向加速度除以纵向速度，得到受位置偏差影响的转动角</a:t>
                </a:r>
                <a:r>
                  <a:rPr lang="zh-CN" altLang="en-US" sz="1600" dirty="0" smtClean="0">
                    <a:solidFill>
                      <a:prstClr val="black"/>
                    </a:solidFill>
                  </a:rPr>
                  <a:t>速率</a:t>
                </a:r>
                <a:r>
                  <a:rPr lang="en-US" altLang="zh-CN" sz="1600" dirty="0" err="1" smtClean="0">
                    <a:solidFill>
                      <a:prstClr val="black"/>
                    </a:solidFill>
                  </a:rPr>
                  <a:t>YawRateAdditional</a:t>
                </a:r>
                <a:endParaRPr lang="en-US" altLang="zh-CN" sz="1200" dirty="0" smtClean="0"/>
              </a:p>
              <a:p>
                <a:endParaRPr lang="zh-CN" altLang="zh-CN" sz="1000" dirty="0"/>
              </a:p>
            </p:txBody>
          </p:sp>
        </mc:Choice>
        <mc:Fallback>
          <p:sp>
            <p:nvSpPr>
              <p:cNvPr id="5" name="文本框 4"/>
              <p:cNvSpPr txBox="1">
                <a:spLocks noRot="1" noChangeAspect="1" noMove="1" noResize="1" noEditPoints="1" noAdjustHandles="1" noChangeArrowheads="1" noChangeShapeType="1" noTextEdit="1"/>
              </p:cNvSpPr>
              <p:nvPr/>
            </p:nvSpPr>
            <p:spPr>
              <a:xfrm>
                <a:off x="2362200" y="3533251"/>
                <a:ext cx="7559598" cy="1782283"/>
              </a:xfrm>
              <a:prstGeom prst="rect">
                <a:avLst/>
              </a:prstGeom>
              <a:blipFill rotWithShape="0">
                <a:blip r:embed="rId4"/>
                <a:stretch>
                  <a:fillRect l="-484" t="-1712"/>
                </a:stretch>
              </a:blipFill>
            </p:spPr>
            <p:txBody>
              <a:bodyPr/>
              <a:lstStyle/>
              <a:p>
                <a:r>
                  <a:rPr lang="zh-CN" altLang="en-US">
                    <a:noFill/>
                  </a:rPr>
                  <a:t> </a:t>
                </a:r>
              </a:p>
            </p:txBody>
          </p:sp>
        </mc:Fallback>
      </mc:AlternateContent>
      <p:sp>
        <p:nvSpPr>
          <p:cNvPr id="8" name="Rectangle 5"/>
          <p:cNvSpPr>
            <a:spLocks noChangeArrowheads="1"/>
          </p:cNvSpPr>
          <p:nvPr/>
        </p:nvSpPr>
        <p:spPr bwMode="auto">
          <a:xfrm>
            <a:off x="2860675" y="1315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850682" y="1937194"/>
            <a:ext cx="142019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362200" y="1185241"/>
            <a:ext cx="167189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5"/>
          <a:stretch>
            <a:fillRect/>
          </a:stretch>
        </p:blipFill>
        <p:spPr>
          <a:xfrm>
            <a:off x="2099125" y="1430443"/>
            <a:ext cx="8196795" cy="1957168"/>
          </a:xfrm>
          <a:prstGeom prst="rect">
            <a:avLst/>
          </a:prstGeom>
        </p:spPr>
      </p:pic>
    </p:spTree>
    <p:extLst>
      <p:ext uri="{BB962C8B-B14F-4D97-AF65-F5344CB8AC3E}">
        <p14:creationId xmlns:p14="http://schemas.microsoft.com/office/powerpoint/2010/main" val="271428589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增益表框图</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p:sp>
        <p:nvSpPr>
          <p:cNvPr id="5" name="文本框 4"/>
          <p:cNvSpPr txBox="1"/>
          <p:nvPr/>
        </p:nvSpPr>
        <p:spPr>
          <a:xfrm>
            <a:off x="2362200" y="5350605"/>
            <a:ext cx="7559598" cy="1200329"/>
          </a:xfrm>
          <a:prstGeom prst="rect">
            <a:avLst/>
          </a:prstGeom>
          <a:noFill/>
        </p:spPr>
        <p:txBody>
          <a:bodyPr wrap="square" rtlCol="0">
            <a:spAutoFit/>
          </a:bodyPr>
          <a:lstStyle/>
          <a:p>
            <a:r>
              <a:rPr lang="en-US" altLang="zh-CN" sz="1200" dirty="0" smtClean="0"/>
              <a:t>1</a:t>
            </a:r>
            <a:r>
              <a:rPr lang="zh-CN" altLang="en-US" sz="1200" dirty="0" smtClean="0"/>
              <a:t>、将</a:t>
            </a:r>
            <a:r>
              <a:rPr lang="en-US" altLang="zh-CN" sz="1200" dirty="0" err="1" smtClean="0"/>
              <a:t>PinionAngle</a:t>
            </a:r>
            <a:r>
              <a:rPr lang="zh-CN" altLang="en-US" sz="1200" dirty="0" smtClean="0"/>
              <a:t>通过高通滤波器，取</a:t>
            </a:r>
            <a:r>
              <a:rPr lang="en-US" altLang="zh-CN" sz="1200" dirty="0" smtClean="0"/>
              <a:t>1s</a:t>
            </a:r>
            <a:r>
              <a:rPr lang="zh-CN" altLang="en-US" sz="1200" dirty="0" smtClean="0"/>
              <a:t>中的均方差值，通过查表映射乘方向盘的活跃度，与设定的目标活跃度相减，设定为一个动态变量</a:t>
            </a:r>
            <a:r>
              <a:rPr lang="en-US" altLang="zh-CN" sz="1200" dirty="0" err="1" smtClean="0"/>
              <a:t>eActivity</a:t>
            </a:r>
            <a:endParaRPr lang="en-US" altLang="zh-CN" sz="1200" dirty="0" smtClean="0"/>
          </a:p>
          <a:p>
            <a:r>
              <a:rPr lang="en-US" altLang="zh-CN" sz="1200" dirty="0" smtClean="0"/>
              <a:t>2</a:t>
            </a:r>
            <a:r>
              <a:rPr lang="zh-CN" altLang="en-US" sz="1200" dirty="0" smtClean="0"/>
              <a:t>、根据驾驶员是否介入、位置</a:t>
            </a:r>
            <a:r>
              <a:rPr lang="el-GR" altLang="zh-CN" sz="1200" dirty="0" smtClean="0"/>
              <a:t>Δ</a:t>
            </a:r>
            <a:r>
              <a:rPr lang="en-US" altLang="zh-CN" sz="1200" dirty="0" smtClean="0"/>
              <a:t>y</a:t>
            </a:r>
            <a:r>
              <a:rPr lang="zh-CN" altLang="en-US" sz="1200" dirty="0" smtClean="0"/>
              <a:t>的大小和动态变量</a:t>
            </a:r>
            <a:r>
              <a:rPr lang="en-US" altLang="zh-CN" sz="1200" dirty="0" err="1" smtClean="0"/>
              <a:t>eActivity</a:t>
            </a:r>
            <a:r>
              <a:rPr lang="zh-CN" altLang="en-US" sz="1200" dirty="0" smtClean="0"/>
              <a:t>，计算出动态参数的变化率</a:t>
            </a:r>
            <a:endParaRPr lang="en-US" altLang="zh-CN" sz="1200" dirty="0" smtClean="0"/>
          </a:p>
          <a:p>
            <a:r>
              <a:rPr lang="en-US" altLang="zh-CN" sz="1200" dirty="0" smtClean="0"/>
              <a:t>3</a:t>
            </a:r>
            <a:r>
              <a:rPr lang="zh-CN" altLang="en-US" sz="1200" dirty="0" smtClean="0"/>
              <a:t>、计算动态参数，采用一阶积分</a:t>
            </a:r>
            <a:endParaRPr lang="en-US" altLang="zh-CN" sz="1200" dirty="0" smtClean="0"/>
          </a:p>
          <a:p>
            <a:r>
              <a:rPr lang="en-US" altLang="zh-CN" sz="1200" dirty="0" smtClean="0"/>
              <a:t>4</a:t>
            </a:r>
            <a:r>
              <a:rPr lang="zh-CN" altLang="en-US" sz="1200" dirty="0" smtClean="0"/>
              <a:t>、将系数与设定的</a:t>
            </a:r>
            <a:r>
              <a:rPr lang="en-US" altLang="zh-CN" sz="1200" dirty="0" err="1" smtClean="0"/>
              <a:t>Koffset</a:t>
            </a:r>
            <a:r>
              <a:rPr lang="zh-CN" altLang="en-US" sz="1200" dirty="0" smtClean="0"/>
              <a:t>、</a:t>
            </a:r>
            <a:r>
              <a:rPr lang="en-US" altLang="zh-CN" sz="1200" dirty="0" err="1" smtClean="0"/>
              <a:t>Kp</a:t>
            </a:r>
            <a:r>
              <a:rPr lang="zh-CN" altLang="en-US" sz="1200" dirty="0" smtClean="0"/>
              <a:t>、</a:t>
            </a:r>
            <a:r>
              <a:rPr lang="en-US" altLang="zh-CN" sz="1200" dirty="0" smtClean="0"/>
              <a:t>Ki</a:t>
            </a:r>
            <a:r>
              <a:rPr lang="zh-CN" altLang="en-US" sz="1200" dirty="0" smtClean="0"/>
              <a:t>、</a:t>
            </a:r>
            <a:r>
              <a:rPr lang="en-US" altLang="zh-CN" sz="1200" dirty="0" err="1" smtClean="0"/>
              <a:t>Kd</a:t>
            </a:r>
            <a:r>
              <a:rPr lang="zh-CN" altLang="en-US" sz="1200" dirty="0" smtClean="0"/>
              <a:t>系数相乘、得到最后用于控制的参数列表</a:t>
            </a:r>
            <a:endParaRPr lang="en-US" altLang="zh-CN" sz="1200" dirty="0" smtClean="0"/>
          </a:p>
          <a:p>
            <a:endParaRPr lang="en-US" altLang="zh-CN" sz="1200" dirty="0" smtClean="0"/>
          </a:p>
        </p:txBody>
      </p:sp>
      <p:sp>
        <p:nvSpPr>
          <p:cNvPr id="8" name="Rectangle 5"/>
          <p:cNvSpPr>
            <a:spLocks noChangeArrowheads="1"/>
          </p:cNvSpPr>
          <p:nvPr/>
        </p:nvSpPr>
        <p:spPr bwMode="auto">
          <a:xfrm>
            <a:off x="2860675" y="1315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362200" y="1185241"/>
            <a:ext cx="167189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05075" y="8025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4"/>
          <a:stretch>
            <a:fillRect/>
          </a:stretch>
        </p:blipFill>
        <p:spPr>
          <a:xfrm>
            <a:off x="2573585" y="1098038"/>
            <a:ext cx="7614961" cy="3824178"/>
          </a:xfrm>
          <a:prstGeom prst="rect">
            <a:avLst/>
          </a:prstGeom>
        </p:spPr>
      </p:pic>
    </p:spTree>
    <p:extLst>
      <p:ext uri="{BB962C8B-B14F-4D97-AF65-F5344CB8AC3E}">
        <p14:creationId xmlns:p14="http://schemas.microsoft.com/office/powerpoint/2010/main" val="185985584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算法</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位置环</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P</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p:sp>
        <p:nvSpPr>
          <p:cNvPr id="5" name="文本框 4"/>
          <p:cNvSpPr txBox="1"/>
          <p:nvPr/>
        </p:nvSpPr>
        <p:spPr>
          <a:xfrm>
            <a:off x="2273490" y="5591905"/>
            <a:ext cx="7559598" cy="276999"/>
          </a:xfrm>
          <a:prstGeom prst="rect">
            <a:avLst/>
          </a:prstGeom>
          <a:noFill/>
        </p:spPr>
        <p:txBody>
          <a:bodyPr wrap="square" rtlCol="0">
            <a:spAutoFit/>
          </a:bodyPr>
          <a:lstStyle/>
          <a:p>
            <a:r>
              <a:rPr lang="en-US" altLang="zh-CN" sz="1200" dirty="0" smtClean="0"/>
              <a:t>1</a:t>
            </a:r>
            <a:r>
              <a:rPr lang="zh-CN" altLang="en-US" sz="1200" dirty="0" smtClean="0"/>
              <a:t>、</a:t>
            </a:r>
            <a:r>
              <a:rPr lang="en-US" altLang="zh-CN" sz="1200" dirty="0" err="1" smtClean="0"/>
              <a:t>Vset</a:t>
            </a:r>
            <a:r>
              <a:rPr lang="en-US" altLang="zh-CN" sz="1200" dirty="0" smtClean="0"/>
              <a:t>=</a:t>
            </a:r>
            <a:r>
              <a:rPr lang="en-US" altLang="zh-CN" sz="1200" dirty="0" err="1" smtClean="0"/>
              <a:t>Koffset</a:t>
            </a:r>
            <a:r>
              <a:rPr lang="zh-CN" altLang="en-US" sz="1200" dirty="0" smtClean="0"/>
              <a:t>*</a:t>
            </a:r>
            <a:r>
              <a:rPr lang="el-GR" altLang="zh-CN" sz="1200" dirty="0" smtClean="0"/>
              <a:t>Δ</a:t>
            </a:r>
            <a:r>
              <a:rPr lang="en-US" altLang="zh-CN" sz="1200" dirty="0" smtClean="0"/>
              <a:t>y</a:t>
            </a:r>
            <a:r>
              <a:rPr lang="zh-CN" altLang="en-US" sz="1200" dirty="0" smtClean="0"/>
              <a:t>，带入上述的约束条件，使位置环控制的速度在约束条件内</a:t>
            </a:r>
            <a:endParaRPr lang="en-US" altLang="zh-CN" sz="1200" dirty="0" smtClean="0"/>
          </a:p>
        </p:txBody>
      </p:sp>
      <p:sp>
        <p:nvSpPr>
          <p:cNvPr id="8" name="Rectangle 5"/>
          <p:cNvSpPr>
            <a:spLocks noChangeArrowheads="1"/>
          </p:cNvSpPr>
          <p:nvPr/>
        </p:nvSpPr>
        <p:spPr bwMode="auto">
          <a:xfrm>
            <a:off x="2860675" y="1315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362200" y="1185241"/>
            <a:ext cx="167189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05075" y="8025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4"/>
          <a:stretch>
            <a:fillRect/>
          </a:stretch>
        </p:blipFill>
        <p:spPr>
          <a:xfrm>
            <a:off x="2684268" y="1104096"/>
            <a:ext cx="5088322" cy="3818120"/>
          </a:xfrm>
          <a:prstGeom prst="rect">
            <a:avLst/>
          </a:prstGeom>
        </p:spPr>
      </p:pic>
    </p:spTree>
    <p:extLst>
      <p:ext uri="{BB962C8B-B14F-4D97-AF65-F5344CB8AC3E}">
        <p14:creationId xmlns:p14="http://schemas.microsoft.com/office/powerpoint/2010/main" val="225856484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41"/>
          <p:cNvSpPr/>
          <p:nvPr/>
        </p:nvSpPr>
        <p:spPr>
          <a:xfrm>
            <a:off x="4267047" y="333212"/>
            <a:ext cx="3860953" cy="469359"/>
          </a:xfrm>
          <a:prstGeom prst="rect">
            <a:avLst/>
          </a:prstGeom>
        </p:spPr>
        <p:txBody>
          <a:bodyPr wrap="square">
            <a:spAutoFit/>
          </a:bodyPr>
          <a:lstStyle/>
          <a:p>
            <a:pPr algn="ct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算法</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速度环</a:t>
            </a:r>
            <a:r>
              <a:rPr lang="en-US" altLang="zh-CN" sz="2450" b="1" dirty="0" smtClean="0">
                <a:solidFill>
                  <a:prstClr val="black">
                    <a:lumMod val="65000"/>
                    <a:lumOff val="35000"/>
                  </a:prstClr>
                </a:solidFill>
                <a:latin typeface="微软雅黑" panose="020B0503020204020204" pitchFamily="34" charset="-122"/>
                <a:ea typeface="微软雅黑" panose="020B0503020204020204" pitchFamily="34" charset="-122"/>
              </a:rPr>
              <a:t>PID</a:t>
            </a:r>
            <a:r>
              <a:rPr lang="zh-CN" altLang="en-US" sz="2450" b="1" dirty="0" smtClean="0">
                <a:solidFill>
                  <a:prstClr val="black">
                    <a:lumMod val="65000"/>
                    <a:lumOff val="35000"/>
                  </a:prstClr>
                </a:solidFill>
                <a:latin typeface="微软雅黑" panose="020B0503020204020204" pitchFamily="34" charset="-122"/>
                <a:ea typeface="微软雅黑" panose="020B0503020204020204" pitchFamily="34" charset="-122"/>
              </a:rPr>
              <a:t>控制</a:t>
            </a:r>
            <a:endParaRPr lang="en-US" altLang="zh-CN" sz="245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86" name="图片 47"/>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10800000" flipV="1">
            <a:off x="3648891" y="807951"/>
            <a:ext cx="4771148" cy="101705"/>
          </a:xfrm>
          <a:prstGeom prst="rect">
            <a:avLst/>
          </a:prstGeom>
        </p:spPr>
      </p:pic>
      <p:sp>
        <p:nvSpPr>
          <p:cNvPr id="2" name="Rectangle 2"/>
          <p:cNvSpPr>
            <a:spLocks noChangeArrowheads="1"/>
          </p:cNvSpPr>
          <p:nvPr/>
        </p:nvSpPr>
        <p:spPr bwMode="auto">
          <a:xfrm>
            <a:off x="3047744" y="1010268"/>
            <a:ext cx="195497" cy="39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771" tIns="48386" rIns="96771" bIns="48386" numCol="1" anchor="ctr" anchorCtr="0" compatLnSpc="1">
            <a:prstTxWarp prst="textNoShape">
              <a:avLst/>
            </a:prstTxWarp>
            <a:spAutoFit/>
          </a:bodyPr>
          <a:lstStyle/>
          <a:p>
            <a:endParaRPr lang="zh-CN" altLang="en-US" sz="1905"/>
          </a:p>
        </p:txBody>
      </p:sp>
      <mc:AlternateContent xmlns:mc="http://schemas.openxmlformats.org/markup-compatibility/2006">
        <mc:Choice xmlns:a14="http://schemas.microsoft.com/office/drawing/2010/main" Requires="a14">
          <p:sp>
            <p:nvSpPr>
              <p:cNvPr id="5" name="文本框 4"/>
              <p:cNvSpPr txBox="1"/>
              <p:nvPr/>
            </p:nvSpPr>
            <p:spPr>
              <a:xfrm>
                <a:off x="2362200" y="5350605"/>
                <a:ext cx="7559598" cy="731995"/>
              </a:xfrm>
              <a:prstGeom prst="rect">
                <a:avLst/>
              </a:prstGeom>
              <a:noFill/>
            </p:spPr>
            <p:txBody>
              <a:bodyPr wrap="square" rtlCol="0">
                <a:spAutoFit/>
              </a:bodyPr>
              <a:lstStyle/>
              <a:p>
                <a:r>
                  <a:rPr lang="en-US" altLang="zh-CN" sz="1200" dirty="0" smtClean="0"/>
                  <a:t>1</a:t>
                </a:r>
                <a:r>
                  <a:rPr lang="zh-CN" altLang="en-US" sz="1200" dirty="0" smtClean="0"/>
                  <a:t>、左图为</a:t>
                </a:r>
                <a:r>
                  <a:rPr lang="en-US" altLang="zh-CN" sz="1200" dirty="0" smtClean="0"/>
                  <a:t>PID</a:t>
                </a:r>
                <a:r>
                  <a:rPr lang="zh-CN" altLang="en-US" sz="1200" dirty="0" smtClean="0"/>
                  <a:t>控制中积分项的比例系数控制策略</a:t>
                </a:r>
                <a:endParaRPr lang="en-US" altLang="zh-CN" sz="1200" dirty="0" smtClean="0"/>
              </a:p>
              <a:p>
                <a:r>
                  <a:rPr lang="en-US" altLang="zh-CN" sz="1200" dirty="0" smtClean="0"/>
                  <a:t>2</a:t>
                </a:r>
                <a:r>
                  <a:rPr lang="zh-CN" altLang="en-US" sz="1200" dirty="0" smtClean="0"/>
                  <a:t>、右图黑线是时间映射成比例系数的图形</a:t>
                </a:r>
                <a:endParaRPr lang="en-US" altLang="zh-CN" sz="1200" dirty="0" smtClean="0"/>
              </a:p>
              <a:p>
                <a:r>
                  <a:rPr lang="en-US" altLang="zh-CN" sz="1200" dirty="0" smtClean="0"/>
                  <a:t>3</a:t>
                </a:r>
                <a:r>
                  <a:rPr lang="zh-CN" altLang="en-US" sz="1200" dirty="0" smtClean="0"/>
                  <a:t>、控制算法</a:t>
                </a:r>
                <a14:m>
                  <m:oMath xmlns:m="http://schemas.openxmlformats.org/officeDocument/2006/math">
                    <m:r>
                      <a:rPr lang="en-US" altLang="zh-CN" sz="1200" b="0" i="1" dirty="0" smtClean="0">
                        <a:latin typeface="Cambria Math" panose="02040503050406030204" pitchFamily="18" charset="0"/>
                      </a:rPr>
                      <m:t>𝑎</m:t>
                    </m:r>
                    <m:r>
                      <a:rPr lang="en-US" altLang="zh-CN" sz="1200" b="0" i="1" dirty="0" smtClean="0">
                        <a:latin typeface="Cambria Math" panose="02040503050406030204" pitchFamily="18" charset="0"/>
                      </a:rPr>
                      <m:t>=</m:t>
                    </m:r>
                    <m:r>
                      <m:rPr>
                        <m:sty m:val="p"/>
                      </m:rPr>
                      <a:rPr lang="en-US" altLang="zh-CN" sz="1200" i="1" dirty="0">
                        <a:latin typeface="Cambria Math" panose="02040503050406030204" pitchFamily="18" charset="0"/>
                      </a:rPr>
                      <m:t>IPart</m:t>
                    </m:r>
                    <m:r>
                      <a:rPr lang="zh-CN" altLang="en-US" sz="1200" b="0" i="1" dirty="0" smtClean="0">
                        <a:latin typeface="Cambria Math" panose="02040503050406030204" pitchFamily="18" charset="0"/>
                      </a:rPr>
                      <m:t>∗</m:t>
                    </m:r>
                    <m:r>
                      <m:rPr>
                        <m:sty m:val="p"/>
                      </m:rPr>
                      <a:rPr lang="en-US" altLang="zh-CN" sz="1200" i="1" dirty="0">
                        <a:latin typeface="Cambria Math" panose="02040503050406030204" pitchFamily="18" charset="0"/>
                      </a:rPr>
                      <m:t>IRamp</m:t>
                    </m:r>
                    <m:r>
                      <a:rPr lang="en-US" altLang="zh-CN" sz="1200" b="0" i="1" dirty="0" smtClean="0">
                        <a:latin typeface="Cambria Math" panose="02040503050406030204" pitchFamily="18" charset="0"/>
                      </a:rPr>
                      <m:t>+</m:t>
                    </m:r>
                    <m:r>
                      <m:rPr>
                        <m:sty m:val="p"/>
                      </m:rPr>
                      <a:rPr lang="en-US" altLang="zh-CN" sz="1200" i="1" dirty="0">
                        <a:latin typeface="Cambria Math" panose="02040503050406030204" pitchFamily="18" charset="0"/>
                      </a:rPr>
                      <m:t>error</m:t>
                    </m:r>
                    <m:r>
                      <a:rPr lang="zh-CN" altLang="en-US"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i="1" dirty="0">
                            <a:latin typeface="Cambria Math" panose="02040503050406030204" pitchFamily="18" charset="0"/>
                          </a:rPr>
                          <m:t>𝐾</m:t>
                        </m:r>
                      </m:e>
                      <m:sub>
                        <m:r>
                          <a:rPr lang="en-US" altLang="zh-CN" sz="1200" i="1" dirty="0">
                            <a:latin typeface="Cambria Math" panose="02040503050406030204" pitchFamily="18" charset="0"/>
                          </a:rPr>
                          <m:t>𝑝</m:t>
                        </m:r>
                      </m:sub>
                    </m:sSub>
                    <m:r>
                      <a:rPr lang="en-US" altLang="zh-CN" sz="1200" i="1" dirty="0">
                        <a:latin typeface="Cambria Math" panose="02040503050406030204" pitchFamily="18" charset="0"/>
                      </a:rPr>
                      <m:t>+</m:t>
                    </m:r>
                    <m:r>
                      <m:rPr>
                        <m:sty m:val="p"/>
                      </m:rPr>
                      <a:rPr lang="en-US" altLang="zh-CN" sz="1200" i="1" dirty="0">
                        <a:latin typeface="Cambria Math" panose="02040503050406030204" pitchFamily="18" charset="0"/>
                      </a:rPr>
                      <m:t>error</m:t>
                    </m:r>
                    <m:r>
                      <a:rPr lang="zh-CN" altLang="en-US"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i="1" dirty="0">
                            <a:latin typeface="Cambria Math" panose="02040503050406030204" pitchFamily="18" charset="0"/>
                          </a:rPr>
                          <m:t>𝐾</m:t>
                        </m:r>
                      </m:e>
                      <m:sub>
                        <m:r>
                          <a:rPr lang="en-US" altLang="zh-CN" sz="1200" i="1" dirty="0">
                            <a:latin typeface="Cambria Math" panose="02040503050406030204" pitchFamily="18" charset="0"/>
                          </a:rPr>
                          <m:t>𝑖</m:t>
                        </m:r>
                      </m:sub>
                    </m:sSub>
                    <m:r>
                      <a:rPr lang="zh-CN" altLang="en-US"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i="1" dirty="0">
                            <a:latin typeface="Cambria Math" panose="02040503050406030204" pitchFamily="18" charset="0"/>
                          </a:rPr>
                          <m:t>𝑇</m:t>
                        </m:r>
                      </m:e>
                      <m:sub>
                        <m:r>
                          <a:rPr lang="en-US" altLang="zh-CN" sz="1200" i="1" dirty="0">
                            <a:latin typeface="Cambria Math" panose="02040503050406030204" pitchFamily="18" charset="0"/>
                          </a:rPr>
                          <m:t>𝑖</m:t>
                        </m:r>
                      </m:sub>
                    </m:sSub>
                    <m:r>
                      <a:rPr lang="en-US" altLang="zh-CN" sz="1200" i="1" dirty="0">
                        <a:latin typeface="Cambria Math" panose="02040503050406030204" pitchFamily="18" charset="0"/>
                      </a:rPr>
                      <m:t>+</m:t>
                    </m:r>
                    <m:sSub>
                      <m:sSubPr>
                        <m:ctrlPr>
                          <a:rPr lang="en-US" altLang="zh-CN" sz="1200" i="1" dirty="0">
                            <a:latin typeface="Cambria Math" panose="02040503050406030204" pitchFamily="18" charset="0"/>
                          </a:rPr>
                        </m:ctrlPr>
                      </m:sSubPr>
                      <m:e>
                        <m:r>
                          <a:rPr lang="en-US" altLang="zh-CN" sz="1200" i="1" dirty="0">
                            <a:latin typeface="Cambria Math" panose="02040503050406030204" pitchFamily="18" charset="0"/>
                          </a:rPr>
                          <m:t>𝐾</m:t>
                        </m:r>
                      </m:e>
                      <m:sub>
                        <m:r>
                          <a:rPr lang="en-US" altLang="zh-CN" sz="1200" i="1" dirty="0">
                            <a:latin typeface="Cambria Math" panose="02040503050406030204" pitchFamily="18" charset="0"/>
                          </a:rPr>
                          <m:t>𝑑</m:t>
                        </m:r>
                      </m:sub>
                    </m:sSub>
                    <m:r>
                      <a:rPr lang="en-US" altLang="zh-CN" sz="1200" i="1" dirty="0">
                        <a:latin typeface="Cambria Math" panose="02040503050406030204" pitchFamily="18" charset="0"/>
                      </a:rPr>
                      <m:t>∗</m:t>
                    </m:r>
                    <m:f>
                      <m:fPr>
                        <m:ctrlPr>
                          <a:rPr lang="en-US" altLang="zh-CN" sz="1200" i="1" dirty="0">
                            <a:latin typeface="Cambria Math" panose="02040503050406030204" pitchFamily="18" charset="0"/>
                          </a:rPr>
                        </m:ctrlPr>
                      </m:fPr>
                      <m:num>
                        <m:r>
                          <a:rPr lang="en-US" altLang="zh-CN" sz="1200" i="1" dirty="0">
                            <a:latin typeface="Cambria Math" panose="02040503050406030204" pitchFamily="18" charset="0"/>
                          </a:rPr>
                          <m:t>𝑑</m:t>
                        </m:r>
                        <m:r>
                          <a:rPr lang="en-US" altLang="zh-CN" sz="1200" i="1" dirty="0">
                            <a:latin typeface="Cambria Math" panose="02040503050406030204" pitchFamily="18" charset="0"/>
                          </a:rPr>
                          <m:t>(</m:t>
                        </m:r>
                        <m:r>
                          <a:rPr lang="en-US" altLang="zh-CN" sz="1200" i="1" dirty="0">
                            <a:latin typeface="Cambria Math" panose="02040503050406030204" pitchFamily="18" charset="0"/>
                          </a:rPr>
                          <m:t>𝑒𝑟𝑟𝑜𝑟</m:t>
                        </m:r>
                        <m:r>
                          <a:rPr lang="en-US" altLang="zh-CN" sz="1200" i="1" dirty="0">
                            <a:latin typeface="Cambria Math" panose="02040503050406030204" pitchFamily="18" charset="0"/>
                          </a:rPr>
                          <m:t>)</m:t>
                        </m:r>
                      </m:num>
                      <m:den>
                        <m:r>
                          <a:rPr lang="en-US" altLang="zh-CN" sz="1200" i="1" dirty="0">
                            <a:latin typeface="Cambria Math" panose="02040503050406030204" pitchFamily="18" charset="0"/>
                          </a:rPr>
                          <m:t>𝑑𝑡</m:t>
                        </m:r>
                      </m:den>
                    </m:f>
                  </m:oMath>
                </a14:m>
                <a:endParaRPr lang="en-US" altLang="zh-CN" sz="1200" dirty="0" smtClean="0"/>
              </a:p>
            </p:txBody>
          </p:sp>
        </mc:Choice>
        <mc:Fallback>
          <p:sp>
            <p:nvSpPr>
              <p:cNvPr id="5" name="文本框 4"/>
              <p:cNvSpPr txBox="1">
                <a:spLocks noRot="1" noChangeAspect="1" noMove="1" noResize="1" noEditPoints="1" noAdjustHandles="1" noChangeArrowheads="1" noChangeShapeType="1" noTextEdit="1"/>
              </p:cNvSpPr>
              <p:nvPr/>
            </p:nvSpPr>
            <p:spPr>
              <a:xfrm>
                <a:off x="2362200" y="5350605"/>
                <a:ext cx="7559598" cy="731995"/>
              </a:xfrm>
              <a:prstGeom prst="rect">
                <a:avLst/>
              </a:prstGeom>
              <a:blipFill rotWithShape="0">
                <a:blip r:embed="rId4"/>
                <a:stretch>
                  <a:fillRect l="-81" t="-1667" b="-833"/>
                </a:stretch>
              </a:blipFill>
            </p:spPr>
            <p:txBody>
              <a:bodyPr/>
              <a:lstStyle/>
              <a:p>
                <a:r>
                  <a:rPr lang="zh-CN" altLang="en-US">
                    <a:noFill/>
                  </a:rPr>
                  <a:t> </a:t>
                </a:r>
              </a:p>
            </p:txBody>
          </p:sp>
        </mc:Fallback>
      </mc:AlternateContent>
      <p:sp>
        <p:nvSpPr>
          <p:cNvPr id="8" name="Rectangle 5"/>
          <p:cNvSpPr>
            <a:spLocks noChangeArrowheads="1"/>
          </p:cNvSpPr>
          <p:nvPr/>
        </p:nvSpPr>
        <p:spPr bwMode="auto">
          <a:xfrm>
            <a:off x="2860675" y="1315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362200" y="1185241"/>
            <a:ext cx="167189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2505075" y="8025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5301" y="1230960"/>
            <a:ext cx="3541165" cy="2678085"/>
          </a:xfrm>
          <a:prstGeom prst="rect">
            <a:avLst/>
          </a:prstGeom>
        </p:spPr>
      </p:pic>
      <p:pic>
        <p:nvPicPr>
          <p:cNvPr id="9" name="图片 8"/>
          <p:cNvPicPr>
            <a:picLocks noChangeAspect="1"/>
          </p:cNvPicPr>
          <p:nvPr/>
        </p:nvPicPr>
        <p:blipFill>
          <a:blip r:embed="rId6"/>
          <a:stretch>
            <a:fillRect/>
          </a:stretch>
        </p:blipFill>
        <p:spPr>
          <a:xfrm>
            <a:off x="990956" y="1506544"/>
            <a:ext cx="6552181" cy="2754695"/>
          </a:xfrm>
          <a:prstGeom prst="rect">
            <a:avLst/>
          </a:prstGeom>
        </p:spPr>
      </p:pic>
    </p:spTree>
    <p:extLst>
      <p:ext uri="{BB962C8B-B14F-4D97-AF65-F5344CB8AC3E}">
        <p14:creationId xmlns:p14="http://schemas.microsoft.com/office/powerpoint/2010/main" val="158534348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3380</TotalTime>
  <Words>318</Words>
  <Application>Microsoft Office PowerPoint</Application>
  <PresentationFormat>宽屏</PresentationFormat>
  <Paragraphs>38</Paragraphs>
  <Slides>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6" baseType="lpstr">
      <vt:lpstr>宋体</vt:lpstr>
      <vt:lpstr>微软雅黑</vt:lpstr>
      <vt:lpstr>Arial</vt:lpstr>
      <vt:lpstr>Calibri</vt:lpstr>
      <vt:lpstr>Calibri Light</vt:lpstr>
      <vt:lpstr>Cambria Math</vt:lpstr>
      <vt:lpstr>Office 主题</vt:lpstr>
      <vt:lpstr>Visio</vt:lpstr>
      <vt:lpstr>控制算法流程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林乾浩</dc:creator>
  <cp:lastModifiedBy>林乾浩</cp:lastModifiedBy>
  <cp:revision>52</cp:revision>
  <dcterms:created xsi:type="dcterms:W3CDTF">2017-08-30T09:59:13Z</dcterms:created>
  <dcterms:modified xsi:type="dcterms:W3CDTF">2017-09-08T09:31:39Z</dcterms:modified>
</cp:coreProperties>
</file>