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27"/>
  </p:notesMasterIdLst>
  <p:handoutMasterIdLst>
    <p:handoutMasterId r:id="rId28"/>
  </p:handoutMasterIdLst>
  <p:sldIdLst>
    <p:sldId id="588" r:id="rId3"/>
    <p:sldId id="639" r:id="rId4"/>
    <p:sldId id="622" r:id="rId5"/>
    <p:sldId id="611" r:id="rId6"/>
    <p:sldId id="602" r:id="rId7"/>
    <p:sldId id="612" r:id="rId8"/>
    <p:sldId id="640" r:id="rId9"/>
    <p:sldId id="641" r:id="rId10"/>
    <p:sldId id="642" r:id="rId11"/>
    <p:sldId id="616" r:id="rId12"/>
    <p:sldId id="617" r:id="rId13"/>
    <p:sldId id="618" r:id="rId14"/>
    <p:sldId id="625" r:id="rId15"/>
    <p:sldId id="619" r:id="rId16"/>
    <p:sldId id="626" r:id="rId17"/>
    <p:sldId id="638" r:id="rId18"/>
    <p:sldId id="627" r:id="rId19"/>
    <p:sldId id="628" r:id="rId20"/>
    <p:sldId id="629" r:id="rId21"/>
    <p:sldId id="630" r:id="rId22"/>
    <p:sldId id="634" r:id="rId23"/>
    <p:sldId id="636" r:id="rId24"/>
    <p:sldId id="637" r:id="rId25"/>
    <p:sldId id="463" r:id="rId26"/>
  </p:sldIdLst>
  <p:sldSz cx="10080625" cy="64801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69B5"/>
    <a:srgbClr val="99CCFF"/>
    <a:srgbClr val="6699FF"/>
    <a:srgbClr val="00FF00"/>
    <a:srgbClr val="CCFFFF"/>
    <a:srgbClr val="0067B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646" autoAdjust="0"/>
  </p:normalViewPr>
  <p:slideViewPr>
    <p:cSldViewPr>
      <p:cViewPr varScale="1">
        <p:scale>
          <a:sx n="123" d="100"/>
          <a:sy n="123" d="100"/>
        </p:scale>
        <p:origin x="864" y="96"/>
      </p:cViewPr>
      <p:guideLst>
        <p:guide orient="horz" pos="408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E09B-C43A-486A-9629-A41793F2C2DC}" type="datetimeFigureOut">
              <a:rPr lang="zh-CN" altLang="en-US" smtClean="0"/>
              <a:pPr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251D-A070-40DC-946F-DE1850B703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E5757C-C670-4DBC-9EEA-872586AF60B3}" type="datetimeFigureOut">
              <a:rPr lang="zh-CN" altLang="en-US"/>
              <a:pPr>
                <a:defRPr/>
              </a:pPr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330A43-4550-4BD1-A82A-20C0F2EE0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4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6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0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7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054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74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6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06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0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9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2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22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9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3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26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53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27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1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8850300" y="6106666"/>
            <a:ext cx="794549" cy="19800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F9836550-59F5-4741-8F32-4C660952C9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2350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88" r:id="rId13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2020/7/30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4248224" y="3960167"/>
            <a:ext cx="1368151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None/>
            </a:pPr>
            <a:endParaRPr lang="zh-CN" alt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1920" y="1439887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FD&amp;R 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sLKA</a:t>
            </a:r>
          </a:p>
        </p:txBody>
      </p:sp>
      <p:sp>
        <p:nvSpPr>
          <p:cNvPr id="2" name="矩形 1"/>
          <p:cNvSpPr/>
          <p:nvPr/>
        </p:nvSpPr>
        <p:spPr>
          <a:xfrm>
            <a:off x="3816176" y="504028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2017/8/19  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林乾浩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116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允许路径偏差：规定脱手期间，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与预设轨迹的偏差不应该超过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0.1m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退出介入是的车辆角度：左边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干预车头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不允许在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-0.5°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以内，右边干预车头不允许超过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°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曲线处理：满足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v*v*c=1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最大扭杆量限制：系统设计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10Nm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Scale down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干扰力度：根据驾驶员控制时间，动态调整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系数增加或者减小方向盘扭矩的介入力度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干扰周期内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On-&gt;Off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：扭矩快速下降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警告和方向盘干预仲裁：干预控制和触感警告可以同时工作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存储数据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激活状态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干预和警告模式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警告模式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激活开关量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设置和状态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开关设置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模式选择（警告、干扰或者警告加干扰）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警告类型（声音、震动）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出厂设置（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开，全部使能干预和警告、震动警告）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掉电设置记忆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个人记忆设置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无法操作（系统故障、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camera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传感器堵塞）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离手预防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、等级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：脱手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，产生警报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、等级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：脱手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，产生警报，发出声音，系统失效，检测到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hands-on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干预提示（干预必须提醒，提醒至少持续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-HMI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显示屏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可视化设备（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系统激活不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系统激活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信息、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系统不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用户信息（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目标、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条件、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期望的驾驶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反应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-HMI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2376016" y="3384103"/>
            <a:ext cx="3617760" cy="12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纵向速度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车体纵向速度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[8.3 70]m/s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，低速情况下，将采用刹车代替转向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纵向加速度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纵向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加速度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[-0.5 0.5]m/s^2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，假定速度稳定，无需大加速度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侧向速度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侧向速度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2]m/s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侧向加速度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侧向加速度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[-4 4]m/s^2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velocity = 120kph,radius = 600m,lateral acceleration = (120/3.6)^2/600 = 1.85m/s^2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实际道路曲率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曲率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:R&gt;130m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a = 1.5m/s^2,v = 50kph,radius = (50/3.6)^2/1.5</a:t>
            </a: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有效标记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符合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国家规定的各种颜色和道路特征等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四车道有效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，单车道有效距离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3178853"/>
            <a:ext cx="2588306" cy="2830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3240086"/>
            <a:ext cx="2664296" cy="27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隧道进出口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传感器系统可以处理突然的灯光变化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提供的道路信息不准确时，需要将置信度降低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置信度定义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0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：不信赖任何功能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：信赖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：信赖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准确性，至少持续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每一种环境测试条件都需要达到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93%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，全部平均达到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97%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，至少持续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4s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每一种环境测试条件都需要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，全部平均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90%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距离（侧向距离）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x[0 4]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0.06m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x&gt;4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0.02+0.01*x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4" y="4108749"/>
            <a:ext cx="1675457" cy="18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31800" y="1079847"/>
                <a:ext cx="9218829" cy="48245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航向角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描述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车道线切线方向与车体纵轴方向的夹角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计算公式：</a:t>
                </a:r>
                <a14:m>
                  <m:oMath xmlns:m="http://schemas.openxmlformats.org/officeDocument/2006/math">
                    <m:r>
                      <a:rPr lang="zh-CN" altLang="en-US" sz="10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多项式拟合</m:t>
                    </m:r>
                    <m:r>
                      <m:rPr>
                        <m:nor/>
                      </m:rPr>
                      <a:rPr lang="zh-CN" altLang="en-US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车道线</m:t>
                    </m:r>
                    <m:r>
                      <m:rPr>
                        <m:sty m:val="p"/>
                      </m:rP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f</m:t>
                    </m:r>
                    <m:d>
                      <m:d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</m:d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 </m:t>
                    </m:r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sSup>
                      <m:sSup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d</m:t>
                    </m:r>
                    <m:sSup>
                      <m:sSup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sin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heading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=b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置信度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情况下，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个车道（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±2m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）检测航向角最大误差角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0.005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57.3=0.2865°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置信度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情况下，其他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个车道（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y=2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到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8m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或者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-2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到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-8m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）检测航向角最大误差角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(0.0034+0.0008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y)*57.3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°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曲率</a:t>
                </a:r>
                <a:endParaRPr lang="en-US" altLang="zh-CN" sz="10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需要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排除在道路凸顶和凹谷不正确的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曲率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估计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范围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估计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的前视距离精度必须在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10%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或者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（车辆纵向延伸到道路分割线的距离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实验条件为：置信度为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2,20000km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的测试数据，平均应该大于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50m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的可视范围，达到以上精度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在大雾或者有道路凸的地方，</a:t>
                </a:r>
                <a:r>
                  <a:rPr lang="en-US" altLang="zh-CN" sz="1000" dirty="0" err="1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SensorFusion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给出的前视距离就不准，准确的做法是不应该取减小置信度，而应该减少距离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主要是预瞄点距离的处理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问题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换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道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如果车辆进入其他的车道标志位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		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079847"/>
                <a:ext cx="9218829" cy="4824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并线图形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中图形，在需要避免错误检测时，减小当时车道的置信度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231975"/>
            <a:ext cx="2474156" cy="2661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27" y="2358844"/>
            <a:ext cx="2487263" cy="24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分割线（来源于视频数据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：护栏，金属栏杆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雷达检测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B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：障碍物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如持续的混泥土或者石头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不反射，通过摄像头识别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：道路边缘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一般指道路与其他路面的边缘，草、砾石、雪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：人行道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边缘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B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VolVo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准备了一整套验证数据，所有需求精度需要跑仿真满足要求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5"/>
          <p:cNvSpPr>
            <a:spLocks noChangeArrowheads="1"/>
          </p:cNvSpPr>
          <p:nvPr/>
        </p:nvSpPr>
        <p:spPr bwMode="auto">
          <a:xfrm>
            <a:off x="1295896" y="1460713"/>
            <a:ext cx="4032448" cy="487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Uses Case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r>
              <a:rPr lang="zh-CN" altLang="en-US" sz="2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和方法</a:t>
            </a:r>
            <a:endParaRPr lang="en-US" altLang="zh-CN" sz="2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性能定义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逻辑仲裁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介入性能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endParaRPr lang="en-US" altLang="zh-CN" sz="2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EDB7D417-E96D-4BB3-BD0C-9734828400E7}" type="slidenum">
              <a:rPr lang="zh-CN" altLang="en-US"/>
              <a:pPr>
                <a:defRPr/>
              </a:pPr>
              <a:t>2</a:t>
            </a:fld>
            <a:r>
              <a:rPr lang="zh-CN" altLang="en-US"/>
              <a:t> 页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900433" y="791815"/>
            <a:ext cx="3744416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HMI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设置和状态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警报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显示屏</a:t>
            </a: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标准道路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其他分割线道路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数据融合系统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			</a:t>
            </a:r>
            <a:endParaRPr lang="en-US" altLang="zh-CN" sz="2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115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分割线段的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缺口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大小：典型的最大的缺口为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，但可以根据实际情况调整在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5—50m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内调整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观察区域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：最大前视距离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 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TypeA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B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sz="18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2012312"/>
            <a:ext cx="1586658" cy="166952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27" y="1447286"/>
            <a:ext cx="1604591" cy="5650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79" y="4069293"/>
            <a:ext cx="1662092" cy="14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置信度定义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：信息不可靠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level 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：信息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可靠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在完备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的数据评估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包中表现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置信度才可用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度才可用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度才可用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x[0 4]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&lt;0.15m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x&gt;4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0.15+0.01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*x 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航向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在置信度为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的情况下，最大误差角度为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0.017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57.3=0.9741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°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曲率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需要排除在道路凸顶和凹谷不正确的曲率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估计范围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估计的前视距离精度必须在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车辆纵向延伸到道路分割线的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在大雾或者有道路凸的地方，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SensorFusion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给出的前视距离就不准，准确的做法是不应该取减小置信度，而应该减少距离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主要是预瞄点距离的处理问题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Traffic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Sign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Recognition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识别道路限速标记</a:t>
            </a:r>
            <a:endParaRPr lang="en-US" altLang="zh-CN" sz="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坐标系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灯光条件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无论白天和晚上，检测到会车时，，给一个近光灯信号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传感器堵塞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必须检测到传感器信号不可用的情况，比如被遮挡（大雪，树叶或者其他物体）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数据更新率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Sensor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更新率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40hz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识别道路限速标记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输出近似数据的稳定性评价（核心）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8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环境端有干扰或者信号丢帧情况下，系统稳定的维护和置信度的提供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系统最大误差的容忍度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传感器系统性能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高质量的摄像头芯片是保证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数据融合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51" y="1079847"/>
            <a:ext cx="745629" cy="9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1"/>
          <p:cNvSpPr/>
          <p:nvPr/>
        </p:nvSpPr>
        <p:spPr bwMode="auto">
          <a:xfrm rot="10800000" flipH="1">
            <a:off x="-1" y="-2"/>
            <a:ext cx="10080625" cy="6480175"/>
          </a:xfrm>
          <a:custGeom>
            <a:avLst/>
            <a:gdLst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636085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2633"/>
              <a:gd name="connsiteY0" fmla="*/ 0 h 1818927"/>
              <a:gd name="connsiteX1" fmla="*/ 1636085 w 1802633"/>
              <a:gd name="connsiteY1" fmla="*/ 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04462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26355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695"/>
              <a:gd name="connsiteY0" fmla="*/ 0 h 1818927"/>
              <a:gd name="connsiteX1" fmla="*/ 1626355 w 1807695"/>
              <a:gd name="connsiteY1" fmla="*/ 3680 h 1818927"/>
              <a:gd name="connsiteX2" fmla="*/ 1807498 w 1807695"/>
              <a:gd name="connsiteY2" fmla="*/ 318439 h 1818927"/>
              <a:gd name="connsiteX3" fmla="*/ 1800200 w 1807695"/>
              <a:gd name="connsiteY3" fmla="*/ 1818927 h 1818927"/>
              <a:gd name="connsiteX4" fmla="*/ 0 w 1807695"/>
              <a:gd name="connsiteY4" fmla="*/ 1818927 h 1818927"/>
              <a:gd name="connsiteX5" fmla="*/ 0 w 1807695"/>
              <a:gd name="connsiteY5" fmla="*/ 0 h 181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7695" h="1818927">
                <a:moveTo>
                  <a:pt x="0" y="0"/>
                </a:moveTo>
                <a:lnTo>
                  <a:pt x="1626355" y="3680"/>
                </a:lnTo>
                <a:cubicBezTo>
                  <a:pt x="1792062" y="3680"/>
                  <a:pt x="1809932" y="54924"/>
                  <a:pt x="1807498" y="318439"/>
                </a:cubicBezTo>
                <a:cubicBezTo>
                  <a:pt x="1805064" y="581954"/>
                  <a:pt x="1802633" y="1318764"/>
                  <a:pt x="1800200" y="1818927"/>
                </a:cubicBezTo>
                <a:lnTo>
                  <a:pt x="0" y="1818927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208" y="294769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Thank You</a:t>
            </a:r>
            <a:r>
              <a:rPr lang="zh-CN" altLang="en-US" sz="3200" dirty="0" smtClean="0">
                <a:solidFill>
                  <a:schemeClr val="bg1"/>
                </a:solidFill>
              </a:rPr>
              <a:t>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1" descr="C:\Users\Administrator\Desktop\企业文化\VI\白色透明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215751"/>
            <a:ext cx="1728192" cy="1003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F9836550-59F5-4741-8F32-4C660952C9C1}" type="slidenum">
              <a:rPr lang="zh-CN" altLang="en-US" smtClean="0"/>
              <a:pPr>
                <a:defRPr/>
              </a:pPr>
              <a:t>3</a:t>
            </a:fld>
            <a:r>
              <a:rPr lang="zh-CN" altLang="en-US" smtClean="0"/>
              <a:t> 页</a:t>
            </a:r>
            <a:endParaRPr lang="zh-CN" altLang="en-US"/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935831"/>
            <a:ext cx="7128792" cy="151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448024" y="216274"/>
            <a:ext cx="3600400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功能定义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864" y="1439887"/>
            <a:ext cx="7776864" cy="45227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sLKA (Safety Lane Keeping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Aid)</a:t>
            </a:r>
            <a:r>
              <a:rPr lang="zh-CN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是汽车自动识别车道线，并保持行驶在车道线内的预设轨迹上的一种技术</a:t>
            </a:r>
            <a:r>
              <a:rPr lang="en-US" altLang="zh-CN" sz="1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作用时速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Volvo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车速在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65—200km/h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起效。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作用方式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控制方向盘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方向盘最大扭矩：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3Nm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9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sLKA/LDW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、有车道偏离风险，提供小量扭矩阻止车量偏离或者发出预警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、在没有提供转向信息时，提供小量扭矩阻止曲线外侧的偏离或者发出预警，曲线内侧功能不介入。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、曲线内侧通过比较道路曲率和车身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a/v</a:t>
            </a:r>
            <a:r>
              <a:rPr lang="en-US" altLang="zh-CN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上下阈值，来确定是否检测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-Use Cases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3" y="2808039"/>
            <a:ext cx="2974651" cy="9721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06" y="2226152"/>
            <a:ext cx="2241393" cy="16882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17" y="4304742"/>
            <a:ext cx="1896693" cy="1511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3" y="4412369"/>
            <a:ext cx="2974651" cy="9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测试结果评价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LDW/LKA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Test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数据库：包括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20000km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的道路和环境数据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测试库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测试方法：采用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NHTSA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测试方法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在指定的环境和道路上达到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以上的成功率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成功标准：介入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的到车道线的最小偏差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0.1m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内；偏离的速度在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0.2m/s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介入控制是最大的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0.2m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测试数据和方法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40" y="3731918"/>
            <a:ext cx="4968552" cy="894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0" y="3540230"/>
            <a:ext cx="2232248" cy="21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False  Positive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）误报率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noticeable level--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2000km RWUP data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Noticeable FP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2000km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disturbing level--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2000km RWUP data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Disturbing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FP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2000km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分钟内最多容忍两次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False  Negative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）错报率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所有数据测试，错报率＜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测试数据中评价标准：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2" y="4536231"/>
            <a:ext cx="193196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操作逻辑判断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抑制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、新的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抑制，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直到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k_LKA_T_LdwOnHold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过去，减少不报率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介入还在处理，新的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应该被抑制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介入还在处理，新的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应该被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抑制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、当减速度＞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MaxBrkArbtrnDeclReqstAllwdForSteering m/s</a:t>
            </a:r>
            <a:r>
              <a:rPr lang="en-US" altLang="zh-CN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,sLKA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需要被抑制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8" y="1799927"/>
            <a:ext cx="571578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操作逻辑判断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MaxBrkArbtrnDeclReqstAllwdForSteering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m/s</a:t>
            </a:r>
            <a:r>
              <a:rPr lang="en-US" altLang="zh-CN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方向盘介入时间＞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10s,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介入终止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方向盘介入时间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30s,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终止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、减速度抑制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干预，但不终止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内曲率通过设置上下阈值，通过车辆自身的传感器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A/v</a:t>
            </a:r>
            <a:r>
              <a:rPr lang="en-US" altLang="zh-CN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计算曲率。</a:t>
            </a:r>
            <a:endParaRPr lang="en-US" altLang="zh-CN" sz="1000" baseline="30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19" y="1799927"/>
            <a:ext cx="495176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操作逻辑判断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LDW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 and eLKA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都可以独立工作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没有激活方向盘，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可以启用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都可以独立独立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之间切换可以平滑过渡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5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、不管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是否工作，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HMI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都可以有效的指示驾驶员工作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6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、当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激活方向盘时，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不提示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hands off warning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ABS&amp;DSTC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激活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--sLKA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不可关闭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DSTC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介入（打滑）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、当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DSTC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短时介入时（少于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秒），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不需关闭，基本不影响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、当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DSTC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长时间介入（大于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秒），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LDW,sLKA,eLKA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功能控制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41658</TotalTime>
  <Words>1032</Words>
  <Application>Microsoft Office PowerPoint</Application>
  <PresentationFormat>自定义</PresentationFormat>
  <Paragraphs>378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Adobe 楷体 Std R</vt:lpstr>
      <vt:lpstr>Arial Unicode MS</vt:lpstr>
      <vt:lpstr>宋体</vt:lpstr>
      <vt:lpstr>微软雅黑</vt:lpstr>
      <vt:lpstr>Arial</vt:lpstr>
      <vt:lpstr>Calibri</vt:lpstr>
      <vt:lpstr>Cambria Math</vt:lpstr>
      <vt:lpstr>Wingdings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陈京帅</dc:creator>
  <cp:lastModifiedBy>张智超</cp:lastModifiedBy>
  <cp:revision>3134</cp:revision>
  <cp:lastPrinted>2013-04-07T00:52:33Z</cp:lastPrinted>
  <dcterms:modified xsi:type="dcterms:W3CDTF">2020-07-30T07:33:55Z</dcterms:modified>
</cp:coreProperties>
</file>