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</p:sldMasterIdLst>
  <p:notesMasterIdLst>
    <p:notesMasterId r:id="rId35"/>
  </p:notesMasterIdLst>
  <p:handoutMasterIdLst>
    <p:handoutMasterId r:id="rId36"/>
  </p:handoutMasterIdLst>
  <p:sldIdLst>
    <p:sldId id="588" r:id="rId3"/>
    <p:sldId id="639" r:id="rId4"/>
    <p:sldId id="622" r:id="rId5"/>
    <p:sldId id="611" r:id="rId6"/>
    <p:sldId id="612" r:id="rId7"/>
    <p:sldId id="643" r:id="rId8"/>
    <p:sldId id="645" r:id="rId9"/>
    <p:sldId id="647" r:id="rId10"/>
    <p:sldId id="648" r:id="rId11"/>
    <p:sldId id="649" r:id="rId12"/>
    <p:sldId id="650" r:id="rId13"/>
    <p:sldId id="652" r:id="rId14"/>
    <p:sldId id="653" r:id="rId15"/>
    <p:sldId id="655" r:id="rId16"/>
    <p:sldId id="656" r:id="rId17"/>
    <p:sldId id="657" r:id="rId18"/>
    <p:sldId id="658" r:id="rId19"/>
    <p:sldId id="661" r:id="rId20"/>
    <p:sldId id="662" r:id="rId21"/>
    <p:sldId id="663" r:id="rId22"/>
    <p:sldId id="665" r:id="rId23"/>
    <p:sldId id="666" r:id="rId24"/>
    <p:sldId id="626" r:id="rId25"/>
    <p:sldId id="638" r:id="rId26"/>
    <p:sldId id="627" r:id="rId27"/>
    <p:sldId id="628" r:id="rId28"/>
    <p:sldId id="629" r:id="rId29"/>
    <p:sldId id="630" r:id="rId30"/>
    <p:sldId id="634" r:id="rId31"/>
    <p:sldId id="636" r:id="rId32"/>
    <p:sldId id="637" r:id="rId33"/>
    <p:sldId id="463" r:id="rId34"/>
  </p:sldIdLst>
  <p:sldSz cx="10080625" cy="64801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69B5"/>
    <a:srgbClr val="99CCFF"/>
    <a:srgbClr val="6699FF"/>
    <a:srgbClr val="00FF00"/>
    <a:srgbClr val="CCFFFF"/>
    <a:srgbClr val="0067B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646" autoAdjust="0"/>
  </p:normalViewPr>
  <p:slideViewPr>
    <p:cSldViewPr>
      <p:cViewPr varScale="1">
        <p:scale>
          <a:sx n="76" d="100"/>
          <a:sy n="76" d="100"/>
        </p:scale>
        <p:origin x="120" y="120"/>
      </p:cViewPr>
      <p:guideLst>
        <p:guide orient="horz" pos="408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E09B-C43A-486A-9629-A41793F2C2DC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251D-A070-40DC-946F-DE1850B703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1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8E5757C-C670-4DBC-9EEA-872586AF60B3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330A43-4550-4BD1-A82A-20C0F2EE0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04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5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704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06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62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41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6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113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264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54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04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2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183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054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748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260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069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878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0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90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22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9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26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1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40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3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强调为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个维度</a:t>
            </a:r>
            <a:endParaRPr lang="en-US" altLang="zh-CN" dirty="0" smtClean="0"/>
          </a:p>
          <a:p>
            <a:r>
              <a:rPr lang="zh-CN" altLang="en-US" dirty="0" smtClean="0"/>
              <a:t>一：学习、消化、应用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Volvo </a:t>
            </a:r>
            <a:r>
              <a:rPr lang="zh-CN" altLang="en-US" baseline="0" dirty="0" smtClean="0"/>
              <a:t>技术，引导快速产品化；</a:t>
            </a:r>
            <a:endParaRPr lang="en-US" altLang="zh-CN" dirty="0" smtClean="0"/>
          </a:p>
          <a:p>
            <a:r>
              <a:rPr lang="zh-CN" altLang="en-US" dirty="0" smtClean="0"/>
              <a:t>二：建设 铺垫打造 </a:t>
            </a:r>
            <a:r>
              <a:rPr lang="en-US" altLang="zh-CN" dirty="0" err="1" smtClean="0"/>
              <a:t>Freetech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独立设计开发能力、平台和流程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71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671888"/>
            <a:ext cx="7056437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02B1-BD46-422D-91E0-B64D383E6120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B97-A867-4491-A4CD-09B50A5401CD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0"/>
            <a:ext cx="226695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60350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48583-B045-4172-9340-B3332E451A42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60350"/>
            <a:ext cx="9072563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F1F60-0EE5-41A5-A33C-5F22BEA7FD26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4"/>
          <p:cNvSpPr>
            <a:spLocks noGrp="1"/>
          </p:cNvSpPr>
          <p:nvPr>
            <p:ph type="sldNum" sz="quarter" idx="10"/>
          </p:nvPr>
        </p:nvSpPr>
        <p:spPr>
          <a:xfrm>
            <a:off x="8850300" y="6106666"/>
            <a:ext cx="794549" cy="19800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F9836550-59F5-4741-8F32-4C660952C9C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2350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012950"/>
            <a:ext cx="856932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671888"/>
            <a:ext cx="7056437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A02B1-BD46-422D-91E0-B64D383E6120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FA65-3C67-419B-9A90-A0968EE1E7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69FA-DAB9-4A80-AC40-B5E6FDDB046E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3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5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1149-20FC-43F0-BA23-F5403C2C61DF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0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511300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EDBC1-3E5A-45AE-B437-48249EDA5F07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5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450975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0D45-87C5-4FC6-9644-E6ED6531B501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7AAF-0658-473E-B085-8E779052FF45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0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69FA-DAB9-4A80-AC40-B5E6FDDB046E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91EF-70A1-482C-B9AD-1E66CD6F75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29E5-7EE1-4A8C-A53F-080163FB9CE8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1E424-EA0C-4A26-BD0B-9B452912B6B0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535488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579438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8AC5-DA9A-4136-9509-D04D0BC57699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B97-A867-4491-A4CD-09B50A5401CD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30416-F923-408B-95B0-D8507CE1B0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60350"/>
            <a:ext cx="226695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60350"/>
            <a:ext cx="6653213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48583-B045-4172-9340-B3332E451A42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EF2B1-E28A-415C-BBE5-F120668D55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60350"/>
            <a:ext cx="9072563" cy="1079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F1F60-0EE5-41A5-A33C-5F22BEA7FD26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70E7-220E-4D60-A2B8-5FD8DFE9F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164013"/>
            <a:ext cx="8567738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746375"/>
            <a:ext cx="8567738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C1149-20FC-43F0-BA23-F5403C2C61DF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C3348-4E6F-4D91-8B84-D99616F12E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511300"/>
            <a:ext cx="44592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511300"/>
            <a:ext cx="44608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EDBC1-3E5A-45AE-B437-48249EDA5F07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89C6E-4238-4A5A-99BC-781A80245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907256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450975"/>
            <a:ext cx="4452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055813"/>
            <a:ext cx="4452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450975"/>
            <a:ext cx="445611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055813"/>
            <a:ext cx="445611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0D45-87C5-4FC6-9644-E6ED6531B501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73D-AD22-4C40-AE01-2B2567CF0F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7AAF-0658-473E-B085-8E779052FF45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43800" y="6108700"/>
            <a:ext cx="2351088" cy="344488"/>
          </a:xfrm>
        </p:spPr>
        <p:txBody>
          <a:bodyPr/>
          <a:lstStyle>
            <a:lvl1pPr>
              <a:defRPr sz="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05FCEEE-D635-43A0-A0A6-292DC8427EE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29E5-7EE1-4A8C-A53F-080163FB9CE8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58763"/>
            <a:ext cx="3316288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58763"/>
            <a:ext cx="5635625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355725"/>
            <a:ext cx="3316288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1E424-EA0C-4A26-BD0B-9B452912B6B0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2351-1B6F-43DE-8293-EABC2E772D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535488"/>
            <a:ext cx="60483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579438"/>
            <a:ext cx="60483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072063"/>
            <a:ext cx="60483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8AC5-DA9A-4136-9509-D04D0BC57699}" type="datetime1">
              <a:rPr lang="zh-CN" altLang="en-US"/>
              <a:pPr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4AB4-3FED-407A-B9C3-B889074FDA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5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11300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0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C8CD681A-8E7F-4CDF-AD3F-CF4959060212}" type="datetime1">
              <a:rPr lang="zh-CN" altLang="en-US"/>
              <a:pPr eaLnBrk="1" hangingPunct="1"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0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007100"/>
            <a:ext cx="2351087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0" y="0"/>
            <a:ext cx="215776" cy="64801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283292"/>
            <a:ext cx="1422388" cy="494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88" r:id="rId13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4825" y="260350"/>
            <a:ext cx="9072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11300"/>
            <a:ext cx="90725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007100"/>
            <a:ext cx="2351088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C8CD681A-8E7F-4CDF-AD3F-CF4959060212}" type="datetime1">
              <a:rPr lang="zh-CN" altLang="en-US"/>
              <a:pPr eaLnBrk="1" hangingPunct="1">
                <a:defRPr/>
              </a:pPr>
              <a:t>2017/9/6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007100"/>
            <a:ext cx="3190875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007100"/>
            <a:ext cx="2351087" cy="3444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5388A5A7-FB1F-46D5-9FC7-9E9DA5AEC828}" type="slidenum">
              <a:rPr lang="zh-CN" altLang="en-US"/>
              <a:pPr eaLnBrk="1" hangingPunct="1"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0" y="0"/>
            <a:ext cx="215776" cy="64801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fontAlgn="ctr"/>
            <a:endParaRPr lang="zh-CN" altLang="en-US" sz="1400" b="1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" y="283292"/>
            <a:ext cx="1422388" cy="494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4248224" y="3960167"/>
            <a:ext cx="1368151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>
              <a:buNone/>
            </a:pPr>
            <a:endParaRPr lang="zh-CN" alt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1920" y="1439887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 </a:t>
            </a:r>
          </a:p>
          <a:p>
            <a:pPr algn="ctr">
              <a:lnSpc>
                <a:spcPct val="150000"/>
              </a:lnSpc>
            </a:pPr>
            <a:r>
              <a:rPr lang="en-US" altLang="zh-CN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sLKA</a:t>
            </a:r>
            <a:endParaRPr lang="en-US" altLang="zh-CN" sz="5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6176" y="5040287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altLang="zh-CN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2017/9/04  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林乾浩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1167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Vehicle Dynamic Management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数据输入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LatCtrl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计算的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PinionAngle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输入到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 Steer Torque manager(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AsySteerTqMgr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Controller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输出的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LKAModeReq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HapticWarnReq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Actuation Manager(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AsyActtnArbnMgr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，仲裁模块根据与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需求仲裁出一个结果输出到控制器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latctrl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VDM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系统的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ManouverArbReq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模块中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数据输出：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VDM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系统的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ManouverArbReq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模块输出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LatCtrlModReq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SterWhlHptcWarnReq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信号到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SteerTorque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manager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AS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SteerTorque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manager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PinionAngleReq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和目前的扭杠量计算出额外需要的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AsySteerWhlTqAddl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	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TorqueRequestCoordinator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接收的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SterWhlHptcWarnReq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AsySteerWhlTqAddl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LKAModeReq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输出到控制器再次确认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AsySteerWhlTqAddl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信号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确定驾驶员是否介入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），并且仲裁震动信号后给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EPAS SW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EPAS SW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SteerWhlTq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PinionSteerAg1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Controller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检测驾驶员手是否放在方向盘上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中央接口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Vehicle Dynamic Management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侧向控制接口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中央接口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24" y="1871516"/>
            <a:ext cx="6144543" cy="42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纵向控制接口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功能有可能涉及到纵向控制，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模块评估的危险情况，释放减速度信息到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Actuation Manager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Actuation Manager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模块传递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AsySftyEnaDecel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AsySftyDecelReq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信号到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VDM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模块中，可以通过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Brake Control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控制刹车或者经过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VCC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开发的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VehMtnCtrl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模块来减小制动力。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中央接口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20" y="2509968"/>
            <a:ext cx="7267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HMI Management and Display interface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产生警告信息，呈现功能状态和跟踪状态和道路检测跟踪状态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、报警接口：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SteerWarnReqForLaneKeepAid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（压线报警）、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AsySteerApplyRqrd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handoff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报警）和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LatMovmtWarn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的声音报警）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、功能状态接口：功能状态：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LaneChgwarnSts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IHU ECU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车道检测状态：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SteerIntvSts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LaneDetnStsForLaneKeepAid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DIM ECU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输出：驾驶员设置：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LaneKeepAidActvSts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LKA on/off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状态设置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LKA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介入模式设置）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WarnTypForLaneKeepAidSts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警告类型设置）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LaneChgWarnActvSts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on/off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状态设置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5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WarnTypForLaneChgWarnSts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报警类型设置）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6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CllsnAidSnvtySeldSts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避免碰撞灵敏度设置）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中央接口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06" y="2808039"/>
            <a:ext cx="4442736" cy="23043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99" y="5040287"/>
            <a:ext cx="3872628" cy="16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整体状态图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LKA_NOT_ENABLED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：错误检测失效、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LKA_ENABLED: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LKA_DENIED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LKA_ALLOWED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两个模块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LKA_ALLOWED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：正常检测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LKA_DENIED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：错误检测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使能标准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：标准信号的故障诊断</a:t>
            </a:r>
            <a:endParaRPr lang="en-US" altLang="zh-CN" sz="6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子功能模块需求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84" y="2808039"/>
            <a:ext cx="5214482" cy="2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 enabling criteria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Condition X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ASDM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完成初始化；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UsgModSts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=Driving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CarModSts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=Normal OR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Crash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CarConfig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Parameter&gt;0x01(LKA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6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LKA_ENABLED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使能的条件是：在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LKA_NOT_ENABLED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状态下，并且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Condition X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状态为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持续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5s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LKA_NOT_ENABLED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使能的条件是：在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LKA_ENABLED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状态下，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并且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Condition  X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状态为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持续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2s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steering intervention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前提条件：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LKA_ALLOWED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状态下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CarConfig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Parameter = 0x02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LaneKeepingAid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LaneKeepAidActvSts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 Keeping Aid On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   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0(Interventions and Warnings)  OR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1(Interventions Only)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AsyPinionAgReq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AsyLatCtrlModReq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4(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启用侧向控制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65km/h&lt;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VehSpdIndcdVal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&lt;200km/h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VehMtnSt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4 | 5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safety LKA haptic warning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前提条件是：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LKA_NOT_ENABLED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、满足以下任何一种情况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CarConfig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Parameter = 0x05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 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LaneChgWarnActvSts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 On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WarnTypForLaneChgWarnSts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Haptic Warning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CarConfig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Parameter =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0x02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LanekeepAidActvSts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On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selected by driver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WarnTypForLaneChgWarnSts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Haptic Warning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               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interventions and Warnings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OR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Warnings Only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AsySteerWhlHptcWarnReq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Critical warning requested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65km/h&lt;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VehSpdIndcdVal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&lt;200km/h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VehMtnSt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4 | 5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emergency LKA steering intervention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前提条件：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00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100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其他错误发生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、必须接收到角度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AsyPinionAgReq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‘’Request pinion angle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‘’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AsyLatCtrlModReq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3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for static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3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65km/h&lt;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VehSpdIndcdVal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&lt;200km/h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VehMtnSt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4 |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emergency LKA brake intervention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前提条件：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中没有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发生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AsySftyEnaDecel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True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Deceleration requests enabled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、必须接收到角度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AsySftyDecelReq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‘’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Requested deceleration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‘’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3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65km/h&lt;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VehSpdIndcdVal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&lt;200km/h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4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VehMtnSt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4 |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emergency LKA road edge steering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intervention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前提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条件：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中没有其他错误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发生；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LaneKeepAidRoadEdgeActvSts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 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RoadEdge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On is selected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AsyPinionAgReq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‘’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Requested pinion angle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‘’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AsyLatCtrlModReq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3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for static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0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Generation of signal for allowed steering torque sign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输出信号：</a:t>
            </a:r>
            <a:endParaRPr lang="en-US" altLang="zh-CN" sz="6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	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SteerTqSgnReq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没有扭矩允许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SteerTqSgnReq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1; Only positive torque is allowed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only movement to the left is allowed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	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SteerTqSgnReq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=2;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Only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negative torque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is allowed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only movement to the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right is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allowed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SteerTqSgnReq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=3; both negative and position torque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is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allowed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该信号作用：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IntvSide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置成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 ;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车辆驶向左边车道，方向盘干预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IntvSide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 ;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车辆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驶向右边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车道，方向盘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干预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Generation road curvature signal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AsyRoadCrvt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输出估计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曲率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LDW and safety LKA steering warning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前提条件：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系统在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LKA_ALLOWED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  2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、满足一下其中一个条件</a:t>
            </a:r>
            <a:endParaRPr lang="en-US" altLang="zh-CN" sz="6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Condition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Parameter = 0x05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 Departure Warning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LaneChgWarnActvSts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 on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WarnTypForLaneChgWarnSts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Sound Warning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Condition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CarConfig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Parameter =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0x02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 Keeping Aid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neKeepAidActvSts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on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selected by driver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、（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Interventions and Warnings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OR 			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Warnings Only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））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WarnTypForLaneKeepAidSts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Sound Warning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、只要左边报警发生，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SteerWarnReqForLaneKeepAid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被置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、只要右边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报警发生，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SteerWarnReqForLaneKeepAid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、没有报警发生，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SteerWarnReqForLaneKeepAid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5"/>
          <p:cNvSpPr>
            <a:spLocks noChangeArrowheads="1"/>
          </p:cNvSpPr>
          <p:nvPr/>
        </p:nvSpPr>
        <p:spPr bwMode="auto">
          <a:xfrm>
            <a:off x="1295896" y="1460713"/>
            <a:ext cx="4032448" cy="487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en-US" altLang="zh-CN" sz="2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Uses Case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endParaRPr lang="en-US" altLang="zh-CN" sz="2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功能实现概述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子系统责任概况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中央接口</a:t>
            </a:r>
            <a:endParaRPr lang="en-US" altLang="zh-CN" sz="2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2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endParaRPr lang="en-US" altLang="zh-CN" sz="2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EDB7D417-E96D-4BB3-BD0C-9734828400E7}" type="slidenum">
              <a:rPr lang="zh-CN" altLang="en-US"/>
              <a:pPr>
                <a:defRPr/>
              </a:pPr>
              <a:t>2</a:t>
            </a:fld>
            <a:r>
              <a:rPr lang="zh-CN" altLang="en-US"/>
              <a:t> 页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5900433" y="791815"/>
            <a:ext cx="374441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2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Sense</a:t>
            </a:r>
            <a:r>
              <a:rPr lang="zh-CN" altLang="en-US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endParaRPr lang="en-US" altLang="zh-CN" sz="2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标准道路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其他分割线道路</a:t>
            </a:r>
            <a:endParaRPr lang="en-US" altLang="zh-CN" sz="1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数据融合系统</a:t>
            </a:r>
            <a:endParaRPr lang="en-US" altLang="zh-CN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2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				</a:t>
            </a:r>
            <a:endParaRPr lang="en-US" altLang="zh-CN" sz="2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115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Generation of safety LKA lane detection status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没有检测到车道线或者车道宽度太窄，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LaneDetnStsForLaneKeepAid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被设置为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跟踪到左边车道线，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LaneDetnStsForLaneKeepAid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跟踪到右边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车道线，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LaneDetnStsForLaneKeepAid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跟踪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到两边车道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LaneDetnStsForLaneKeepAid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Generation of safety LKA intervention status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当车辆左边的方向盘介入被请求时，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SteerIntvStsForSftyLaneKeepAid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被设置成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当车辆右边的方向盘介入被请求时，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SteerIntvStsForSftyLaneKeepAid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被设置成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正常情况下，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SteerIntvStsForSftyLaneKeepAid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被设置成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Generation of safety LKA warning status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系统通过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SteerWarnSts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信号表示发生警告时，车辆靠近那条车道线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只要车辆在左边车道发生警告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被请求，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SteerWarnSts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被设置成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只要车辆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在右边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车道发生警告被请求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SteerWarnSts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被设置成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正常情况，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SteerWarnSts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被设置成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8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post incident text message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CllsnAidPostEve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3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，通知驾驶员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方向盘和刹车都已经介入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Request for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safety LKA hands off warnings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前提条件：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LKA_ALLOWED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状态下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CarConfig_parameter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0x02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LaneKeepAidActvSts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 Keeping Aid On selected by driver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    4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Interventions and Warnings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OR 				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IntvAndWarnModForLaneKeepAidSts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Interventions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Only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、检测到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hands off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，并在此过程中发生了第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方向盘介入，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AsySteerApplyARqrd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被置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hands off level1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、检测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hands off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，并在此过程中发生了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方向盘介入，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AsySteerApplyARqrd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hands off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hands off level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功能失效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Generation of Safety LKA function status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系统在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LKA_DENIED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状态，则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LaneKeepAidSts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被置成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服务被请求）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else 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LaneKeepAidActvSts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off selected by driver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），则</a:t>
            </a:r>
            <a:r>
              <a:rPr lang="en-US" altLang="zh-CN" sz="1000" b="1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LaneKeepAidSts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被置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Off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else 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1000" b="1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LaneKeepAidActvSts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on selected 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by driver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），则</a:t>
            </a:r>
            <a:r>
              <a:rPr lang="en-US" altLang="zh-CN" sz="1000" b="1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LaneKeepAidSts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被置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Unavailable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AND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子功能需求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有效标记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符合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国家规定的各种颜色和道路特征等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四车道有效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，单车道有效距离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100m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3178853"/>
            <a:ext cx="2588306" cy="28306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3240086"/>
            <a:ext cx="2664296" cy="27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隧道进出口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传感器系统可以处理突然的灯光变化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提供的道路信息不准确时，需要将置信度降低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置信度定义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0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：不信赖任何功能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：信赖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：信赖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准确性，至少持续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每一种环境测试条件都需要达到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93%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，全部平均达到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97%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，至少持续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4s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每一种环境测试条件都需要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达到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，全部平均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达到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90%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距离（侧向距离）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x[0 4]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0.06m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x&gt;4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0.02+0.01*x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4" y="4108749"/>
            <a:ext cx="1675457" cy="18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31800" y="1079847"/>
                <a:ext cx="9218829" cy="482453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航向角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描述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车道线切线方向与车体纵轴方向的夹角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 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计算公式：</a:t>
                </a:r>
                <a14:m>
                  <m:oMath xmlns:m="http://schemas.openxmlformats.org/officeDocument/2006/math">
                    <m:r>
                      <a:rPr lang="zh-CN" altLang="en-US" sz="10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多项式拟合</m:t>
                    </m:r>
                    <m:r>
                      <m:rPr>
                        <m:nor/>
                      </m:rPr>
                      <a:rPr lang="zh-CN" altLang="en-US" sz="1000" dirty="0">
                        <a:solidFill>
                          <a:srgbClr val="595959"/>
                        </a:solidFill>
                        <a:latin typeface="微软雅黑" pitchFamily="34" charset="-122"/>
                        <a:ea typeface="微软雅黑" pitchFamily="34" charset="-122"/>
                      </a:rPr>
                      <m:t>车道线</m:t>
                    </m:r>
                    <m:r>
                      <m:rPr>
                        <m:sty m:val="p"/>
                      </m:rP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f</m:t>
                    </m:r>
                    <m:d>
                      <m:dPr>
                        <m:ctrlPr>
                          <a:rPr lang="zh-CN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0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</m:d>
                    <m: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0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000" dirty="0">
                        <a:solidFill>
                          <a:srgbClr val="595959"/>
                        </a:solidFill>
                        <a:latin typeface="微软雅黑" pitchFamily="34" charset="-122"/>
                        <a:ea typeface="微软雅黑" pitchFamily="34" charset="-122"/>
                      </a:rPr>
                      <m:t> </m:t>
                    </m:r>
                    <m: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bx</m:t>
                    </m:r>
                    <m: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 i="1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sSup>
                      <m:sSupPr>
                        <m:ctrlPr>
                          <a:rPr lang="zh-CN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0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000" dirty="0">
                        <a:solidFill>
                          <a:srgbClr val="595959"/>
                        </a:solidFill>
                        <a:latin typeface="微软雅黑" pitchFamily="34" charset="-122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00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d</m:t>
                    </m:r>
                    <m:sSup>
                      <m:sSupPr>
                        <m:ctrlPr>
                          <a:rPr lang="zh-CN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x</m:t>
                        </m:r>
                      </m:e>
                      <m:sup>
                        <m:r>
                          <a:rPr lang="en-US" altLang="zh-CN" sz="10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sin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heading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=b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 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置信度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情况下，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个车道（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±2m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）检测航向角最大误差角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0.005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57.3=0.2865°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 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置信度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情况下，其他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个车道（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y=2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到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8m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或者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-2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到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-8m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）检测航向角最大误差角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(0.0034+0.0008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y)*57.3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°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曲率</a:t>
                </a:r>
                <a:endParaRPr lang="en-US" altLang="zh-CN" sz="10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需要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排除在道路凸顶和凹谷不正确的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曲率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估计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范围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估计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的前视距离精度必须在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10%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或者</a:t>
                </a: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1m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（车辆纵向延伸到道路分割线的距离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实验条件为：置信度为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2,20000km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的测试数据，平均应该大于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50m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的可视范围，达到以上精度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在大雾或者有道路凸的地方，</a:t>
                </a:r>
                <a:r>
                  <a:rPr lang="en-US" altLang="zh-CN" sz="1000" dirty="0" err="1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SensorFusion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给出的前视距离就不准，准确的做法是不应该取减小置信度，而应该减少距离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主要是预瞄点距离的处理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问题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换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道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如果车辆进入其他的车道标志位</a:t>
                </a: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b="1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1000" b="1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		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079847"/>
                <a:ext cx="9218829" cy="4824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并线图形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中图形，在需要避免错误检测时，减小当时车道的置信度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道路层面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2231975"/>
            <a:ext cx="2474156" cy="2661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27" y="2358844"/>
            <a:ext cx="2487263" cy="24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分割线（来源于视频数据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：护栏，金属栏杆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雷达检测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B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：障碍物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如持续的混泥土或者石头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不反射，通过摄像头识别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：道路边缘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一般指道路与其他路面的边缘，草、砾石、雪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E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：人行道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边缘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B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D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Type E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200km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VolVo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准备了一整套验证数据，所有需求精度需要跑仿真满足要求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间隔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分割线段的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缺口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大小：典型的最大的缺口为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，但可以根据实际情况调整在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5—50m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内调整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观察区域 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：最大前视距离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100m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区域 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TypeA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区域 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B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en-US" altLang="zh-CN" sz="18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8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2" y="2012312"/>
            <a:ext cx="1586658" cy="166952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27" y="1447286"/>
            <a:ext cx="1604591" cy="5650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79" y="4069293"/>
            <a:ext cx="1662092" cy="14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0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置信度定义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Level 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：信息不可靠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level 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：信息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可靠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A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在完备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的数据评估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包中表现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置信度才可用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完备的数据评估包中表现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度才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完备的数据评估包中表现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度才可用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置信度可用性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完备的数据评估包中表现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&gt;90%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的概率，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Level = 1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置信度值在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，持续时间＞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=4s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置信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度才可用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 </a:t>
            </a:r>
            <a:fld id="{F9836550-59F5-4741-8F32-4C660952C9C1}" type="slidenum">
              <a:rPr lang="zh-CN" altLang="en-US" smtClean="0"/>
              <a:pPr>
                <a:defRPr/>
              </a:pPr>
              <a:t>3</a:t>
            </a:fld>
            <a:r>
              <a:rPr lang="zh-CN" altLang="en-US" smtClean="0"/>
              <a:t> 页</a:t>
            </a:r>
            <a:endParaRPr lang="zh-CN" altLang="en-US"/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1799952" y="935831"/>
            <a:ext cx="7128792" cy="151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2448024" y="216274"/>
            <a:ext cx="3600400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功能定义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864" y="1439887"/>
            <a:ext cx="7776864" cy="45227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sLKA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(Safety Lane Keeping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Aid)</a:t>
            </a: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功能的主要任务是帮助驾驶员在车辆接近并即将离开车道标志线时，系统提供附加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	</a:t>
            </a: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的方向盘扭矩来帮助汽车保持在车道上。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作用时速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Volvo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:</a:t>
            </a: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车速</a:t>
            </a:r>
            <a:r>
              <a:rPr lang="zh-CN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在</a:t>
            </a:r>
            <a:r>
              <a:rPr lang="en-US" altLang="zh-C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50—200km/h</a:t>
            </a:r>
            <a:r>
              <a:rPr lang="zh-CN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起效。</a:t>
            </a:r>
            <a:endParaRPr lang="en-US" altLang="zh-CN" sz="100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作用方式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控制方向盘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前视摄像头，用于车道识别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电动助力转向（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EPAS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作用限制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方向盘最大扭矩：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3Nm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99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x[0 4]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&lt;0.15m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在一个车道内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[-2 2] 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x&gt;4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情况下，误差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0.15+0.01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*x 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航向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在置信度为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的情况下，最大误差角度为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0.017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57.3=0.9741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°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曲率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需要排除在道路凸顶和凹谷不正确的曲率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估计范围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估计的前视距离精度必须在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车辆纵向延伸到道路分割线的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距离）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在大雾或者有道路凸的地方，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SensorFusion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给出的前视距离就不准，准确的做法是不应该取减小置信度，而应该减少距离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主要是预瞄点距离的处理问题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Traffic 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Sign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Recognition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TSR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识别道路限速标记</a:t>
            </a:r>
            <a:endParaRPr lang="en-US" altLang="zh-CN" sz="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可用的道路面分割线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坐标系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灯光条件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无论白天和晚上，检测到会车时，，给一个近光灯信号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传感器堵塞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必须检测到传感器信号不可用的情况，比如被遮挡（大雪，树叶或者其他物体）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数据更新率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Sensor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更新率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40hz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识别道路限速标记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输出近似数据的稳定性评价（核心）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8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环境端有干扰或者信号丢帧情况下，系统稳定的维护和置信度的提供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系统最大误差的容忍度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传感器系统性能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高质量的摄像头芯片是保证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6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感知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数据融合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51" y="1079847"/>
            <a:ext cx="745629" cy="9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1"/>
          <p:cNvSpPr/>
          <p:nvPr/>
        </p:nvSpPr>
        <p:spPr bwMode="auto">
          <a:xfrm rot="10800000" flipH="1">
            <a:off x="-1" y="-2"/>
            <a:ext cx="10080625" cy="6480175"/>
          </a:xfrm>
          <a:custGeom>
            <a:avLst/>
            <a:gdLst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500161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0200"/>
              <a:gd name="connsiteY0" fmla="*/ 0 h 1818927"/>
              <a:gd name="connsiteX1" fmla="*/ 1636085 w 1800200"/>
              <a:gd name="connsiteY1" fmla="*/ 0 h 1818927"/>
              <a:gd name="connsiteX2" fmla="*/ 1800200 w 1800200"/>
              <a:gd name="connsiteY2" fmla="*/ 300039 h 1818927"/>
              <a:gd name="connsiteX3" fmla="*/ 1800200 w 1800200"/>
              <a:gd name="connsiteY3" fmla="*/ 1818927 h 1818927"/>
              <a:gd name="connsiteX4" fmla="*/ 0 w 1800200"/>
              <a:gd name="connsiteY4" fmla="*/ 1818927 h 1818927"/>
              <a:gd name="connsiteX5" fmla="*/ 0 w 1800200"/>
              <a:gd name="connsiteY5" fmla="*/ 0 h 1818927"/>
              <a:gd name="connsiteX0" fmla="*/ 0 w 1802633"/>
              <a:gd name="connsiteY0" fmla="*/ 0 h 1818927"/>
              <a:gd name="connsiteX1" fmla="*/ 1636085 w 1802633"/>
              <a:gd name="connsiteY1" fmla="*/ 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2633"/>
              <a:gd name="connsiteY0" fmla="*/ 0 h 1818927"/>
              <a:gd name="connsiteX1" fmla="*/ 1604462 w 1802633"/>
              <a:gd name="connsiteY1" fmla="*/ 368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2633"/>
              <a:gd name="connsiteY0" fmla="*/ 0 h 1818927"/>
              <a:gd name="connsiteX1" fmla="*/ 1626355 w 1802633"/>
              <a:gd name="connsiteY1" fmla="*/ 3680 h 1818927"/>
              <a:gd name="connsiteX2" fmla="*/ 1802633 w 1802633"/>
              <a:gd name="connsiteY2" fmla="*/ 336840 h 1818927"/>
              <a:gd name="connsiteX3" fmla="*/ 1800200 w 1802633"/>
              <a:gd name="connsiteY3" fmla="*/ 1818927 h 1818927"/>
              <a:gd name="connsiteX4" fmla="*/ 0 w 1802633"/>
              <a:gd name="connsiteY4" fmla="*/ 1818927 h 1818927"/>
              <a:gd name="connsiteX5" fmla="*/ 0 w 1802633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498"/>
              <a:gd name="connsiteY0" fmla="*/ 0 h 1818927"/>
              <a:gd name="connsiteX1" fmla="*/ 1626355 w 1807498"/>
              <a:gd name="connsiteY1" fmla="*/ 3680 h 1818927"/>
              <a:gd name="connsiteX2" fmla="*/ 1807498 w 1807498"/>
              <a:gd name="connsiteY2" fmla="*/ 318439 h 1818927"/>
              <a:gd name="connsiteX3" fmla="*/ 1800200 w 1807498"/>
              <a:gd name="connsiteY3" fmla="*/ 1818927 h 1818927"/>
              <a:gd name="connsiteX4" fmla="*/ 0 w 1807498"/>
              <a:gd name="connsiteY4" fmla="*/ 1818927 h 1818927"/>
              <a:gd name="connsiteX5" fmla="*/ 0 w 1807498"/>
              <a:gd name="connsiteY5" fmla="*/ 0 h 1818927"/>
              <a:gd name="connsiteX0" fmla="*/ 0 w 1807695"/>
              <a:gd name="connsiteY0" fmla="*/ 0 h 1818927"/>
              <a:gd name="connsiteX1" fmla="*/ 1626355 w 1807695"/>
              <a:gd name="connsiteY1" fmla="*/ 3680 h 1818927"/>
              <a:gd name="connsiteX2" fmla="*/ 1807498 w 1807695"/>
              <a:gd name="connsiteY2" fmla="*/ 318439 h 1818927"/>
              <a:gd name="connsiteX3" fmla="*/ 1800200 w 1807695"/>
              <a:gd name="connsiteY3" fmla="*/ 1818927 h 1818927"/>
              <a:gd name="connsiteX4" fmla="*/ 0 w 1807695"/>
              <a:gd name="connsiteY4" fmla="*/ 1818927 h 1818927"/>
              <a:gd name="connsiteX5" fmla="*/ 0 w 1807695"/>
              <a:gd name="connsiteY5" fmla="*/ 0 h 181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7695" h="1818927">
                <a:moveTo>
                  <a:pt x="0" y="0"/>
                </a:moveTo>
                <a:lnTo>
                  <a:pt x="1626355" y="3680"/>
                </a:lnTo>
                <a:cubicBezTo>
                  <a:pt x="1792062" y="3680"/>
                  <a:pt x="1809932" y="54924"/>
                  <a:pt x="1807498" y="318439"/>
                </a:cubicBezTo>
                <a:cubicBezTo>
                  <a:pt x="1805064" y="581954"/>
                  <a:pt x="1802633" y="1318764"/>
                  <a:pt x="1800200" y="1818927"/>
                </a:cubicBezTo>
                <a:lnTo>
                  <a:pt x="0" y="1818927"/>
                </a:lnTo>
                <a:lnTo>
                  <a:pt x="0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4208" y="294769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Thank You</a:t>
            </a:r>
            <a:r>
              <a:rPr lang="zh-CN" altLang="en-US" sz="3200" dirty="0" smtClean="0">
                <a:solidFill>
                  <a:schemeClr val="bg1"/>
                </a:solidFill>
              </a:rPr>
              <a:t>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1" descr="C:\Users\Administrator\Desktop\企业文化\VI\白色透明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215751"/>
            <a:ext cx="1728192" cy="10039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/LDW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、有车道偏离风险，提供小量扭矩阻止车量偏离或者发出预警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、在没有提供转向信息时，提供小量扭矩阻止曲线外侧的偏离或者发出预警，曲线内侧功能不介入。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             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、曲线内侧通过比较道路曲率和车身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a/v</a:t>
            </a:r>
            <a:r>
              <a:rPr lang="en-US" altLang="zh-CN" sz="1000" baseline="30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00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上下阈值，来确定是否检测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-Use Cases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3" y="2808039"/>
            <a:ext cx="2974651" cy="9721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06" y="2226152"/>
            <a:ext cx="2241393" cy="16882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17" y="4304742"/>
            <a:ext cx="1896693" cy="15119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3" y="4412369"/>
            <a:ext cx="2974651" cy="9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2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（包括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b="1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LDW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）的逻辑接口图（子系统层面）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4493726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功能实现概述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66" y="1740519"/>
            <a:ext cx="5688632" cy="43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Active Safety Management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处理危险评估和功能控制，在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功能中就是侧向控制和仲裁。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控制器实现的功能：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、为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决定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何时要求触觉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警告或者横向干预，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             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、决定</a:t>
            </a:r>
            <a:r>
              <a:rPr lang="en-US" altLang="zh-CN" sz="10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何时需要一个刹车介入干预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实现上述功能需要从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Environmental and Driver Perception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子系统中得到传感器数据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上述功能需要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Inertia Monitor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Vehicle Dynamics Management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得到自车数据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上述功能需要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Driver Priority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得到驾驶员意图信息和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User Inputs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子系统得到用户输入数据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Environmental and Driver Perception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EaDP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模块给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功能提供环境传感器数据，包括：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、车道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sLKA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、道路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边缘、障碍物、目标数据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10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eLKA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、提供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侧向和后向的目标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数据的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位置、速度和加速度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子系统的功能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079847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Vehicle Dynamic Management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VDM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子系统是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子系统的一部分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,VDM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输出数据包括：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请求的方向盘模式和震动警告模式进行仲裁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请求的刹车介入进行仲裁和执行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持续的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干预下，负责保持车辆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Steering Control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方向盘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子系统接口：</a:t>
            </a: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1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、执行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VDM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发送的侧向控制请求、比如触觉报警请求和方向盘介入请求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EPAS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执行器输出实际的方向盘扭矩和附加的扭矩到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子系统用于驾驶员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hands on/off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10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涉及子系统的职责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31800" y="1151855"/>
            <a:ext cx="9218829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Inertial </a:t>
            </a: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Monitor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陀螺仪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数据和侧向加速度值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HMI Management and Display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声音和视觉报警，并且呈现功能状态和道路轨迹状态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功能的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Driver Priority</a:t>
            </a:r>
            <a:r>
              <a:rPr lang="zh-CN" altLang="en-US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驾驶员</a:t>
            </a:r>
            <a:r>
              <a:rPr lang="zh-CN" altLang="en-US" sz="1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刹车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介入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User Inputs</a:t>
            </a:r>
            <a:r>
              <a:rPr lang="zh-CN" altLang="en-US" sz="10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子系统</a:t>
            </a:r>
            <a:endParaRPr lang="en-US" altLang="zh-CN" sz="1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转向灯输入</a:t>
            </a:r>
            <a:endParaRPr lang="en-US" altLang="zh-CN" sz="10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涉及子系统的职责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31800" y="1151855"/>
                <a:ext cx="9218829" cy="482453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Sensor data</a:t>
                </a:r>
                <a:r>
                  <a:rPr lang="zh-CN" altLang="en-US" sz="1000" b="1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接口</a:t>
                </a:r>
                <a:endParaRPr lang="en-US" altLang="zh-CN" sz="1000" b="1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传感器数据从</a:t>
                </a:r>
                <a:r>
                  <a:rPr lang="en-US" altLang="zh-CN" sz="1000" dirty="0" err="1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RadarCam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出来进入</a:t>
                </a:r>
                <a:r>
                  <a:rPr lang="en-US" altLang="zh-CN" sz="1000" dirty="0" err="1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SensorFusion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000" dirty="0" err="1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SnsrFusn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）进行数据处理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传感器融合数据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模块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输出内容：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多项式：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1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10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zh-CN" altLang="en-US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置信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度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en-US" altLang="zh-CN" sz="1000" dirty="0" err="1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sLKA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：直接提取</a:t>
                </a:r>
                <a:r>
                  <a:rPr lang="en-US" altLang="zh-CN" sz="1000" dirty="0" err="1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SensorFusion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的数据</a:t>
                </a: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lv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r>
                  <a:rPr lang="en-US" altLang="zh-CN" sz="1000" dirty="0" err="1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eLKA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：通过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TA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模块采集后面，侧向和前向的物体数据，每一个物体的所在道路以及位置速度和加速度信息进入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TA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模块，经过滤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	           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波处理出在盲点区域或者领道上快速接近车辆的物体，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LA</a:t>
                </a:r>
                <a:r>
                  <a:rPr lang="zh-CN" altLang="en-US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模块发送一系列的轨迹值到控制器，使车辆避免碰撞。</a:t>
                </a:r>
                <a:r>
                  <a:rPr lang="en-US" altLang="zh-CN" sz="1000" dirty="0" smtClean="0">
                    <a:solidFill>
                      <a:srgbClr val="595959"/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 smtClean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200000"/>
                  </a:lnSpc>
                  <a:spcBef>
                    <a:spcPct val="0"/>
                  </a:spcBef>
                  <a:buNone/>
                </a:pPr>
                <a:endParaRPr lang="en-US" altLang="zh-CN" sz="1000" dirty="0">
                  <a:solidFill>
                    <a:srgbClr val="59595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151855"/>
                <a:ext cx="9218829" cy="4824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41"/>
          <p:cNvSpPr/>
          <p:nvPr/>
        </p:nvSpPr>
        <p:spPr>
          <a:xfrm>
            <a:off x="2880072" y="143743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功能实现描述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中央接口</a:t>
            </a:r>
            <a:endParaRPr lang="en-US" altLang="zh-CN" sz="24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7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2728020" y="763438"/>
            <a:ext cx="4508293" cy="961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24" y="3816151"/>
            <a:ext cx="4536504" cy="24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43407</TotalTime>
  <Words>1459</Words>
  <Application>Microsoft Office PowerPoint</Application>
  <PresentationFormat>自定义</PresentationFormat>
  <Paragraphs>571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Adobe 楷体 Std R</vt:lpstr>
      <vt:lpstr>Arial Unicode MS</vt:lpstr>
      <vt:lpstr>宋体</vt:lpstr>
      <vt:lpstr>微软雅黑</vt:lpstr>
      <vt:lpstr>Arial</vt:lpstr>
      <vt:lpstr>Calibri</vt:lpstr>
      <vt:lpstr>Cambria Math</vt:lpstr>
      <vt:lpstr>Wingdings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陈京帅</dc:creator>
  <cp:lastModifiedBy>林乾浩</cp:lastModifiedBy>
  <cp:revision>3354</cp:revision>
  <cp:lastPrinted>2013-04-07T00:52:33Z</cp:lastPrinted>
  <dcterms:modified xsi:type="dcterms:W3CDTF">2017-09-06T02:26:32Z</dcterms:modified>
</cp:coreProperties>
</file>