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257" r:id="rId4"/>
    <p:sldId id="264" r:id="rId5"/>
    <p:sldId id="272" r:id="rId6"/>
    <p:sldId id="274" r:id="rId7"/>
    <p:sldId id="273" r:id="rId8"/>
    <p:sldId id="266" r:id="rId9"/>
    <p:sldId id="269" r:id="rId10"/>
    <p:sldId id="277" r:id="rId11"/>
    <p:sldId id="271" r:id="rId12"/>
    <p:sldId id="275" r:id="rId13"/>
    <p:sldId id="268" r:id="rId14"/>
    <p:sldId id="27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CC3399"/>
    <a:srgbClr val="CC00CC"/>
    <a:srgbClr val="EC44BC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4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BBD0F-82C6-4BAB-9386-AD16B1A55E0C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BA17-4075-4400-B4D4-10CD9EDA8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289109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xmlns="" id="{2ECCFBD3-5DD9-42F7-B21E-C84D9F47582F}"/>
              </a:ext>
            </a:extLst>
          </p:cNvPr>
          <p:cNvSpPr/>
          <p:nvPr userDrawn="1"/>
        </p:nvSpPr>
        <p:spPr>
          <a:xfrm>
            <a:off x="-3799" y="586664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0" name="任意多边形: 形状 157">
            <a:extLst>
              <a:ext uri="{FF2B5EF4-FFF2-40B4-BE49-F238E27FC236}">
                <a16:creationId xmlns:a16="http://schemas.microsoft.com/office/drawing/2014/main" xmlns="" id="{9E56C5ED-730D-4E0F-8B91-8AE7E01B5BA4}"/>
              </a:ext>
            </a:extLst>
          </p:cNvPr>
          <p:cNvSpPr/>
          <p:nvPr userDrawn="1"/>
        </p:nvSpPr>
        <p:spPr>
          <a:xfrm flipH="1">
            <a:off x="8455097" y="3171945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A3E9EECF-3E88-40E2-B2EE-EB09E425D202}"/>
              </a:ext>
            </a:extLst>
          </p:cNvPr>
          <p:cNvSpPr/>
          <p:nvPr userDrawn="1"/>
        </p:nvSpPr>
        <p:spPr>
          <a:xfrm flipH="1">
            <a:off x="8665027" y="4029195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37F2DB4A-01CB-48ED-9500-C136D472BD13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>
            <a:off x="-3800" y="586664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57A9238-71E4-415D-A10C-26D3A95E3F57}"/>
              </a:ext>
            </a:extLst>
          </p:cNvPr>
          <p:cNvCxnSpPr>
            <a:cxnSpLocks/>
          </p:cNvCxnSpPr>
          <p:nvPr userDrawn="1"/>
        </p:nvCxnSpPr>
        <p:spPr>
          <a:xfrm>
            <a:off x="3237097" y="3549874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19179BF-9239-47D4-B305-9CDA4389B244}"/>
              </a:ext>
            </a:extLst>
          </p:cNvPr>
          <p:cNvCxnSpPr>
            <a:cxnSpLocks/>
          </p:cNvCxnSpPr>
          <p:nvPr userDrawn="1"/>
        </p:nvCxnSpPr>
        <p:spPr>
          <a:xfrm>
            <a:off x="3237097" y="2178274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3800" y="2605432"/>
            <a:ext cx="4842617" cy="950569"/>
          </a:xfrm>
        </p:spPr>
        <p:txBody>
          <a:bodyPr anchor="b">
            <a:no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8" name="任意多边形 7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2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1999" cy="6867645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78000">
                <a:srgbClr val="FFFFFF">
                  <a:alpha val="95000"/>
                </a:srgbClr>
              </a:gs>
              <a:gs pos="100000">
                <a:schemeClr val="bg1">
                  <a:alpha val="6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147657" y="1571780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2147657" y="2415159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147657" y="3258538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2147657" y="4101917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2147657" y="4945296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任意多边形: 形状 157">
            <a:extLst>
              <a:ext uri="{FF2B5EF4-FFF2-40B4-BE49-F238E27FC236}">
                <a16:creationId xmlns:a16="http://schemas.microsoft.com/office/drawing/2014/main" xmlns="" id="{9E56C5ED-730D-4E0F-8B91-8AE7E01B5BA4}"/>
              </a:ext>
            </a:extLst>
          </p:cNvPr>
          <p:cNvSpPr/>
          <p:nvPr userDrawn="1"/>
        </p:nvSpPr>
        <p:spPr>
          <a:xfrm flipH="1">
            <a:off x="10129421" y="3171945"/>
            <a:ext cx="2062578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xmlns="" id="{A3E9EECF-3E88-40E2-B2EE-EB09E425D202}"/>
              </a:ext>
            </a:extLst>
          </p:cNvPr>
          <p:cNvSpPr/>
          <p:nvPr userDrawn="1"/>
        </p:nvSpPr>
        <p:spPr>
          <a:xfrm flipH="1">
            <a:off x="10129421" y="4029195"/>
            <a:ext cx="2062578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="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74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9" name="任意多边形 8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69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11" name="任意多边形 10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00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6"/>
            <a:ext cx="12192000" cy="6855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343843"/>
            <a:ext cx="12192000" cy="344166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63" y="75815"/>
            <a:ext cx="1877253" cy="652607"/>
          </a:xfrm>
          <a:prstGeom prst="rect">
            <a:avLst/>
          </a:prstGeom>
        </p:spPr>
      </p:pic>
      <p:grpSp>
        <p:nvGrpSpPr>
          <p:cNvPr id="30" name="2598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64241" y="2343843"/>
            <a:ext cx="11370038" cy="2533527"/>
            <a:chOff x="0" y="1447172"/>
            <a:chExt cx="12192000" cy="2716681"/>
          </a:xfrm>
        </p:grpSpPr>
        <p:sp>
          <p:nvSpPr>
            <p:cNvPr id="31" name="í$lîḓè"/>
            <p:cNvSpPr/>
            <p:nvPr/>
          </p:nvSpPr>
          <p:spPr>
            <a:xfrm>
              <a:off x="0" y="2780068"/>
              <a:ext cx="12192000" cy="93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iṣlîḑe"/>
            <p:cNvSpPr/>
            <p:nvPr/>
          </p:nvSpPr>
          <p:spPr>
            <a:xfrm>
              <a:off x="1590442" y="1447172"/>
              <a:ext cx="873090" cy="84492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>
              <a:stCxn id="32" idx="2"/>
            </p:cNvCxnSpPr>
            <p:nvPr/>
          </p:nvCxnSpPr>
          <p:spPr>
            <a:xfrm>
              <a:off x="2026987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$ľîde"/>
            <p:cNvSpPr/>
            <p:nvPr/>
          </p:nvSpPr>
          <p:spPr>
            <a:xfrm>
              <a:off x="1712206" y="2931214"/>
              <a:ext cx="629562" cy="629562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îśļíḍé"/>
            <p:cNvSpPr/>
            <p:nvPr/>
          </p:nvSpPr>
          <p:spPr>
            <a:xfrm>
              <a:off x="4298884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2"/>
            </p:cNvCxnSpPr>
            <p:nvPr/>
          </p:nvCxnSpPr>
          <p:spPr>
            <a:xfrm>
              <a:off x="4735429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îṧļiḑé"/>
            <p:cNvSpPr/>
            <p:nvPr/>
          </p:nvSpPr>
          <p:spPr>
            <a:xfrm>
              <a:off x="4420648" y="2931214"/>
              <a:ext cx="629562" cy="629562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8" name="iŝľïḓê"/>
            <p:cNvSpPr/>
            <p:nvPr/>
          </p:nvSpPr>
          <p:spPr>
            <a:xfrm>
              <a:off x="7007326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8" idx="2"/>
            </p:cNvCxnSpPr>
            <p:nvPr/>
          </p:nvCxnSpPr>
          <p:spPr>
            <a:xfrm>
              <a:off x="7443871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îṡ1îḓè"/>
            <p:cNvSpPr/>
            <p:nvPr/>
          </p:nvSpPr>
          <p:spPr>
            <a:xfrm>
              <a:off x="7129090" y="2931214"/>
              <a:ext cx="629562" cy="629562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îŝlídê"/>
            <p:cNvSpPr/>
            <p:nvPr/>
          </p:nvSpPr>
          <p:spPr>
            <a:xfrm>
              <a:off x="9715768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>
              <a:stCxn id="41" idx="2"/>
            </p:cNvCxnSpPr>
            <p:nvPr/>
          </p:nvCxnSpPr>
          <p:spPr>
            <a:xfrm>
              <a:off x="10152313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$ḻïdê"/>
            <p:cNvSpPr/>
            <p:nvPr/>
          </p:nvSpPr>
          <p:spPr>
            <a:xfrm>
              <a:off x="9837532" y="2931214"/>
              <a:ext cx="629562" cy="629562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3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351"/>
          </a:xfrm>
          <a:prstGeom prst="rect">
            <a:avLst/>
          </a:prstGeom>
        </p:spPr>
      </p:pic>
      <p:sp>
        <p:nvSpPr>
          <p:cNvPr id="6" name="直角三角形 5"/>
          <p:cNvSpPr/>
          <p:nvPr userDrawn="1"/>
        </p:nvSpPr>
        <p:spPr>
          <a:xfrm rot="5400000">
            <a:off x="-1999037" y="1999033"/>
            <a:ext cx="6858003" cy="2859933"/>
          </a:xfrm>
          <a:prstGeom prst="rtTriangle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333032" y="1999035"/>
            <a:ext cx="6858003" cy="2859933"/>
          </a:xfrm>
          <a:prstGeom prst="rtTriangle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04" y="1070549"/>
            <a:ext cx="3077108" cy="1068404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 userDrawn="1"/>
        </p:nvSpPr>
        <p:spPr bwMode="auto">
          <a:xfrm>
            <a:off x="3573517" y="1981499"/>
            <a:ext cx="5362881" cy="96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2146" indent="-27214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4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itchFamily="34" charset="0"/>
              </a:defRPr>
            </a:lvl1pPr>
            <a:lvl2pPr marL="589650" indent="-2267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22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907154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90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270015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1632877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1995738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358599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2721461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084322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zh-CN" altLang="en-US" sz="3600" b="1" kern="0" dirty="0" smtClean="0">
                <a:solidFill>
                  <a:srgbClr val="00CCFF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73000"/>
                    </a:schemeClr>
                  </a:outerShdw>
                </a:effectLst>
              </a:rPr>
              <a:t>驾驭</a:t>
            </a:r>
            <a:r>
              <a:rPr lang="zh-CN" altLang="en-US" sz="3600" b="1" kern="0" dirty="0" smtClean="0">
                <a:solidFill>
                  <a:srgbClr val="B6DA1E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73000"/>
                    </a:schemeClr>
                  </a:outerShdw>
                </a:effectLst>
              </a:rPr>
              <a:t>“新”世界</a:t>
            </a:r>
            <a:endParaRPr lang="zh-CN" altLang="en-US" sz="3600" b="1" kern="0" dirty="0">
              <a:solidFill>
                <a:srgbClr val="B6DA1E"/>
              </a:solidFill>
              <a:effectLst>
                <a:outerShdw blurRad="38100" dist="38100" dir="2700000" algn="tl">
                  <a:schemeClr val="tx1">
                    <a:lumMod val="95000"/>
                    <a:lumOff val="5000"/>
                    <a:alpha val="73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34247" y="3712656"/>
            <a:ext cx="99027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充足</a:t>
            </a:r>
            <a:r>
              <a:rPr lang="zh-CN" alt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开发资源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保证项目按期交付，缩短开发周期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及时的客户响应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保障开发过程沟通顺畅，工程支持反馈及时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高性能的产品交付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完整的开发验证流程，承接沃尔沃算法高安全性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高性价比解决方案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本土化的产品开发，保证高质量的同时获得较大成本优势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定制化的功能接口</a:t>
            </a:r>
            <a:r>
              <a:rPr lang="en-US" altLang="zh-CN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开放多样化的输出信号接口，满足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界面定制需求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 userDrawn="1"/>
        </p:nvSpPr>
        <p:spPr>
          <a:xfrm>
            <a:off x="2416199" y="2906576"/>
            <a:ext cx="7677515" cy="799730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Make driving safe and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69000"/>
                    </a:schemeClr>
                  </a:outerShdw>
                </a:effectLst>
                <a:ea typeface="微软雅黑" panose="020B0503020204020204" pitchFamily="34" charset="-122"/>
              </a:rPr>
              <a:t>easy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63" y="75815"/>
            <a:ext cx="1877253" cy="6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E6D0-4C6C-4FF1-98D0-C92D1E069EC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890444" y="2334125"/>
            <a:ext cx="6725746" cy="950569"/>
          </a:xfrm>
        </p:spPr>
        <p:txBody>
          <a:bodyPr/>
          <a:lstStyle/>
          <a:p>
            <a:r>
              <a:rPr lang="en-US" dirty="0" smtClean="0"/>
              <a:t>PA</a:t>
            </a:r>
            <a:r>
              <a:rPr lang="zh-CN" altLang="en-US" dirty="0" smtClean="0"/>
              <a:t>智能领航</a:t>
            </a:r>
            <a:endParaRPr lang="en-US" dirty="0"/>
          </a:p>
        </p:txBody>
      </p:sp>
      <p:sp>
        <p:nvSpPr>
          <p:cNvPr id="4" name="副标题 10"/>
          <p:cNvSpPr>
            <a:spLocks noGrp="1"/>
          </p:cNvSpPr>
          <p:nvPr>
            <p:ph type="subTitle" idx="1"/>
          </p:nvPr>
        </p:nvSpPr>
        <p:spPr>
          <a:xfrm>
            <a:off x="3466898" y="3630558"/>
            <a:ext cx="5749529" cy="7585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Freetech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Intelligent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8513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轨迹融合策略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201434"/>
            <a:ext cx="10585451" cy="51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核心算法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3" y="1332064"/>
            <a:ext cx="10465488" cy="49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人机交互方式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78" y="1345450"/>
            <a:ext cx="3257550" cy="22669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021303" y="3836113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re/speed+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启用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停止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Pilot Assist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切换至自适应巡航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Speed-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Gap+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从自适应巡航切换为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Pilot Assist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Gap-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功能符号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与前车时间间隔的符号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启用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停用转向辅助的符号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1465" y="1201434"/>
            <a:ext cx="60486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Input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系统至少需要驾驶员两个输入信号：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On/Off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Input device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在方向盘附近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结合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ACC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功能按键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71465" y="3433682"/>
            <a:ext cx="60486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状态指示：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Off/Standby/Active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转向辅助状态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报警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信息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文字信息等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49444"/>
          <a:stretch/>
        </p:blipFill>
        <p:spPr>
          <a:xfrm>
            <a:off x="4195801" y="4441794"/>
            <a:ext cx="1043760" cy="8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功能定制</a:t>
                </a: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3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178046"/>
              </p:ext>
            </p:extLst>
          </p:nvPr>
        </p:nvGraphicFramePr>
        <p:xfrm>
          <a:off x="1692942" y="1931039"/>
          <a:ext cx="8578694" cy="306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146"/>
                <a:gridCol w="1513887"/>
                <a:gridCol w="1513887"/>
                <a:gridCol w="1513887"/>
                <a:gridCol w="1513887"/>
              </a:tblGrid>
              <a:tr h="654058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VCC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PA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VCC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TJA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723" rtl="0" eaLnBrk="1" latinLnBrk="0" hangingPunct="1"/>
                      <a:r>
                        <a:rPr lang="en-US" altLang="zh-CN" sz="1400" kern="1200" dirty="0" err="1" smtClean="0"/>
                        <a:t>Geely</a:t>
                      </a:r>
                      <a:r>
                        <a:rPr lang="en-US" altLang="zh-CN" sz="1400" kern="1200" dirty="0" smtClean="0"/>
                        <a:t> </a:t>
                      </a:r>
                    </a:p>
                    <a:p>
                      <a:pPr marL="0" algn="ctr" defTabSz="725723" rtl="0" eaLnBrk="1" latinLnBrk="0" hangingPunct="1"/>
                      <a:r>
                        <a:rPr lang="en-US" altLang="zh-CN" sz="1400" kern="1200" dirty="0" smtClean="0"/>
                        <a:t>ICC</a:t>
                      </a:r>
                      <a:endParaRPr lang="zh-CN" altLang="en-US" sz="1400" kern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723" rtl="0" eaLnBrk="1" latinLnBrk="0" hangingPunct="1"/>
                      <a:r>
                        <a:rPr lang="en-US" altLang="zh-CN" sz="1400" kern="1200" dirty="0" err="1" smtClean="0"/>
                        <a:t>Geely</a:t>
                      </a:r>
                      <a:r>
                        <a:rPr lang="en-US" altLang="zh-CN" sz="1400" kern="1200" dirty="0" smtClean="0"/>
                        <a:t> </a:t>
                      </a:r>
                    </a:p>
                    <a:p>
                      <a:pPr marL="0" algn="ctr" defTabSz="72572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LKS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0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车速范围（仪表车速）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0~139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0~50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0~60~150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60~180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6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LeadVehicle</a:t>
                      </a:r>
                      <a:endParaRPr lang="zh-CN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 &lt; 30, </a:t>
                      </a:r>
                      <a:r>
                        <a:rPr lang="zh-CN" altLang="en-US" sz="1400" dirty="0" smtClean="0"/>
                        <a:t>在车道内跟随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 &lt; 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---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67376">
                <a:tc>
                  <a:txBody>
                    <a:bodyPr/>
                    <a:lstStyle/>
                    <a:p>
                      <a:pPr marL="0" marR="0" indent="0" algn="ctr" defTabSz="7257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车道线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257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必须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257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必须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无车道线时支持跟车车速上限</a:t>
                      </a:r>
                      <a:r>
                        <a:rPr lang="en-US" altLang="zh-CN" sz="1400" dirty="0" smtClean="0"/>
                        <a:t>60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必须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60205">
                <a:tc>
                  <a:txBody>
                    <a:bodyPr/>
                    <a:lstStyle/>
                    <a:p>
                      <a:pPr marL="0" marR="0" indent="0" algn="ctr" defTabSz="7257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控制对象</a:t>
                      </a:r>
                      <a:endParaRPr lang="zh-CN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7257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横向</a:t>
                      </a:r>
                      <a:r>
                        <a:rPr lang="en-US" altLang="zh-CN" sz="1400" dirty="0" smtClean="0"/>
                        <a:t>(EPS)+</a:t>
                      </a:r>
                      <a:r>
                        <a:rPr lang="zh-CN" altLang="en-US" sz="1400" dirty="0" smtClean="0"/>
                        <a:t>纵向</a:t>
                      </a:r>
                      <a:r>
                        <a:rPr lang="en-US" altLang="zh-CN" sz="1400" dirty="0" smtClean="0"/>
                        <a:t>(ESP)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7257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横向</a:t>
                      </a:r>
                      <a:r>
                        <a:rPr lang="en-US" altLang="zh-CN" sz="1400" dirty="0" smtClean="0"/>
                        <a:t>(EPS)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6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Override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转向灯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转向灯和油门</a:t>
                      </a:r>
                      <a:endParaRPr lang="zh-CN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转向灯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监管机制</a:t>
                </a:r>
                <a:r>
                  <a:rPr lang="en-US" altLang="zh-CN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——</a:t>
                </a:r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脱手检测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3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5" y="2936641"/>
            <a:ext cx="10508344" cy="25180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528" y="1611737"/>
            <a:ext cx="116637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b="0" dirty="0"/>
              <a:t>PA</a:t>
            </a:r>
            <a:r>
              <a:rPr lang="zh-CN" altLang="en-US" b="0" dirty="0"/>
              <a:t>功能能够检测驾驶员活动状态，并可以按照声音和文字的多级报警方式提示驾驶员手握方向盘</a:t>
            </a:r>
            <a:r>
              <a:rPr lang="zh-CN" altLang="en-US" b="0" dirty="0" smtClean="0"/>
              <a:t>；</a:t>
            </a:r>
            <a:endParaRPr lang="en-US" altLang="zh-CN" b="0" dirty="0"/>
          </a:p>
        </p:txBody>
      </p:sp>
      <p:sp>
        <p:nvSpPr>
          <p:cNvPr id="20" name="文本框 19"/>
          <p:cNvSpPr txBox="1"/>
          <p:nvPr/>
        </p:nvSpPr>
        <p:spPr>
          <a:xfrm>
            <a:off x="4495801" y="5585288"/>
            <a:ext cx="713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zh-CN" altLang="en-US" b="0" dirty="0" smtClean="0"/>
              <a:t>脱手</a:t>
            </a:r>
            <a:r>
              <a:rPr lang="zh-CN" altLang="en-US" b="0" dirty="0"/>
              <a:t>报警的一种实现</a:t>
            </a:r>
            <a:r>
              <a:rPr lang="zh-CN" altLang="en-US" b="0" dirty="0" smtClean="0"/>
              <a:t>方式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195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2490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32983" y="1856285"/>
            <a:ext cx="7658090" cy="3923016"/>
            <a:chOff x="1976834" y="1130300"/>
            <a:chExt cx="7658090" cy="3923016"/>
          </a:xfrm>
        </p:grpSpPr>
        <p:grpSp>
          <p:nvGrpSpPr>
            <p:cNvPr id="17" name="iṧḻïḍê"/>
            <p:cNvGrpSpPr/>
            <p:nvPr/>
          </p:nvGrpSpPr>
          <p:grpSpPr>
            <a:xfrm>
              <a:off x="1976834" y="1130300"/>
              <a:ext cx="5337130" cy="674576"/>
              <a:chOff x="2228947" y="1130300"/>
              <a:chExt cx="5337130" cy="674576"/>
            </a:xfrm>
          </p:grpSpPr>
          <p:sp>
            <p:nvSpPr>
              <p:cNvPr id="53" name="îṥḻïdé"/>
              <p:cNvSpPr/>
              <p:nvPr/>
            </p:nvSpPr>
            <p:spPr>
              <a:xfrm>
                <a:off x="3691964" y="1294637"/>
                <a:ext cx="3874113" cy="41689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最小曲率半径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250m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5" name="直接箭头连接符 54"/>
              <p:cNvCxnSpPr>
                <a:stCxn id="57" idx="3"/>
              </p:cNvCxnSpPr>
              <p:nvPr/>
            </p:nvCxnSpPr>
            <p:spPr>
              <a:xfrm>
                <a:off x="2940811" y="146758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iṥḷíďè"/>
              <p:cNvGrpSpPr/>
              <p:nvPr/>
            </p:nvGrpSpPr>
            <p:grpSpPr>
              <a:xfrm>
                <a:off x="2228947" y="1130300"/>
                <a:ext cx="711864" cy="674576"/>
                <a:chOff x="2228947" y="1130300"/>
                <a:chExt cx="711864" cy="674576"/>
              </a:xfrm>
            </p:grpSpPr>
            <p:sp>
              <p:nvSpPr>
                <p:cNvPr id="57" name="ïṥľíďe"/>
                <p:cNvSpPr/>
                <p:nvPr/>
              </p:nvSpPr>
              <p:spPr>
                <a:xfrm>
                  <a:off x="2228947" y="113030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iS1ïḑé"/>
                <p:cNvSpPr/>
                <p:nvPr/>
              </p:nvSpPr>
              <p:spPr bwMode="auto">
                <a:xfrm>
                  <a:off x="2411928" y="129463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ṣļiḓe"/>
            <p:cNvGrpSpPr/>
            <p:nvPr/>
          </p:nvGrpSpPr>
          <p:grpSpPr>
            <a:xfrm>
              <a:off x="2557074" y="1942410"/>
              <a:ext cx="5337130" cy="674576"/>
              <a:chOff x="2708342" y="1942410"/>
              <a:chExt cx="5337130" cy="674576"/>
            </a:xfrm>
          </p:grpSpPr>
          <p:sp>
            <p:nvSpPr>
              <p:cNvPr id="47" name="ïşḷïḋê"/>
              <p:cNvSpPr/>
              <p:nvPr/>
            </p:nvSpPr>
            <p:spPr>
              <a:xfrm>
                <a:off x="4171359" y="2106747"/>
                <a:ext cx="3874113" cy="41689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车道宽度检测范围：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2.5~5.6m</a:t>
                </a:r>
              </a:p>
            </p:txBody>
          </p:sp>
          <p:cxnSp>
            <p:nvCxnSpPr>
              <p:cNvPr id="49" name="直接箭头连接符 48"/>
              <p:cNvCxnSpPr>
                <a:stCxn id="51" idx="3"/>
              </p:cNvCxnSpPr>
              <p:nvPr/>
            </p:nvCxnSpPr>
            <p:spPr>
              <a:xfrm>
                <a:off x="3420206" y="227969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işľîḑê"/>
              <p:cNvGrpSpPr/>
              <p:nvPr/>
            </p:nvGrpSpPr>
            <p:grpSpPr>
              <a:xfrm>
                <a:off x="2708342" y="1942410"/>
                <a:ext cx="711864" cy="674576"/>
                <a:chOff x="2708342" y="1942410"/>
                <a:chExt cx="711864" cy="674576"/>
              </a:xfrm>
            </p:grpSpPr>
            <p:sp>
              <p:nvSpPr>
                <p:cNvPr id="51" name="íṧļíďe"/>
                <p:cNvSpPr/>
                <p:nvPr/>
              </p:nvSpPr>
              <p:spPr>
                <a:xfrm>
                  <a:off x="2708342" y="194241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ṩḻïďé"/>
                <p:cNvSpPr/>
                <p:nvPr/>
              </p:nvSpPr>
              <p:spPr bwMode="auto">
                <a:xfrm>
                  <a:off x="2891323" y="210674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îṩ1îďé"/>
            <p:cNvGrpSpPr/>
            <p:nvPr/>
          </p:nvGrpSpPr>
          <p:grpSpPr>
            <a:xfrm>
              <a:off x="3137314" y="2754520"/>
              <a:ext cx="5337130" cy="674576"/>
              <a:chOff x="3187738" y="2754520"/>
              <a:chExt cx="5337130" cy="674576"/>
            </a:xfrm>
          </p:grpSpPr>
          <p:sp>
            <p:nvSpPr>
              <p:cNvPr id="41" name="iṥ1îde"/>
              <p:cNvSpPr/>
              <p:nvPr/>
            </p:nvSpPr>
            <p:spPr>
              <a:xfrm>
                <a:off x="4650755" y="2918857"/>
                <a:ext cx="3874113" cy="41689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车道中心控制误差：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±0.1m</a:t>
                </a:r>
              </a:p>
            </p:txBody>
          </p:sp>
          <p:cxnSp>
            <p:nvCxnSpPr>
              <p:cNvPr id="43" name="直接箭头连接符 42"/>
              <p:cNvCxnSpPr>
                <a:stCxn id="45" idx="3"/>
              </p:cNvCxnSpPr>
              <p:nvPr/>
            </p:nvCxnSpPr>
            <p:spPr>
              <a:xfrm>
                <a:off x="3899602" y="309180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iṡḷïḓe"/>
              <p:cNvGrpSpPr/>
              <p:nvPr/>
            </p:nvGrpSpPr>
            <p:grpSpPr>
              <a:xfrm>
                <a:off x="3187738" y="2754520"/>
                <a:ext cx="711864" cy="674576"/>
                <a:chOff x="3187738" y="2754520"/>
                <a:chExt cx="711864" cy="674576"/>
              </a:xfrm>
            </p:grpSpPr>
            <p:sp>
              <p:nvSpPr>
                <p:cNvPr id="45" name="ïṧļïḓé"/>
                <p:cNvSpPr/>
                <p:nvPr/>
              </p:nvSpPr>
              <p:spPr>
                <a:xfrm>
                  <a:off x="3187738" y="275452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ŝḻîďe"/>
                <p:cNvSpPr/>
                <p:nvPr/>
              </p:nvSpPr>
              <p:spPr bwMode="auto">
                <a:xfrm>
                  <a:off x="3370719" y="291885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0" name="îṩḷiďê"/>
            <p:cNvGrpSpPr/>
            <p:nvPr/>
          </p:nvGrpSpPr>
          <p:grpSpPr>
            <a:xfrm>
              <a:off x="3717554" y="3566630"/>
              <a:ext cx="5337130" cy="674576"/>
              <a:chOff x="3667133" y="3566630"/>
              <a:chExt cx="5337130" cy="674576"/>
            </a:xfrm>
          </p:grpSpPr>
          <p:sp>
            <p:nvSpPr>
              <p:cNvPr id="35" name="îŝ1ïde"/>
              <p:cNvSpPr/>
              <p:nvPr/>
            </p:nvSpPr>
            <p:spPr>
              <a:xfrm>
                <a:off x="5130150" y="3730967"/>
                <a:ext cx="3874113" cy="41689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进入车道线到功能激活时间：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&lt;3s</a:t>
                </a:r>
              </a:p>
            </p:txBody>
          </p:sp>
          <p:cxnSp>
            <p:nvCxnSpPr>
              <p:cNvPr id="37" name="直接箭头连接符 36"/>
              <p:cNvCxnSpPr>
                <a:stCxn id="39" idx="3"/>
              </p:cNvCxnSpPr>
              <p:nvPr/>
            </p:nvCxnSpPr>
            <p:spPr>
              <a:xfrm>
                <a:off x="4378997" y="390391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íSľiḓê"/>
              <p:cNvGrpSpPr/>
              <p:nvPr/>
            </p:nvGrpSpPr>
            <p:grpSpPr>
              <a:xfrm>
                <a:off x="3667133" y="3566630"/>
                <a:ext cx="711864" cy="674576"/>
                <a:chOff x="3667133" y="3566630"/>
                <a:chExt cx="711864" cy="674576"/>
              </a:xfrm>
            </p:grpSpPr>
            <p:sp>
              <p:nvSpPr>
                <p:cNvPr id="39" name="îślîḍê"/>
                <p:cNvSpPr/>
                <p:nvPr/>
              </p:nvSpPr>
              <p:spPr>
                <a:xfrm>
                  <a:off x="3667133" y="356663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śḷíḑe"/>
                <p:cNvSpPr/>
                <p:nvPr/>
              </p:nvSpPr>
              <p:spPr bwMode="auto">
                <a:xfrm>
                  <a:off x="3850114" y="373096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1" name="ïşḻiḓé"/>
            <p:cNvGrpSpPr/>
            <p:nvPr/>
          </p:nvGrpSpPr>
          <p:grpSpPr>
            <a:xfrm>
              <a:off x="4297794" y="4378740"/>
              <a:ext cx="5337130" cy="674576"/>
              <a:chOff x="4146528" y="4378740"/>
              <a:chExt cx="5337130" cy="674576"/>
            </a:xfrm>
          </p:grpSpPr>
          <p:sp>
            <p:nvSpPr>
              <p:cNvPr id="29" name="íşḷíḓè"/>
              <p:cNvSpPr/>
              <p:nvPr/>
            </p:nvSpPr>
            <p:spPr>
              <a:xfrm>
                <a:off x="5609545" y="4543077"/>
                <a:ext cx="3874113" cy="41689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车速范围支持：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0~150km/h</a:t>
                </a:r>
              </a:p>
            </p:txBody>
          </p:sp>
          <p:cxnSp>
            <p:nvCxnSpPr>
              <p:cNvPr id="31" name="直接箭头连接符 30"/>
              <p:cNvCxnSpPr>
                <a:stCxn id="33" idx="3"/>
              </p:cNvCxnSpPr>
              <p:nvPr/>
            </p:nvCxnSpPr>
            <p:spPr>
              <a:xfrm>
                <a:off x="4858392" y="471602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ïṣ1ïḋê"/>
              <p:cNvGrpSpPr/>
              <p:nvPr/>
            </p:nvGrpSpPr>
            <p:grpSpPr>
              <a:xfrm>
                <a:off x="4146528" y="4378740"/>
                <a:ext cx="711864" cy="674576"/>
                <a:chOff x="4146528" y="4378740"/>
                <a:chExt cx="711864" cy="674576"/>
              </a:xfrm>
            </p:grpSpPr>
            <p:sp>
              <p:nvSpPr>
                <p:cNvPr id="33" name="ïşḷïḍê"/>
                <p:cNvSpPr/>
                <p:nvPr/>
              </p:nvSpPr>
              <p:spPr>
                <a:xfrm>
                  <a:off x="4146528" y="437874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iṣḻïḋè"/>
                <p:cNvSpPr/>
                <p:nvPr/>
              </p:nvSpPr>
              <p:spPr bwMode="auto">
                <a:xfrm>
                  <a:off x="4329509" y="454307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技术性能</a:t>
                </a: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4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94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ï$ľiďe"/>
          <p:cNvSpPr/>
          <p:nvPr/>
        </p:nvSpPr>
        <p:spPr bwMode="auto">
          <a:xfrm>
            <a:off x="1423310" y="848621"/>
            <a:ext cx="3643214" cy="762000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b" anchorCtr="0" forceAA="0" compatLnSpc="1">
            <a:normAutofit/>
          </a:bodyPr>
          <a:lstStyle/>
          <a:p>
            <a:pPr algn="r"/>
            <a:r>
              <a:rPr lang="en-US" altLang="zh-CN" sz="3200" b="1" dirty="0">
                <a:solidFill>
                  <a:schemeClr val="accent1"/>
                </a:solidFill>
              </a:rPr>
              <a:t>CONTENT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27525" y="1986450"/>
            <a:ext cx="5800899" cy="2797967"/>
            <a:chOff x="3437150" y="1793945"/>
            <a:chExt cx="5800899" cy="2797967"/>
          </a:xfrm>
        </p:grpSpPr>
        <p:sp>
          <p:nvSpPr>
            <p:cNvPr id="25" name="íśḷîḍê"/>
            <p:cNvSpPr/>
            <p:nvPr/>
          </p:nvSpPr>
          <p:spPr>
            <a:xfrm>
              <a:off x="3437150" y="1793945"/>
              <a:ext cx="643112" cy="64311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7" name="iśļ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  </a:ext>
              </a:extLst>
            </p:cNvPr>
            <p:cNvSpPr txBox="1"/>
            <p:nvPr/>
          </p:nvSpPr>
          <p:spPr bwMode="auto">
            <a:xfrm>
              <a:off x="4170202" y="1926118"/>
              <a:ext cx="28526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功能综述</a:t>
              </a:r>
              <a:endParaRPr lang="zh-CN" altLang="en-US" sz="2000" b="1" dirty="0"/>
            </a:p>
          </p:txBody>
        </p:sp>
        <p:sp>
          <p:nvSpPr>
            <p:cNvPr id="28" name="îṥľíďe"/>
            <p:cNvSpPr/>
            <p:nvPr/>
          </p:nvSpPr>
          <p:spPr>
            <a:xfrm>
              <a:off x="3437150" y="2500518"/>
              <a:ext cx="643112" cy="64311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0" name="îṡļ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  </a:ext>
              </a:extLst>
            </p:cNvPr>
            <p:cNvSpPr txBox="1"/>
            <p:nvPr/>
          </p:nvSpPr>
          <p:spPr bwMode="auto">
            <a:xfrm>
              <a:off x="4170202" y="2628275"/>
              <a:ext cx="28526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算法流程</a:t>
              </a:r>
              <a:endParaRPr lang="zh-CN" altLang="en-US" sz="2000" b="1" dirty="0"/>
            </a:p>
          </p:txBody>
        </p:sp>
        <p:sp>
          <p:nvSpPr>
            <p:cNvPr id="41" name="ïsľïďê"/>
            <p:cNvSpPr/>
            <p:nvPr/>
          </p:nvSpPr>
          <p:spPr>
            <a:xfrm>
              <a:off x="3437150" y="3228098"/>
              <a:ext cx="643112" cy="64311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43" name="iṩļ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  </a:ext>
              </a:extLst>
            </p:cNvPr>
            <p:cNvSpPr txBox="1"/>
            <p:nvPr/>
          </p:nvSpPr>
          <p:spPr bwMode="auto">
            <a:xfrm>
              <a:off x="4170202" y="3355855"/>
              <a:ext cx="28526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功能</a:t>
              </a:r>
              <a:r>
                <a:rPr lang="zh-CN" altLang="en-US" sz="2000" b="1" dirty="0" smtClean="0"/>
                <a:t>定制</a:t>
              </a:r>
              <a:endParaRPr lang="zh-CN" altLang="en-US" sz="2000" b="1" dirty="0"/>
            </a:p>
          </p:txBody>
        </p:sp>
        <p:sp>
          <p:nvSpPr>
            <p:cNvPr id="44" name="ïşľîdê"/>
            <p:cNvSpPr/>
            <p:nvPr/>
          </p:nvSpPr>
          <p:spPr>
            <a:xfrm>
              <a:off x="3437151" y="3948800"/>
              <a:ext cx="643112" cy="64311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46" name="ïṡľ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  </a:ext>
              </a:extLst>
            </p:cNvPr>
            <p:cNvSpPr txBox="1"/>
            <p:nvPr/>
          </p:nvSpPr>
          <p:spPr bwMode="auto">
            <a:xfrm>
              <a:off x="4170203" y="4064236"/>
              <a:ext cx="276274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000" b="1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A2AB0C1-EA60-4543-AB18-ED20206F109D}"/>
                </a:ext>
              </a:extLst>
            </p:cNvPr>
            <p:cNvCxnSpPr/>
            <p:nvPr/>
          </p:nvCxnSpPr>
          <p:spPr>
            <a:xfrm>
              <a:off x="4170203" y="2309300"/>
              <a:ext cx="498633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1562FB-E3E4-460F-A687-EADBC0FB06DC}"/>
                </a:ext>
              </a:extLst>
            </p:cNvPr>
            <p:cNvCxnSpPr/>
            <p:nvPr/>
          </p:nvCxnSpPr>
          <p:spPr>
            <a:xfrm>
              <a:off x="4170203" y="3015872"/>
              <a:ext cx="498633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55510-FAB5-4236-86D7-E86E8F25B8AC}"/>
                </a:ext>
              </a:extLst>
            </p:cNvPr>
            <p:cNvCxnSpPr/>
            <p:nvPr/>
          </p:nvCxnSpPr>
          <p:spPr>
            <a:xfrm>
              <a:off x="4170203" y="3743452"/>
              <a:ext cx="498633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354614-FD3C-4C42-B700-4FF59F6CC3EC}"/>
                </a:ext>
              </a:extLst>
            </p:cNvPr>
            <p:cNvCxnSpPr/>
            <p:nvPr/>
          </p:nvCxnSpPr>
          <p:spPr>
            <a:xfrm>
              <a:off x="4251712" y="4448161"/>
              <a:ext cx="498633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śḻ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227AF6-E998-4AED-9AA7-677797E38F0C}"/>
                </a:ext>
              </a:extLst>
            </p:cNvPr>
            <p:cNvSpPr txBox="1"/>
            <p:nvPr/>
          </p:nvSpPr>
          <p:spPr bwMode="auto">
            <a:xfrm>
              <a:off x="4170202" y="4068920"/>
              <a:ext cx="285268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技术性能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0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功能定义</a:t>
                </a: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/>
          <a:srcRect t="5131"/>
          <a:stretch/>
        </p:blipFill>
        <p:spPr>
          <a:xfrm>
            <a:off x="704852" y="2505703"/>
            <a:ext cx="3586592" cy="2159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文本框 52"/>
          <p:cNvSpPr txBox="1"/>
          <p:nvPr/>
        </p:nvSpPr>
        <p:spPr>
          <a:xfrm>
            <a:off x="4777306" y="1803285"/>
            <a:ext cx="7000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智能领航系统：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全速度段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横向位置保持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辅助，包括拥堵交通及高速公路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速度范围：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0~150km/h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功能基础之上，利用转向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辅助系统，辅助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驾驶员自动将车辆保持在车道线中央行驶，同时与前方车辆保持安全舒适距离。</a:t>
            </a:r>
          </a:p>
        </p:txBody>
      </p:sp>
    </p:spTree>
    <p:extLst>
      <p:ext uri="{BB962C8B-B14F-4D97-AF65-F5344CB8AC3E}">
        <p14:creationId xmlns:p14="http://schemas.microsoft.com/office/powerpoint/2010/main" val="15908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功能适用范围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7864" y="1465046"/>
            <a:ext cx="7842436" cy="3960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道路类型、天气与光照条件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85341"/>
              </p:ext>
            </p:extLst>
          </p:nvPr>
        </p:nvGraphicFramePr>
        <p:xfrm>
          <a:off x="2276160" y="2164357"/>
          <a:ext cx="7224472" cy="378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118"/>
                <a:gridCol w="1806118"/>
                <a:gridCol w="1806118"/>
                <a:gridCol w="1806118"/>
              </a:tblGrid>
              <a:tr h="326606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影响性能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9682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道路类型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高速路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大弯道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普通坡道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小弯路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乡村道路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十字路口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环岛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交通信号灯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施工区域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行人混杂路况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车辆频繁变道的交通情况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320982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天气与光照条件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小雨、雾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白天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大雨、浓雾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中雨，道路湿滑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典型应用场景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2" y="1277023"/>
            <a:ext cx="4800600" cy="3200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5"/>
          <a:stretch/>
        </p:blipFill>
        <p:spPr>
          <a:xfrm>
            <a:off x="6173202" y="1132230"/>
            <a:ext cx="5356038" cy="33451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4934" y="4775200"/>
            <a:ext cx="446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拥堵交通工况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跟随车流走停，保持车辆在车道内的位置，低速时参考前车轨迹行驶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0961" y="4775200"/>
            <a:ext cx="468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高速巡航工况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保持车辆在车道居中行驶，辅助驾驶员过弯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9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环境感知能力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502" y="1001379"/>
            <a:ext cx="4144541" cy="2729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3918" y="1073387"/>
            <a:ext cx="73448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感知范围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Radar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80m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15°</a:t>
            </a: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Camera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50m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48°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感知信息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Position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Heading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Velocity in object heading direction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Lateral velocity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Lateral acceleration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Longitudinal velocity/ acceleration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Yaw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Previous state</a:t>
            </a:r>
          </a:p>
        </p:txBody>
      </p:sp>
      <p:sp>
        <p:nvSpPr>
          <p:cNvPr id="17" name="矩形 16"/>
          <p:cNvSpPr/>
          <p:nvPr/>
        </p:nvSpPr>
        <p:spPr>
          <a:xfrm>
            <a:off x="7232630" y="3665675"/>
            <a:ext cx="180049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014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感知</a:t>
            </a:r>
            <a:r>
              <a:rPr lang="zh-CN" altLang="en-US" kern="0" dirty="0" smtClean="0">
                <a:solidFill>
                  <a:srgbClr val="014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范围</a:t>
            </a:r>
            <a:r>
              <a:rPr lang="zh-CN" altLang="en-US" kern="0" dirty="0">
                <a:solidFill>
                  <a:srgbClr val="014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示意图</a:t>
            </a:r>
            <a:endParaRPr lang="en-US" altLang="zh-CN" kern="0" dirty="0">
              <a:solidFill>
                <a:srgbClr val="014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18" y="4370448"/>
            <a:ext cx="3664199" cy="180672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56370" y="6054535"/>
            <a:ext cx="180049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 smtClean="0">
                <a:solidFill>
                  <a:srgbClr val="014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感知</a:t>
            </a:r>
            <a:r>
              <a:rPr lang="zh-CN" altLang="en-US" kern="0" dirty="0">
                <a:solidFill>
                  <a:srgbClr val="014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目标</a:t>
            </a:r>
            <a:r>
              <a:rPr lang="zh-CN" altLang="en-US" kern="0" dirty="0" smtClean="0">
                <a:solidFill>
                  <a:srgbClr val="014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示意图</a:t>
            </a:r>
            <a:endParaRPr lang="en-US" altLang="zh-CN" kern="0" dirty="0">
              <a:solidFill>
                <a:srgbClr val="014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车辆性能要求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7864" y="1465046"/>
            <a:ext cx="7842436" cy="3960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搭载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智能领航系统的车辆应满足以下条件：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本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车车速、纵向加速能力、加速度梯度与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ACC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系统范围一致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最大横向速度：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1.5m/s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最大横向加速度：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3m/s2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最大横向冲击度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1m/s3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空载、满载性能都应实现以上指标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算法流程</a:t>
                </a: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2" y="2616216"/>
            <a:ext cx="10646757" cy="19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899700" cy="1001379"/>
            <a:chOff x="-4764" y="57147"/>
            <a:chExt cx="5899700" cy="1001379"/>
          </a:xfrm>
        </p:grpSpPr>
        <p:grpSp>
          <p:nvGrpSpPr>
            <p:cNvPr id="5" name="组合 4"/>
            <p:cNvGrpSpPr/>
            <p:nvPr/>
          </p:nvGrpSpPr>
          <p:grpSpPr>
            <a:xfrm>
              <a:off x="-4764" y="57147"/>
              <a:ext cx="5888396" cy="914404"/>
              <a:chOff x="-4764" y="57147"/>
              <a:chExt cx="5888396" cy="914404"/>
            </a:xfrm>
          </p:grpSpPr>
          <p:sp>
            <p:nvSpPr>
              <p:cNvPr id="7" name="文本框 58"/>
              <p:cNvSpPr txBox="1"/>
              <p:nvPr/>
            </p:nvSpPr>
            <p:spPr>
              <a:xfrm>
                <a:off x="1040170" y="57147"/>
                <a:ext cx="4843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500" b="1" dirty="0" smtClean="0">
                    <a:solidFill>
                      <a:schemeClr val="accent1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  <a:cs typeface="Segoe UI Black" panose="020B0A02040204020203" pitchFamily="34" charset="0"/>
                  </a:rPr>
                  <a:t>功能适用场景</a:t>
                </a:r>
                <a:endParaRPr lang="zh-CN" altLang="en-US" sz="3500" b="1" dirty="0">
                  <a:solidFill>
                    <a:schemeClr val="accent1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-4764" y="57152"/>
                <a:ext cx="981293" cy="914399"/>
                <a:chOff x="-4764" y="57152"/>
                <a:chExt cx="981293" cy="91439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19154" y="142875"/>
                  <a:ext cx="157375" cy="814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-4764" y="57152"/>
                  <a:ext cx="704852" cy="914399"/>
                  <a:chOff x="-4764" y="57152"/>
                  <a:chExt cx="704852" cy="914399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-4764" y="142875"/>
                    <a:ext cx="704852" cy="814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86372" y="57152"/>
                    <a:ext cx="575833" cy="914399"/>
                    <a:chOff x="86372" y="57152"/>
                    <a:chExt cx="575833" cy="914399"/>
                  </a:xfrm>
                </p:grpSpPr>
                <p:sp>
                  <p:nvSpPr>
                    <p:cNvPr id="13" name="文本框 93"/>
                    <p:cNvSpPr txBox="1"/>
                    <p:nvPr/>
                  </p:nvSpPr>
                  <p:spPr>
                    <a:xfrm>
                      <a:off x="124255" y="57152"/>
                      <a:ext cx="332509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4400" dirty="0" smtClean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</a:t>
                      </a:r>
                      <a:endParaRPr lang="zh-CN" altLang="en-US" sz="4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14" name="文本框 94"/>
                    <p:cNvSpPr txBox="1"/>
                    <p:nvPr/>
                  </p:nvSpPr>
                  <p:spPr>
                    <a:xfrm>
                      <a:off x="86372" y="602219"/>
                      <a:ext cx="5758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Part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6" name="文本框 57"/>
            <p:cNvSpPr txBox="1"/>
            <p:nvPr/>
          </p:nvSpPr>
          <p:spPr>
            <a:xfrm>
              <a:off x="1042987" y="612250"/>
              <a:ext cx="485194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431671" y="1614730"/>
            <a:ext cx="5642318" cy="3960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场景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：双侧车道线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目标轨迹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：无前车时为车道中线，有前车时根据车速进行轨迹融合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适用车速：低速，中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速，高速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场景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：单侧车道线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前车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目标轨迹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根据车速进行轨迹融合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适用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车速：低速，中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速，高速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场景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：前车，无车道线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目标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轨迹：前车轨迹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适用车速：低速，中速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8" y="2228317"/>
            <a:ext cx="5329266" cy="29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8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04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594</Words>
  <Application>Microsoft Office PowerPoint</Application>
  <PresentationFormat>宽屏</PresentationFormat>
  <Paragraphs>168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Segoe UI Black</vt:lpstr>
      <vt:lpstr>Segoe UI Emoji</vt:lpstr>
      <vt:lpstr>宋体</vt:lpstr>
      <vt:lpstr>微软雅黑</vt:lpstr>
      <vt:lpstr>Arial</vt:lpstr>
      <vt:lpstr>Calibri</vt:lpstr>
      <vt:lpstr>Calibri Light</vt:lpstr>
      <vt:lpstr>Wingdings</vt:lpstr>
      <vt:lpstr>自定义设计方案</vt:lpstr>
      <vt:lpstr>PA智能领航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Gu</dc:creator>
  <cp:lastModifiedBy>薛天扬</cp:lastModifiedBy>
  <cp:revision>55</cp:revision>
  <dcterms:created xsi:type="dcterms:W3CDTF">2019-06-05T03:17:39Z</dcterms:created>
  <dcterms:modified xsi:type="dcterms:W3CDTF">2019-08-07T06:05:41Z</dcterms:modified>
</cp:coreProperties>
</file>