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14"/>
  </p:notesMasterIdLst>
  <p:sldIdLst>
    <p:sldId id="256" r:id="rId2"/>
    <p:sldId id="257" r:id="rId3"/>
    <p:sldId id="265" r:id="rId4"/>
    <p:sldId id="266" r:id="rId5"/>
    <p:sldId id="258" r:id="rId6"/>
    <p:sldId id="259" r:id="rId7"/>
    <p:sldId id="262" r:id="rId8"/>
    <p:sldId id="260" r:id="rId9"/>
    <p:sldId id="261" r:id="rId10"/>
    <p:sldId id="263" r:id="rId11"/>
    <p:sldId id="264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C8077-BC84-48DF-9F2C-E1A6810CD86C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7B918-948F-4E2A-B449-A4CBB5F15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83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4358-207A-4CE9-A303-1D370948F3F3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3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9CD9-9FAF-4BD0-99E5-8FB2ED5D5C43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7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DFB3-2846-40C8-9024-A87AB96CD254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4454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933A-C4B7-4CA3-92E9-12B7485FFA29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01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E249-76E7-4D7E-8316-109ED2E2CDAB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7472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14BD-0F2A-45FA-A8D5-147D1BB4F8E3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33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E87F-BC44-46C2-9BFE-A828554FFD48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66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8A53-3931-4188-B380-FE56D34A5E7A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5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2D26-6C13-46BE-AEEE-DBC4BA13AD2F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9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0216-E6C3-47F2-BC0D-CD80EB5B1D05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4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4F0-5ED2-4963-915C-C1710EC483F7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6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793DC-C49D-49BC-80D9-D937A78196E3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7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D510-7915-483E-93A6-D3F668ECEC18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4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6DD1-B15E-41B3-B6C6-2DC9B1001784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10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DEED-5664-4374-866C-D4D87397F2F0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5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4F24-0E81-4A4A-AFC7-06D5D2F249B3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4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0E508-FF33-494D-83AD-215C4E5D046A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Язык Си. Тема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49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сортировки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Тема 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30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177338"/>
            <a:ext cx="6347713" cy="1320800"/>
          </a:xfrm>
        </p:spPr>
        <p:txBody>
          <a:bodyPr/>
          <a:lstStyle/>
          <a:p>
            <a:r>
              <a:rPr lang="ru-RU" dirty="0" smtClean="0"/>
              <a:t>Функция, управляющая ходом рекурсии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354976"/>
            <a:ext cx="6347714" cy="4686388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head,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tail)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diff = tail-head;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if(diff&lt;1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return;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==diff)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[head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[tail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swap(&amp;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[head], &amp;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[tail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pe_index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arr,head,tail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mid = partition(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head, tail,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pe_index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assert((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mid &gt;= head) &amp;&amp; (mid &lt;= tail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head, mid-1);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mid+1, tail);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12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910348" y="2436556"/>
            <a:ext cx="2568633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450215">
              <a:spcAft>
                <a:spcPts val="0"/>
              </a:spcAft>
            </a:pPr>
            <a:r>
              <a:rPr lang="ru-RU" sz="1400" dirty="0">
                <a:solidFill>
                  <a:srgbClr val="00B0F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После получения разделяющего </a:t>
            </a:r>
            <a:r>
              <a:rPr lang="ru-RU" sz="1400" dirty="0" smtClean="0">
                <a:solidFill>
                  <a:srgbClr val="00B0F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B0F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элемента разбивает массив на два </a:t>
            </a:r>
            <a:r>
              <a:rPr lang="ru-RU" sz="1400" dirty="0" err="1" smtClean="0">
                <a:solidFill>
                  <a:srgbClr val="00B0F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подмассива</a:t>
            </a:r>
            <a:r>
              <a:rPr lang="ru-RU" sz="1400" dirty="0" smtClean="0">
                <a:solidFill>
                  <a:srgbClr val="00B0F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00B0F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B0F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вызывая </a:t>
            </a:r>
            <a:r>
              <a:rPr lang="ru-RU" sz="1400" dirty="0" err="1">
                <a:solidFill>
                  <a:srgbClr val="00B0F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partition</a:t>
            </a:r>
            <a:r>
              <a:rPr lang="ru-RU" sz="1400" dirty="0">
                <a:solidFill>
                  <a:srgbClr val="00B0F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(). </a:t>
            </a:r>
            <a:r>
              <a:rPr lang="ru-RU" sz="1400" dirty="0" smtClean="0">
                <a:solidFill>
                  <a:srgbClr val="00B0F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Затем </a:t>
            </a:r>
            <a:r>
              <a:rPr lang="ru-RU" sz="1400" dirty="0">
                <a:solidFill>
                  <a:srgbClr val="00B0F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она рекурсивно вызывает саму себя для сортировки </a:t>
            </a:r>
            <a:r>
              <a:rPr lang="ru-RU" sz="1400" dirty="0" smtClean="0">
                <a:solidFill>
                  <a:srgbClr val="00B0F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каждого</a:t>
            </a:r>
            <a:r>
              <a:rPr lang="en-US" sz="1400" dirty="0" smtClean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smtClean="0">
                <a:solidFill>
                  <a:srgbClr val="00B0F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из </a:t>
            </a:r>
            <a:r>
              <a:rPr lang="ru-RU" sz="1400" dirty="0" err="1">
                <a:solidFill>
                  <a:srgbClr val="00B0F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подмассивов</a:t>
            </a:r>
            <a:endParaRPr lang="ru-RU" sz="1400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4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деревом поиска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98162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Создать на основе массива бинарное дерево поиска и симметрично обойти его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12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26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2596342"/>
            <a:ext cx="6347713" cy="1320800"/>
          </a:xfrm>
        </p:spPr>
        <p:txBody>
          <a:bodyPr/>
          <a:lstStyle/>
          <a:p>
            <a:pPr algn="ctr"/>
            <a:r>
              <a:rPr lang="ru-RU" dirty="0" smtClean="0"/>
              <a:t>Конец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12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98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02276"/>
            <a:ext cx="6347713" cy="1320800"/>
          </a:xfrm>
        </p:spPr>
        <p:txBody>
          <a:bodyPr/>
          <a:lstStyle/>
          <a:p>
            <a:r>
              <a:rPr lang="ru-RU" dirty="0" smtClean="0"/>
              <a:t>Сортировка пузырьком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12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Объект 1"/>
          <p:cNvSpPr>
            <a:spLocks noGrp="1"/>
          </p:cNvSpPr>
          <p:nvPr>
            <p:ph idx="1"/>
          </p:nvPr>
        </p:nvSpPr>
        <p:spPr>
          <a:xfrm>
            <a:off x="970620" y="1268760"/>
            <a:ext cx="5625674" cy="446449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SIZE 10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[SIZE] = { 2,6,4,8,10,12,89,68,45,37 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pass = SIZE - 1; pass &gt; 0; --pass)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isSorted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pass;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hold =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hold;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isSorted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isSorted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03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169026"/>
            <a:ext cx="6347713" cy="820189"/>
          </a:xfrm>
        </p:spPr>
        <p:txBody>
          <a:bodyPr/>
          <a:lstStyle/>
          <a:p>
            <a:r>
              <a:rPr lang="ru-RU" dirty="0" err="1" smtClean="0"/>
              <a:t>Шейкерная</a:t>
            </a:r>
            <a:r>
              <a:rPr lang="ru-RU" dirty="0" smtClean="0"/>
              <a:t> сортировка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0778" y="1221971"/>
            <a:ext cx="6805354" cy="4744578"/>
          </a:xfrm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void shaker(int * arr, int size)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for (int left = 0, right = size - 1; left &lt; right;)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	for (int i = left; i &lt; right; i++)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		if (arr[i + 1] &lt; arr[i])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			swap(&amp;arr[i], &amp;arr[i + 1]);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	right--;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	for (int i = right; i &gt;left; i--)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		if (arr[i - 1] &gt; arr[i])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			swap(&amp;arr[i], &amp;arr[i + 1]);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	left++;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12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7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5469" y="360218"/>
            <a:ext cx="6347713" cy="1320800"/>
          </a:xfrm>
        </p:spPr>
        <p:txBody>
          <a:bodyPr/>
          <a:lstStyle/>
          <a:p>
            <a:r>
              <a:rPr lang="ru-RU" dirty="0" err="1" smtClean="0"/>
              <a:t>Гномья</a:t>
            </a:r>
            <a:r>
              <a:rPr lang="ru-RU" dirty="0" smtClean="0"/>
              <a:t> сортировка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1339" y="1388225"/>
            <a:ext cx="6555972" cy="4370505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gnome(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size)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size) 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||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- 1] &lt;=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++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else 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swap(&amp;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], 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- 1]);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--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12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218901"/>
            <a:ext cx="6347713" cy="1320800"/>
          </a:xfrm>
        </p:spPr>
        <p:txBody>
          <a:bodyPr/>
          <a:lstStyle/>
          <a:p>
            <a:r>
              <a:rPr lang="ru-RU" dirty="0" smtClean="0"/>
              <a:t>Сортировка вставками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12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Объект 1"/>
          <p:cNvSpPr>
            <a:spLocks noGrp="1"/>
          </p:cNvSpPr>
          <p:nvPr>
            <p:ph idx="1"/>
          </p:nvPr>
        </p:nvSpPr>
        <p:spPr>
          <a:xfrm>
            <a:off x="970618" y="1426702"/>
            <a:ext cx="5625674" cy="379369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SIZE 10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a[SIZE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 2,6,4,8,10,12,89,68,45,37 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b[SIZE] = {0};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SIZE;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ru-RU" sz="1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while ((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ru-RU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&amp;&amp; (b[j-1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b[j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b[j-1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ru-RU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b[j] = a[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34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70560"/>
          </a:xfrm>
        </p:spPr>
        <p:txBody>
          <a:bodyPr/>
          <a:lstStyle/>
          <a:p>
            <a:r>
              <a:rPr lang="ru-RU" dirty="0" smtClean="0"/>
              <a:t>Быстрая сортировка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637608"/>
            <a:ext cx="6347714" cy="4403756"/>
          </a:xfrm>
        </p:spPr>
        <p:txBody>
          <a:bodyPr/>
          <a:lstStyle/>
          <a:p>
            <a:r>
              <a:rPr lang="ru-RU" dirty="0"/>
              <a:t>Первое, что делает быстрая сортировка – это выбор разделяющего значения из элементов массива. В качестве разделяющего элемента определяется медиана массива. Медиана – это среднее значение из первого, последнего и серединного элементов массива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Следующий шаг – разбиение массива на два </a:t>
            </a:r>
            <a:r>
              <a:rPr lang="ru-RU" dirty="0" err="1"/>
              <a:t>подмассива</a:t>
            </a:r>
            <a:r>
              <a:rPr lang="ru-RU" dirty="0"/>
              <a:t> с помощью выбранного разделяющего значения. После этого разделяющее значение окажется на правильном месте. </a:t>
            </a:r>
            <a:endParaRPr lang="ru-RU" dirty="0" smtClean="0"/>
          </a:p>
          <a:p>
            <a:r>
              <a:rPr lang="ru-RU" dirty="0" smtClean="0"/>
              <a:t>После </a:t>
            </a:r>
            <a:r>
              <a:rPr lang="ru-RU" dirty="0"/>
              <a:t>этого быстрая сортировка рекурсивно вызывает себя для левого и правого </a:t>
            </a:r>
            <a:r>
              <a:rPr lang="ru-RU" dirty="0" err="1"/>
              <a:t>подмассивов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12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перестановки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246959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swap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 =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12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49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8" y="85898"/>
            <a:ext cx="6347713" cy="1320800"/>
          </a:xfrm>
        </p:spPr>
        <p:txBody>
          <a:bodyPr/>
          <a:lstStyle/>
          <a:p>
            <a:r>
              <a:rPr lang="ru-RU" dirty="0" smtClean="0"/>
              <a:t>Выбор разделяющего элемента массива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313412"/>
            <a:ext cx="6347714" cy="4727952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lower,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upper){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assert((upper-lower)&gt;1);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mid =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lower+upper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)/2;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[lower]&lt;=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[mid])	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[mid]&lt;=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[upper])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mid;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else 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[upper]&lt;=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[lower])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lower;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else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upper;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	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[lower]&lt;=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[upper])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lower;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else 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[upper]&lt;=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[mid])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mid;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else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upper;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12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89870" y="3108718"/>
            <a:ext cx="2734887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В качестве разделяющего элемента выбирается </a:t>
            </a:r>
            <a:r>
              <a:rPr lang="ru-RU" dirty="0" smtClean="0">
                <a:solidFill>
                  <a:srgbClr val="00B0F0"/>
                </a:solidFill>
              </a:rPr>
              <a:t>среднее левого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ru-RU" dirty="0">
                <a:solidFill>
                  <a:srgbClr val="00B0F0"/>
                </a:solidFill>
              </a:rPr>
              <a:t>серединного или правого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387321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035" y="363206"/>
            <a:ext cx="6347713" cy="1320800"/>
          </a:xfrm>
        </p:spPr>
        <p:txBody>
          <a:bodyPr/>
          <a:lstStyle/>
          <a:p>
            <a:r>
              <a:rPr lang="ru-RU" dirty="0" smtClean="0"/>
              <a:t>Разделение массива на два </a:t>
            </a:r>
            <a:r>
              <a:rPr lang="ru-RU" dirty="0" err="1" smtClean="0"/>
              <a:t>подмассива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0463" y="1862050"/>
            <a:ext cx="6564285" cy="4179313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partition(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start,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pe_index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pe_index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swap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pe_index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 = start, tail = end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[head]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[tail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(tail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--tail;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if(head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[head++],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[tail-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swap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head;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12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94305" y="1930400"/>
            <a:ext cx="2366815" cy="3754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B0F0"/>
                </a:solidFill>
              </a:rPr>
              <a:t>Функция </a:t>
            </a:r>
            <a:r>
              <a:rPr lang="ru-RU" sz="1400" dirty="0">
                <a:solidFill>
                  <a:srgbClr val="00B0F0"/>
                </a:solidFill>
              </a:rPr>
              <a:t>разбивает </a:t>
            </a:r>
            <a:r>
              <a:rPr lang="ru-RU" sz="1400" dirty="0" err="1">
                <a:solidFill>
                  <a:srgbClr val="00B0F0"/>
                </a:solidFill>
              </a:rPr>
              <a:t>подмассив</a:t>
            </a:r>
            <a:r>
              <a:rPr lang="ru-RU" sz="1400" dirty="0">
                <a:solidFill>
                  <a:srgbClr val="00B0F0"/>
                </a:solidFill>
              </a:rPr>
              <a:t>, ограниченный </a:t>
            </a:r>
            <a:r>
              <a:rPr lang="ru-RU" sz="1400" dirty="0" err="1">
                <a:solidFill>
                  <a:srgbClr val="00B0F0"/>
                </a:solidFill>
              </a:rPr>
              <a:t>start</a:t>
            </a:r>
            <a:r>
              <a:rPr lang="ru-RU" sz="1400" dirty="0">
                <a:solidFill>
                  <a:srgbClr val="00B0F0"/>
                </a:solidFill>
              </a:rPr>
              <a:t> и </a:t>
            </a:r>
            <a:r>
              <a:rPr lang="ru-RU" sz="1400" dirty="0" err="1">
                <a:solidFill>
                  <a:srgbClr val="00B0F0"/>
                </a:solidFill>
              </a:rPr>
              <a:t>end</a:t>
            </a:r>
            <a:r>
              <a:rPr lang="ru-RU" sz="1400" dirty="0">
                <a:solidFill>
                  <a:srgbClr val="00B0F0"/>
                </a:solidFill>
              </a:rPr>
              <a:t>, на два </a:t>
            </a:r>
            <a:r>
              <a:rPr lang="ru-RU" sz="1400" dirty="0" smtClean="0">
                <a:solidFill>
                  <a:srgbClr val="00B0F0"/>
                </a:solidFill>
              </a:rPr>
              <a:t>меньших </a:t>
            </a:r>
            <a:r>
              <a:rPr lang="ru-RU" sz="1400" dirty="0" err="1" smtClean="0">
                <a:solidFill>
                  <a:srgbClr val="00B0F0"/>
                </a:solidFill>
              </a:rPr>
              <a:t>подмассива</a:t>
            </a:r>
            <a:r>
              <a:rPr lang="ru-RU" sz="1400" dirty="0" smtClean="0">
                <a:solidFill>
                  <a:srgbClr val="00B0F0"/>
                </a:solidFill>
              </a:rPr>
              <a:t> </a:t>
            </a:r>
            <a:r>
              <a:rPr lang="ru-RU" sz="1400" dirty="0">
                <a:solidFill>
                  <a:srgbClr val="00B0F0"/>
                </a:solidFill>
              </a:rPr>
              <a:t>таких, что все элементы левого </a:t>
            </a:r>
            <a:r>
              <a:rPr lang="ru-RU" sz="1400" dirty="0" err="1">
                <a:solidFill>
                  <a:srgbClr val="00B0F0"/>
                </a:solidFill>
              </a:rPr>
              <a:t>подмассива</a:t>
            </a:r>
            <a:r>
              <a:rPr lang="ru-RU" sz="1400" dirty="0">
                <a:solidFill>
                  <a:srgbClr val="00B0F0"/>
                </a:solidFill>
              </a:rPr>
              <a:t> меньше, </a:t>
            </a:r>
            <a:r>
              <a:rPr lang="ru-RU" sz="1400" dirty="0" smtClean="0">
                <a:solidFill>
                  <a:srgbClr val="00B0F0"/>
                </a:solidFill>
              </a:rPr>
              <a:t>а </a:t>
            </a:r>
            <a:r>
              <a:rPr lang="ru-RU" sz="1400" dirty="0">
                <a:solidFill>
                  <a:srgbClr val="00B0F0"/>
                </a:solidFill>
              </a:rPr>
              <a:t>все элементы правого </a:t>
            </a:r>
            <a:r>
              <a:rPr lang="ru-RU" sz="1400" dirty="0" err="1">
                <a:solidFill>
                  <a:srgbClr val="00B0F0"/>
                </a:solidFill>
              </a:rPr>
              <a:t>подмассива</a:t>
            </a:r>
            <a:r>
              <a:rPr lang="ru-RU" sz="1400" dirty="0">
                <a:solidFill>
                  <a:srgbClr val="00B0F0"/>
                </a:solidFill>
              </a:rPr>
              <a:t> больше разделяющего </a:t>
            </a:r>
            <a:r>
              <a:rPr lang="ru-RU" sz="1400" dirty="0" smtClean="0">
                <a:solidFill>
                  <a:srgbClr val="00B0F0"/>
                </a:solidFill>
              </a:rPr>
              <a:t>значения. Сам </a:t>
            </a:r>
            <a:r>
              <a:rPr lang="ru-RU" sz="1400" dirty="0">
                <a:solidFill>
                  <a:srgbClr val="00B0F0"/>
                </a:solidFill>
              </a:rPr>
              <a:t>разделяющий элемент оказывается на своем окончательном </a:t>
            </a:r>
            <a:r>
              <a:rPr lang="ru-RU" sz="1400" dirty="0" smtClean="0">
                <a:solidFill>
                  <a:srgbClr val="00B0F0"/>
                </a:solidFill>
              </a:rPr>
              <a:t>месте в </a:t>
            </a:r>
            <a:r>
              <a:rPr lang="ru-RU" sz="1400" dirty="0">
                <a:solidFill>
                  <a:srgbClr val="00B0F0"/>
                </a:solidFill>
              </a:rPr>
              <a:t>отсортированном массиве. Возвращает индекс позиции разделяющего </a:t>
            </a:r>
            <a:r>
              <a:rPr lang="ru-RU" sz="1400" dirty="0" smtClean="0">
                <a:solidFill>
                  <a:srgbClr val="00B0F0"/>
                </a:solidFill>
              </a:rPr>
              <a:t>элемента</a:t>
            </a:r>
            <a:endParaRPr lang="ru-RU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14797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267</TotalTime>
  <Words>392</Words>
  <Application>Microsoft Office PowerPoint</Application>
  <PresentationFormat>Экран (4:3)</PresentationFormat>
  <Paragraphs>158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Comic Sans MS</vt:lpstr>
      <vt:lpstr>Courier New</vt:lpstr>
      <vt:lpstr>Times New Roman</vt:lpstr>
      <vt:lpstr>Trebuchet MS</vt:lpstr>
      <vt:lpstr>Wingdings 3</vt:lpstr>
      <vt:lpstr>Аспект</vt:lpstr>
      <vt:lpstr>Алгоритмы сортировки</vt:lpstr>
      <vt:lpstr>Сортировка пузырьком</vt:lpstr>
      <vt:lpstr>Шейкерная сортировка</vt:lpstr>
      <vt:lpstr>Гномья сортировка</vt:lpstr>
      <vt:lpstr>Сортировка вставками</vt:lpstr>
      <vt:lpstr>Быстрая сортировка</vt:lpstr>
      <vt:lpstr>Функция перестановки</vt:lpstr>
      <vt:lpstr>Выбор разделяющего элемента массива</vt:lpstr>
      <vt:lpstr>Разделение массива на два подмассива</vt:lpstr>
      <vt:lpstr>Функция, управляющая ходом рекурсии</vt:lpstr>
      <vt:lpstr>Сортировка деревом поиска</vt:lpstr>
      <vt:lpstr>Конец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сортировки</dc:title>
  <dc:creator>Пользователь</dc:creator>
  <cp:lastModifiedBy>ealupanova@yandex.ru</cp:lastModifiedBy>
  <cp:revision>10</cp:revision>
  <dcterms:created xsi:type="dcterms:W3CDTF">2018-08-06T11:38:39Z</dcterms:created>
  <dcterms:modified xsi:type="dcterms:W3CDTF">2019-04-04T11:57:31Z</dcterms:modified>
</cp:coreProperties>
</file>