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16F39-2BDF-4D67-8A7D-5147C2E13E5F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7CF34-8F50-40D8-B90C-8C5A317987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7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EDE47-8499-42ED-AE38-F91875460E1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10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400F-BCBE-4027-8DF3-5392C9E247BE}" type="datetime1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9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0361-8AC8-4276-A210-C97D4890B4A3}" type="datetime1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8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D422-6161-4386-BE80-700DAD58ED2C}" type="datetime1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72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C120-9CD5-4CCC-9C53-DD2CA729955F}" type="datetime1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18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2DD3-6E69-4B29-9275-EFF29CF34A22}" type="datetime1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00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3E6F-DFEA-49C9-AE98-ADD185B79584}" type="datetime1">
              <a:rPr lang="ru-RU" smtClean="0"/>
              <a:t>30.05.2019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9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6860-DDC5-4AD6-8745-E5C02DD21DF9}" type="datetime1">
              <a:rPr lang="ru-RU" smtClean="0"/>
              <a:t>30.05.2019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07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AE49-3633-4466-8969-B52FDBE74C28}" type="datetime1">
              <a:rPr lang="ru-RU" smtClean="0"/>
              <a:t>30.05.2019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78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DEA1-2A92-45B4-8E1D-FA1A32216867}" type="datetime1">
              <a:rPr lang="ru-RU" smtClean="0"/>
              <a:t>30.05.2019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98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58C1-C5AD-4AD6-A853-03C36198E487}" type="datetime1">
              <a:rPr lang="ru-RU" smtClean="0"/>
              <a:t>30.05.2019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72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70C-3E4A-4796-B3EE-9A987640BFD4}" type="datetime1">
              <a:rPr lang="ru-RU" smtClean="0"/>
              <a:t>30.05.2019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0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9A21-D4FF-43CA-A23A-F8C95A4AD8B2}" type="datetime1">
              <a:rPr lang="ru-RU" smtClean="0"/>
              <a:t>30.05.2019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DC87-30EB-4A92-8CDE-7C6DB9D7F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82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Разное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039984"/>
            <a:ext cx="6858000" cy="1217815"/>
          </a:xfrm>
        </p:spPr>
        <p:txBody>
          <a:bodyPr/>
          <a:lstStyle/>
          <a:p>
            <a:r>
              <a:rPr lang="ru-RU" dirty="0" smtClean="0"/>
              <a:t>Тема 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5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setjmp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longjmp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62148" y="1847851"/>
            <a:ext cx="7886700" cy="3139785"/>
          </a:xfrm>
        </p:spPr>
        <p:txBody>
          <a:bodyPr/>
          <a:lstStyle/>
          <a:p>
            <a:r>
              <a:rPr lang="ru-RU" altLang="ru-RU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setjmp</a:t>
            </a:r>
            <a:r>
              <a:rPr lang="ru-RU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jmp_buf</a:t>
            </a:r>
            <a:r>
              <a:rPr lang="ru-RU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ru-RU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1"/>
            <a:r>
              <a:rPr lang="ru-RU" altLang="ru-RU" dirty="0" smtClean="0"/>
              <a:t>сохраняет </a:t>
            </a:r>
            <a:r>
              <a:rPr lang="ru-RU" altLang="ru-RU" dirty="0"/>
              <a:t>контекст в переменной </a:t>
            </a:r>
            <a:r>
              <a:rPr lang="ru-RU" altLang="ru-RU" dirty="0" err="1"/>
              <a:t>env</a:t>
            </a:r>
            <a:r>
              <a:rPr lang="ru-RU" altLang="ru-RU" dirty="0"/>
              <a:t> и возвращает 0, если это был прямой вызов, или ненулевое значение, если это был возврат из 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longjmp</a:t>
            </a:r>
            <a:r>
              <a:rPr lang="ru-RU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тандарт </a:t>
            </a:r>
            <a:r>
              <a:rPr lang="ru-RU" dirty="0"/>
              <a:t>запрещает сохранять результат выполнения функции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setjmp</a:t>
            </a:r>
            <a:r>
              <a:rPr lang="ru-RU" dirty="0"/>
              <a:t>, накладывая ограничения на место вызова</a:t>
            </a:r>
            <a:endParaRPr lang="ru-RU" alt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setjmp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longjmp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62148" y="1847851"/>
            <a:ext cx="7886700" cy="4112374"/>
          </a:xfrm>
        </p:spPr>
        <p:txBody>
          <a:bodyPr>
            <a:normAutofit/>
          </a:bodyPr>
          <a:lstStyle/>
          <a:p>
            <a:r>
              <a:rPr lang="ru-RU" altLang="ru-RU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ru-RU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jmp_buf</a:t>
            </a:r>
            <a:r>
              <a:rPr lang="ru-RU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1"/>
            <a:r>
              <a:rPr lang="ru-RU" altLang="ru-RU" dirty="0"/>
              <a:t>возвращает выполнение в точку вызова 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setjmp</a:t>
            </a:r>
            <a:r>
              <a:rPr lang="ru-RU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/>
              <a:t> со значением 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dirty="0"/>
              <a:t>. </a:t>
            </a:r>
            <a:endParaRPr lang="en-US" altLang="ru-RU" dirty="0" smtClean="0"/>
          </a:p>
          <a:p>
            <a:pPr lvl="1"/>
            <a:r>
              <a:rPr lang="ru-RU" altLang="ru-RU" dirty="0" smtClean="0"/>
              <a:t>Все </a:t>
            </a:r>
            <a:r>
              <a:rPr lang="ru-RU" altLang="ru-RU" dirty="0"/>
              <a:t>объекты с неавтоматическим выделением памяти сохраняют своё значение. </a:t>
            </a:r>
            <a:endParaRPr lang="en-US" altLang="ru-RU" dirty="0" smtClean="0"/>
          </a:p>
          <a:p>
            <a:pPr lvl="1"/>
            <a:r>
              <a:rPr lang="ru-RU" altLang="ru-RU" dirty="0" smtClean="0"/>
              <a:t>сохраняют </a:t>
            </a:r>
            <a:r>
              <a:rPr lang="ru-RU" altLang="ru-RU" dirty="0"/>
              <a:t>своё значение автоматические объекты с квалификатором </a:t>
            </a:r>
            <a:r>
              <a:rPr lang="ru-RU" altLang="ru-RU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endParaRPr lang="en-US" altLang="ru-RU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altLang="ru-RU" dirty="0"/>
              <a:t>Если функция была вызвана без соответствующего вызова </a:t>
            </a:r>
            <a:r>
              <a:rPr lang="ru-RU" alt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setjmp</a:t>
            </a:r>
            <a:r>
              <a:rPr lang="ru-RU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/>
              <a:t>, или функция, в которой восстанавливается выполнение, уже завершилась, то поведение не определено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9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457" y="2044930"/>
            <a:ext cx="6799811" cy="36742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setjmp.h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jmp_buf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__;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200" dirty="0" err="1">
                <a:solidFill>
                  <a:srgbClr val="6F008A"/>
                </a:solidFill>
                <a:latin typeface="Consolas" panose="020B0609020204030204" pitchFamily="49" charset="0"/>
              </a:rPr>
              <a:t>setjmp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__))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"In if statement\n"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longjmp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__, 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 do not appear\n"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"else statement!\n"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"After if Statement\n"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 </a:t>
            </a:r>
            <a:b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setjmp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longjmp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13</a:t>
            </a:fld>
            <a:endParaRPr lang="ru-RU"/>
          </a:p>
        </p:txBody>
      </p:sp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628650" y="140682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TRY-CATCH-THROW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11282" y="1392031"/>
            <a:ext cx="6575368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setjmp.h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TRY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jmp_buf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setjmp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CATCH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THROW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longjmp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__, 1)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 Try Statement\n"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 do not appear\n"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CATCH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"Got Exception!\n"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"After Try Statement\n"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84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628650" y="140682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TRY-CATCH-THROW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466245"/>
            <a:ext cx="393192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setjmp.h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!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setjmp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__) )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longjmp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__, 1)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jmp_buf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f1()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f2()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f1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"second\n"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55376" y="2674124"/>
            <a:ext cx="4156364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f2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f1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CATCH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"Got Exception!\n"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"After Try Statement\n"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647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Утечка</a:t>
            </a:r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solidFill>
                  <a:srgbClr val="00B0F0"/>
                </a:solidFill>
                <a:cs typeface="Courier New" panose="02070309020205020404" pitchFamily="49" charset="0"/>
              </a:rPr>
              <a:t>памяти</a:t>
            </a:r>
            <a:endParaRPr lang="ru-RU" b="1" dirty="0">
              <a:solidFill>
                <a:srgbClr val="00B0F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7941" y="1105562"/>
            <a:ext cx="5594466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setjmp.h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jmp_buf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!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setjmp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__) )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longjmp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__, 1)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65912" y="2137708"/>
            <a:ext cx="539496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p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4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(p[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free(p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CATCH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"Got Exception!\n"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-1]);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56" y="4338310"/>
            <a:ext cx="1402947" cy="18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157941" y="58060"/>
            <a:ext cx="8811492" cy="1325563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  <a:cs typeface="Courier New" panose="02070309020205020404" pitchFamily="49" charset="0"/>
              </a:rPr>
              <a:t>Исправление предыдущего примера</a:t>
            </a:r>
            <a:endParaRPr lang="ru-RU" b="1" dirty="0">
              <a:solidFill>
                <a:srgbClr val="00B0F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7941" y="1105562"/>
            <a:ext cx="5594466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setjmp.h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jmp_buf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!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setjmp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__) )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longjmp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__, 1)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65912" y="2137708"/>
            <a:ext cx="5394960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p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4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(p[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THROW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CATCH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"Got Exception!\n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-1]);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06" y="4128655"/>
            <a:ext cx="1200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628650" y="140683"/>
            <a:ext cx="7886700" cy="964880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Типы исключений</a:t>
            </a:r>
            <a:endParaRPr lang="ru-RU" b="1" dirty="0">
              <a:solidFill>
                <a:srgbClr val="00B0F0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197415"/>
            <a:ext cx="6229350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setjmp.h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jmp_buf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setjmp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__) ){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0: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(x)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x: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ETRY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(x)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longjmp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__, x)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OVERFLOW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(1)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UNDERFLOW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WRONG_INDEX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(3)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MEM_ALLOC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(4)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endParaRPr lang="ru-RU" sz="1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28650" y="3117273"/>
            <a:ext cx="2746317" cy="1180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54381" y="2277686"/>
            <a:ext cx="2746317" cy="2743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54381" y="2727572"/>
            <a:ext cx="2918114" cy="2743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0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628650" y="140683"/>
            <a:ext cx="7886700" cy="964880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Типы исключений</a:t>
            </a:r>
            <a:endParaRPr lang="ru-RU" b="1" dirty="0">
              <a:solidFill>
                <a:srgbClr val="00B0F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5215" y="933213"/>
            <a:ext cx="4365221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*p 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count = 0;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(!p)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MEM_ALLOC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2;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(; count &lt; n; count++)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(count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OVERFLOW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(p[count]=count));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(index &gt;= count)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WRONG_INDEX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p[index]);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(count &lt; 0)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UNDERFLOW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[--count] = 0;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88130" y="1239255"/>
            <a:ext cx="4247805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OVERFLOW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"Overflow!\n"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UNDERFLOW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"Underflow!\n"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WRONG_INDEX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"Wrong index!\n"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MEM_ALLOC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"Memory allocation error!\n"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ETRY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155470" y="2643448"/>
            <a:ext cx="1753986" cy="182880"/>
          </a:xfrm>
          <a:prstGeom prst="roundRect">
            <a:avLst>
              <a:gd name="adj" fmla="val 136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582190" y="3161607"/>
            <a:ext cx="1867592" cy="387927"/>
          </a:xfrm>
          <a:prstGeom prst="roundRect">
            <a:avLst>
              <a:gd name="adj" fmla="val 136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2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628650" y="140683"/>
            <a:ext cx="7886700" cy="964880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Типы исключений</a:t>
            </a:r>
            <a:endParaRPr lang="ru-RU" b="1" dirty="0">
              <a:solidFill>
                <a:srgbClr val="00B0F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5215" y="933213"/>
            <a:ext cx="4365221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*p 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count = 0;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(!p)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MEM_ALLOC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(; count &lt; n; count++)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(count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OVERFLOW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(p[count]=count));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- 1;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(index &gt;= count)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WRONG_INDEX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p[index]);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(count &lt; 0)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UNDERFLOW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[--count] = 0;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88130" y="1239255"/>
            <a:ext cx="4247805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OVERFLOW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"Overflow!\n"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UNDERFLOW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"Underflow!\n"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WRONG_INDEX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"Wrong index!\n"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MEM_ALLOC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"Memory allocation error!\n"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ETRY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149928" y="4067694"/>
            <a:ext cx="2116973" cy="387927"/>
          </a:xfrm>
          <a:prstGeom prst="roundRect">
            <a:avLst>
              <a:gd name="adj" fmla="val 136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3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Ошибки программирования (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Software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Ошибки, связанные с нехваткой или недоступностью ресурсов (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Run-Time Errors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4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628650" y="140683"/>
            <a:ext cx="7886700" cy="964880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Типы исключений</a:t>
            </a:r>
            <a:endParaRPr lang="ru-RU" b="1" dirty="0">
              <a:solidFill>
                <a:srgbClr val="00B0F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5215" y="933213"/>
            <a:ext cx="4365221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*p 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count = 0;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(!p)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MEM_ALLOC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(; count &lt; n; count++)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(count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OVERFLOW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(p[count]=count));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index = count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- 1;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(index &gt;= count)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WRONG_INDEX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p[index]);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(count &lt; 0)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UNDERFLOW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[--count] = 0;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88130" y="1239255"/>
            <a:ext cx="4247805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OVERFLOW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"Overflow!\n"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UNDERFLOW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"Underflow!\n"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WRONG_INDEX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"Wrong index!\n"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MEM_ALLOC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"Memory allocation error!\n"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ETRY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483824" y="5015345"/>
            <a:ext cx="2116973" cy="387927"/>
          </a:xfrm>
          <a:prstGeom prst="roundRect">
            <a:avLst>
              <a:gd name="adj" fmla="val 136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7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628650" y="140683"/>
            <a:ext cx="7886700" cy="964880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  <a:cs typeface="Courier New" panose="02070309020205020404" pitchFamily="49" charset="0"/>
              </a:rPr>
              <a:t>Блок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0451" y="1552183"/>
            <a:ext cx="8163098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setjmp.h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jmp_buf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setjmp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__) ){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(1){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(x)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x: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FINALLY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ETRY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;}}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(x)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longjmp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__, x)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OVERFLOW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(1)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UNDERFLOW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WRONG_INDEX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(3)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MEM_ALLOC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(4)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027028" y="2211184"/>
            <a:ext cx="1127758" cy="315885"/>
          </a:xfrm>
          <a:prstGeom prst="roundRect">
            <a:avLst>
              <a:gd name="adj" fmla="val 136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65264" y="2662843"/>
            <a:ext cx="3574473" cy="238299"/>
          </a:xfrm>
          <a:prstGeom prst="roundRect">
            <a:avLst>
              <a:gd name="adj" fmla="val 136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65264" y="2901143"/>
            <a:ext cx="2269376" cy="207818"/>
          </a:xfrm>
          <a:prstGeom prst="roundRect">
            <a:avLst>
              <a:gd name="adj" fmla="val 136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3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22</a:t>
            </a:fld>
            <a:endParaRPr lang="ru-RU"/>
          </a:p>
        </p:txBody>
      </p:sp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628650" y="140683"/>
            <a:ext cx="7886700" cy="964880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  <a:cs typeface="Courier New" panose="02070309020205020404" pitchFamily="49" charset="0"/>
              </a:rPr>
              <a:t>Блок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65215" y="933213"/>
            <a:ext cx="4365221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*p 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count = 0;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(!p)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MEM_ALLOC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(; count &lt; n; count++)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(count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OVERFLOW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(p[count]=count));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- 1;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(index &gt;= count)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WRONG_INDEX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p[index]);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2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(count &lt; 0)</a:t>
            </a: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UNDERFLOW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[--count] = 0;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788130" y="1239255"/>
            <a:ext cx="4247805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OVERFLOW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"Overflow!\n"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UNDERFLOW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"Underflow!\n"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WRONG_INDEX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"Wrong index!\n"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MEM_ALLOC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"Memory allocation error!\n"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FINALLY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"Finally memory free\n"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free(p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ETRY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30192" y="4214551"/>
            <a:ext cx="3331670" cy="955965"/>
          </a:xfrm>
          <a:prstGeom prst="roundRect">
            <a:avLst>
              <a:gd name="adj" fmla="val 40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1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</a:rPr>
              <a:t>Сигналы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63783"/>
            <a:ext cx="7886700" cy="5112326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ru-RU" dirty="0"/>
              <a:t>Стандарт си определяет всего шесть сигналов, которые могут быть обработаны.</a:t>
            </a:r>
          </a:p>
          <a:p>
            <a:pPr fontAlgn="base"/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ru-RU" dirty="0"/>
              <a:t> – сигнал-прерывание. Обычно генерируется пользователем приложения</a:t>
            </a:r>
          </a:p>
          <a:p>
            <a:pPr fontAlgn="base"/>
            <a:r>
              <a:rPr lang="ru-RU" sz="2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SIGILL</a:t>
            </a:r>
            <a:r>
              <a:rPr lang="ru-RU" dirty="0"/>
              <a:t> – неправильный образ функции, например, неправильная инструкция. Это может произойти в результате повреждения кода или при попытке исполнить данные вместо кода</a:t>
            </a:r>
          </a:p>
          <a:p>
            <a:pPr fontAlgn="base"/>
            <a:r>
              <a:rPr lang="ru-RU" sz="2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SIGFPE</a:t>
            </a:r>
            <a:r>
              <a:rPr lang="ru-RU" dirty="0"/>
              <a:t> – ошибка операции с плавающей точкой, например переполнение, или деление на ноль</a:t>
            </a:r>
          </a:p>
          <a:p>
            <a:pPr fontAlgn="base"/>
            <a:r>
              <a:rPr lang="ru-RU" sz="2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SIGSEGV</a:t>
            </a:r>
            <a:r>
              <a:rPr lang="ru-RU" dirty="0"/>
              <a:t> – ошибка доступа к памяти. Программа пытается использовать ту область памяти, которая ей не принадлежит</a:t>
            </a:r>
          </a:p>
          <a:p>
            <a:pPr fontAlgn="base"/>
            <a:r>
              <a:rPr lang="ru-RU" sz="2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SIGTERM</a:t>
            </a:r>
            <a:r>
              <a:rPr lang="ru-RU" dirty="0"/>
              <a:t> – запрос на прекращение работы</a:t>
            </a:r>
          </a:p>
          <a:p>
            <a:pPr fontAlgn="base"/>
            <a:r>
              <a:rPr lang="ru-RU" sz="2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SIGABRT</a:t>
            </a:r>
            <a:r>
              <a:rPr lang="ru-RU" dirty="0"/>
              <a:t> – ненормальное завершение работы. Например такое, которое генерируется </a:t>
            </a:r>
            <a:r>
              <a:rPr lang="ru-RU" sz="2700" dirty="0"/>
              <a:t>функцией</a:t>
            </a:r>
            <a:r>
              <a:rPr lang="ru-RU" dirty="0"/>
              <a:t> </a:t>
            </a:r>
            <a:r>
              <a:rPr lang="ru-RU" sz="27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endParaRPr lang="ru-RU" sz="27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ru-RU" dirty="0"/>
              <a:t>Кроме того, есть сигналы, которые не могут быть обработаны, пойманы или игнорированы.</a:t>
            </a:r>
          </a:p>
          <a:p>
            <a:pPr fontAlgn="base"/>
            <a:r>
              <a:rPr lang="ru-RU" sz="2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SIGKILL</a:t>
            </a:r>
            <a:r>
              <a:rPr lang="ru-RU" dirty="0"/>
              <a:t> – немедленное завершение работы</a:t>
            </a:r>
          </a:p>
          <a:p>
            <a:pPr fontAlgn="base"/>
            <a:r>
              <a:rPr lang="ru-RU" sz="27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SIGSTOP</a:t>
            </a:r>
            <a:r>
              <a:rPr lang="ru-RU" dirty="0"/>
              <a:t> – немедленная остановка процесса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4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</a:rPr>
              <a:t>Сигналы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2119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Библиотека 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signals.h</a:t>
            </a:r>
            <a:endParaRPr lang="en-US" sz="18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(*signal(</a:t>
            </a:r>
            <a:r>
              <a:rPr lang="en-US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sig, void (*</a:t>
            </a:r>
            <a:r>
              <a:rPr lang="en-US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)))(</a:t>
            </a:r>
            <a:r>
              <a:rPr lang="en-US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800" dirty="0" smtClean="0"/>
              <a:t>- </a:t>
            </a:r>
            <a:r>
              <a:rPr lang="ru-RU" sz="1800" dirty="0"/>
              <a:t>функция принимает в качестве аргумента сигнал и указатель на </a:t>
            </a:r>
            <a:r>
              <a:rPr lang="ru-RU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1800" dirty="0"/>
              <a:t> функцию, которая принимает сигнал. Функция возвращает указатель на функцию, которая была перед этим задана в качестве обработчика. Если функция отработала с ошибкой, то она вернёт значение </a:t>
            </a:r>
            <a:r>
              <a:rPr lang="ru-RU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SIGERR</a:t>
            </a:r>
            <a:endParaRPr lang="en-US" sz="18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raise(</a:t>
            </a:r>
            <a:r>
              <a:rPr lang="en-US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800" dirty="0"/>
              <a:t>- </a:t>
            </a:r>
            <a:r>
              <a:rPr lang="en-US" sz="1800" dirty="0" smtClean="0"/>
              <a:t> </a:t>
            </a:r>
            <a:r>
              <a:rPr lang="ru-RU" sz="1800" dirty="0" smtClean="0"/>
              <a:t>функция используется, чтобы послать согнал из программы</a:t>
            </a:r>
            <a:r>
              <a:rPr lang="ru-RU" sz="1800" dirty="0"/>
              <a:t>. Если функция отработала успешно, то возвращается 0, иначе ненулевое значение.</a:t>
            </a:r>
            <a:endParaRPr lang="en-US" sz="1800" dirty="0"/>
          </a:p>
          <a:p>
            <a:endParaRPr lang="ru-RU" sz="18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</a:rPr>
              <a:t>Пример работы с сигналами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25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95151" y="1632355"/>
            <a:ext cx="6886055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signal.h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listener(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sig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stdout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"listener\n"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signal(</a:t>
            </a:r>
            <a:r>
              <a:rPr lang="en-US" dirty="0" smtClean="0">
                <a:solidFill>
                  <a:srgbClr val="6F008A"/>
                </a:solidFill>
                <a:latin typeface="Consolas" panose="020B0609020204030204" pitchFamily="49" charset="0"/>
              </a:rPr>
              <a:t>SIGINT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listener);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stdout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"begin\n"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raise(</a:t>
            </a:r>
            <a:r>
              <a:rPr lang="en-US" dirty="0" smtClean="0">
                <a:solidFill>
                  <a:srgbClr val="6F008A"/>
                </a:solidFill>
                <a:latin typeface="Consolas" panose="020B0609020204030204" pitchFamily="49" charset="0"/>
              </a:rPr>
              <a:t>SIGINT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stdout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8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611" y="135037"/>
            <a:ext cx="7886700" cy="1325563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</a:rPr>
              <a:t>Смена обработчика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26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07570" y="1460600"/>
            <a:ext cx="3940233" cy="41857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signal.h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listener3(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stdout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"listener3\n"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listener2(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stdout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"listener2\n"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signal(</a:t>
            </a:r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SIGINT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listener3);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listener1(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stdout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"listener1\n"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signal(</a:t>
            </a:r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SIGINT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listener2);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82118" y="1460600"/>
            <a:ext cx="3798917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status;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signal(</a:t>
            </a:r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SIGINT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listener1);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"begin\n"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raise(</a:t>
            </a:r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SIGINT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raise(</a:t>
            </a:r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SIGINT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raise(</a:t>
            </a:r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SIGINT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stdout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146" y="4347848"/>
            <a:ext cx="993804" cy="9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21612" y="1400368"/>
            <a:ext cx="444133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signal.h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listener(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"listener: access violation"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 = 10;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*p = &amp;a;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signal(</a:t>
            </a:r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SIGSEGV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listener);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*p++);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611" y="135037"/>
            <a:ext cx="7886700" cy="1325563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</a:rPr>
              <a:t>Чтение чужой памяти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27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372" y="3018446"/>
            <a:ext cx="4856151" cy="23902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997" y="4889558"/>
            <a:ext cx="3249237" cy="1824030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7090756" y="5220393"/>
            <a:ext cx="1795549" cy="1883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660371" y="4889558"/>
            <a:ext cx="3097876" cy="1824029"/>
          </a:xfrm>
          <a:prstGeom prst="roundRect">
            <a:avLst>
              <a:gd name="adj" fmla="val 892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0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567" y="135037"/>
            <a:ext cx="8894618" cy="1325563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</a:rPr>
              <a:t>Исправление предыдущего примера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28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99258" y="1346906"/>
            <a:ext cx="4954385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signal.h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setjmp.h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!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setjmp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__) )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longjmp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__, 1)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jmp_buf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listener(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"listener: access violation"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15988" y="1346906"/>
            <a:ext cx="3690851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 = 10;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*p = &amp;a;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signal(</a:t>
            </a:r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SIGSEGV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listener);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ru-RU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*p++);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CATCH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(1);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6" y="4455449"/>
            <a:ext cx="4603764" cy="2266027"/>
          </a:xfrm>
          <a:prstGeom prst="rect">
            <a:avLst/>
          </a:prstGeom>
        </p:spPr>
      </p:pic>
      <p:sp>
        <p:nvSpPr>
          <p:cNvPr id="12" name="Скругленный прямоугольник 11"/>
          <p:cNvSpPr/>
          <p:nvPr/>
        </p:nvSpPr>
        <p:spPr>
          <a:xfrm>
            <a:off x="3616036" y="6529093"/>
            <a:ext cx="1795549" cy="1883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584625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3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Традиционная обработка ошибок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Bef>
                <a:spcPts val="1800"/>
              </a:spcBef>
              <a:spcAft>
                <a:spcPts val="2400"/>
              </a:spcAft>
            </a:pPr>
            <a:r>
              <a:rPr lang="ru-RU" dirty="0" smtClean="0"/>
              <a:t>завершить программу</a:t>
            </a:r>
            <a:endParaRPr lang="ru-RU" dirty="0"/>
          </a:p>
          <a:p>
            <a:pPr>
              <a:lnSpc>
                <a:spcPct val="130000"/>
              </a:lnSpc>
              <a:spcBef>
                <a:spcPts val="1800"/>
              </a:spcBef>
              <a:spcAft>
                <a:spcPts val="2400"/>
              </a:spcAft>
            </a:pPr>
            <a:r>
              <a:rPr lang="ru-RU" dirty="0" smtClean="0"/>
              <a:t>возвратить </a:t>
            </a:r>
            <a:r>
              <a:rPr lang="ru-RU" dirty="0"/>
              <a:t>значение, трактуемое как "ошибка</a:t>
            </a:r>
            <a:r>
              <a:rPr lang="ru-RU" dirty="0" smtClean="0"/>
              <a:t>" </a:t>
            </a:r>
            <a:endParaRPr lang="ru-RU" dirty="0"/>
          </a:p>
          <a:p>
            <a:pPr>
              <a:lnSpc>
                <a:spcPct val="130000"/>
              </a:lnSpc>
              <a:spcBef>
                <a:spcPts val="1800"/>
              </a:spcBef>
              <a:spcAft>
                <a:spcPts val="2400"/>
              </a:spcAft>
            </a:pPr>
            <a:r>
              <a:rPr lang="ru-RU" dirty="0" smtClean="0"/>
              <a:t>возвратить </a:t>
            </a:r>
            <a:r>
              <a:rPr lang="ru-RU" dirty="0"/>
              <a:t>нормальное значение и оставить программу в </a:t>
            </a:r>
            <a:r>
              <a:rPr lang="ru-RU" dirty="0" smtClean="0"/>
              <a:t>неопределенном состоянии </a:t>
            </a:r>
            <a:endParaRPr lang="ru-RU" dirty="0"/>
          </a:p>
          <a:p>
            <a:pPr>
              <a:lnSpc>
                <a:spcPct val="130000"/>
              </a:lnSpc>
              <a:spcBef>
                <a:spcPts val="1800"/>
              </a:spcBef>
              <a:spcAft>
                <a:spcPts val="2400"/>
              </a:spcAft>
            </a:pPr>
            <a:r>
              <a:rPr lang="ru-RU" dirty="0" smtClean="0"/>
              <a:t>вызвать </a:t>
            </a:r>
            <a:r>
              <a:rPr lang="ru-RU" dirty="0"/>
              <a:t>функцию, заданную для реакции на такую </a:t>
            </a:r>
            <a:r>
              <a:rPr lang="ru-RU" dirty="0" smtClean="0"/>
              <a:t>ошибку </a:t>
            </a:r>
            <a:endParaRPr lang="ru-RU" dirty="0"/>
          </a:p>
          <a:p>
            <a:pPr marL="109728" indent="0">
              <a:lnSpc>
                <a:spcPct val="130000"/>
              </a:lnSpc>
              <a:spcBef>
                <a:spcPts val="1800"/>
              </a:spcBef>
              <a:spcAft>
                <a:spcPts val="2400"/>
              </a:spcAft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8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Завершение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484785"/>
            <a:ext cx="6347714" cy="38164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ru-RU" sz="1400" b="1" dirty="0">
                <a:latin typeface="Courier New" panose="02070309020205020404" pitchFamily="49" charset="0"/>
              </a:rPr>
              <a:t>#include &lt;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cassert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&gt;</a:t>
            </a:r>
            <a:endParaRPr lang="ru-RU" altLang="ru-RU" sz="14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altLang="ru-RU" sz="14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sz="14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 </a:t>
            </a:r>
            <a:r>
              <a:rPr lang="ru-RU" altLang="ru-RU" sz="1400" b="1" dirty="0" err="1" smtClean="0">
                <a:latin typeface="Courier New" panose="02070309020205020404" pitchFamily="49" charset="0"/>
              </a:rPr>
              <a:t>Stack</a:t>
            </a:r>
            <a:r>
              <a:rPr lang="ru-RU" altLang="ru-RU" sz="1400" b="1" dirty="0">
                <a:latin typeface="Courier New" panose="02070309020205020404" pitchFamily="49" charset="0"/>
              </a:rPr>
              <a:t>::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pop</a:t>
            </a:r>
            <a:r>
              <a:rPr lang="ru-RU" altLang="ru-RU" sz="1400" b="1" dirty="0"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altLang="ru-RU" sz="1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assert</a:t>
            </a:r>
            <a:r>
              <a:rPr lang="ru-RU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head </a:t>
            </a:r>
            <a:r>
              <a:rPr lang="ru-RU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!=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0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);</a:t>
            </a:r>
            <a:endParaRPr lang="en-US" altLang="ru-RU" sz="1400" b="1" dirty="0" smtClean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Node* temp = head;</a:t>
            </a:r>
          </a:p>
          <a:p>
            <a:pPr marL="0" indent="0"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head = head-&gt;next;</a:t>
            </a:r>
          </a:p>
          <a:p>
            <a:pPr marL="0" indent="0"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val</a:t>
            </a:r>
            <a:r>
              <a:rPr lang="en-US" alt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= temp-&gt;</a:t>
            </a:r>
            <a:r>
              <a:rPr lang="en-US" altLang="ru-RU" sz="14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val</a:t>
            </a:r>
            <a:r>
              <a:rPr lang="en-US" alt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delete temp;</a:t>
            </a:r>
            <a:endParaRPr lang="ru-RU" altLang="ru-RU" sz="1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 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return</a:t>
            </a:r>
            <a:r>
              <a:rPr lang="ru-RU" altLang="ru-RU" sz="1400" b="1" dirty="0">
                <a:latin typeface="Courier New" panose="02070309020205020404" pitchFamily="49" charset="0"/>
              </a:rPr>
              <a:t> 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temp-&gt;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val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altLang="ru-RU" sz="1400" b="1" dirty="0" smtClean="0">
                <a:latin typeface="Courier New" panose="02070309020205020404" pitchFamily="49" charset="0"/>
              </a:rPr>
              <a:t>}</a:t>
            </a:r>
            <a:endParaRPr lang="ru-RU" altLang="ru-RU" sz="14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9599" y="5373216"/>
            <a:ext cx="6347714" cy="7201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ru-RU" sz="1200" b="1" dirty="0" err="1">
                <a:latin typeface="Courier New" panose="02070309020205020404" pitchFamily="49" charset="0"/>
              </a:rPr>
              <a:t>stack_assert</a:t>
            </a:r>
            <a:r>
              <a:rPr lang="en-US" altLang="ru-RU" sz="1200" b="1" dirty="0">
                <a:latin typeface="Courier New" panose="02070309020205020404" pitchFamily="49" charset="0"/>
              </a:rPr>
              <a:t>: simple_stack.cpp:61:</a:t>
            </a:r>
          </a:p>
          <a:p>
            <a:pPr>
              <a:spcBef>
                <a:spcPct val="20000"/>
              </a:spcBef>
            </a:pPr>
            <a:r>
              <a:rPr lang="en-US" altLang="ru-RU" sz="12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200" b="1" dirty="0" err="1" smtClean="0">
                <a:latin typeface="Courier New" panose="02070309020205020404" pitchFamily="49" charset="0"/>
              </a:rPr>
              <a:t>nt</a:t>
            </a:r>
            <a:r>
              <a:rPr lang="en-US" altLang="ru-RU" sz="1200" b="1" dirty="0" smtClean="0">
                <a:latin typeface="Courier New" panose="02070309020205020404" pitchFamily="49" charset="0"/>
              </a:rPr>
              <a:t> Stack</a:t>
            </a:r>
            <a:r>
              <a:rPr lang="en-US" altLang="ru-RU" sz="1200" b="1" dirty="0">
                <a:latin typeface="Courier New" panose="02070309020205020404" pitchFamily="49" charset="0"/>
              </a:rPr>
              <a:t>::pop (): Assertion </a:t>
            </a:r>
            <a:r>
              <a:rPr lang="en-US" altLang="ru-RU" sz="1200" b="1" dirty="0" smtClean="0">
                <a:latin typeface="Courier New" panose="02070309020205020404" pitchFamily="49" charset="0"/>
              </a:rPr>
              <a:t>‘head!= </a:t>
            </a:r>
            <a:r>
              <a:rPr lang="en-US" altLang="ru-RU" sz="1200" b="1" dirty="0">
                <a:latin typeface="Courier New" panose="02070309020205020404" pitchFamily="49" charset="0"/>
              </a:rPr>
              <a:t>0’ failed.</a:t>
            </a:r>
          </a:p>
          <a:p>
            <a:pPr>
              <a:spcBef>
                <a:spcPct val="20000"/>
              </a:spcBef>
            </a:pPr>
            <a:r>
              <a:rPr lang="en-US" altLang="ru-RU" sz="1200" b="1" dirty="0">
                <a:latin typeface="Courier New" panose="02070309020205020404" pitchFamily="49" charset="0"/>
              </a:rPr>
              <a:t>Abort (core dumped)</a:t>
            </a:r>
          </a:p>
        </p:txBody>
      </p:sp>
    </p:spTree>
    <p:extLst>
      <p:ext uri="{BB962C8B-B14F-4D97-AF65-F5344CB8AC3E}">
        <p14:creationId xmlns:p14="http://schemas.microsoft.com/office/powerpoint/2010/main" val="39492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986737" cy="1320800"/>
          </a:xfrm>
        </p:spPr>
        <p:txBody>
          <a:bodyPr/>
          <a:lstStyle/>
          <a:p>
            <a:r>
              <a:rPr lang="ru-RU" dirty="0" smtClean="0"/>
              <a:t>Возвратить значение</a:t>
            </a:r>
            <a:r>
              <a:rPr lang="en-US" dirty="0" smtClean="0"/>
              <a:t> </a:t>
            </a:r>
            <a:r>
              <a:rPr lang="ru-RU" dirty="0" smtClean="0"/>
              <a:t>«ошибка»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088699"/>
            <a:ext cx="6626698" cy="38164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ru-RU" sz="16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ru-RU" sz="1600" b="1" dirty="0" smtClean="0">
                <a:latin typeface="Courier New" panose="02070309020205020404" pitchFamily="49" charset="0"/>
              </a:rPr>
              <a:t> </a:t>
            </a:r>
            <a:r>
              <a:rPr lang="ru-RU" altLang="ru-RU" sz="1600" b="1" dirty="0" err="1">
                <a:latin typeface="Courier New" panose="02070309020205020404" pitchFamily="49" charset="0"/>
              </a:rPr>
              <a:t>Stack</a:t>
            </a:r>
            <a:r>
              <a:rPr lang="ru-RU" altLang="ru-RU" sz="1600" b="1" dirty="0">
                <a:latin typeface="Courier New" panose="02070309020205020404" pitchFamily="49" charset="0"/>
              </a:rPr>
              <a:t>::</a:t>
            </a:r>
            <a:r>
              <a:rPr lang="ru-RU" altLang="ru-RU" sz="1600" b="1" dirty="0" err="1">
                <a:latin typeface="Courier New" panose="02070309020205020404" pitchFamily="49" charset="0"/>
              </a:rPr>
              <a:t>pop</a:t>
            </a:r>
            <a:r>
              <a:rPr lang="ru-RU" altLang="ru-RU" sz="1600" b="1" dirty="0"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ru-RU" altLang="ru-RU" sz="1600" b="1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if</a:t>
            </a:r>
            <a:r>
              <a:rPr lang="ru-RU" alt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head </a:t>
            </a:r>
            <a:r>
              <a:rPr lang="en-US" alt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=</a:t>
            </a:r>
            <a:r>
              <a:rPr lang="ru-RU" alt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0</a:t>
            </a:r>
            <a:r>
              <a:rPr lang="en-US" altLang="ru-RU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)</a:t>
            </a:r>
            <a:endParaRPr lang="en-US" altLang="ru-RU" sz="1600" b="1" dirty="0" smtClean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return -1</a:t>
            </a:r>
            <a:r>
              <a:rPr lang="ru-RU" alt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;</a:t>
            </a:r>
            <a:endParaRPr lang="en-US" altLang="ru-RU" sz="1600" b="1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Node* temp = head;</a:t>
            </a:r>
          </a:p>
          <a:p>
            <a:pPr marL="0" indent="0">
              <a:buNone/>
            </a:pP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head = head-&gt;next;</a:t>
            </a:r>
          </a:p>
          <a:p>
            <a:pPr marL="0" indent="0">
              <a:buNone/>
            </a:pP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val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= temp-&gt;</a:t>
            </a:r>
            <a:r>
              <a:rPr lang="en-US" altLang="ru-RU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val</a:t>
            </a: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ru-RU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delete temp;</a:t>
            </a:r>
            <a:endParaRPr lang="ru-RU" altLang="ru-RU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sz="1600" b="1" dirty="0">
                <a:latin typeface="Courier New" panose="02070309020205020404" pitchFamily="49" charset="0"/>
              </a:rPr>
              <a:t>  </a:t>
            </a:r>
            <a:r>
              <a:rPr lang="ru-RU" altLang="ru-RU" sz="1600" b="1" dirty="0" err="1">
                <a:latin typeface="Courier New" panose="02070309020205020404" pitchFamily="49" charset="0"/>
              </a:rPr>
              <a:t>return</a:t>
            </a:r>
            <a:r>
              <a:rPr lang="ru-RU" altLang="ru-RU" sz="1600" b="1" dirty="0">
                <a:latin typeface="Courier New" panose="02070309020205020404" pitchFamily="49" charset="0"/>
              </a:rPr>
              <a:t> </a:t>
            </a:r>
            <a:r>
              <a:rPr lang="en-US" altLang="ru-RU" sz="1600" b="1" dirty="0">
                <a:latin typeface="Courier New" panose="02070309020205020404" pitchFamily="49" charset="0"/>
              </a:rPr>
              <a:t>temp-&gt;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val</a:t>
            </a:r>
            <a:r>
              <a:rPr lang="en-US" altLang="ru-RU" sz="1600" b="1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altLang="ru-RU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5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192" y="308000"/>
            <a:ext cx="6986736" cy="1320800"/>
          </a:xfrm>
        </p:spPr>
        <p:txBody>
          <a:bodyPr/>
          <a:lstStyle/>
          <a:p>
            <a:r>
              <a:rPr lang="ru-RU" dirty="0" smtClean="0"/>
              <a:t>Возвратить значение</a:t>
            </a:r>
            <a:r>
              <a:rPr lang="en-US" dirty="0" smtClean="0"/>
              <a:t> </a:t>
            </a:r>
            <a:r>
              <a:rPr lang="ru-RU" dirty="0" smtClean="0"/>
              <a:t>«ошибка»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05268" y="2351716"/>
            <a:ext cx="3681740" cy="36187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ru-RU" sz="1400" b="1" dirty="0" err="1" smtClean="0">
                <a:latin typeface="Courier New" panose="02070309020205020404" pitchFamily="49" charset="0"/>
              </a:rPr>
              <a:t>StackState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 </a:t>
            </a:r>
            <a:r>
              <a:rPr lang="ru-RU" altLang="ru-RU" sz="1400" b="1" dirty="0" err="1" smtClean="0">
                <a:latin typeface="Courier New" panose="02070309020205020404" pitchFamily="49" charset="0"/>
              </a:rPr>
              <a:t>Stack</a:t>
            </a:r>
            <a:r>
              <a:rPr lang="ru-RU" altLang="ru-RU" sz="1400" b="1" dirty="0">
                <a:latin typeface="Courier New" panose="02070309020205020404" pitchFamily="49" charset="0"/>
              </a:rPr>
              <a:t>::</a:t>
            </a:r>
            <a:r>
              <a:rPr lang="ru-RU" altLang="ru-RU" sz="1400" b="1" dirty="0" err="1" smtClean="0">
                <a:latin typeface="Courier New" panose="02070309020205020404" pitchFamily="49" charset="0"/>
              </a:rPr>
              <a:t>pop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 </a:t>
            </a:r>
            <a:r>
              <a:rPr lang="ru-RU" altLang="ru-RU" sz="14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 *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val</a:t>
            </a:r>
            <a:r>
              <a:rPr lang="ru-RU" altLang="ru-RU" sz="1400" b="1" dirty="0" smtClean="0">
                <a:latin typeface="Courier New" panose="02070309020205020404" pitchFamily="49" charset="0"/>
              </a:rPr>
              <a:t>)</a:t>
            </a:r>
            <a:endParaRPr lang="ru-RU" altLang="ru-RU" sz="140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if</a:t>
            </a:r>
            <a:r>
              <a:rPr lang="ru-RU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head 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=</a:t>
            </a:r>
            <a:r>
              <a:rPr lang="ru-RU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0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)</a:t>
            </a:r>
            <a:endParaRPr lang="en-US" altLang="ru-RU" sz="1400" b="1" dirty="0" smtClean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return UNDERFLOW</a:t>
            </a:r>
            <a:r>
              <a:rPr lang="ru-RU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;</a:t>
            </a:r>
            <a:endParaRPr lang="en-US" altLang="ru-RU" sz="1400" b="1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Node* temp = head;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head = head-&gt;next;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* </a:t>
            </a:r>
            <a:r>
              <a:rPr lang="en-US" altLang="ru-RU" sz="1400" b="1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= temp-&gt;</a:t>
            </a:r>
            <a:r>
              <a:rPr lang="en-US" altLang="ru-RU" sz="1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delete temp;</a:t>
            </a:r>
            <a:endParaRPr lang="ru-RU" altLang="ru-RU" sz="1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  </a:t>
            </a:r>
            <a:r>
              <a:rPr lang="ru-RU" altLang="ru-RU" sz="1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OK;</a:t>
            </a:r>
            <a:endParaRPr lang="en-US" altLang="ru-RU" sz="1400" b="1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95154" y="1677803"/>
            <a:ext cx="6674887" cy="28803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ru-RU" sz="1400" b="1" dirty="0" err="1">
                <a:latin typeface="Courier New" panose="02070309020205020404" pitchFamily="49" charset="0"/>
              </a:rPr>
              <a:t>enum</a:t>
            </a:r>
            <a:r>
              <a:rPr lang="en-US" altLang="ru-RU" sz="1400" b="1" dirty="0">
                <a:latin typeface="Courier New" panose="02070309020205020404" pitchFamily="49" charset="0"/>
              </a:rPr>
              <a:t> 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StackState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 { </a:t>
            </a:r>
            <a:r>
              <a:rPr lang="en-US" altLang="ru-RU" sz="1400" b="1" dirty="0">
                <a:latin typeface="Courier New" panose="02070309020205020404" pitchFamily="49" charset="0"/>
              </a:rPr>
              <a:t>OK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, UNDERFLOW, OVERFLOW };</a:t>
            </a:r>
            <a:endParaRPr lang="en-US" altLang="ru-RU" sz="14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6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23528" y="2351716"/>
            <a:ext cx="3681740" cy="36187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altLang="ru-RU" sz="14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ru-RU" sz="1400" b="1" dirty="0">
                <a:latin typeface="Courier New" panose="02070309020205020404" pitchFamily="49" charset="0"/>
              </a:rPr>
              <a:t> </a:t>
            </a:r>
            <a:r>
              <a:rPr lang="ru-RU" altLang="ru-RU" sz="1400" b="1" dirty="0" err="1" smtClean="0">
                <a:latin typeface="Courier New" panose="02070309020205020404" pitchFamily="49" charset="0"/>
              </a:rPr>
              <a:t>Stack</a:t>
            </a:r>
            <a:r>
              <a:rPr lang="ru-RU" altLang="ru-RU" sz="1400" b="1" dirty="0" smtClean="0">
                <a:latin typeface="Courier New" panose="02070309020205020404" pitchFamily="49" charset="0"/>
              </a:rPr>
              <a:t>::</a:t>
            </a:r>
            <a:r>
              <a:rPr lang="ru-RU" altLang="ru-RU" sz="1400" b="1" dirty="0" err="1" smtClean="0">
                <a:latin typeface="Courier New" panose="02070309020205020404" pitchFamily="49" charset="0"/>
              </a:rPr>
              <a:t>pop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 </a:t>
            </a:r>
            <a:r>
              <a:rPr lang="ru-RU" altLang="ru-RU" sz="14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StackState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 *err</a:t>
            </a:r>
            <a:r>
              <a:rPr lang="ru-RU" altLang="ru-RU" sz="1400" b="1" dirty="0" smtClean="0">
                <a:latin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ru-RU" altLang="ru-RU" sz="1400" b="1" dirty="0" smtClean="0">
                <a:latin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ru-RU" altLang="ru-RU" sz="14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if</a:t>
            </a:r>
            <a:r>
              <a:rPr lang="ru-RU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head =</a:t>
            </a:r>
            <a:r>
              <a:rPr lang="ru-RU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0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)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    err = UNDERFLOW</a:t>
            </a:r>
            <a:r>
              <a:rPr lang="ru-RU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;</a:t>
            </a:r>
            <a:endParaRPr lang="en-US" altLang="ru-RU" sz="1400" b="1" dirty="0" smtClean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   return -1;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Node* temp = head;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head = head-&gt;next;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400" b="1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= temp-&gt;</a:t>
            </a:r>
            <a:r>
              <a:rPr lang="en-US" altLang="ru-RU" sz="1400" b="1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delete temp;</a:t>
            </a:r>
            <a:endParaRPr lang="ru-RU" altLang="ru-RU" sz="14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ru-RU" altLang="ru-RU" sz="1400" b="1" dirty="0" smtClean="0">
                <a:latin typeface="Courier New" panose="02070309020205020404" pitchFamily="49" charset="0"/>
              </a:rPr>
              <a:t>  </a:t>
            </a:r>
            <a:r>
              <a:rPr lang="ru-RU" altLang="ru-RU" sz="1400" b="1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return</a:t>
            </a:r>
            <a:r>
              <a:rPr lang="ru-RU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ru-RU" altLang="ru-RU" sz="1400" b="1" dirty="0" smtClean="0">
                <a:latin typeface="Courier New" panose="02070309020205020404" pitchFamily="49" charset="0"/>
              </a:rPr>
              <a:t>}</a:t>
            </a:r>
            <a:endParaRPr lang="ru-RU" altLang="ru-RU" sz="1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23852" y="116632"/>
            <a:ext cx="6347714" cy="1320800"/>
          </a:xfrm>
        </p:spPr>
        <p:txBody>
          <a:bodyPr/>
          <a:lstStyle/>
          <a:p>
            <a:r>
              <a:rPr lang="ru-RU" dirty="0" smtClean="0"/>
              <a:t>Оставить программу в ненормальном состоянии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251520" y="2160588"/>
            <a:ext cx="3446189" cy="38807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ru-RU" sz="1400" b="1" dirty="0" err="1">
                <a:latin typeface="Courier New" panose="02070309020205020404" pitchFamily="49" charset="0"/>
              </a:rPr>
              <a:t>int</a:t>
            </a:r>
            <a:r>
              <a:rPr lang="en-US" altLang="ru-RU" sz="1400" b="1" dirty="0">
                <a:latin typeface="Courier New" panose="02070309020205020404" pitchFamily="49" charset="0"/>
              </a:rPr>
              <a:t>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Stack</a:t>
            </a:r>
            <a:r>
              <a:rPr lang="ru-RU" altLang="ru-RU" sz="1400" b="1" dirty="0">
                <a:latin typeface="Courier New" panose="02070309020205020404" pitchFamily="49" charset="0"/>
              </a:rPr>
              <a:t>::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pop</a:t>
            </a:r>
            <a:r>
              <a:rPr lang="en-US" altLang="ru-RU" sz="1400" b="1" dirty="0">
                <a:latin typeface="Courier New" panose="02070309020205020404" pitchFamily="49" charset="0"/>
              </a:rPr>
              <a:t> </a:t>
            </a:r>
            <a:r>
              <a:rPr lang="ru-RU" altLang="ru-RU" sz="1400" b="1" dirty="0" smtClean="0">
                <a:latin typeface="Courier New" panose="02070309020205020404" pitchFamily="49" charset="0"/>
              </a:rPr>
              <a:t>()</a:t>
            </a:r>
            <a:endParaRPr lang="ru-RU" altLang="ru-RU" sz="140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if</a:t>
            </a:r>
            <a:r>
              <a:rPr lang="ru-RU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head =</a:t>
            </a:r>
            <a:r>
              <a:rPr lang="ru-RU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0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)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{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   state 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= UNDERFLOW</a:t>
            </a:r>
            <a:r>
              <a:rPr lang="ru-RU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;</a:t>
            </a:r>
            <a:endParaRPr lang="en-US" altLang="ru-RU" sz="1400" b="1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    return -1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 }</a:t>
            </a:r>
            <a:endParaRPr lang="en-US" altLang="ru-RU" sz="1400" b="1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Node* temp = head;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head = head-&gt;next;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= temp-&gt;</a:t>
            </a:r>
            <a:r>
              <a:rPr lang="en-US" altLang="ru-RU" sz="1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delete temp</a:t>
            </a:r>
            <a:r>
              <a:rPr lang="en-US" alt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err = OK;</a:t>
            </a:r>
            <a:endParaRPr lang="ru-RU" altLang="ru-RU" sz="1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  </a:t>
            </a:r>
            <a:r>
              <a:rPr lang="ru-RU" altLang="ru-RU" sz="1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altLang="ru-RU" sz="14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endParaRPr lang="ru-RU" sz="1400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583116" cy="388077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ru-RU" sz="1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main()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Stack </a:t>
            </a:r>
            <a:r>
              <a:rPr lang="en-US" altLang="ru-RU" sz="1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stack</a:t>
            </a: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4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c </a:t>
            </a: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= </a:t>
            </a:r>
            <a:r>
              <a:rPr lang="en-US" altLang="ru-RU" sz="1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stack.pop</a:t>
            </a: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if </a:t>
            </a:r>
            <a:r>
              <a:rPr lang="en-US" altLang="ru-RU" sz="1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state 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!= OK</a:t>
            </a: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)  {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// </a:t>
            </a:r>
            <a:r>
              <a:rPr lang="ru-RU" alt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обработка ошибки</a:t>
            </a:r>
            <a:endParaRPr lang="en-US" altLang="ru-RU" sz="1400" b="1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endParaRPr lang="ru-RU" altLang="ru-RU" sz="1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else  {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400" b="1" dirty="0">
                <a:solidFill>
                  <a:srgbClr val="00B0F0"/>
                </a:solidFill>
                <a:latin typeface="Courier New" panose="02070309020205020404" pitchFamily="49" charset="0"/>
              </a:rPr>
              <a:t>// OK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ru-RU" altLang="ru-RU" sz="1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7</a:t>
            </a:fld>
            <a:endParaRPr lang="ru-RU"/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594521" y="1533208"/>
            <a:ext cx="6857799" cy="2880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en-US" altLang="ru-RU" sz="1400" b="1" dirty="0" err="1" smtClean="0">
                <a:latin typeface="Courier New" panose="02070309020205020404" pitchFamily="49" charset="0"/>
              </a:rPr>
              <a:t>enum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 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StackState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 { OK, UNDERFLOW, OVERFLOW }state;</a:t>
            </a:r>
          </a:p>
          <a:p>
            <a:pPr marL="0" indent="0">
              <a:buFont typeface="Wingdings 3" charset="2"/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9436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Вызвать функцию обработки ошибки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730" y="2348880"/>
            <a:ext cx="6770712" cy="1008112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ru-RU" altLang="ru-RU" dirty="0"/>
              <a:t>У функции обработки ошибок есть только три первые альтернативы, как обрабатывать ошибку</a:t>
            </a:r>
          </a:p>
          <a:p>
            <a:pPr marL="0" indent="0">
              <a:buFontTx/>
              <a:buNone/>
            </a:pPr>
            <a:endParaRPr lang="ru-RU" altLang="ru-RU" b="1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477-8253-401D-B530-636832E8145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8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setjmp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longjmp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62148" y="1847851"/>
            <a:ext cx="7886700" cy="3322665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Заголовочный файл </a:t>
            </a:r>
            <a:r>
              <a:rPr lang="ru-RU" alt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setjmp.h</a:t>
            </a:r>
            <a:r>
              <a:rPr lang="ru-RU" alt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ru-RU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jmp_buf</a:t>
            </a:r>
            <a:r>
              <a:rPr lang="ru-RU" dirty="0" smtClean="0"/>
              <a:t> – массив, который </a:t>
            </a:r>
            <a:r>
              <a:rPr lang="ru-RU" dirty="0"/>
              <a:t>может использоваться для сохранения и восстановления контекста выполнения </a:t>
            </a:r>
            <a:r>
              <a:rPr lang="ru-RU" dirty="0" smtClean="0"/>
              <a:t>программы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DC87-30EB-4A92-8CDE-7C6DB9D7F2E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7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</TotalTime>
  <Words>1193</Words>
  <Application>Microsoft Office PowerPoint</Application>
  <PresentationFormat>Экран (4:3)</PresentationFormat>
  <Paragraphs>626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Wingdings 3</vt:lpstr>
      <vt:lpstr>Тема Office</vt:lpstr>
      <vt:lpstr>Разное</vt:lpstr>
      <vt:lpstr>Типы ошибок</vt:lpstr>
      <vt:lpstr>Традиционная обработка ошибок</vt:lpstr>
      <vt:lpstr>Завершение программы</vt:lpstr>
      <vt:lpstr>Возвратить значение «ошибка»</vt:lpstr>
      <vt:lpstr>Возвратить значение «ошибка»</vt:lpstr>
      <vt:lpstr>Оставить программу в ненормальном состоянии</vt:lpstr>
      <vt:lpstr>Вызвать функцию обработки ошибки</vt:lpstr>
      <vt:lpstr>setjmp / longjmp</vt:lpstr>
      <vt:lpstr>setjmp / longjmp</vt:lpstr>
      <vt:lpstr>setjmp / longjmp</vt:lpstr>
      <vt:lpstr>Пример  setjmp / longjmp</vt:lpstr>
      <vt:lpstr>TRY-CATCH-THROW</vt:lpstr>
      <vt:lpstr>TRY-CATCH-THROW</vt:lpstr>
      <vt:lpstr>Утечка памяти</vt:lpstr>
      <vt:lpstr>Исправление предыдущего примера</vt:lpstr>
      <vt:lpstr>Типы исключений</vt:lpstr>
      <vt:lpstr>Типы исключений</vt:lpstr>
      <vt:lpstr>Типы исключений</vt:lpstr>
      <vt:lpstr>Типы исключений</vt:lpstr>
      <vt:lpstr>Блок FINALLY</vt:lpstr>
      <vt:lpstr>Блок FINALLY</vt:lpstr>
      <vt:lpstr>Сигналы</vt:lpstr>
      <vt:lpstr>Сигналы</vt:lpstr>
      <vt:lpstr>Пример работы с сигналами</vt:lpstr>
      <vt:lpstr>Смена обработчика</vt:lpstr>
      <vt:lpstr>Чтение чужой памяти</vt:lpstr>
      <vt:lpstr>Исправление предыдущего примера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Разное</dc:title>
  <dc:creator>ealupanova@yandex.ru</dc:creator>
  <cp:lastModifiedBy>ealupanova@yandex.ru</cp:lastModifiedBy>
  <cp:revision>15</cp:revision>
  <dcterms:created xsi:type="dcterms:W3CDTF">2019-05-30T15:30:53Z</dcterms:created>
  <dcterms:modified xsi:type="dcterms:W3CDTF">2019-05-31T08:15:35Z</dcterms:modified>
</cp:coreProperties>
</file>