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2" r:id="rId6"/>
    <p:sldId id="267" r:id="rId7"/>
    <p:sldId id="284" r:id="rId8"/>
    <p:sldId id="289" r:id="rId9"/>
    <p:sldId id="290" r:id="rId10"/>
    <p:sldId id="291" r:id="rId11"/>
    <p:sldId id="268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A817AA19-1952-4625-A66D-62622A290351}">
          <p14:sldIdLst>
            <p14:sldId id="256"/>
          </p14:sldIdLst>
        </p14:section>
        <p14:section name="目录" id="{6E9A96B2-FC19-427C-A5C3-C3552F26F622}">
          <p14:sldIdLst>
            <p14:sldId id="257"/>
          </p14:sldIdLst>
        </p14:section>
        <p14:section name="章节一" id="{9A01096A-27CC-4579-AAF6-D65F09208871}">
          <p14:sldIdLst>
            <p14:sldId id="272"/>
          </p14:sldIdLst>
        </p14:section>
        <p14:section name="章节二" id="{C45920A6-374B-44DD-8BB3-31005E8E4150}">
          <p14:sldIdLst>
            <p14:sldId id="267"/>
            <p14:sldId id="284"/>
            <p14:sldId id="289"/>
            <p14:sldId id="290"/>
            <p14:sldId id="291"/>
          </p14:sldIdLst>
        </p14:section>
        <p14:section name="章节三" id="{8DF86267-2DD0-4913-BBD0-11D479C6133D}">
          <p14:sldIdLst>
            <p14:sldId id="268"/>
          </p14:sldIdLst>
        </p14:section>
        <p14:section name="章节四" id="{98E49BB7-9F66-4261-984A-D7BE2E24295C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E6BB74"/>
    <a:srgbClr val="E9C183"/>
    <a:srgbClr val="025071"/>
    <a:srgbClr val="FF826E"/>
    <a:srgbClr val="FFC05F"/>
    <a:srgbClr val="53D2DB"/>
    <a:srgbClr val="3096E1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7" autoAdjust="0"/>
    <p:restoredTop sz="94660"/>
  </p:normalViewPr>
  <p:slideViewPr>
    <p:cSldViewPr snapToGrid="0" showGuides="1">
      <p:cViewPr varScale="1">
        <p:scale>
          <a:sx n="37" d="100"/>
          <a:sy n="37" d="100"/>
        </p:scale>
        <p:origin x="90" y="468"/>
      </p:cViewPr>
      <p:guideLst>
        <p:guide pos="384"/>
        <p:guide pos="7296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1CA26-0214-48BF-829A-29D2A48959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F4C1E-A8CD-4CBC-A36B-B38A84E546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锦十七原创模板，更多模板欢迎访问：</a:t>
            </a:r>
            <a:r>
              <a:rPr lang="en-US" altLang="zh-CN"/>
              <a:t>https://www.docer.com/works?userid=418866232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F4C1E-A8CD-4CBC-A36B-B38A84E54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373252" y="2063998"/>
            <a:ext cx="1445496" cy="82708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0">
                <a:latin typeface="+mn-lt"/>
                <a:ea typeface="+mj-ea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94787" y="2920071"/>
            <a:ext cx="2202426" cy="265317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b="0" spc="200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95484" y="3453727"/>
            <a:ext cx="5801032" cy="693174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4000" b="1" spc="600" baseline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这里输入您的标题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2324100" y="4045303"/>
            <a:ext cx="7543800" cy="348248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600" b="0" spc="300">
                <a:latin typeface="+mn-ea"/>
              </a:defRPr>
            </a:lvl1pPr>
          </a:lstStyle>
          <a:p>
            <a:pPr marL="228600" lvl="0" indent="-228600" algn="ctr"/>
            <a:r>
              <a:rPr lang="en-US" altLang="zh-CN"/>
              <a:t>This is the original ppt template of tongtong. Please do not copy, and</a:t>
            </a:r>
            <a:endParaRPr lang="zh-CN" altLang="en-US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5810250" y="3214371"/>
            <a:ext cx="5715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-1714996" y="-857498"/>
            <a:ext cx="15621992" cy="8572996"/>
            <a:chOff x="-1714996" y="-857498"/>
            <a:chExt cx="15621992" cy="8572996"/>
          </a:xfrm>
        </p:grpSpPr>
        <p:sp>
          <p:nvSpPr>
            <p:cNvPr id="8" name="矩形: 圆角 7"/>
            <p:cNvSpPr/>
            <p:nvPr/>
          </p:nvSpPr>
          <p:spPr>
            <a:xfrm>
              <a:off x="298946" y="6357734"/>
              <a:ext cx="185221" cy="185221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11707833" y="315045"/>
              <a:ext cx="185221" cy="185221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-1714996" y="-857498"/>
              <a:ext cx="15621992" cy="8572996"/>
              <a:chOff x="-1714996" y="-857498"/>
              <a:chExt cx="15621992" cy="857299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714996" y="-857498"/>
                <a:ext cx="3429992" cy="3429992"/>
                <a:chOff x="-1984869" y="-304800"/>
                <a:chExt cx="3429992" cy="3429992"/>
              </a:xfrm>
            </p:grpSpPr>
            <p:sp>
              <p:nvSpPr>
                <p:cNvPr id="24" name="菱形 23"/>
                <p:cNvSpPr/>
                <p:nvPr/>
              </p:nvSpPr>
              <p:spPr>
                <a:xfrm>
                  <a:off x="-1685923" y="-5854"/>
                  <a:ext cx="2832100" cy="2832100"/>
                </a:xfrm>
                <a:prstGeom prst="diamond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/>
              </p:nvSpPr>
              <p:spPr>
                <a:xfrm>
                  <a:off x="-1984869" y="-304800"/>
                  <a:ext cx="3429992" cy="3429992"/>
                </a:xfrm>
                <a:prstGeom prst="diamond">
                  <a:avLst/>
                </a:prstGeom>
                <a:noFill/>
                <a:ln w="12700" cap="flat" cmpd="sng" algn="ctr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菱形 25"/>
                <p:cNvSpPr/>
                <p:nvPr/>
              </p:nvSpPr>
              <p:spPr>
                <a:xfrm>
                  <a:off x="-1174441" y="505628"/>
                  <a:ext cx="1809136" cy="1809136"/>
                </a:xfrm>
                <a:prstGeom prst="diamond">
                  <a:avLst/>
                </a:prstGeom>
                <a:noFill/>
                <a:ln w="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10477004" y="4285506"/>
                <a:ext cx="3429992" cy="3429992"/>
                <a:chOff x="-1984869" y="-304800"/>
                <a:chExt cx="3429992" cy="3429992"/>
              </a:xfrm>
            </p:grpSpPr>
            <p:sp>
              <p:nvSpPr>
                <p:cNvPr id="21" name="菱形 20"/>
                <p:cNvSpPr/>
                <p:nvPr/>
              </p:nvSpPr>
              <p:spPr>
                <a:xfrm>
                  <a:off x="-1685923" y="-5854"/>
                  <a:ext cx="2832100" cy="2832100"/>
                </a:xfrm>
                <a:prstGeom prst="diamond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菱形 21"/>
                <p:cNvSpPr/>
                <p:nvPr/>
              </p:nvSpPr>
              <p:spPr>
                <a:xfrm>
                  <a:off x="-1984869" y="-304800"/>
                  <a:ext cx="3429992" cy="3429992"/>
                </a:xfrm>
                <a:prstGeom prst="diamond">
                  <a:avLst/>
                </a:prstGeom>
                <a:noFill/>
                <a:ln w="12700" cap="flat" cmpd="sng" algn="ctr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菱形 22"/>
                <p:cNvSpPr/>
                <p:nvPr/>
              </p:nvSpPr>
              <p:spPr>
                <a:xfrm>
                  <a:off x="-1174441" y="505628"/>
                  <a:ext cx="1809136" cy="1809136"/>
                </a:xfrm>
                <a:prstGeom prst="diamond">
                  <a:avLst/>
                </a:prstGeom>
                <a:noFill/>
                <a:ln w="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1" name="直接连接符 10"/>
            <p:cNvCxnSpPr/>
            <p:nvPr/>
          </p:nvCxnSpPr>
          <p:spPr>
            <a:xfrm>
              <a:off x="1875312" y="500266"/>
              <a:ext cx="10316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707833" y="0"/>
              <a:ext cx="0" cy="4347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0" y="6357734"/>
              <a:ext cx="103166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484167" y="2510380"/>
              <a:ext cx="0" cy="43476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54780" y="225425"/>
            <a:ext cx="4282440" cy="616398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2400" b="1" spc="300" baseline="0">
                <a:latin typeface="+mj-ea"/>
                <a:ea typeface="+mj-ea"/>
              </a:defRPr>
            </a:lvl1pPr>
          </a:lstStyle>
          <a:p>
            <a:r>
              <a:rPr lang="en-US" altLang="zh-CN"/>
              <a:t>01.</a:t>
            </a:r>
            <a:r>
              <a:rPr lang="zh-CN" altLang="en-US"/>
              <a:t>前期工作概述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B494-BE76-4B4F-928D-B4766D48B3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794F-41A7-4A77-B916-FA7C774CAB2C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051301" y="336235"/>
            <a:ext cx="4089399" cy="382124"/>
            <a:chOff x="4051301" y="336235"/>
            <a:chExt cx="4089399" cy="38212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9700" y="336235"/>
              <a:ext cx="381000" cy="38212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301" y="336235"/>
              <a:ext cx="381000" cy="382124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 userDrawn="1"/>
        </p:nvGrpSpPr>
        <p:grpSpPr>
          <a:xfrm>
            <a:off x="8176779" y="423024"/>
            <a:ext cx="4015221" cy="208544"/>
            <a:chOff x="8176779" y="423024"/>
            <a:chExt cx="4015221" cy="208544"/>
          </a:xfrm>
        </p:grpSpPr>
        <p:cxnSp>
          <p:nvCxnSpPr>
            <p:cNvPr id="10" name="直接连接符 9"/>
            <p:cNvCxnSpPr/>
            <p:nvPr userDrawn="1"/>
          </p:nvCxnSpPr>
          <p:spPr>
            <a:xfrm>
              <a:off x="8432800" y="527296"/>
              <a:ext cx="3759200" cy="0"/>
            </a:xfrm>
            <a:prstGeom prst="line">
              <a:avLst/>
            </a:prstGeom>
            <a:ln w="127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 userDrawn="1"/>
          </p:nvGrpSpPr>
          <p:grpSpPr>
            <a:xfrm rot="18900000">
              <a:off x="8176779" y="423024"/>
              <a:ext cx="208544" cy="208544"/>
              <a:chOff x="8788400" y="-869950"/>
              <a:chExt cx="342900" cy="342900"/>
            </a:xfrm>
          </p:grpSpPr>
          <p:cxnSp>
            <p:nvCxnSpPr>
              <p:cNvPr id="14" name="直接连接符 13"/>
              <p:cNvCxnSpPr/>
              <p:nvPr userDrawn="1"/>
            </p:nvCxnSpPr>
            <p:spPr>
              <a:xfrm rot="5400000" flipH="1" flipV="1">
                <a:off x="8959850" y="-698500"/>
                <a:ext cx="342900" cy="0"/>
              </a:xfrm>
              <a:prstGeom prst="line">
                <a:avLst/>
              </a:prstGeom>
              <a:ln w="127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 userDrawn="1"/>
            </p:nvCxnSpPr>
            <p:spPr>
              <a:xfrm flipH="1" flipV="1">
                <a:off x="8788400" y="-527050"/>
                <a:ext cx="342900" cy="0"/>
              </a:xfrm>
              <a:prstGeom prst="line">
                <a:avLst/>
              </a:prstGeom>
              <a:ln w="127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/>
          <p:cNvGrpSpPr/>
          <p:nvPr userDrawn="1"/>
        </p:nvGrpSpPr>
        <p:grpSpPr>
          <a:xfrm flipH="1">
            <a:off x="0" y="423024"/>
            <a:ext cx="4015221" cy="208544"/>
            <a:chOff x="8176779" y="423024"/>
            <a:chExt cx="4015221" cy="208544"/>
          </a:xfrm>
        </p:grpSpPr>
        <p:cxnSp>
          <p:nvCxnSpPr>
            <p:cNvPr id="20" name="直接连接符 19"/>
            <p:cNvCxnSpPr/>
            <p:nvPr userDrawn="1"/>
          </p:nvCxnSpPr>
          <p:spPr>
            <a:xfrm>
              <a:off x="8432800" y="527296"/>
              <a:ext cx="3759200" cy="0"/>
            </a:xfrm>
            <a:prstGeom prst="line">
              <a:avLst/>
            </a:prstGeom>
            <a:ln w="127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 userDrawn="1"/>
          </p:nvGrpSpPr>
          <p:grpSpPr>
            <a:xfrm rot="18900000">
              <a:off x="8176779" y="423024"/>
              <a:ext cx="208544" cy="208544"/>
              <a:chOff x="8788400" y="-869950"/>
              <a:chExt cx="342900" cy="342900"/>
            </a:xfrm>
          </p:grpSpPr>
          <p:cxnSp>
            <p:nvCxnSpPr>
              <p:cNvPr id="22" name="直接连接符 21"/>
              <p:cNvCxnSpPr/>
              <p:nvPr userDrawn="1"/>
            </p:nvCxnSpPr>
            <p:spPr>
              <a:xfrm rot="5400000" flipH="1" flipV="1">
                <a:off x="8959850" y="-698500"/>
                <a:ext cx="342900" cy="0"/>
              </a:xfrm>
              <a:prstGeom prst="line">
                <a:avLst/>
              </a:prstGeom>
              <a:ln w="127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/>
            </p:nvCxnSpPr>
            <p:spPr>
              <a:xfrm flipH="1" flipV="1">
                <a:off x="8788400" y="-527050"/>
                <a:ext cx="342900" cy="0"/>
              </a:xfrm>
              <a:prstGeom prst="line">
                <a:avLst/>
              </a:prstGeom>
              <a:ln w="127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B494-BE76-4B4F-928D-B4766D48B3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794F-41A7-4A77-B916-FA7C774CAB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0B494-BE76-4B4F-928D-B4766D48B3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794F-41A7-4A77-B916-FA7C774CAB2C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-55372000" y="-2570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  <a:endParaRPr lang="zh-CN" altLang="en-US" sz="1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76606400" y="-2570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  <a:endParaRPr lang="zh-CN" altLang="en-US" sz="1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-62847210" y="3078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  <a:endParaRPr lang="zh-CN" altLang="en-US" sz="1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344790" y="3078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  <a:endParaRPr lang="zh-CN" altLang="en-US" sz="120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NIIT-NEWS/news" TargetMode="External"/><Relationship Id="rId1" Type="http://schemas.openxmlformats.org/officeDocument/2006/relationships/hyperlink" Target="http://39.101.177.93:8098/swagger-ui/#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2872105" y="2275750"/>
            <a:ext cx="6119495" cy="2848167"/>
            <a:chOff x="2872105" y="2105462"/>
            <a:chExt cx="6119495" cy="2848167"/>
          </a:xfrm>
        </p:grpSpPr>
        <p:sp>
          <p:nvSpPr>
            <p:cNvPr id="4" name="文本框 3"/>
            <p:cNvSpPr txBox="1"/>
            <p:nvPr/>
          </p:nvSpPr>
          <p:spPr>
            <a:xfrm>
              <a:off x="3200404" y="2105462"/>
              <a:ext cx="5791196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400" b="1" spc="600">
                  <a:solidFill>
                    <a:schemeClr val="accent1"/>
                  </a:solidFill>
                  <a:latin typeface="+mj-ea"/>
                  <a:ea typeface="+mj-ea"/>
                </a:rPr>
                <a:t>NIIT</a:t>
              </a:r>
              <a:r>
                <a:rPr lang="zh-CN" altLang="en-US" sz="4400" b="1" spc="60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校园资讯</a:t>
              </a:r>
              <a:endParaRPr lang="zh-CN" altLang="en-US" sz="4400" b="1" spc="60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872105" y="3294726"/>
              <a:ext cx="5886516" cy="1658903"/>
              <a:chOff x="4267645" y="3448720"/>
              <a:chExt cx="5886516" cy="1658903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4267645" y="3448720"/>
                <a:ext cx="3248660" cy="3810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zh-CN" altLang="en-US" sz="2000" spc="300">
                    <a:solidFill>
                      <a:srgbClr val="FFC000"/>
                    </a:solidFill>
                    <a:latin typeface="+mj-ea"/>
                    <a:ea typeface="+mj-ea"/>
                    <a:cs typeface="+mj-ea"/>
                  </a:rPr>
                  <a:t>小组成员：陈思远</a:t>
                </a:r>
                <a:endParaRPr lang="zh-CN" altLang="en-US" sz="2000" spc="300">
                  <a:solidFill>
                    <a:srgbClr val="FFC000"/>
                  </a:solidFill>
                  <a:latin typeface="+mj-ea"/>
                  <a:ea typeface="+mj-ea"/>
                  <a:cs typeface="+mj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2000" spc="300">
                    <a:solidFill>
                      <a:srgbClr val="FFC000"/>
                    </a:solidFill>
                    <a:latin typeface="+mj-ea"/>
                    <a:ea typeface="+mj-ea"/>
                    <a:cs typeface="+mj-ea"/>
                  </a:rPr>
                  <a:t>          付洁</a:t>
                </a:r>
                <a:endParaRPr lang="zh-CN" altLang="en-US" sz="2000" spc="300">
                  <a:solidFill>
                    <a:srgbClr val="FFC000"/>
                  </a:solidFill>
                  <a:latin typeface="+mj-ea"/>
                  <a:ea typeface="+mj-ea"/>
                  <a:cs typeface="+mj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2000" spc="300">
                    <a:solidFill>
                      <a:srgbClr val="FFC000"/>
                    </a:solidFill>
                    <a:latin typeface="+mj-ea"/>
                    <a:ea typeface="+mj-ea"/>
                    <a:cs typeface="+mj-ea"/>
                  </a:rPr>
                  <a:t>          许锋</a:t>
                </a:r>
                <a:endParaRPr lang="en-US" altLang="zh-CN" sz="2000" spc="300">
                  <a:solidFill>
                    <a:srgbClr val="FFC000"/>
                  </a:solidFill>
                  <a:latin typeface="+mj-ea"/>
                  <a:ea typeface="+mj-ea"/>
                  <a:cs typeface="+mj-ea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7620000" y="4696778"/>
                <a:ext cx="2534161" cy="410845"/>
                <a:chOff x="4828920" y="5079640"/>
                <a:chExt cx="2534161" cy="410845"/>
              </a:xfrm>
            </p:grpSpPr>
            <p:sp>
              <p:nvSpPr>
                <p:cNvPr id="11" name="矩形: 圆角 10"/>
                <p:cNvSpPr/>
                <p:nvPr/>
              </p:nvSpPr>
              <p:spPr>
                <a:xfrm>
                  <a:off x="4828921" y="5107262"/>
                  <a:ext cx="2534160" cy="3276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BB7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4828920" y="5079640"/>
                  <a:ext cx="2534161" cy="4108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zh-CN" altLang="en-US" sz="1600" spc="300">
                      <a:solidFill>
                        <a:schemeClr val="bg1"/>
                      </a:solidFill>
                      <a:latin typeface="+mn-ea"/>
                    </a:rPr>
                    <a:t>指导老师：查英华</a:t>
                  </a:r>
                  <a:endParaRPr lang="en-US" altLang="zh-CN" sz="1600" spc="30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54" name="矩形: 圆角 53"/>
          <p:cNvSpPr/>
          <p:nvPr/>
        </p:nvSpPr>
        <p:spPr>
          <a:xfrm>
            <a:off x="298946" y="6357734"/>
            <a:ext cx="185221" cy="185221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/>
          <p:cNvSpPr/>
          <p:nvPr/>
        </p:nvSpPr>
        <p:spPr>
          <a:xfrm>
            <a:off x="11707833" y="315045"/>
            <a:ext cx="185221" cy="185221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1714996" y="-857498"/>
            <a:ext cx="3429992" cy="3429992"/>
            <a:chOff x="-1984869" y="-304800"/>
            <a:chExt cx="3429992" cy="3429992"/>
          </a:xfrm>
        </p:grpSpPr>
        <p:sp>
          <p:nvSpPr>
            <p:cNvPr id="17" name="菱形 16"/>
            <p:cNvSpPr/>
            <p:nvPr/>
          </p:nvSpPr>
          <p:spPr>
            <a:xfrm>
              <a:off x="-1685923" y="-5854"/>
              <a:ext cx="2832100" cy="2832100"/>
            </a:xfrm>
            <a:prstGeom prst="diamond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>
              <a:off x="-1984869" y="-304800"/>
              <a:ext cx="3429992" cy="3429992"/>
            </a:xfrm>
            <a:prstGeom prst="diamond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菱形 49"/>
            <p:cNvSpPr/>
            <p:nvPr/>
          </p:nvSpPr>
          <p:spPr>
            <a:xfrm>
              <a:off x="-1174441" y="505628"/>
              <a:ext cx="1809136" cy="1809136"/>
            </a:xfrm>
            <a:prstGeom prst="diamond">
              <a:avLst/>
            </a:prstGeom>
            <a:noFill/>
            <a:ln w="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0477004" y="4285506"/>
            <a:ext cx="3429992" cy="3429992"/>
            <a:chOff x="-1984869" y="-304800"/>
            <a:chExt cx="3429992" cy="3429992"/>
          </a:xfrm>
        </p:grpSpPr>
        <p:sp>
          <p:nvSpPr>
            <p:cNvPr id="37" name="菱形 36"/>
            <p:cNvSpPr/>
            <p:nvPr/>
          </p:nvSpPr>
          <p:spPr>
            <a:xfrm>
              <a:off x="-1685923" y="-5854"/>
              <a:ext cx="2832100" cy="2832100"/>
            </a:xfrm>
            <a:prstGeom prst="diamond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菱形 37"/>
            <p:cNvSpPr/>
            <p:nvPr/>
          </p:nvSpPr>
          <p:spPr>
            <a:xfrm>
              <a:off x="-1984869" y="-304800"/>
              <a:ext cx="3429992" cy="3429992"/>
            </a:xfrm>
            <a:prstGeom prst="diamond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菱形 48"/>
            <p:cNvSpPr/>
            <p:nvPr/>
          </p:nvSpPr>
          <p:spPr>
            <a:xfrm>
              <a:off x="-1174441" y="505628"/>
              <a:ext cx="1809136" cy="1809136"/>
            </a:xfrm>
            <a:prstGeom prst="diamond">
              <a:avLst/>
            </a:prstGeom>
            <a:noFill/>
            <a:ln w="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1875312" y="500266"/>
            <a:ext cx="10316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707833" y="0"/>
            <a:ext cx="0" cy="4347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0" y="6357734"/>
            <a:ext cx="10316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84167" y="2510380"/>
            <a:ext cx="0" cy="4347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总结与展望</a:t>
            </a:r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612321" y="1279071"/>
            <a:ext cx="5442857" cy="224517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6205485" y="1276350"/>
            <a:ext cx="5376915" cy="2247900"/>
          </a:xfrm>
          <a:prstGeom prst="roundRect">
            <a:avLst>
              <a:gd name="adj" fmla="val 0"/>
            </a:avLst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609600" y="3771900"/>
            <a:ext cx="5376915" cy="2247900"/>
          </a:xfrm>
          <a:prstGeom prst="roundRect">
            <a:avLst>
              <a:gd name="adj" fmla="val 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6204857" y="3769179"/>
            <a:ext cx="5388429" cy="224517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707572" y="1605643"/>
            <a:ext cx="5143499" cy="1945821"/>
            <a:chOff x="922028" y="4260850"/>
            <a:chExt cx="2425357" cy="1932295"/>
          </a:xfrm>
        </p:grpSpPr>
        <p:sp>
          <p:nvSpPr>
            <p:cNvPr id="15" name="文本框 22"/>
            <p:cNvSpPr txBox="1"/>
            <p:nvPr/>
          </p:nvSpPr>
          <p:spPr>
            <a:xfrm>
              <a:off x="1211179" y="4260850"/>
              <a:ext cx="1924050" cy="274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b="1" spc="3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</a:t>
              </a:r>
              <a:endParaRPr lang="zh-CN" altLang="en-US" b="1" spc="3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922028" y="4598664"/>
              <a:ext cx="2425357" cy="15944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+mn-ea"/>
                </a:rPr>
                <a:t>在本次的实训中，我们小组三个人分工合作完成了这一次的项目，完成了这一个校园资讯安卓软件。学习了如何进行插件化开发、学习如何进行多人协作开发、学习构建一个</a:t>
              </a:r>
              <a:r>
                <a:rPr lang="en-US" altLang="zh-CN" sz="1600">
                  <a:solidFill>
                    <a:schemeClr val="bg1"/>
                  </a:solidFill>
                  <a:latin typeface="+mn-ea"/>
                </a:rPr>
                <a:t>MVVM</a:t>
              </a:r>
              <a:r>
                <a:rPr lang="zh-CN" altLang="en-US" sz="1600">
                  <a:solidFill>
                    <a:schemeClr val="bg1"/>
                  </a:solidFill>
                  <a:latin typeface="+mn-ea"/>
                </a:rPr>
                <a:t>架构的安卓平台、学习了很多有用的知识。</a:t>
              </a:r>
              <a:endParaRPr lang="en-US" altLang="zh-CN" sz="160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27321" y="4109357"/>
            <a:ext cx="4993821" cy="976310"/>
            <a:chOff x="999023" y="4260850"/>
            <a:chExt cx="2348362" cy="972904"/>
          </a:xfrm>
        </p:grpSpPr>
        <p:sp>
          <p:nvSpPr>
            <p:cNvPr id="23" name="文本框 22"/>
            <p:cNvSpPr txBox="1"/>
            <p:nvPr/>
          </p:nvSpPr>
          <p:spPr>
            <a:xfrm>
              <a:off x="1211179" y="4260850"/>
              <a:ext cx="1924050" cy="2758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zh-CN" altLang="en-US" b="1" spc="3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展望</a:t>
              </a:r>
              <a:endParaRPr lang="zh-CN" altLang="en-US" b="1" spc="30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99023" y="4596540"/>
              <a:ext cx="2348362" cy="6372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在未来的学习中，我们要保持这种初心，虚心学习、虚心请教，努力做的更好。</a:t>
              </a:r>
              <a:endParaRPr lang="en-US" altLang="zh-CN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flipH="1">
            <a:off x="-1714996" y="-857498"/>
            <a:ext cx="15621992" cy="8572996"/>
            <a:chOff x="-1714996" y="-857498"/>
            <a:chExt cx="15621992" cy="8572996"/>
          </a:xfrm>
        </p:grpSpPr>
        <p:sp>
          <p:nvSpPr>
            <p:cNvPr id="15" name="矩形: 圆角 14"/>
            <p:cNvSpPr/>
            <p:nvPr/>
          </p:nvSpPr>
          <p:spPr>
            <a:xfrm>
              <a:off x="298946" y="6357734"/>
              <a:ext cx="185221" cy="185221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11707833" y="315045"/>
              <a:ext cx="185221" cy="185221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1714996" y="-857498"/>
              <a:ext cx="15621992" cy="8572996"/>
              <a:chOff x="-1714996" y="-857498"/>
              <a:chExt cx="15621992" cy="8572996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-1714996" y="-857498"/>
                <a:ext cx="3429992" cy="3429992"/>
                <a:chOff x="-1984869" y="-304800"/>
                <a:chExt cx="3429992" cy="3429992"/>
              </a:xfrm>
            </p:grpSpPr>
            <p:sp>
              <p:nvSpPr>
                <p:cNvPr id="27" name="菱形 26"/>
                <p:cNvSpPr/>
                <p:nvPr/>
              </p:nvSpPr>
              <p:spPr>
                <a:xfrm>
                  <a:off x="-1685923" y="-5854"/>
                  <a:ext cx="2832100" cy="2832100"/>
                </a:xfrm>
                <a:prstGeom prst="diamond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菱形 27"/>
                <p:cNvSpPr/>
                <p:nvPr/>
              </p:nvSpPr>
              <p:spPr>
                <a:xfrm>
                  <a:off x="-1984869" y="-304800"/>
                  <a:ext cx="3429992" cy="3429992"/>
                </a:xfrm>
                <a:prstGeom prst="diamond">
                  <a:avLst/>
                </a:prstGeom>
                <a:noFill/>
                <a:ln w="12700" cap="flat" cmpd="sng" algn="ctr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/>
              </p:nvSpPr>
              <p:spPr>
                <a:xfrm>
                  <a:off x="-1174441" y="505628"/>
                  <a:ext cx="1809136" cy="1809136"/>
                </a:xfrm>
                <a:prstGeom prst="diamond">
                  <a:avLst/>
                </a:prstGeom>
                <a:noFill/>
                <a:ln w="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10477004" y="4285506"/>
                <a:ext cx="3429992" cy="3429992"/>
                <a:chOff x="-1984869" y="-304800"/>
                <a:chExt cx="3429992" cy="3429992"/>
              </a:xfrm>
            </p:grpSpPr>
            <p:sp>
              <p:nvSpPr>
                <p:cNvPr id="24" name="菱形 23"/>
                <p:cNvSpPr/>
                <p:nvPr/>
              </p:nvSpPr>
              <p:spPr>
                <a:xfrm>
                  <a:off x="-1685923" y="-5854"/>
                  <a:ext cx="2832100" cy="2832100"/>
                </a:xfrm>
                <a:prstGeom prst="diamond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/>
              </p:nvSpPr>
              <p:spPr>
                <a:xfrm>
                  <a:off x="-1984869" y="-304800"/>
                  <a:ext cx="3429992" cy="3429992"/>
                </a:xfrm>
                <a:prstGeom prst="diamond">
                  <a:avLst/>
                </a:prstGeom>
                <a:noFill/>
                <a:ln w="12700" cap="flat" cmpd="sng" algn="ctr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菱形 25"/>
                <p:cNvSpPr/>
                <p:nvPr/>
              </p:nvSpPr>
              <p:spPr>
                <a:xfrm>
                  <a:off x="-1174441" y="505628"/>
                  <a:ext cx="1809136" cy="1809136"/>
                </a:xfrm>
                <a:prstGeom prst="diamond">
                  <a:avLst/>
                </a:prstGeom>
                <a:noFill/>
                <a:ln w="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8" name="直接连接符 17"/>
            <p:cNvCxnSpPr/>
            <p:nvPr/>
          </p:nvCxnSpPr>
          <p:spPr>
            <a:xfrm>
              <a:off x="1875312" y="500266"/>
              <a:ext cx="10316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1707833" y="0"/>
              <a:ext cx="0" cy="4347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0" y="6357734"/>
              <a:ext cx="103166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484167" y="2510380"/>
              <a:ext cx="0" cy="43476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608989" y="2248428"/>
            <a:ext cx="1676401" cy="2361144"/>
            <a:chOff x="2608989" y="2210112"/>
            <a:chExt cx="1676401" cy="2361144"/>
          </a:xfrm>
        </p:grpSpPr>
        <p:grpSp>
          <p:nvGrpSpPr>
            <p:cNvPr id="33" name="组合 32"/>
            <p:cNvGrpSpPr/>
            <p:nvPr/>
          </p:nvGrpSpPr>
          <p:grpSpPr>
            <a:xfrm>
              <a:off x="2608989" y="2918436"/>
              <a:ext cx="1676401" cy="944497"/>
              <a:chOff x="5257800" y="1706342"/>
              <a:chExt cx="1676401" cy="944497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5429249" y="1706342"/>
                <a:ext cx="13335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000" b="1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目录</a:t>
                </a:r>
                <a:endParaRPr lang="zh-CN" altLang="en-US" sz="4000" b="1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5257800" y="2373840"/>
                <a:ext cx="16764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CONTENT</a:t>
                </a:r>
                <a:endPara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3447189" y="2210112"/>
              <a:ext cx="0" cy="2361144"/>
              <a:chOff x="3447189" y="2210112"/>
              <a:chExt cx="0" cy="2361144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16200000">
                <a:off x="3161439" y="2495862"/>
                <a:ext cx="571500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16200000">
                <a:off x="3161439" y="4285506"/>
                <a:ext cx="571500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组合 41"/>
          <p:cNvGrpSpPr/>
          <p:nvPr/>
        </p:nvGrpSpPr>
        <p:grpSpPr>
          <a:xfrm>
            <a:off x="4484317" y="1111267"/>
            <a:ext cx="2720820" cy="3081306"/>
            <a:chOff x="5025509" y="2066659"/>
            <a:chExt cx="2720820" cy="3081306"/>
          </a:xfrm>
        </p:grpSpPr>
        <p:sp>
          <p:nvSpPr>
            <p:cNvPr id="5" name="文本框 4"/>
            <p:cNvSpPr txBox="1"/>
            <p:nvPr/>
          </p:nvSpPr>
          <p:spPr>
            <a:xfrm>
              <a:off x="5528274" y="2066659"/>
              <a:ext cx="221805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spc="150">
                  <a:latin typeface="+mj-ea"/>
                  <a:ea typeface="+mj-ea"/>
                </a:rPr>
                <a:t>APP</a:t>
              </a:r>
              <a:r>
                <a:rPr lang="zh-CN" altLang="en-US" sz="2400" b="1" spc="150">
                  <a:latin typeface="微软雅黑" panose="020B0503020204020204" charset="-122"/>
                  <a:ea typeface="微软雅黑" panose="020B0503020204020204" charset="-122"/>
                </a:rPr>
                <a:t>功能模块</a:t>
              </a:r>
              <a:endParaRPr lang="zh-CN" altLang="en-US" sz="2400" b="1" spc="150">
                <a:latin typeface="+mj-ea"/>
                <a:ea typeface="+mj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28274" y="2919192"/>
              <a:ext cx="148082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150">
                  <a:latin typeface="微软雅黑" panose="020B0503020204020204" charset="-122"/>
                  <a:ea typeface="微软雅黑" panose="020B0503020204020204" charset="-122"/>
                </a:rPr>
                <a:t>技术路线</a:t>
              </a:r>
              <a:endParaRPr lang="zh-CN" altLang="en-US" sz="2400" b="1" spc="150">
                <a:latin typeface="+mj-ea"/>
                <a:ea typeface="+mj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28274" y="4624257"/>
              <a:ext cx="148082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150">
                  <a:latin typeface="微软雅黑" panose="020B0503020204020204" charset="-122"/>
                  <a:ea typeface="微软雅黑" panose="020B0503020204020204" charset="-122"/>
                </a:rPr>
                <a:t>人员分工</a:t>
              </a:r>
              <a:endParaRPr lang="zh-CN" altLang="en-US" sz="2400" b="1" spc="150">
                <a:latin typeface="+mj-ea"/>
                <a:ea typeface="+mj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28274" y="3771725"/>
              <a:ext cx="148082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150">
                  <a:latin typeface="微软雅黑" panose="020B0503020204020204" charset="-122"/>
                  <a:ea typeface="微软雅黑" panose="020B0503020204020204" charset="-122"/>
                </a:rPr>
                <a:t>计划安排</a:t>
              </a:r>
              <a:endParaRPr lang="zh-CN" altLang="en-US" sz="2400" b="1" spc="150">
                <a:latin typeface="+mj-ea"/>
                <a:ea typeface="+mj-ea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025509" y="2186365"/>
              <a:ext cx="404002" cy="40400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/>
                <a:t>01</a:t>
              </a:r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25509" y="3038898"/>
              <a:ext cx="404002" cy="40400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/>
                <a:t>02</a:t>
              </a:r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25509" y="4743963"/>
              <a:ext cx="404002" cy="40400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/>
                <a:t>04</a:t>
              </a:r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25509" y="3891431"/>
              <a:ext cx="404002" cy="40400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/>
                <a:t>03</a:t>
              </a:r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620155" y="2398485"/>
            <a:ext cx="2957040" cy="3081306"/>
            <a:chOff x="5025509" y="2066659"/>
            <a:chExt cx="2957040" cy="3081306"/>
          </a:xfrm>
        </p:grpSpPr>
        <p:sp>
          <p:nvSpPr>
            <p:cNvPr id="43" name="文本框 42"/>
            <p:cNvSpPr txBox="1"/>
            <p:nvPr/>
          </p:nvSpPr>
          <p:spPr>
            <a:xfrm>
              <a:off x="5528274" y="2066659"/>
              <a:ext cx="245427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 spc="150">
                  <a:latin typeface="微软雅黑" panose="020B0503020204020204" charset="-122"/>
                  <a:ea typeface="微软雅黑" panose="020B0503020204020204" charset="-122"/>
                </a:rPr>
                <a:t>人员完成代码量</a:t>
              </a:r>
              <a:endParaRPr lang="zh-CN" altLang="en-US" sz="2400" b="1" spc="150">
                <a:latin typeface="+mj-ea"/>
                <a:ea typeface="+mj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528274" y="2919192"/>
              <a:ext cx="180530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 spc="150">
                  <a:latin typeface="微软雅黑" panose="020B0503020204020204" charset="-122"/>
                  <a:ea typeface="微软雅黑" panose="020B0503020204020204" charset="-122"/>
                </a:rPr>
                <a:t>文档工作量</a:t>
              </a:r>
              <a:endParaRPr lang="zh-CN" altLang="en-US" sz="2400" b="1" spc="150">
                <a:latin typeface="+mj-ea"/>
                <a:ea typeface="+mj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528274" y="4624257"/>
              <a:ext cx="1819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 spc="150">
                  <a:latin typeface="+mj-ea"/>
                  <a:ea typeface="+mj-ea"/>
                </a:rPr>
                <a:t>总结与展望</a:t>
              </a:r>
              <a:endParaRPr lang="zh-CN" altLang="en-US" sz="2400" b="1" spc="150">
                <a:latin typeface="+mj-ea"/>
                <a:ea typeface="+mj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528274" y="3771725"/>
              <a:ext cx="245427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 spc="150">
                  <a:latin typeface="微软雅黑" panose="020B0503020204020204" charset="-122"/>
                  <a:ea typeface="微软雅黑" panose="020B0503020204020204" charset="-122"/>
                </a:rPr>
                <a:t>未完成与改进点</a:t>
              </a:r>
              <a:endParaRPr lang="zh-CN" altLang="en-US" sz="2400" b="1" spc="150">
                <a:latin typeface="+mj-ea"/>
                <a:ea typeface="+mj-ea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5025509" y="2186365"/>
              <a:ext cx="404002" cy="40400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/>
                <a:t>05</a:t>
              </a:r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025509" y="3038898"/>
              <a:ext cx="404002" cy="40400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/>
                <a:t>06</a:t>
              </a:r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025509" y="4743963"/>
              <a:ext cx="404002" cy="40400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/>
                <a:t>08</a:t>
              </a:r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25509" y="3891431"/>
              <a:ext cx="404002" cy="40400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en-US" altLang="zh-CN"/>
                <a:t>07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150">
                <a:sym typeface="+mn-ea"/>
              </a:rPr>
              <a:t>APP</a:t>
            </a:r>
            <a:r>
              <a:rPr lang="zh-CN" altLang="en-US" spc="15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功能模块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 rot="0">
            <a:off x="609600" y="1600200"/>
            <a:ext cx="4955540" cy="4164330"/>
            <a:chOff x="1988264" y="1771651"/>
            <a:chExt cx="4955462" cy="4164105"/>
          </a:xfrm>
        </p:grpSpPr>
        <p:grpSp>
          <p:nvGrpSpPr>
            <p:cNvPr id="9" name="组合 8"/>
            <p:cNvGrpSpPr/>
            <p:nvPr/>
          </p:nvGrpSpPr>
          <p:grpSpPr>
            <a:xfrm>
              <a:off x="1988266" y="1771651"/>
              <a:ext cx="2307510" cy="1904999"/>
              <a:chOff x="1988266" y="2038350"/>
              <a:chExt cx="2307510" cy="1661437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1988266" y="2038350"/>
                <a:ext cx="2307508" cy="310896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2103187" y="2069943"/>
                <a:ext cx="1923707" cy="479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b="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用户登录注册模块</a:t>
                </a:r>
                <a:endParaRPr lang="zh-CN" altLang="en-US" b="1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988266" y="2451306"/>
                <a:ext cx="2307510" cy="730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lnSpc>
                    <a:spcPct val="130000"/>
                  </a:lnSpc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这个模块的主要功能有用户的登录，注册以及用户</a:t>
                </a:r>
                <a:r>
                  <a:rPr lang="en-US" altLang="zh-CN" sz="14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token</a:t>
                </a: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验证登录</a:t>
                </a:r>
                <a:endPara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" name="矩形: 圆角 7"/>
              <p:cNvSpPr/>
              <p:nvPr/>
            </p:nvSpPr>
            <p:spPr>
              <a:xfrm flipV="1">
                <a:off x="1988266" y="2349244"/>
                <a:ext cx="2307508" cy="1350543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636216" y="1771651"/>
              <a:ext cx="2307510" cy="1904999"/>
              <a:chOff x="1988266" y="2038350"/>
              <a:chExt cx="2307510" cy="1661437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1988266" y="2038350"/>
                <a:ext cx="2307508" cy="310896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257592" y="2066376"/>
                <a:ext cx="1768856" cy="241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b="1">
                    <a:latin typeface="+mj-ea"/>
                    <a:ea typeface="+mj-ea"/>
                    <a:sym typeface="+mn-ea"/>
                  </a:rPr>
                  <a:t>客户端主页模块</a:t>
                </a:r>
                <a:endParaRPr lang="zh-CN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988266" y="2451306"/>
                <a:ext cx="2307510" cy="7850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lnSpc>
                    <a:spcPct val="130000"/>
                  </a:lnSpc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这个模块主要包括各类新闻的展示，新闻分为四类展示，分别是抗疫专栏、学校要闻、新闻速递以及院部风采。</a:t>
                </a:r>
                <a:endPara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" name="矩形: 圆角 13"/>
              <p:cNvSpPr/>
              <p:nvPr/>
            </p:nvSpPr>
            <p:spPr>
              <a:xfrm flipV="1">
                <a:off x="1988266" y="2349244"/>
                <a:ext cx="2307508" cy="1350543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636216" y="4030757"/>
              <a:ext cx="2307510" cy="1904999"/>
              <a:chOff x="1988266" y="2038350"/>
              <a:chExt cx="2307510" cy="1661437"/>
            </a:xfrm>
          </p:grpSpPr>
          <p:sp>
            <p:nvSpPr>
              <p:cNvPr id="17" name="矩形: 圆角 16"/>
              <p:cNvSpPr/>
              <p:nvPr/>
            </p:nvSpPr>
            <p:spPr>
              <a:xfrm>
                <a:off x="1988266" y="2038350"/>
                <a:ext cx="2307508" cy="310896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257592" y="2066376"/>
                <a:ext cx="1768856" cy="241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新闻搜索</a:t>
                </a:r>
                <a:endParaRPr lang="zh-CN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988266" y="2451306"/>
                <a:ext cx="2307510" cy="730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lnSpc>
                    <a:spcPct val="130000"/>
                  </a:lnSpc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用户通过输入新闻标题的关键字来进行检索，将检索出的信息通过列表来进行展示。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" name="矩形: 圆角 19"/>
              <p:cNvSpPr/>
              <p:nvPr/>
            </p:nvSpPr>
            <p:spPr>
              <a:xfrm flipV="1">
                <a:off x="1988266" y="2349244"/>
                <a:ext cx="2307508" cy="1350543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988264" y="4030757"/>
              <a:ext cx="2307510" cy="1904999"/>
              <a:chOff x="1988266" y="2038350"/>
              <a:chExt cx="2307510" cy="1661437"/>
            </a:xfrm>
          </p:grpSpPr>
          <p:sp>
            <p:nvSpPr>
              <p:cNvPr id="22" name="矩形: 圆角 21"/>
              <p:cNvSpPr/>
              <p:nvPr/>
            </p:nvSpPr>
            <p:spPr>
              <a:xfrm>
                <a:off x="1988266" y="2038350"/>
                <a:ext cx="2307508" cy="310896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257592" y="2066376"/>
                <a:ext cx="1768856" cy="241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新闻视频模块</a:t>
                </a:r>
                <a:endParaRPr lang="zh-CN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988266" y="2451306"/>
                <a:ext cx="2307510" cy="1218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lnSpc>
                    <a:spcPct val="130000"/>
                  </a:lnSpc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在这个模块用户可以上下滑动页面来进行切换页面，每个页面是不同的视频，这些视频来自学校每年的宣传视频，用户可以进行点赞。</a:t>
                </a:r>
                <a:endPara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5" name="矩形: 圆角 24"/>
              <p:cNvSpPr/>
              <p:nvPr/>
            </p:nvSpPr>
            <p:spPr>
              <a:xfrm flipV="1">
                <a:off x="1988266" y="2349244"/>
                <a:ext cx="2307508" cy="1350543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 rot="0">
            <a:off x="6332928" y="1602282"/>
            <a:ext cx="4955540" cy="4164330"/>
            <a:chOff x="1988264" y="1771651"/>
            <a:chExt cx="4955462" cy="4164105"/>
          </a:xfrm>
        </p:grpSpPr>
        <p:grpSp>
          <p:nvGrpSpPr>
            <p:cNvPr id="5" name="组合 4"/>
            <p:cNvGrpSpPr/>
            <p:nvPr/>
          </p:nvGrpSpPr>
          <p:grpSpPr>
            <a:xfrm>
              <a:off x="1988266" y="1771651"/>
              <a:ext cx="2307510" cy="1904999"/>
              <a:chOff x="1988266" y="2038350"/>
              <a:chExt cx="2307510" cy="1661437"/>
            </a:xfrm>
          </p:grpSpPr>
          <p:sp>
            <p:nvSpPr>
              <p:cNvPr id="15" name="矩形: 圆角 6"/>
              <p:cNvSpPr/>
              <p:nvPr/>
            </p:nvSpPr>
            <p:spPr>
              <a:xfrm>
                <a:off x="1988266" y="2038350"/>
                <a:ext cx="2307508" cy="310896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257592" y="2066376"/>
                <a:ext cx="1768856" cy="241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b="1">
                    <a:solidFill>
                      <a:srgbClr val="FFFFFF"/>
                    </a:solidFill>
                    <a:latin typeface="+mj-ea"/>
                    <a:ea typeface="+mj-ea"/>
                    <a:sym typeface="+mn-ea"/>
                  </a:rPr>
                  <a:t>教务模块</a:t>
                </a:r>
                <a:endParaRPr lang="zh-CN" altLang="en-US" b="1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988266" y="2451306"/>
                <a:ext cx="2307510" cy="975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lnSpc>
                    <a:spcPct val="130000"/>
                  </a:lnSpc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这个模块主要有两个功能，展示学院的公告信息，用户可以点进去查看详情、用户还可以下载各类教务资源</a:t>
                </a:r>
                <a:endPara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1" name="矩形: 圆角 7"/>
              <p:cNvSpPr/>
              <p:nvPr/>
            </p:nvSpPr>
            <p:spPr>
              <a:xfrm flipV="1">
                <a:off x="1988266" y="2349244"/>
                <a:ext cx="2307508" cy="1350543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636216" y="1771651"/>
              <a:ext cx="2307510" cy="1904999"/>
              <a:chOff x="1988266" y="2038350"/>
              <a:chExt cx="2307510" cy="1661437"/>
            </a:xfrm>
          </p:grpSpPr>
          <p:sp>
            <p:nvSpPr>
              <p:cNvPr id="33" name="矩形: 圆角 10"/>
              <p:cNvSpPr/>
              <p:nvPr/>
            </p:nvSpPr>
            <p:spPr>
              <a:xfrm>
                <a:off x="1988266" y="2038350"/>
                <a:ext cx="2307508" cy="310896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257592" y="2066376"/>
                <a:ext cx="1768856" cy="241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个人中心模块</a:t>
                </a:r>
                <a:endParaRPr lang="zh-CN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988266" y="2451306"/>
                <a:ext cx="2307510" cy="1218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lnSpc>
                    <a:spcPct val="130000"/>
                  </a:lnSpc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个人中心模块展示用户的各类信息，用户可以在此查看信息并修改自己的信息，比如从相册选择头像上传更新头像或者是更新用户昵称。</a:t>
                </a:r>
                <a:endPara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6" name="矩形: 圆角 13"/>
              <p:cNvSpPr/>
              <p:nvPr/>
            </p:nvSpPr>
            <p:spPr>
              <a:xfrm flipV="1">
                <a:off x="1988266" y="2349244"/>
                <a:ext cx="2307508" cy="1350543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636216" y="4030757"/>
              <a:ext cx="2307510" cy="1904999"/>
              <a:chOff x="1988266" y="2038350"/>
              <a:chExt cx="2307510" cy="1661437"/>
            </a:xfrm>
          </p:grpSpPr>
          <p:sp>
            <p:nvSpPr>
              <p:cNvPr id="38" name="矩形: 圆角 16"/>
              <p:cNvSpPr/>
              <p:nvPr/>
            </p:nvSpPr>
            <p:spPr>
              <a:xfrm>
                <a:off x="1988266" y="2038350"/>
                <a:ext cx="2307508" cy="310896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257592" y="2066376"/>
                <a:ext cx="1768856" cy="241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新闻收藏</a:t>
                </a:r>
                <a:endParaRPr lang="zh-CN" altLang="en-US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988266" y="2451306"/>
                <a:ext cx="2307510" cy="1218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lnSpc>
                    <a:spcPct val="130000"/>
                  </a:lnSpc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用户点击新闻页面的收藏按钮可以将新闻收藏到自己的收藏里，用户点击个人中心的收藏页面可以查看自己收藏的各类新闻。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" name="矩形: 圆角 19"/>
              <p:cNvSpPr/>
              <p:nvPr/>
            </p:nvSpPr>
            <p:spPr>
              <a:xfrm flipV="1">
                <a:off x="1988266" y="2349244"/>
                <a:ext cx="2307508" cy="1350543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988264" y="4030757"/>
              <a:ext cx="2307510" cy="1904999"/>
              <a:chOff x="1988266" y="2038350"/>
              <a:chExt cx="2307510" cy="1661437"/>
            </a:xfrm>
          </p:grpSpPr>
          <p:sp>
            <p:nvSpPr>
              <p:cNvPr id="43" name="矩形: 圆角 21"/>
              <p:cNvSpPr/>
              <p:nvPr/>
            </p:nvSpPr>
            <p:spPr>
              <a:xfrm>
                <a:off x="1988266" y="2038350"/>
                <a:ext cx="2307508" cy="310896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257592" y="2066376"/>
                <a:ext cx="1768856" cy="241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新闻详情</a:t>
                </a:r>
                <a:endParaRPr lang="zh-CN" altLang="en-US" b="1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988266" y="2451306"/>
                <a:ext cx="2307510" cy="1218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lnSpc>
                    <a:spcPct val="130000"/>
                  </a:lnSpc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用户在新闻主页点击新闻视图跳转到新闻的详情页面，这个页面展示了新闻的内容，底部有评论框，通过输入来进行评论。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" name="矩形: 圆角 24"/>
              <p:cNvSpPr/>
              <p:nvPr/>
            </p:nvSpPr>
            <p:spPr>
              <a:xfrm flipV="1">
                <a:off x="1988266" y="2349244"/>
                <a:ext cx="2307508" cy="1350543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7392037" y="2121265"/>
            <a:ext cx="7941590" cy="3050129"/>
          </a:xfrm>
          <a:prstGeom prst="triangle">
            <a:avLst/>
          </a:prstGeom>
          <a:gradFill flip="none" rotWithShape="1">
            <a:gsLst>
              <a:gs pos="0">
                <a:srgbClr val="FAF1E3"/>
              </a:gs>
              <a:gs pos="100000">
                <a:srgbClr val="FAF1E3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1102367" y="2654538"/>
            <a:ext cx="5164622" cy="1983578"/>
          </a:xfrm>
          <a:prstGeom prst="triangle">
            <a:avLst/>
          </a:prstGeom>
          <a:gradFill flip="none" rotWithShape="1">
            <a:gsLst>
              <a:gs pos="0">
                <a:srgbClr val="FAF1E3"/>
              </a:gs>
              <a:gs pos="100000">
                <a:srgbClr val="FAF1E3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3901054" y="2387900"/>
            <a:ext cx="6553106" cy="2516853"/>
          </a:xfrm>
          <a:prstGeom prst="triangle">
            <a:avLst/>
          </a:prstGeom>
          <a:gradFill flip="none" rotWithShape="1">
            <a:gsLst>
              <a:gs pos="0">
                <a:srgbClr val="FAF1E3"/>
              </a:gs>
              <a:gs pos="100000">
                <a:srgbClr val="FAF1E3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15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技术路线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29168" y="2120776"/>
            <a:ext cx="2708689" cy="3009117"/>
            <a:chOff x="1030958" y="1076419"/>
            <a:chExt cx="2708689" cy="3009117"/>
          </a:xfrm>
        </p:grpSpPr>
        <p:sp>
          <p:nvSpPr>
            <p:cNvPr id="10" name="文本框 23"/>
            <p:cNvSpPr txBox="1"/>
            <p:nvPr/>
          </p:nvSpPr>
          <p:spPr>
            <a:xfrm>
              <a:off x="1031826" y="1717893"/>
              <a:ext cx="2707821" cy="2367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服务器的环境采用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ubuntu20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技术架构采用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springboot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框架+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Mybatis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数据持久层框架，编写的接口符合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R</a:t>
              </a:r>
              <a:r>
                <a:rPr lang="en-US" sz="1200" b="0" u="none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estful</a:t>
              </a:r>
              <a:r>
                <a:rPr lang="zh-CN" altLang="en-US" sz="1200" b="0" u="none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设计风格。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30958" y="1076419"/>
              <a:ext cx="1524000" cy="6153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服务端</a:t>
              </a:r>
              <a:endParaRPr lang="zh-CN" altLang="en-US" sz="400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31821" y="2013857"/>
            <a:ext cx="3714750" cy="3876146"/>
            <a:chOff x="1030957" y="1076419"/>
            <a:chExt cx="2701433" cy="3876701"/>
          </a:xfrm>
        </p:grpSpPr>
        <p:sp>
          <p:nvSpPr>
            <p:cNvPr id="13" name="文本框 22"/>
            <p:cNvSpPr txBox="1"/>
            <p:nvPr/>
          </p:nvSpPr>
          <p:spPr>
            <a:xfrm>
              <a:off x="1030957" y="1740908"/>
              <a:ext cx="1863722" cy="3073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zh-CN" sz="2000" b="1">
                  <a:latin typeface="+mj-ea"/>
                  <a:ea typeface="+mj-ea"/>
                </a:rPr>
                <a:t>kotlin</a:t>
              </a:r>
              <a:r>
                <a:rPr lang="zh-CN" altLang="en-US" sz="2000" b="1">
                  <a:latin typeface="+mj-ea"/>
                  <a:ea typeface="+mj-ea"/>
                </a:rPr>
                <a:t>+</a:t>
              </a:r>
              <a:r>
                <a:rPr lang="en-US" altLang="zh-CN" sz="2000" b="1">
                  <a:latin typeface="+mj-ea"/>
                  <a:ea typeface="+mj-ea"/>
                </a:rPr>
                <a:t>java</a:t>
              </a: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14" name="文本框 23"/>
            <p:cNvSpPr txBox="1"/>
            <p:nvPr/>
          </p:nvSpPr>
          <p:spPr>
            <a:xfrm>
              <a:off x="1030957" y="2157450"/>
              <a:ext cx="2701433" cy="27956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客户端的编写是使用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kotlin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语言+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java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语言混编，客户端的架构采用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MVVM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架构，大量使用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jetpack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套件，使用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livedata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进行数据观察，利用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room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dataStore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数据缓存；使用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paging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进行分页加载；在页面中大量使用了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viewpager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recyclerView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进行数据展示；使用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kotlin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的协+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Retrofit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ViewModel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进行网络请求，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使用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camerax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进行拍照，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kotlin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Flow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进行流式传输文件。大量使用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eventbus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进行线程传输消息。模块之间跳转采用阿里的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ARoute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30958" y="1076419"/>
              <a:ext cx="1524000" cy="6154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4000">
                  <a:solidFill>
                    <a:schemeClr val="accent2"/>
                  </a:solidFill>
                  <a:latin typeface="+mj-ea"/>
                  <a:ea typeface="+mj-ea"/>
                </a:rPr>
                <a:t>客户端</a:t>
              </a:r>
              <a:endParaRPr lang="zh-CN" altLang="en-US" sz="400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661400" y="2120776"/>
            <a:ext cx="2714171" cy="3009117"/>
            <a:chOff x="1030958" y="1076419"/>
            <a:chExt cx="2714171" cy="3009117"/>
          </a:xfrm>
        </p:grpSpPr>
        <p:sp>
          <p:nvSpPr>
            <p:cNvPr id="18" name="文本框 23"/>
            <p:cNvSpPr txBox="1"/>
            <p:nvPr/>
          </p:nvSpPr>
          <p:spPr>
            <a:xfrm>
              <a:off x="1037308" y="1690679"/>
              <a:ext cx="2707821" cy="23948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springboot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编译完成使用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maven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进行打包发布到云服务器运行。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后端地址：</a:t>
              </a:r>
              <a:r>
                <a:rPr b="0" u="none">
                  <a:uFill>
                    <a:solidFill>
                      <a:srgbClr val="000000"/>
                    </a:solidFill>
                  </a:uFill>
                  <a:hlinkClick r:id="rId1"/>
                </a:rPr>
                <a:t>Swagger UI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、多人协作采用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github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来进行提交代码。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地址：</a:t>
              </a:r>
              <a:r>
                <a:rPr b="0" u="none">
                  <a:uFill>
                    <a:solidFill>
                      <a:srgbClr val="000000"/>
                    </a:solidFill>
                  </a:uFill>
                  <a:hlinkClick r:id="rId2"/>
                </a:rPr>
                <a:t>NIIT-NEWS/news (github.com)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、安卓使用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gradle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进行正式签名，并打包成</a:t>
              </a:r>
              <a:r>
                <a:rPr lang="en-US" altLang="zh-CN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apk</a:t>
              </a:r>
              <a:r>
                <a:rPr lang="zh-CN" altLang="en-US" sz="1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30958" y="1076419"/>
              <a:ext cx="1016000" cy="6153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发布</a:t>
              </a:r>
              <a:endParaRPr lang="zh-CN" altLang="en-US" sz="400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计划安排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130340" y="1461907"/>
            <a:ext cx="5802413" cy="91934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 b="1"/>
              <a:t>第一周：</a:t>
            </a:r>
            <a:r>
              <a:rPr lang="zh-CN" altLang="en-US" sz="2000"/>
              <a:t>收集新闻类</a:t>
            </a:r>
            <a:r>
              <a:rPr lang="en-US" altLang="zh-CN" sz="2000"/>
              <a:t>APP</a:t>
            </a:r>
            <a:r>
              <a:rPr lang="zh-CN" altLang="en-US" sz="2000"/>
              <a:t>的相关信息，对</a:t>
            </a:r>
            <a:r>
              <a:rPr lang="en-US" altLang="zh-CN" sz="2000"/>
              <a:t>APP</a:t>
            </a:r>
            <a:r>
              <a:rPr lang="zh-CN" altLang="en-US" sz="2000"/>
              <a:t>进行需求分析，设计数据库，准备各个界面的视图，获取校园网上的新闻数据</a:t>
            </a:r>
            <a:endParaRPr lang="zh-CN" altLang="en-US" sz="200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3014241" y="3119739"/>
            <a:ext cx="5938054" cy="648062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 b="1"/>
              <a:t>第二周：</a:t>
            </a:r>
            <a:r>
              <a:rPr lang="zh-CN" altLang="en-US" sz="2000"/>
              <a:t>完成首页新闻分类展示，完成新闻的搜索收藏功能，完成教务模块，完成个人信息模块</a:t>
            </a:r>
            <a:endParaRPr lang="zh-CN" altLang="en-US" sz="200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4596481" y="4514061"/>
            <a:ext cx="6375119" cy="70675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000" b="1"/>
              <a:t>第三周：</a:t>
            </a:r>
            <a:r>
              <a:rPr lang="zh-CN" altLang="en-US" sz="2000"/>
              <a:t>完成校园视频模块，优化评论、收藏、头像上传等功能，完善文档准备答辩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人员分工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148815" y="1529963"/>
            <a:ext cx="3918513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zh-CN" altLang="en-US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1170668" y="1524000"/>
            <a:ext cx="10187305" cy="3608070"/>
            <a:chOff x="815" y="2550"/>
            <a:chExt cx="16043" cy="56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2064" y="2550"/>
              <a:ext cx="4794" cy="5683"/>
              <a:chOff x="1187450" y="1345790"/>
              <a:chExt cx="4908550" cy="4332339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1447800" y="1345790"/>
                <a:ext cx="4648200" cy="433233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0" name="文本框 23"/>
              <p:cNvSpPr txBox="1"/>
              <p:nvPr/>
            </p:nvSpPr>
            <p:spPr>
              <a:xfrm>
                <a:off x="1644650" y="2469293"/>
                <a:ext cx="4239956" cy="2414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endParaRPr lang="zh-CN" altLang="en-US" sz="1600"/>
              </a:p>
              <a:p>
                <a:pPr>
                  <a:lnSpc>
                    <a:spcPct val="130000"/>
                  </a:lnSpc>
                </a:pPr>
                <a:r>
                  <a:rPr lang="en-US" altLang="zh-CN" sz="1600">
                    <a:sym typeface="+mn-ea"/>
                  </a:rPr>
                  <a:t>1</a:t>
                </a:r>
                <a:r>
                  <a:rPr lang="zh-CN" altLang="en-US" sz="1600">
                    <a:sym typeface="+mn-ea"/>
                  </a:rPr>
                  <a:t>、完成客户端主页模块的收藏功能</a:t>
                </a:r>
                <a:endParaRPr lang="zh-CN" altLang="en-US" sz="1600"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>
                    <a:sym typeface="+mn-ea"/>
                  </a:rPr>
                  <a:t>2</a:t>
                </a:r>
                <a:r>
                  <a:rPr lang="zh-CN" altLang="en-US" sz="1600">
                    <a:sym typeface="+mn-ea"/>
                  </a:rPr>
                  <a:t>、完成客户端设置选项模块</a:t>
                </a:r>
                <a:endParaRPr lang="zh-CN" altLang="en-US" sz="1600"/>
              </a:p>
              <a:p>
                <a:pPr>
                  <a:lnSpc>
                    <a:spcPct val="130000"/>
                  </a:lnSpc>
                </a:pPr>
                <a:r>
                  <a:rPr lang="en-US" altLang="zh-CN" sz="1600">
                    <a:sym typeface="+mn-ea"/>
                  </a:rPr>
                  <a:t>3</a:t>
                </a:r>
                <a:r>
                  <a:rPr lang="zh-CN" altLang="en-US" sz="1600">
                    <a:sym typeface="+mn-ea"/>
                  </a:rPr>
                  <a:t>、完成部分文档</a:t>
                </a:r>
                <a:endPara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1" name="矩形: 圆角 30"/>
              <p:cNvSpPr/>
              <p:nvPr/>
            </p:nvSpPr>
            <p:spPr>
              <a:xfrm>
                <a:off x="1187450" y="1641617"/>
                <a:ext cx="4908550" cy="635000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直角三角形 31"/>
              <p:cNvSpPr/>
              <p:nvPr/>
            </p:nvSpPr>
            <p:spPr>
              <a:xfrm flipH="1" flipV="1">
                <a:off x="1187450" y="2276617"/>
                <a:ext cx="260350" cy="185596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22"/>
              <p:cNvSpPr txBox="1"/>
              <p:nvPr/>
            </p:nvSpPr>
            <p:spPr>
              <a:xfrm>
                <a:off x="1654699" y="1721467"/>
                <a:ext cx="3663847" cy="9964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2400" b="1">
                    <a:solidFill>
                      <a:srgbClr val="FFFFFF"/>
                    </a:solidFill>
                    <a:sym typeface="+mn-ea"/>
                  </a:rPr>
                  <a:t>组员</a:t>
                </a:r>
                <a:r>
                  <a:rPr lang="zh-CN" altLang="en-US" sz="2400">
                    <a:solidFill>
                      <a:srgbClr val="FFFFFF"/>
                    </a:solidFill>
                    <a:sym typeface="+mn-ea"/>
                  </a:rPr>
                  <a:t>：许锋</a:t>
                </a:r>
                <a:endParaRPr lang="zh-CN" altLang="en-US" sz="2400" b="1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15" y="2550"/>
              <a:ext cx="4794" cy="5683"/>
              <a:chOff x="1187450" y="1345790"/>
              <a:chExt cx="4908550" cy="4332339"/>
            </a:xfrm>
          </p:grpSpPr>
          <p:sp>
            <p:nvSpPr>
              <p:cNvPr id="10" name="矩形: 圆角 28"/>
              <p:cNvSpPr/>
              <p:nvPr/>
            </p:nvSpPr>
            <p:spPr>
              <a:xfrm>
                <a:off x="1447800" y="1345790"/>
                <a:ext cx="4648200" cy="433233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" name="文本框 23"/>
              <p:cNvSpPr txBox="1"/>
              <p:nvPr/>
            </p:nvSpPr>
            <p:spPr>
              <a:xfrm>
                <a:off x="1644650" y="2469293"/>
                <a:ext cx="4239956" cy="2798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endParaRPr lang="zh-CN" altLang="en-US" sz="1600"/>
              </a:p>
              <a:p>
                <a:pPr>
                  <a:lnSpc>
                    <a:spcPct val="130000"/>
                  </a:lnSpc>
                </a:pPr>
                <a:r>
                  <a:rPr lang="en-US" altLang="zh-CN" sz="1600">
                    <a:sym typeface="+mn-ea"/>
                  </a:rPr>
                  <a:t>1</a:t>
                </a:r>
                <a:r>
                  <a:rPr lang="zh-CN" altLang="en-US" sz="1600">
                    <a:sym typeface="+mn-ea"/>
                  </a:rPr>
                  <a:t>、完成后端接口</a:t>
                </a:r>
                <a:endParaRPr lang="zh-CN" altLang="en-US" sz="1600"/>
              </a:p>
              <a:p>
                <a:pPr>
                  <a:lnSpc>
                    <a:spcPct val="130000"/>
                  </a:lnSpc>
                </a:pPr>
                <a:r>
                  <a:rPr lang="en-US" altLang="zh-CN" sz="1600">
                    <a:sym typeface="+mn-ea"/>
                  </a:rPr>
                  <a:t>2</a:t>
                </a:r>
                <a:r>
                  <a:rPr lang="zh-CN" altLang="en-US" sz="1600">
                    <a:sym typeface="+mn-ea"/>
                  </a:rPr>
                  <a:t>、完成用户登录注册模块</a:t>
                </a:r>
                <a:endParaRPr lang="zh-CN" altLang="en-US" sz="1600"/>
              </a:p>
              <a:p>
                <a:pPr>
                  <a:lnSpc>
                    <a:spcPct val="130000"/>
                  </a:lnSpc>
                </a:pPr>
                <a:r>
                  <a:rPr lang="en-US" altLang="zh-CN" sz="1600">
                    <a:sym typeface="+mn-ea"/>
                  </a:rPr>
                  <a:t>3</a:t>
                </a:r>
                <a:r>
                  <a:rPr lang="zh-CN" altLang="en-US" sz="1600">
                    <a:sym typeface="+mn-ea"/>
                  </a:rPr>
                  <a:t>、完成客户端主页模块</a:t>
                </a:r>
                <a:endParaRPr lang="zh-CN" altLang="en-US" sz="1600"/>
              </a:p>
              <a:p>
                <a:pPr>
                  <a:lnSpc>
                    <a:spcPct val="130000"/>
                  </a:lnSpc>
                </a:pPr>
                <a:r>
                  <a:rPr lang="en-US" altLang="zh-CN" sz="1600">
                    <a:sym typeface="+mn-ea"/>
                  </a:rPr>
                  <a:t>4</a:t>
                </a:r>
                <a:r>
                  <a:rPr lang="zh-CN" altLang="en-US" sz="1600">
                    <a:sym typeface="+mn-ea"/>
                  </a:rPr>
                  <a:t>、完成教务模块</a:t>
                </a:r>
                <a:endParaRPr lang="zh-CN" altLang="en-US" sz="1600"/>
              </a:p>
              <a:p>
                <a:pPr>
                  <a:lnSpc>
                    <a:spcPct val="130000"/>
                  </a:lnSpc>
                </a:pPr>
                <a:r>
                  <a:rPr lang="en-US" altLang="zh-CN" sz="1600">
                    <a:sym typeface="+mn-ea"/>
                  </a:rPr>
                  <a:t>5</a:t>
                </a:r>
                <a:r>
                  <a:rPr lang="zh-CN" altLang="en-US" sz="1600">
                    <a:sym typeface="+mn-ea"/>
                  </a:rPr>
                  <a:t>、完成个人中心模块</a:t>
                </a:r>
                <a:endParaRPr lang="zh-CN" altLang="en-US" sz="1600"/>
              </a:p>
              <a:p>
                <a:pPr>
                  <a:lnSpc>
                    <a:spcPct val="130000"/>
                  </a:lnSpc>
                </a:pPr>
                <a:r>
                  <a:rPr lang="en-US" altLang="zh-CN" sz="1600">
                    <a:sym typeface="+mn-ea"/>
                  </a:rPr>
                  <a:t>6</a:t>
                </a:r>
                <a:r>
                  <a:rPr lang="zh-CN" altLang="en-US" sz="1600">
                    <a:sym typeface="+mn-ea"/>
                  </a:rPr>
                  <a:t>、完成部分文档</a:t>
                </a:r>
                <a:endPara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" name="矩形: 圆角 30"/>
              <p:cNvSpPr/>
              <p:nvPr/>
            </p:nvSpPr>
            <p:spPr>
              <a:xfrm>
                <a:off x="1187450" y="1641617"/>
                <a:ext cx="4908550" cy="635000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flipH="1" flipV="1">
                <a:off x="1187450" y="2276617"/>
                <a:ext cx="260350" cy="185596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22"/>
              <p:cNvSpPr txBox="1"/>
              <p:nvPr/>
            </p:nvSpPr>
            <p:spPr>
              <a:xfrm>
                <a:off x="1654699" y="1721467"/>
                <a:ext cx="3663847" cy="9964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2400" b="1">
                    <a:solidFill>
                      <a:srgbClr val="FFFFFF"/>
                    </a:solidFill>
                    <a:sym typeface="+mn-ea"/>
                  </a:rPr>
                  <a:t>组长</a:t>
                </a:r>
                <a:r>
                  <a:rPr lang="zh-CN" altLang="en-US" sz="2400">
                    <a:solidFill>
                      <a:srgbClr val="FFFFFF"/>
                    </a:solidFill>
                    <a:sym typeface="+mn-ea"/>
                  </a:rPr>
                  <a:t>：陈思远</a:t>
                </a:r>
                <a:endParaRPr lang="zh-CN" altLang="en-US" sz="2400" b="1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6439" y="2550"/>
              <a:ext cx="4794" cy="5683"/>
              <a:chOff x="1187450" y="1345790"/>
              <a:chExt cx="4908550" cy="4332339"/>
            </a:xfrm>
          </p:grpSpPr>
          <p:sp>
            <p:nvSpPr>
              <p:cNvPr id="16" name="矩形: 圆角 28"/>
              <p:cNvSpPr/>
              <p:nvPr/>
            </p:nvSpPr>
            <p:spPr>
              <a:xfrm>
                <a:off x="1447800" y="1345790"/>
                <a:ext cx="4648200" cy="433233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  <a:alpha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文本框 23"/>
              <p:cNvSpPr txBox="1"/>
              <p:nvPr/>
            </p:nvSpPr>
            <p:spPr>
              <a:xfrm>
                <a:off x="1644650" y="2469293"/>
                <a:ext cx="4239956" cy="318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endParaRPr lang="zh-CN" altLang="en-US" sz="1600"/>
              </a:p>
              <a:p>
                <a:pPr>
                  <a:lnSpc>
                    <a:spcPct val="130000"/>
                  </a:lnSpc>
                </a:pPr>
                <a:r>
                  <a:rPr lang="en-US" altLang="zh-CN" sz="1600">
                    <a:sym typeface="+mn-ea"/>
                  </a:rPr>
                  <a:t>1</a:t>
                </a:r>
                <a:r>
                  <a:rPr lang="zh-CN" altLang="en-US" sz="1600">
                    <a:sym typeface="+mn-ea"/>
                  </a:rPr>
                  <a:t>、完成客户端主页模块的搜索功能</a:t>
                </a:r>
                <a:endParaRPr lang="zh-CN" altLang="en-US" sz="1600"/>
              </a:p>
              <a:p>
                <a:pPr>
                  <a:lnSpc>
                    <a:spcPct val="130000"/>
                  </a:lnSpc>
                </a:pPr>
                <a:r>
                  <a:rPr lang="en-US" altLang="zh-CN" sz="1600">
                    <a:sym typeface="+mn-ea"/>
                  </a:rPr>
                  <a:t>2</a:t>
                </a:r>
                <a:r>
                  <a:rPr lang="zh-CN" altLang="en-US" sz="1600">
                    <a:sym typeface="+mn-ea"/>
                  </a:rPr>
                  <a:t>、完成新闻视频模块</a:t>
                </a:r>
                <a:endParaRPr lang="zh-CN" altLang="en-US" sz="1600"/>
              </a:p>
              <a:p>
                <a:pPr>
                  <a:lnSpc>
                    <a:spcPct val="130000"/>
                  </a:lnSpc>
                </a:pPr>
                <a:r>
                  <a:rPr lang="en-US" altLang="zh-CN" sz="1600">
                    <a:sym typeface="+mn-ea"/>
                  </a:rPr>
                  <a:t>3</a:t>
                </a:r>
                <a:r>
                  <a:rPr lang="zh-CN" altLang="en-US" sz="1600">
                    <a:sym typeface="+mn-ea"/>
                  </a:rPr>
                  <a:t>、完成部分文档</a:t>
                </a:r>
                <a:endParaRPr lang="zh-CN" altLang="en-US" sz="1600"/>
              </a:p>
              <a:p>
                <a:pPr>
                  <a:lnSpc>
                    <a:spcPct val="130000"/>
                  </a:lnSpc>
                </a:pPr>
                <a:r>
                  <a:rPr lang="en-US" altLang="zh-CN" sz="1600">
                    <a:sym typeface="+mn-ea"/>
                  </a:rPr>
                  <a:t>4</a:t>
                </a:r>
                <a:r>
                  <a:rPr lang="zh-CN" altLang="en-US" sz="1600">
                    <a:sym typeface="+mn-ea"/>
                  </a:rPr>
                  <a:t>、绘制</a:t>
                </a:r>
                <a:r>
                  <a:rPr lang="en-US" altLang="zh-CN" sz="1600">
                    <a:sym typeface="+mn-ea"/>
                  </a:rPr>
                  <a:t>E</a:t>
                </a:r>
                <a:r>
                  <a:rPr lang="zh-CN" altLang="en-US" sz="1600">
                    <a:sym typeface="+mn-ea"/>
                  </a:rPr>
                  <a:t>-</a:t>
                </a:r>
                <a:r>
                  <a:rPr lang="en-US" altLang="zh-CN" sz="1600">
                    <a:sym typeface="+mn-ea"/>
                  </a:rPr>
                  <a:t>R</a:t>
                </a:r>
                <a:r>
                  <a:rPr lang="zh-CN" altLang="en-US" sz="1600">
                    <a:sym typeface="+mn-ea"/>
                  </a:rPr>
                  <a:t>图、用例图等</a:t>
                </a:r>
                <a:endParaRPr lang="zh-CN" altLang="en-US" sz="1600"/>
              </a:p>
              <a:p>
                <a:pPr>
                  <a:lnSpc>
                    <a:spcPct val="130000"/>
                  </a:lnSpc>
                </a:pPr>
                <a:r>
                  <a:rPr lang="en-US" altLang="zh-CN" sz="1600">
                    <a:sym typeface="+mn-ea"/>
                  </a:rPr>
                  <a:t>5</a:t>
                </a:r>
                <a:r>
                  <a:rPr lang="zh-CN" altLang="en-US" sz="1600">
                    <a:sym typeface="+mn-ea"/>
                  </a:rPr>
                  <a:t>、新闻首页扁平化风格线稿设计</a:t>
                </a:r>
                <a:endPara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" name="矩形: 圆角 30"/>
              <p:cNvSpPr/>
              <p:nvPr/>
            </p:nvSpPr>
            <p:spPr>
              <a:xfrm>
                <a:off x="1187450" y="1641617"/>
                <a:ext cx="4908550" cy="635000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flipH="1" flipV="1">
                <a:off x="1187450" y="2276617"/>
                <a:ext cx="260350" cy="185596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22"/>
              <p:cNvSpPr txBox="1"/>
              <p:nvPr/>
            </p:nvSpPr>
            <p:spPr>
              <a:xfrm>
                <a:off x="1654699" y="1721467"/>
                <a:ext cx="3663847" cy="99644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24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组员：付洁</a:t>
                </a:r>
                <a:endParaRPr lang="zh-CN" altLang="en-US" sz="2400" b="1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人员完成代码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" y="1706880"/>
            <a:ext cx="5543550" cy="4217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070" y="1706880"/>
            <a:ext cx="3246120" cy="1143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70" y="3042920"/>
            <a:ext cx="4899660" cy="952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070" y="4285615"/>
            <a:ext cx="493014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文档工作量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926879" y="1484749"/>
            <a:ext cx="10625198" cy="3987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000" b="1">
                <a:sym typeface="+mn-ea"/>
              </a:rPr>
              <a:t>陈思远：完成文档的客户端详细设计和系统总结部分</a:t>
            </a:r>
            <a:endParaRPr lang="zh-CN" altLang="en-US" sz="2000" b="1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26879" y="2924049"/>
            <a:ext cx="10655340" cy="3987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000" b="1"/>
              <a:t>付洁：</a:t>
            </a:r>
            <a:r>
              <a:rPr lang="zh-CN" altLang="en-US" sz="2000" b="1">
                <a:sym typeface="+mn-ea"/>
              </a:rPr>
              <a:t>完成文档的需求分析部分和总体设计部分</a:t>
            </a:r>
            <a:endParaRPr lang="zh-CN" altLang="en-US" sz="2000" b="1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26879" y="4363349"/>
            <a:ext cx="10851266" cy="3987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000" b="1"/>
              <a:t>许峰：</a:t>
            </a:r>
            <a:r>
              <a:rPr lang="zh-CN" altLang="en-US" sz="2000" b="1">
                <a:sym typeface="+mn-ea"/>
              </a:rPr>
              <a:t>完成文档编写的文档的设计目的及要求部分和小组总结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15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未完成与改进点</a:t>
            </a:r>
            <a:endParaRPr lang="zh-CN" altLang="en-US"/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2775914" y="1660230"/>
            <a:ext cx="6653530" cy="3533775"/>
            <a:chOff x="850" y="2464"/>
            <a:chExt cx="10478" cy="5565"/>
          </a:xfrm>
        </p:grpSpPr>
        <p:grpSp>
          <p:nvGrpSpPr>
            <p:cNvPr id="22" name="组合 21"/>
            <p:cNvGrpSpPr/>
            <p:nvPr/>
          </p:nvGrpSpPr>
          <p:grpSpPr>
            <a:xfrm>
              <a:off x="850" y="3043"/>
              <a:ext cx="5340" cy="4702"/>
              <a:chOff x="7626350" y="1739900"/>
              <a:chExt cx="3390900" cy="2985545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8267700" y="1739900"/>
                <a:ext cx="2108200" cy="2108200"/>
                <a:chOff x="1816100" y="1739900"/>
                <a:chExt cx="2108200" cy="2108200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1816100" y="1739900"/>
                  <a:ext cx="2108200" cy="21082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弧形 28"/>
                <p:cNvSpPr/>
                <p:nvPr/>
              </p:nvSpPr>
              <p:spPr>
                <a:xfrm>
                  <a:off x="1816100" y="1739900"/>
                  <a:ext cx="2108200" cy="2108200"/>
                </a:xfrm>
                <a:prstGeom prst="arc">
                  <a:avLst>
                    <a:gd name="adj1" fmla="val 16200000"/>
                    <a:gd name="adj2" fmla="val 13507912"/>
                  </a:avLst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2038350" y="1962150"/>
                  <a:ext cx="1663700" cy="1663700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27000" dist="635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8671560" y="2378501"/>
                <a:ext cx="1300480" cy="76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400"/>
                  <a:t>90%</a:t>
                </a:r>
                <a:endParaRPr lang="zh-CN" altLang="en-US" sz="4400"/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7626350" y="4070350"/>
                <a:ext cx="3390900" cy="655095"/>
                <a:chOff x="4400550" y="4919867"/>
                <a:chExt cx="3390900" cy="655095"/>
              </a:xfrm>
            </p:grpSpPr>
            <p:sp>
              <p:nvSpPr>
                <p:cNvPr id="26" name="文本框 22"/>
                <p:cNvSpPr txBox="1"/>
                <p:nvPr/>
              </p:nvSpPr>
              <p:spPr>
                <a:xfrm>
                  <a:off x="5133975" y="4919867"/>
                  <a:ext cx="1924050" cy="2768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lang="zh-CN" altLang="en-US" b="1" spc="300">
                      <a:latin typeface="微软雅黑 Light" panose="020B0502040204020203" charset="-122"/>
                    </a:rPr>
                    <a:t>项目完成度</a:t>
                  </a:r>
                  <a:endParaRPr lang="zh-CN" altLang="en-US" b="1" spc="300">
                    <a:latin typeface="+mn-ea"/>
                  </a:endParaRPr>
                </a:p>
              </p:txBody>
            </p:sp>
            <p:sp>
              <p:nvSpPr>
                <p:cNvPr id="27" name="文本框 23"/>
                <p:cNvSpPr txBox="1"/>
                <p:nvPr/>
              </p:nvSpPr>
              <p:spPr>
                <a:xfrm>
                  <a:off x="4400550" y="5255557"/>
                  <a:ext cx="3390900" cy="3194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endParaRPr lang="en-US" altLang="zh-CN" sz="1600">
                    <a:latin typeface="+mn-ea"/>
                  </a:endParaRPr>
                </a:p>
              </p:txBody>
            </p:sp>
          </p:grpSp>
        </p:grpSp>
        <p:grpSp>
          <p:nvGrpSpPr>
            <p:cNvPr id="2" name="组合 1"/>
            <p:cNvGrpSpPr/>
            <p:nvPr/>
          </p:nvGrpSpPr>
          <p:grpSpPr>
            <a:xfrm flipH="1">
              <a:off x="5810" y="2464"/>
              <a:ext cx="5518" cy="2523"/>
              <a:chOff x="7752497" y="2601819"/>
              <a:chExt cx="3503874" cy="1602094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8323997" y="2601819"/>
                <a:ext cx="2921724" cy="2768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>
                  <a:lnSpc>
                    <a:spcPct val="100000"/>
                  </a:lnSpc>
                </a:pPr>
                <a:r>
                  <a:rPr lang="zh-CN" altLang="en-US" b="1" spc="100">
                    <a:latin typeface="+mj-ea"/>
                    <a:ea typeface="+mj-ea"/>
                  </a:rPr>
                  <a:t>完成进度</a:t>
                </a:r>
                <a:endParaRPr lang="zh-CN" altLang="en-US" b="1" spc="100">
                  <a:latin typeface="+mj-ea"/>
                  <a:ea typeface="+mj-ea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7752497" y="2961422"/>
                <a:ext cx="3503874" cy="1242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p>
                <a:pPr algn="l" fontAlgn="auto">
                  <a:lnSpc>
                    <a:spcPct val="130000"/>
                  </a:lnSpc>
                </a:pPr>
                <a:r>
                  <a:rPr lang="zh-CN" altLang="en-US" sz="1400">
                    <a:solidFill>
                      <a:srgbClr val="000000"/>
                    </a:solidFill>
                    <a:latin typeface="+mn-ea"/>
                  </a:rPr>
                  <a:t>整个项目完成了</a:t>
                </a:r>
                <a:r>
                  <a:rPr lang="en-US" altLang="zh-CN" sz="1400">
                    <a:solidFill>
                      <a:srgbClr val="000000"/>
                    </a:solidFill>
                    <a:latin typeface="+mn-ea"/>
                  </a:rPr>
                  <a:t>90%</a:t>
                </a:r>
                <a:r>
                  <a:rPr lang="zh-CN" altLang="en-US" sz="1400">
                    <a:solidFill>
                      <a:srgbClr val="000000"/>
                    </a:solidFill>
                    <a:latin typeface="+mn-ea"/>
                  </a:rPr>
                  <a:t>，还剩视频评论未完成和新闻推送。</a:t>
                </a:r>
                <a:endParaRPr lang="zh-CN" altLang="en-US" sz="14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flipH="1">
              <a:off x="5807" y="5507"/>
              <a:ext cx="5518" cy="2523"/>
              <a:chOff x="7752497" y="2601819"/>
              <a:chExt cx="3503874" cy="1602094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8323997" y="2601819"/>
                <a:ext cx="2921724" cy="2768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>
                  <a:lnSpc>
                    <a:spcPct val="100000"/>
                  </a:lnSpc>
                </a:pPr>
                <a:r>
                  <a:rPr lang="zh-CN" altLang="en-US" b="1" spc="100">
                    <a:latin typeface="+mj-ea"/>
                    <a:ea typeface="+mj-ea"/>
                  </a:rPr>
                  <a:t>改进点</a:t>
                </a:r>
                <a:endParaRPr lang="zh-CN" altLang="en-US" b="1" spc="100">
                  <a:latin typeface="+mj-ea"/>
                  <a:ea typeface="+mj-ea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752497" y="2961422"/>
                <a:ext cx="3503874" cy="1242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p>
                <a:pPr algn="l" fontAlgn="auto">
                  <a:lnSpc>
                    <a:spcPct val="130000"/>
                  </a:lnSpc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 Light" panose="020B0502040204020203" charset="-122"/>
                  </a:rPr>
                  <a:t>客户端流畅度需要再优化。</a:t>
                </a:r>
                <a:endParaRPr lang="zh-CN" altLang="en-US" sz="1400">
                  <a:solidFill>
                    <a:srgbClr val="000000"/>
                  </a:solidFill>
                  <a:latin typeface="微软雅黑 Light" panose="020B0502040204020203" charset="-122"/>
                </a:endParaRPr>
              </a:p>
              <a:p>
                <a:pPr algn="l" fontAlgn="auto">
                  <a:lnSpc>
                    <a:spcPct val="130000"/>
                  </a:lnSpc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 Light" panose="020B0502040204020203" charset="-122"/>
                  </a:rPr>
                  <a:t>在安卓</a:t>
                </a:r>
                <a:r>
                  <a:rPr lang="en-US" altLang="zh-CN" sz="1400">
                    <a:solidFill>
                      <a:srgbClr val="000000"/>
                    </a:solidFill>
                    <a:latin typeface="微软雅黑 Light" panose="020B0502040204020203" charset="-122"/>
                  </a:rPr>
                  <a:t>7</a:t>
                </a:r>
                <a:r>
                  <a:rPr lang="zh-CN" altLang="en-US" sz="1400">
                    <a:solidFill>
                      <a:srgbClr val="000000"/>
                    </a:solidFill>
                    <a:latin typeface="微软雅黑 Light" panose="020B0502040204020203" charset="-122"/>
                  </a:rPr>
                  <a:t>以下版本中评论无法使用，原因是时间格式化的</a:t>
                </a:r>
                <a:r>
                  <a:rPr lang="en-US" altLang="zh-CN" sz="1400">
                    <a:solidFill>
                      <a:srgbClr val="000000"/>
                    </a:solidFill>
                    <a:latin typeface="微软雅黑 Light" panose="020B0502040204020203" charset="-122"/>
                  </a:rPr>
                  <a:t>javaAPI</a:t>
                </a:r>
                <a:r>
                  <a:rPr lang="zh-CN" altLang="en-US" sz="1400">
                    <a:solidFill>
                      <a:srgbClr val="000000"/>
                    </a:solidFill>
                    <a:latin typeface="微软雅黑 Light" panose="020B0502040204020203" charset="-122"/>
                  </a:rPr>
                  <a:t>安卓</a:t>
                </a:r>
                <a:r>
                  <a:rPr lang="en-US" altLang="zh-CN" sz="1400">
                    <a:solidFill>
                      <a:srgbClr val="000000"/>
                    </a:solidFill>
                    <a:latin typeface="微软雅黑 Light" panose="020B0502040204020203" charset="-122"/>
                  </a:rPr>
                  <a:t>7</a:t>
                </a:r>
                <a:r>
                  <a:rPr lang="zh-CN" altLang="en-US" sz="1400">
                    <a:solidFill>
                      <a:srgbClr val="000000"/>
                    </a:solidFill>
                    <a:latin typeface="微软雅黑 Light" panose="020B0502040204020203" charset="-122"/>
                  </a:rPr>
                  <a:t>无法使用</a:t>
                </a:r>
                <a:r>
                  <a:rPr lang="en-US" altLang="zh-CN" sz="1400">
                    <a:solidFill>
                      <a:srgbClr val="000000"/>
                    </a:solidFill>
                    <a:latin typeface="微软雅黑 Light" panose="020B0502040204020203" charset="-122"/>
                  </a:rPr>
                  <a:t>.</a:t>
                </a:r>
                <a:r>
                  <a:rPr lang="zh-CN" altLang="en-US" sz="1400">
                    <a:solidFill>
                      <a:srgbClr val="000000"/>
                    </a:solidFill>
                    <a:latin typeface="微软雅黑 Light" panose="020B0502040204020203" charset="-122"/>
                  </a:rPr>
                  <a:t>也无法使用头像上传功能。还需要优化。</a:t>
                </a:r>
                <a:endParaRPr lang="zh-CN" altLang="en-US" sz="14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262626"/>
      </a:dk1>
      <a:lt1>
        <a:srgbClr val="FFFFFF"/>
      </a:lt1>
      <a:dk2>
        <a:srgbClr val="44546A"/>
      </a:dk2>
      <a:lt2>
        <a:srgbClr val="E7E6E6"/>
      </a:lt2>
      <a:accent1>
        <a:srgbClr val="025071"/>
      </a:accent1>
      <a:accent2>
        <a:srgbClr val="E6BB74"/>
      </a:accent2>
      <a:accent3>
        <a:srgbClr val="53D2DB"/>
      </a:accent3>
      <a:accent4>
        <a:srgbClr val="FFC05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1702</Words>
  <Application>WPS 演示</Application>
  <PresentationFormat>宽屏</PresentationFormat>
  <Paragraphs>167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微软雅黑 Light</vt:lpstr>
      <vt:lpstr>Arial Unicode MS</vt:lpstr>
      <vt:lpstr>Arial Black</vt:lpstr>
      <vt:lpstr>等线</vt:lpstr>
      <vt:lpstr>Calibri</vt:lpstr>
      <vt:lpstr>Office 主题​​</vt:lpstr>
      <vt:lpstr>PowerPoint 演示文稿</vt:lpstr>
      <vt:lpstr>PowerPoint 演示文稿</vt:lpstr>
      <vt:lpstr>APP功能模块</vt:lpstr>
      <vt:lpstr>技术路线</vt:lpstr>
      <vt:lpstr>计划安排</vt:lpstr>
      <vt:lpstr>人员分工</vt:lpstr>
      <vt:lpstr>人员完成代码</vt:lpstr>
      <vt:lpstr>文档工作量</vt:lpstr>
      <vt:lpstr>未完成与改进点</vt:lpstr>
      <vt:lpstr>总结与展望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锦十七的原创PPT模板</dc:title>
  <dc:creator>锦十七</dc:creator>
  <cp:keywords>稻壳儿_锦十七</cp:keywords>
  <cp:category>https://www.docer.com/works?userid=418866232</cp:category>
  <cp:lastModifiedBy>cxk</cp:lastModifiedBy>
  <cp:revision>4</cp:revision>
  <dcterms:created xsi:type="dcterms:W3CDTF">2021-06-29T15:50:00Z</dcterms:created>
  <dcterms:modified xsi:type="dcterms:W3CDTF">2021-06-30T01:30:49Z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