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5143500" type="screen16x9"/>
  <p:notesSz cx="6858000" cy="9144000"/>
  <p:embeddedFontLst>
    <p:embeddedFont>
      <p:font typeface="Oswald" charset="0"/>
      <p:regular r:id="rId11"/>
      <p:bold r:id="rId12"/>
    </p:embeddedFont>
    <p:embeddedFont>
      <p:font typeface="Average" charset="0"/>
      <p:regular r:id="rId13"/>
    </p:embeddedFont>
    <p:embeddedFont>
      <p:font typeface="Roboto Slab" charset="0"/>
      <p:regular r:id="rId14"/>
      <p:bold r:id="rId15"/>
    </p:embeddedFont>
    <p:embeddedFont>
      <p:font typeface="Roboto" charset="0"/>
      <p:regular r:id="rId16"/>
      <p:bold r:id="rId17"/>
      <p:italic r:id="rId18"/>
      <p:boldItalic r:id="rId19"/>
    </p:embeddedFont>
    <p:embeddedFont>
      <p:font typeface="La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199"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599"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pPr lvl="0" algn="r">
                <a:spcBef>
                  <a:spcPts val="0"/>
                </a:spcBef>
                <a:buNone/>
              </a:p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1789500"/>
            <a:ext cx="8520600" cy="1910700"/>
          </a:xfrm>
          <a:prstGeom prst="rect">
            <a:avLst/>
          </a:prstGeom>
        </p:spPr>
        <p:txBody>
          <a:bodyPr lIns="91425" tIns="91425" rIns="91425" bIns="91425" anchor="t" anchorCtr="0">
            <a:noAutofit/>
          </a:bodyPr>
          <a:lstStyle/>
          <a:p>
            <a:pPr lvl="0">
              <a:spcBef>
                <a:spcPts val="0"/>
              </a:spcBef>
              <a:buNone/>
            </a:pPr>
            <a:r>
              <a:rPr lang="en"/>
              <a:t>                      </a:t>
            </a:r>
            <a:r>
              <a:rPr lang="en" sz="3600"/>
              <a:t> Testimonials of the customer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Overview</a:t>
            </a:r>
          </a:p>
        </p:txBody>
      </p:sp>
      <p:sp>
        <p:nvSpPr>
          <p:cNvPr id="65" name="Shape 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dirty="0"/>
              <a:t>Here are some of the nice things people have had to say about us.</a:t>
            </a:r>
          </a:p>
        </p:txBody>
      </p:sp>
      <p:sp>
        <p:nvSpPr>
          <p:cNvPr id="66" name="Shape 66"/>
          <p:cNvSpPr/>
          <p:nvPr/>
        </p:nvSpPr>
        <p:spPr>
          <a:xfrm>
            <a:off x="0" y="0"/>
            <a:ext cx="9161100" cy="2484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7" name="Shape 67"/>
          <p:cNvSpPr txBox="1"/>
          <p:nvPr/>
        </p:nvSpPr>
        <p:spPr>
          <a:xfrm>
            <a:off x="311700" y="372500"/>
            <a:ext cx="8520600" cy="733500"/>
          </a:xfrm>
          <a:prstGeom prst="rect">
            <a:avLst/>
          </a:prstGeom>
          <a:noFill/>
          <a:ln>
            <a:noFill/>
          </a:ln>
        </p:spPr>
        <p:txBody>
          <a:bodyPr lIns="91425" tIns="91425" rIns="91425" bIns="91425" anchor="b" anchorCtr="0">
            <a:noAutofit/>
          </a:bodyPr>
          <a:lstStyle/>
          <a:p>
            <a:pPr lvl="0" algn="ctr" rtl="0">
              <a:spcBef>
                <a:spcPts val="0"/>
              </a:spcBef>
              <a:buNone/>
            </a:pPr>
            <a:r>
              <a:rPr lang="en" sz="3000" dirty="0" smtClean="0">
                <a:solidFill>
                  <a:srgbClr val="0277BD"/>
                </a:solidFill>
                <a:latin typeface="Roboto Slab"/>
                <a:ea typeface="Roboto Slab"/>
                <a:cs typeface="Roboto Slab"/>
                <a:sym typeface="Roboto Slab"/>
              </a:rPr>
              <a:t>Sreenivas reddy</a:t>
            </a:r>
            <a:endParaRPr lang="en" sz="3000" dirty="0">
              <a:solidFill>
                <a:srgbClr val="0277BD"/>
              </a:solidFill>
              <a:latin typeface="Roboto Slab"/>
              <a:ea typeface="Roboto Slab"/>
              <a:cs typeface="Roboto Slab"/>
              <a:sym typeface="Roboto Slab"/>
            </a:endParaRPr>
          </a:p>
        </p:txBody>
      </p:sp>
      <p:sp>
        <p:nvSpPr>
          <p:cNvPr id="68" name="Shape 68"/>
          <p:cNvSpPr txBox="1"/>
          <p:nvPr/>
        </p:nvSpPr>
        <p:spPr>
          <a:xfrm>
            <a:off x="-170500" y="3045074"/>
            <a:ext cx="2177400"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100">
                <a:solidFill>
                  <a:srgbClr val="8BC34A"/>
                </a:solidFill>
                <a:latin typeface="Roboto"/>
                <a:ea typeface="Roboto"/>
                <a:cs typeface="Roboto"/>
                <a:sym typeface="Roboto"/>
              </a:rPr>
              <a:t> </a:t>
            </a:r>
          </a:p>
        </p:txBody>
      </p:sp>
      <p:sp>
        <p:nvSpPr>
          <p:cNvPr id="69" name="Shape 69"/>
          <p:cNvSpPr txBox="1"/>
          <p:nvPr/>
        </p:nvSpPr>
        <p:spPr>
          <a:xfrm>
            <a:off x="3295546" y="3108899"/>
            <a:ext cx="2724254"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US" sz="2100" dirty="0" smtClean="0">
                <a:solidFill>
                  <a:srgbClr val="8BC34A"/>
                </a:solidFill>
                <a:latin typeface="Roboto"/>
                <a:ea typeface="Roboto"/>
                <a:cs typeface="Roboto"/>
                <a:sym typeface="Roboto"/>
              </a:rPr>
              <a:t>D</a:t>
            </a:r>
            <a:r>
              <a:rPr lang="en" sz="2100" dirty="0" smtClean="0">
                <a:solidFill>
                  <a:srgbClr val="8BC34A"/>
                </a:solidFill>
                <a:latin typeface="Roboto"/>
                <a:ea typeface="Roboto"/>
                <a:cs typeface="Roboto"/>
                <a:sym typeface="Roboto"/>
              </a:rPr>
              <a:t>eveloper at  </a:t>
            </a:r>
            <a:r>
              <a:rPr lang="en" sz="2100" dirty="0" smtClean="0">
                <a:solidFill>
                  <a:srgbClr val="8BC34A"/>
                </a:solidFill>
                <a:latin typeface="Roboto"/>
                <a:ea typeface="Roboto"/>
                <a:cs typeface="Roboto"/>
                <a:sym typeface="Roboto"/>
              </a:rPr>
              <a:t>Adobe </a:t>
            </a:r>
          </a:p>
          <a:p>
            <a:pPr lvl="0" algn="ctr" rtl="0">
              <a:lnSpc>
                <a:spcPct val="115000"/>
              </a:lnSpc>
              <a:spcBef>
                <a:spcPts val="0"/>
              </a:spcBef>
              <a:spcAft>
                <a:spcPts val="1600"/>
              </a:spcAft>
              <a:buNone/>
            </a:pPr>
            <a:endParaRPr lang="en" sz="2100" dirty="0">
              <a:solidFill>
                <a:srgbClr val="8BC34A"/>
              </a:solidFill>
              <a:latin typeface="Roboto"/>
              <a:ea typeface="Roboto"/>
              <a:cs typeface="Roboto"/>
              <a:sym typeface="Roboto"/>
            </a:endParaRPr>
          </a:p>
        </p:txBody>
      </p:sp>
      <p:grpSp>
        <p:nvGrpSpPr>
          <p:cNvPr id="70" name="Shape 70"/>
          <p:cNvGrpSpPr/>
          <p:nvPr/>
        </p:nvGrpSpPr>
        <p:grpSpPr>
          <a:xfrm>
            <a:off x="3598687" y="1381450"/>
            <a:ext cx="1644300" cy="1659174"/>
            <a:chOff x="2649450" y="1351550"/>
            <a:chExt cx="1644300" cy="1659174"/>
          </a:xfrm>
        </p:grpSpPr>
        <p:sp>
          <p:nvSpPr>
            <p:cNvPr id="71" name="Shape 71"/>
            <p:cNvSpPr/>
            <p:nvPr/>
          </p:nvSpPr>
          <p:spPr>
            <a:xfrm>
              <a:off x="2649450" y="1351550"/>
              <a:ext cx="1644300" cy="16443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pic>
          <p:nvPicPr>
            <p:cNvPr id="72" name="Shape 72" descr="Cartoonish illustration of a boy in a yellow shirt"/>
            <p:cNvPicPr preferRelativeResize="0"/>
            <p:nvPr/>
          </p:nvPicPr>
          <p:blipFill rotWithShape="1">
            <a:blip r:embed="rId3">
              <a:alphaModFix/>
            </a:blip>
            <a:srcRect l="-8182" t="-12397" r="-4214"/>
            <a:stretch/>
          </p:blipFill>
          <p:spPr>
            <a:xfrm>
              <a:off x="2649450" y="1366424"/>
              <a:ext cx="1644300" cy="1644300"/>
            </a:xfrm>
            <a:prstGeom prst="ellipse">
              <a:avLst/>
            </a:prstGeom>
            <a:noFill/>
            <a:ln>
              <a:noFill/>
            </a:ln>
          </p:spPr>
        </p:pic>
      </p:grpSp>
      <p:sp>
        <p:nvSpPr>
          <p:cNvPr id="73" name="Shape 73"/>
          <p:cNvSpPr txBox="1"/>
          <p:nvPr/>
        </p:nvSpPr>
        <p:spPr>
          <a:xfrm>
            <a:off x="1735347" y="3681650"/>
            <a:ext cx="5690399" cy="17319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a:solidFill>
                  <a:srgbClr val="FFFFFF"/>
                </a:solidFill>
                <a:latin typeface="Roboto"/>
                <a:ea typeface="Roboto"/>
                <a:cs typeface="Roboto"/>
                <a:sym typeface="Roboto"/>
              </a:rPr>
              <a:t>Cloud based sharing is really an essential for my team,It's great to have several options for file sharing.  It's safe, as I use 2-step verification, so any unfamiliar locations trying to access have to verify their identity.</a:t>
            </a:r>
          </a:p>
        </p:txBody>
      </p:sp>
      <p:sp>
        <p:nvSpPr>
          <p:cNvPr id="74" name="Shape 74"/>
          <p:cNvSpPr txBox="1"/>
          <p:nvPr/>
        </p:nvSpPr>
        <p:spPr>
          <a:xfrm>
            <a:off x="6761579" y="3108899"/>
            <a:ext cx="2177400"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endParaRPr sz="2100">
              <a:solidFill>
                <a:srgbClr val="8BC34A"/>
              </a:solidFill>
              <a:latin typeface="Roboto"/>
              <a:ea typeface="Roboto"/>
              <a:cs typeface="Roboto"/>
              <a:sym typeface="Roboto"/>
            </a:endParaRPr>
          </a:p>
        </p:txBody>
      </p:sp>
      <p:cxnSp>
        <p:nvCxnSpPr>
          <p:cNvPr id="75" name="Shape 75"/>
          <p:cNvCxnSpPr/>
          <p:nvPr/>
        </p:nvCxnSpPr>
        <p:spPr>
          <a:xfrm>
            <a:off x="4285400" y="3613372"/>
            <a:ext cx="270900" cy="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64100" y="597425"/>
            <a:ext cx="8520600" cy="572700"/>
          </a:xfrm>
          <a:prstGeom prst="rect">
            <a:avLst/>
          </a:prstGeom>
        </p:spPr>
        <p:txBody>
          <a:bodyPr lIns="91425" tIns="91425" rIns="91425" bIns="91425" anchor="t" anchorCtr="0">
            <a:noAutofit/>
          </a:bodyPr>
          <a:lstStyle/>
          <a:p>
            <a:pPr lvl="0" rtl="0">
              <a:spcBef>
                <a:spcPts val="0"/>
              </a:spcBef>
              <a:buNone/>
            </a:pPr>
            <a:r>
              <a:rPr lang="en"/>
              <a:t>Overview</a:t>
            </a:r>
          </a:p>
        </p:txBody>
      </p:sp>
      <p:sp>
        <p:nvSpPr>
          <p:cNvPr id="81" name="Shape 81"/>
          <p:cNvSpPr txBox="1">
            <a:spLocks noGrp="1"/>
          </p:cNvSpPr>
          <p:nvPr>
            <p:ph type="body" idx="4294967295"/>
          </p:nvPr>
        </p:nvSpPr>
        <p:spPr>
          <a:xfrm>
            <a:off x="-122925" y="1258400"/>
            <a:ext cx="8520600" cy="3416400"/>
          </a:xfrm>
          <a:prstGeom prst="rect">
            <a:avLst/>
          </a:prstGeom>
        </p:spPr>
        <p:txBody>
          <a:bodyPr lIns="91425" tIns="91425" rIns="91425" bIns="91425" anchor="t" anchorCtr="0">
            <a:noAutofit/>
          </a:bodyPr>
          <a:lstStyle/>
          <a:p>
            <a:pPr lvl="0" rtl="0">
              <a:spcBef>
                <a:spcPts val="0"/>
              </a:spcBef>
              <a:buNone/>
            </a:pPr>
            <a:r>
              <a:rPr lang="en"/>
              <a:t>Here are some of the nice things people have had to say about us.</a:t>
            </a:r>
          </a:p>
        </p:txBody>
      </p:sp>
      <p:sp>
        <p:nvSpPr>
          <p:cNvPr id="82" name="Shape 82"/>
          <p:cNvSpPr/>
          <p:nvPr/>
        </p:nvSpPr>
        <p:spPr>
          <a:xfrm>
            <a:off x="-17100" y="188700"/>
            <a:ext cx="9161100" cy="2484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txBox="1"/>
          <p:nvPr/>
        </p:nvSpPr>
        <p:spPr>
          <a:xfrm>
            <a:off x="464100" y="524900"/>
            <a:ext cx="8520600" cy="733500"/>
          </a:xfrm>
          <a:prstGeom prst="rect">
            <a:avLst/>
          </a:prstGeom>
          <a:noFill/>
          <a:ln>
            <a:noFill/>
          </a:ln>
        </p:spPr>
        <p:txBody>
          <a:bodyPr lIns="91425" tIns="91425" rIns="91425" bIns="91425" anchor="b" anchorCtr="0">
            <a:noAutofit/>
          </a:bodyPr>
          <a:lstStyle/>
          <a:p>
            <a:pPr lvl="0" algn="ctr" rtl="0">
              <a:spcBef>
                <a:spcPts val="0"/>
              </a:spcBef>
              <a:buNone/>
            </a:pPr>
            <a:r>
              <a:rPr lang="en" sz="3000" dirty="0" smtClean="0">
                <a:solidFill>
                  <a:srgbClr val="0277BD"/>
                </a:solidFill>
                <a:latin typeface="Roboto Slab"/>
                <a:ea typeface="Roboto Slab"/>
                <a:cs typeface="Roboto Slab"/>
                <a:sym typeface="Roboto Slab"/>
              </a:rPr>
              <a:t>Sruthi juneja</a:t>
            </a:r>
            <a:endParaRPr lang="en" sz="3000" dirty="0">
              <a:solidFill>
                <a:srgbClr val="0277BD"/>
              </a:solidFill>
              <a:latin typeface="Roboto Slab"/>
              <a:ea typeface="Roboto Slab"/>
              <a:cs typeface="Roboto Slab"/>
              <a:sym typeface="Roboto Slab"/>
            </a:endParaRPr>
          </a:p>
        </p:txBody>
      </p:sp>
      <p:grpSp>
        <p:nvGrpSpPr>
          <p:cNvPr id="84" name="Shape 84"/>
          <p:cNvGrpSpPr/>
          <p:nvPr/>
        </p:nvGrpSpPr>
        <p:grpSpPr>
          <a:xfrm>
            <a:off x="3635687" y="1393562"/>
            <a:ext cx="1644325" cy="1644300"/>
            <a:chOff x="431475" y="1351550"/>
            <a:chExt cx="1644325" cy="1644300"/>
          </a:xfrm>
        </p:grpSpPr>
        <p:sp>
          <p:nvSpPr>
            <p:cNvPr id="85" name="Shape 85"/>
            <p:cNvSpPr/>
            <p:nvPr/>
          </p:nvSpPr>
          <p:spPr>
            <a:xfrm>
              <a:off x="431500" y="1351550"/>
              <a:ext cx="1644300" cy="16443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pic>
          <p:nvPicPr>
            <p:cNvPr id="86" name="Shape 86" descr="Cartoonish illustration of a woman with purple hair"/>
            <p:cNvPicPr preferRelativeResize="0"/>
            <p:nvPr/>
          </p:nvPicPr>
          <p:blipFill rotWithShape="1">
            <a:blip r:embed="rId3">
              <a:alphaModFix/>
            </a:blip>
            <a:srcRect l="-6205" t="-12422" r="-6216"/>
            <a:stretch/>
          </p:blipFill>
          <p:spPr>
            <a:xfrm>
              <a:off x="431475" y="1351550"/>
              <a:ext cx="1644300" cy="1644300"/>
            </a:xfrm>
            <a:prstGeom prst="ellipse">
              <a:avLst/>
            </a:prstGeom>
            <a:noFill/>
            <a:ln>
              <a:noFill/>
            </a:ln>
          </p:spPr>
        </p:pic>
      </p:grpSp>
      <p:sp>
        <p:nvSpPr>
          <p:cNvPr id="87" name="Shape 87"/>
          <p:cNvSpPr txBox="1"/>
          <p:nvPr/>
        </p:nvSpPr>
        <p:spPr>
          <a:xfrm>
            <a:off x="3560000" y="3183712"/>
            <a:ext cx="2536000"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100" dirty="0" smtClean="0">
                <a:solidFill>
                  <a:srgbClr val="8BC34A"/>
                </a:solidFill>
                <a:latin typeface="Roboto"/>
                <a:ea typeface="Roboto"/>
                <a:cs typeface="Roboto"/>
                <a:sym typeface="Roboto"/>
              </a:rPr>
              <a:t>General manager</a:t>
            </a:r>
            <a:endParaRPr lang="en" sz="2100" dirty="0">
              <a:solidFill>
                <a:srgbClr val="8BC34A"/>
              </a:solidFill>
              <a:latin typeface="Roboto"/>
              <a:ea typeface="Roboto"/>
              <a:cs typeface="Roboto"/>
              <a:sym typeface="Roboto"/>
            </a:endParaRPr>
          </a:p>
          <a:p>
            <a:pPr lvl="0" algn="ctr" rtl="0">
              <a:lnSpc>
                <a:spcPct val="115000"/>
              </a:lnSpc>
              <a:spcBef>
                <a:spcPts val="0"/>
              </a:spcBef>
              <a:spcAft>
                <a:spcPts val="1600"/>
              </a:spcAft>
              <a:buNone/>
            </a:pPr>
            <a:r>
              <a:rPr lang="en" sz="2100" dirty="0">
                <a:solidFill>
                  <a:srgbClr val="8BC34A"/>
                </a:solidFill>
                <a:latin typeface="Roboto"/>
                <a:ea typeface="Roboto"/>
                <a:cs typeface="Roboto"/>
                <a:sym typeface="Roboto"/>
              </a:rPr>
              <a:t> </a:t>
            </a:r>
          </a:p>
        </p:txBody>
      </p:sp>
      <p:cxnSp>
        <p:nvCxnSpPr>
          <p:cNvPr id="88" name="Shape 88"/>
          <p:cNvCxnSpPr/>
          <p:nvPr/>
        </p:nvCxnSpPr>
        <p:spPr>
          <a:xfrm>
            <a:off x="4513250" y="3765772"/>
            <a:ext cx="270900" cy="0"/>
          </a:xfrm>
          <a:prstGeom prst="straightConnector1">
            <a:avLst/>
          </a:prstGeom>
          <a:noFill/>
          <a:ln w="9525" cap="flat" cmpd="sng">
            <a:solidFill>
              <a:srgbClr val="CFD8DC"/>
            </a:solidFill>
            <a:prstDash val="solid"/>
            <a:round/>
            <a:headEnd type="none" w="med" len="med"/>
            <a:tailEnd type="none" w="med" len="med"/>
          </a:ln>
        </p:spPr>
      </p:cxnSp>
      <p:sp>
        <p:nvSpPr>
          <p:cNvPr id="89" name="Shape 89"/>
          <p:cNvSpPr txBox="1"/>
          <p:nvPr/>
        </p:nvSpPr>
        <p:spPr>
          <a:xfrm>
            <a:off x="1698353" y="3765750"/>
            <a:ext cx="5346000" cy="13929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rgbClr val="FFFFFF"/>
                </a:solidFill>
                <a:latin typeface="Roboto"/>
                <a:ea typeface="Roboto"/>
                <a:cs typeface="Roboto"/>
                <a:sym typeface="Roboto"/>
              </a:rPr>
              <a:t>This is an excellent tool for sharing files,especially loved the geo-lock feature which makes this application unique from other file sharing applications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64100" y="597425"/>
            <a:ext cx="8520600" cy="572700"/>
          </a:xfrm>
          <a:prstGeom prst="rect">
            <a:avLst/>
          </a:prstGeom>
        </p:spPr>
        <p:txBody>
          <a:bodyPr lIns="91425" tIns="91425" rIns="91425" bIns="91425" anchor="t" anchorCtr="0">
            <a:noAutofit/>
          </a:bodyPr>
          <a:lstStyle/>
          <a:p>
            <a:pPr lvl="0" rtl="0">
              <a:spcBef>
                <a:spcPts val="0"/>
              </a:spcBef>
              <a:buNone/>
            </a:pPr>
            <a:r>
              <a:rPr lang="en"/>
              <a:t>Overview</a:t>
            </a:r>
          </a:p>
        </p:txBody>
      </p:sp>
      <p:sp>
        <p:nvSpPr>
          <p:cNvPr id="95" name="Shape 95"/>
          <p:cNvSpPr txBox="1">
            <a:spLocks noGrp="1"/>
          </p:cNvSpPr>
          <p:nvPr>
            <p:ph type="body" idx="4294967295"/>
          </p:nvPr>
        </p:nvSpPr>
        <p:spPr>
          <a:xfrm>
            <a:off x="464100" y="1304875"/>
            <a:ext cx="8520600" cy="3416400"/>
          </a:xfrm>
          <a:prstGeom prst="rect">
            <a:avLst/>
          </a:prstGeom>
        </p:spPr>
        <p:txBody>
          <a:bodyPr lIns="91425" tIns="91425" rIns="91425" bIns="91425" anchor="t" anchorCtr="0">
            <a:noAutofit/>
          </a:bodyPr>
          <a:lstStyle/>
          <a:p>
            <a:pPr lvl="0" rtl="0">
              <a:spcBef>
                <a:spcPts val="0"/>
              </a:spcBef>
              <a:buNone/>
            </a:pPr>
            <a:r>
              <a:rPr lang="en" dirty="0"/>
              <a:t>Here are some of the nice things people have had </a:t>
            </a:r>
            <a:r>
              <a:rPr lang="en" dirty="0" smtClean="0"/>
              <a:t>tosay </a:t>
            </a:r>
            <a:r>
              <a:rPr lang="en" dirty="0"/>
              <a:t>about us.</a:t>
            </a:r>
          </a:p>
        </p:txBody>
      </p:sp>
      <p:sp>
        <p:nvSpPr>
          <p:cNvPr id="96" name="Shape 96"/>
          <p:cNvSpPr/>
          <p:nvPr/>
        </p:nvSpPr>
        <p:spPr>
          <a:xfrm>
            <a:off x="-17100" y="188700"/>
            <a:ext cx="9161100" cy="2484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7" name="Shape 97"/>
          <p:cNvSpPr txBox="1"/>
          <p:nvPr/>
        </p:nvSpPr>
        <p:spPr>
          <a:xfrm>
            <a:off x="464100" y="524900"/>
            <a:ext cx="8520600" cy="733500"/>
          </a:xfrm>
          <a:prstGeom prst="rect">
            <a:avLst/>
          </a:prstGeom>
          <a:noFill/>
          <a:ln>
            <a:noFill/>
          </a:ln>
        </p:spPr>
        <p:txBody>
          <a:bodyPr lIns="91425" tIns="91425" rIns="91425" bIns="91425" anchor="b" anchorCtr="0">
            <a:noAutofit/>
          </a:bodyPr>
          <a:lstStyle/>
          <a:p>
            <a:pPr lvl="0" algn="ctr" rtl="0">
              <a:spcBef>
                <a:spcPts val="0"/>
              </a:spcBef>
              <a:buNone/>
            </a:pPr>
            <a:r>
              <a:rPr lang="en" sz="3000" dirty="0" smtClean="0">
                <a:solidFill>
                  <a:srgbClr val="0277BD"/>
                </a:solidFill>
                <a:latin typeface="Roboto Slab"/>
                <a:ea typeface="Roboto Slab"/>
                <a:cs typeface="Roboto Slab"/>
                <a:sym typeface="Roboto Slab"/>
              </a:rPr>
              <a:t>Dhruv pandey</a:t>
            </a:r>
            <a:endParaRPr lang="en" sz="3000" dirty="0">
              <a:solidFill>
                <a:srgbClr val="0277BD"/>
              </a:solidFill>
              <a:latin typeface="Roboto Slab"/>
              <a:ea typeface="Roboto Slab"/>
              <a:cs typeface="Roboto Slab"/>
              <a:sym typeface="Roboto Slab"/>
            </a:endParaRPr>
          </a:p>
        </p:txBody>
      </p:sp>
      <p:sp>
        <p:nvSpPr>
          <p:cNvPr id="98" name="Shape 98"/>
          <p:cNvSpPr txBox="1"/>
          <p:nvPr/>
        </p:nvSpPr>
        <p:spPr>
          <a:xfrm>
            <a:off x="317350" y="3261299"/>
            <a:ext cx="2177400"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endParaRPr sz="2100">
              <a:solidFill>
                <a:srgbClr val="8BC34A"/>
              </a:solidFill>
              <a:latin typeface="Roboto"/>
              <a:ea typeface="Roboto"/>
              <a:cs typeface="Roboto"/>
              <a:sym typeface="Roboto"/>
            </a:endParaRPr>
          </a:p>
          <a:p>
            <a:pPr lvl="0" algn="ctr" rtl="0">
              <a:lnSpc>
                <a:spcPct val="115000"/>
              </a:lnSpc>
              <a:spcBef>
                <a:spcPts val="0"/>
              </a:spcBef>
              <a:spcAft>
                <a:spcPts val="1600"/>
              </a:spcAft>
              <a:buNone/>
            </a:pPr>
            <a:r>
              <a:rPr lang="en" sz="2100">
                <a:solidFill>
                  <a:srgbClr val="8BC34A"/>
                </a:solidFill>
                <a:latin typeface="Roboto"/>
                <a:ea typeface="Roboto"/>
                <a:cs typeface="Roboto"/>
                <a:sym typeface="Roboto"/>
              </a:rPr>
              <a:t> </a:t>
            </a:r>
          </a:p>
        </p:txBody>
      </p:sp>
      <p:sp>
        <p:nvSpPr>
          <p:cNvPr id="99" name="Shape 99"/>
          <p:cNvSpPr txBox="1"/>
          <p:nvPr/>
        </p:nvSpPr>
        <p:spPr>
          <a:xfrm>
            <a:off x="2526958" y="3261299"/>
            <a:ext cx="2177400" cy="436199"/>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endParaRPr sz="2100">
              <a:solidFill>
                <a:srgbClr val="8BC34A"/>
              </a:solidFill>
              <a:latin typeface="Roboto"/>
              <a:ea typeface="Roboto"/>
              <a:cs typeface="Roboto"/>
              <a:sym typeface="Roboto"/>
            </a:endParaRPr>
          </a:p>
        </p:txBody>
      </p:sp>
      <p:sp>
        <p:nvSpPr>
          <p:cNvPr id="100" name="Shape 100"/>
          <p:cNvSpPr txBox="1"/>
          <p:nvPr/>
        </p:nvSpPr>
        <p:spPr>
          <a:xfrm>
            <a:off x="3412048" y="3234475"/>
            <a:ext cx="2793600" cy="436200"/>
          </a:xfrm>
          <a:prstGeom prst="rect">
            <a:avLst/>
          </a:prstGeom>
          <a:noFill/>
          <a:ln>
            <a:noFill/>
          </a:ln>
        </p:spPr>
        <p:txBody>
          <a:bodyPr lIns="91425" tIns="91425" rIns="91425" bIns="91425" anchor="t" anchorCtr="0">
            <a:noAutofit/>
          </a:bodyPr>
          <a:lstStyle/>
          <a:p>
            <a:pPr lvl="0" algn="l" rtl="0">
              <a:lnSpc>
                <a:spcPct val="115000"/>
              </a:lnSpc>
              <a:spcBef>
                <a:spcPts val="0"/>
              </a:spcBef>
              <a:spcAft>
                <a:spcPts val="1600"/>
              </a:spcAft>
              <a:buNone/>
            </a:pPr>
            <a:r>
              <a:rPr lang="en" sz="2100" dirty="0" smtClean="0">
                <a:solidFill>
                  <a:srgbClr val="8BC34A"/>
                </a:solidFill>
                <a:latin typeface="Roboto"/>
                <a:ea typeface="Roboto"/>
                <a:cs typeface="Roboto"/>
                <a:sym typeface="Roboto"/>
              </a:rPr>
              <a:t>          Teacher</a:t>
            </a:r>
            <a:endParaRPr lang="en" sz="2100" dirty="0">
              <a:solidFill>
                <a:srgbClr val="8BC34A"/>
              </a:solidFill>
              <a:latin typeface="Roboto"/>
              <a:ea typeface="Roboto"/>
              <a:cs typeface="Roboto"/>
              <a:sym typeface="Roboto"/>
            </a:endParaRPr>
          </a:p>
        </p:txBody>
      </p:sp>
      <p:cxnSp>
        <p:nvCxnSpPr>
          <p:cNvPr id="101" name="Shape 101"/>
          <p:cNvCxnSpPr/>
          <p:nvPr/>
        </p:nvCxnSpPr>
        <p:spPr>
          <a:xfrm>
            <a:off x="4436550" y="3765772"/>
            <a:ext cx="270900" cy="0"/>
          </a:xfrm>
          <a:prstGeom prst="straightConnector1">
            <a:avLst/>
          </a:prstGeom>
          <a:noFill/>
          <a:ln w="9525" cap="flat" cmpd="sng">
            <a:solidFill>
              <a:srgbClr val="CFD8DC"/>
            </a:solidFill>
            <a:prstDash val="solid"/>
            <a:round/>
            <a:headEnd type="none" w="med" len="med"/>
            <a:tailEnd type="none" w="med" len="med"/>
          </a:ln>
        </p:spPr>
      </p:cxnSp>
      <p:sp>
        <p:nvSpPr>
          <p:cNvPr id="102" name="Shape 102"/>
          <p:cNvSpPr txBox="1"/>
          <p:nvPr/>
        </p:nvSpPr>
        <p:spPr>
          <a:xfrm>
            <a:off x="1663200" y="3834050"/>
            <a:ext cx="5800500" cy="13929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rgbClr val="FFFFFF"/>
                </a:solidFill>
                <a:latin typeface="Roboto"/>
                <a:ea typeface="Roboto"/>
                <a:cs typeface="Roboto"/>
                <a:sym typeface="Roboto"/>
              </a:rPr>
              <a:t>I love the ease of use -pretty straight forward application  and an extremely intuitive UI, with absolutely no learning curve.</a:t>
            </a:r>
          </a:p>
        </p:txBody>
      </p:sp>
      <p:grpSp>
        <p:nvGrpSpPr>
          <p:cNvPr id="103" name="Shape 103"/>
          <p:cNvGrpSpPr/>
          <p:nvPr/>
        </p:nvGrpSpPr>
        <p:grpSpPr>
          <a:xfrm>
            <a:off x="3598687" y="1381450"/>
            <a:ext cx="1644300" cy="1659174"/>
            <a:chOff x="2649450" y="1351550"/>
            <a:chExt cx="1644300" cy="1659174"/>
          </a:xfrm>
        </p:grpSpPr>
        <p:sp>
          <p:nvSpPr>
            <p:cNvPr id="104" name="Shape 104"/>
            <p:cNvSpPr/>
            <p:nvPr/>
          </p:nvSpPr>
          <p:spPr>
            <a:xfrm>
              <a:off x="2649450" y="1351550"/>
              <a:ext cx="1644300" cy="16443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pic>
          <p:nvPicPr>
            <p:cNvPr id="105" name="Shape 105" descr="Cartoonish illustration of a boy in a yellow shirt"/>
            <p:cNvPicPr preferRelativeResize="0"/>
            <p:nvPr/>
          </p:nvPicPr>
          <p:blipFill rotWithShape="1">
            <a:blip r:embed="rId3">
              <a:alphaModFix/>
            </a:blip>
            <a:srcRect l="-8182" t="-12397" r="-4214"/>
            <a:stretch/>
          </p:blipFill>
          <p:spPr>
            <a:xfrm>
              <a:off x="2649450" y="1366424"/>
              <a:ext cx="1644300" cy="1644300"/>
            </a:xfrm>
            <a:prstGeom prst="ellipse">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050" y="0"/>
            <a:ext cx="6227099" cy="623400"/>
          </a:xfrm>
          <a:prstGeom prst="rect">
            <a:avLst/>
          </a:prstGeom>
        </p:spPr>
        <p:txBody>
          <a:bodyPr lIns="91425" tIns="91425" rIns="91425" bIns="91425" anchor="ctr" anchorCtr="0">
            <a:noAutofit/>
          </a:bodyPr>
          <a:lstStyle/>
          <a:p>
            <a:pPr lvl="0">
              <a:spcBef>
                <a:spcPts val="0"/>
              </a:spcBef>
              <a:buNone/>
            </a:pPr>
            <a:r>
              <a:rPr lang="en" sz="1200" b="1">
                <a:latin typeface="Lato"/>
                <a:ea typeface="Lato"/>
                <a:cs typeface="Lato"/>
                <a:sym typeface="Lato"/>
              </a:rPr>
              <a:t>Here are a few of the nice things people have had to say about us:</a:t>
            </a:r>
          </a:p>
        </p:txBody>
      </p:sp>
      <p:sp>
        <p:nvSpPr>
          <p:cNvPr id="111" name="Shape 111"/>
          <p:cNvSpPr txBox="1"/>
          <p:nvPr/>
        </p:nvSpPr>
        <p:spPr>
          <a:xfrm>
            <a:off x="786650" y="1488600"/>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like most about this application?</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This application leads in features and does not lack ease of use and reliable.</a:t>
            </a:r>
          </a:p>
        </p:txBody>
      </p:sp>
      <p:sp>
        <p:nvSpPr>
          <p:cNvPr id="112" name="Shape 112"/>
          <p:cNvSpPr txBox="1"/>
          <p:nvPr/>
        </p:nvSpPr>
        <p:spPr>
          <a:xfrm>
            <a:off x="777900" y="2439725"/>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dislike?</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The only complaint is the compatibility issues with windows 8.Although most of the users are upgrading to  windows 10 version there is no other issue.</a:t>
            </a:r>
          </a:p>
        </p:txBody>
      </p:sp>
      <p:sp>
        <p:nvSpPr>
          <p:cNvPr id="113" name="Shape 113"/>
          <p:cNvSpPr txBox="1"/>
          <p:nvPr/>
        </p:nvSpPr>
        <p:spPr>
          <a:xfrm>
            <a:off x="714025" y="3734675"/>
            <a:ext cx="7588200" cy="13482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business problems are you solving?What benefits have you realized</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I've used this application to share lessons,presentations, and upload media for various uses within the school/teaching community this helps a lot. </a:t>
            </a:r>
          </a:p>
        </p:txBody>
      </p:sp>
      <p:grpSp>
        <p:nvGrpSpPr>
          <p:cNvPr id="114" name="Shape 114"/>
          <p:cNvGrpSpPr/>
          <p:nvPr/>
        </p:nvGrpSpPr>
        <p:grpSpPr>
          <a:xfrm>
            <a:off x="8327098" y="685621"/>
            <a:ext cx="661638" cy="734779"/>
            <a:chOff x="5217299" y="1498631"/>
            <a:chExt cx="1053900" cy="1053900"/>
          </a:xfrm>
        </p:grpSpPr>
        <p:sp>
          <p:nvSpPr>
            <p:cNvPr id="115" name="Shape 115"/>
            <p:cNvSpPr/>
            <p:nvPr/>
          </p:nvSpPr>
          <p:spPr>
            <a:xfrm>
              <a:off x="5217299" y="1498631"/>
              <a:ext cx="1053900"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473199" y="1729430"/>
              <a:ext cx="542100" cy="515400"/>
            </a:xfrm>
            <a:prstGeom prst="star5">
              <a:avLst>
                <a:gd name="adj" fmla="val 19098"/>
                <a:gd name="hf" fmla="val 105146"/>
                <a:gd name="vf" fmla="val 110557"/>
              </a:avLst>
            </a:prstGeom>
            <a:solidFill>
              <a:srgbClr val="8BC34A"/>
            </a:solidFill>
            <a:ln>
              <a:noFill/>
            </a:ln>
          </p:spPr>
          <p:txBody>
            <a:bodyPr lIns="91425" tIns="91425" rIns="91425" bIns="91425" anchor="ctr" anchorCtr="0">
              <a:noAutofit/>
            </a:bodyPr>
            <a:lstStyle/>
            <a:p>
              <a:pPr lvl="0">
                <a:spcBef>
                  <a:spcPts val="0"/>
                </a:spcBef>
                <a:buNone/>
              </a:pPr>
              <a:endParaRPr/>
            </a:p>
          </p:txBody>
        </p:sp>
      </p:grpSp>
      <p:grpSp>
        <p:nvGrpSpPr>
          <p:cNvPr id="117" name="Shape 117"/>
          <p:cNvGrpSpPr/>
          <p:nvPr/>
        </p:nvGrpSpPr>
        <p:grpSpPr>
          <a:xfrm>
            <a:off x="5680512" y="688608"/>
            <a:ext cx="661638" cy="734779"/>
            <a:chOff x="6389549" y="1498631"/>
            <a:chExt cx="1053899" cy="1053900"/>
          </a:xfrm>
        </p:grpSpPr>
        <p:sp>
          <p:nvSpPr>
            <p:cNvPr id="118" name="Shape 118"/>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20" name="Shape 120"/>
          <p:cNvGrpSpPr/>
          <p:nvPr/>
        </p:nvGrpSpPr>
        <p:grpSpPr>
          <a:xfrm>
            <a:off x="7665462" y="685621"/>
            <a:ext cx="661638" cy="734779"/>
            <a:chOff x="6389549" y="1498631"/>
            <a:chExt cx="1053899" cy="1053900"/>
          </a:xfrm>
        </p:grpSpPr>
        <p:sp>
          <p:nvSpPr>
            <p:cNvPr id="121" name="Shape 121"/>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23" name="Shape 123"/>
          <p:cNvGrpSpPr/>
          <p:nvPr/>
        </p:nvGrpSpPr>
        <p:grpSpPr>
          <a:xfrm>
            <a:off x="7003812" y="685621"/>
            <a:ext cx="661638" cy="734779"/>
            <a:chOff x="6389549" y="1498631"/>
            <a:chExt cx="1053899" cy="1053900"/>
          </a:xfrm>
        </p:grpSpPr>
        <p:sp>
          <p:nvSpPr>
            <p:cNvPr id="124" name="Shape 124"/>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26" name="Shape 126"/>
          <p:cNvGrpSpPr/>
          <p:nvPr/>
        </p:nvGrpSpPr>
        <p:grpSpPr>
          <a:xfrm>
            <a:off x="6342162" y="685621"/>
            <a:ext cx="661638" cy="734779"/>
            <a:chOff x="6389549" y="1498631"/>
            <a:chExt cx="1053899" cy="1053900"/>
          </a:xfrm>
        </p:grpSpPr>
        <p:sp>
          <p:nvSpPr>
            <p:cNvPr id="127" name="Shape 127"/>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29" name="Shape 129"/>
          <p:cNvSpPr txBox="1"/>
          <p:nvPr/>
        </p:nvSpPr>
        <p:spPr>
          <a:xfrm>
            <a:off x="496200" y="520400"/>
            <a:ext cx="2832000" cy="734700"/>
          </a:xfrm>
          <a:prstGeom prst="rect">
            <a:avLst/>
          </a:prstGeom>
          <a:noFill/>
          <a:ln>
            <a:noFill/>
          </a:ln>
        </p:spPr>
        <p:txBody>
          <a:bodyPr lIns="91425" tIns="91425" rIns="91425" bIns="91425" anchor="t" anchorCtr="0">
            <a:noAutofit/>
          </a:bodyPr>
          <a:lstStyle/>
          <a:p>
            <a:pPr lvl="0" rtl="0">
              <a:spcBef>
                <a:spcPts val="0"/>
              </a:spcBef>
              <a:buNone/>
            </a:pPr>
            <a:r>
              <a:rPr lang="en" sz="1800" b="1" dirty="0">
                <a:solidFill>
                  <a:schemeClr val="lt1"/>
                </a:solidFill>
                <a:latin typeface="Lato"/>
                <a:ea typeface="Lato"/>
                <a:cs typeface="Lato"/>
                <a:sym typeface="Lato"/>
              </a:rPr>
              <a:t>Name: </a:t>
            </a:r>
            <a:r>
              <a:rPr lang="en" sz="1800" b="1" dirty="0" smtClean="0">
                <a:solidFill>
                  <a:schemeClr val="lt1"/>
                </a:solidFill>
                <a:latin typeface="Lato"/>
                <a:ea typeface="Lato"/>
                <a:cs typeface="Lato"/>
                <a:sym typeface="Lato"/>
              </a:rPr>
              <a:t> Rahul mehra </a:t>
            </a:r>
            <a:endParaRPr lang="en" sz="1800" b="1" dirty="0">
              <a:solidFill>
                <a:schemeClr val="lt1"/>
              </a:solidFill>
              <a:latin typeface="Lato"/>
              <a:ea typeface="Lato"/>
              <a:cs typeface="Lato"/>
              <a:sym typeface="Lato"/>
            </a:endParaRPr>
          </a:p>
          <a:p>
            <a:pPr lvl="0" rtl="0">
              <a:spcBef>
                <a:spcPts val="0"/>
              </a:spcBef>
              <a:buNone/>
            </a:pPr>
            <a:r>
              <a:rPr lang="en" sz="1800" b="1" dirty="0">
                <a:solidFill>
                  <a:schemeClr val="lt1"/>
                </a:solidFill>
                <a:latin typeface="Lato"/>
                <a:ea typeface="Lato"/>
                <a:cs typeface="Lato"/>
                <a:sym typeface="Lato"/>
              </a:rPr>
              <a:t>Developer</a:t>
            </a:r>
          </a:p>
        </p:txBody>
      </p:sp>
      <p:sp>
        <p:nvSpPr>
          <p:cNvPr id="130" name="Shape 130"/>
          <p:cNvSpPr txBox="1"/>
          <p:nvPr/>
        </p:nvSpPr>
        <p:spPr>
          <a:xfrm>
            <a:off x="5680525" y="109225"/>
            <a:ext cx="2081700" cy="508200"/>
          </a:xfrm>
          <a:prstGeom prst="rect">
            <a:avLst/>
          </a:prstGeom>
          <a:noFill/>
          <a:ln>
            <a:noFill/>
          </a:ln>
        </p:spPr>
        <p:txBody>
          <a:bodyPr lIns="91425" tIns="91425" rIns="91425" bIns="91425" anchor="t" anchorCtr="0">
            <a:noAutofit/>
          </a:bodyPr>
          <a:lstStyle/>
          <a:p>
            <a:pPr lvl="0" rtl="0">
              <a:spcBef>
                <a:spcPts val="0"/>
              </a:spcBef>
              <a:buNone/>
            </a:pPr>
            <a:r>
              <a:rPr lang="en" sz="1200" b="1">
                <a:solidFill>
                  <a:schemeClr val="lt1"/>
                </a:solidFill>
                <a:latin typeface="Lato"/>
                <a:ea typeface="Lato"/>
                <a:cs typeface="Lato"/>
                <a:sym typeface="Lato"/>
              </a:rPr>
              <a:t>Review:</a:t>
            </a:r>
            <a:r>
              <a:rPr lang="en" sz="1800" b="1">
                <a:solidFill>
                  <a:schemeClr val="lt1"/>
                </a:solidFill>
                <a:latin typeface="Lato"/>
                <a:ea typeface="Lato"/>
                <a:cs typeface="Lato"/>
                <a:sym typeface="Lato"/>
              </a:rPr>
              <a:t> ⅘</a:t>
            </a:r>
          </a:p>
          <a:p>
            <a:pPr lvl="0" rtl="0">
              <a:spcBef>
                <a:spcPts val="0"/>
              </a:spcBef>
              <a:buNone/>
            </a:pPr>
            <a:r>
              <a:rPr lang="en" sz="1200" b="1">
                <a:solidFill>
                  <a:schemeClr val="lt1"/>
                </a:solidFill>
                <a:latin typeface="Lato"/>
                <a:ea typeface="Lato"/>
                <a:cs typeface="Lato"/>
                <a:sym typeface="Lato"/>
              </a:rPr>
              <a:t>November 19 2016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15050" y="0"/>
            <a:ext cx="6227099" cy="623400"/>
          </a:xfrm>
          <a:prstGeom prst="rect">
            <a:avLst/>
          </a:prstGeom>
        </p:spPr>
        <p:txBody>
          <a:bodyPr lIns="91425" tIns="91425" rIns="91425" bIns="91425" anchor="ctr" anchorCtr="0">
            <a:noAutofit/>
          </a:bodyPr>
          <a:lstStyle/>
          <a:p>
            <a:pPr lvl="0" rtl="0">
              <a:spcBef>
                <a:spcPts val="0"/>
              </a:spcBef>
              <a:buNone/>
            </a:pPr>
            <a:r>
              <a:rPr lang="en" sz="1200" b="1">
                <a:latin typeface="Lato"/>
                <a:ea typeface="Lato"/>
                <a:cs typeface="Lato"/>
                <a:sym typeface="Lato"/>
              </a:rPr>
              <a:t>Here are a few of the nice things people have had to say about us:</a:t>
            </a:r>
          </a:p>
        </p:txBody>
      </p:sp>
      <p:sp>
        <p:nvSpPr>
          <p:cNvPr id="136" name="Shape 136"/>
          <p:cNvSpPr txBox="1"/>
          <p:nvPr/>
        </p:nvSpPr>
        <p:spPr>
          <a:xfrm>
            <a:off x="777900" y="1488600"/>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like most about this application?</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This application  is fast in both uploading and downloading.Network lock, geo lock, password lock.i can now have my files syncing to the cloud.Makes it easy to make sure things are backed up.</a:t>
            </a:r>
          </a:p>
        </p:txBody>
      </p:sp>
      <p:sp>
        <p:nvSpPr>
          <p:cNvPr id="137" name="Shape 137"/>
          <p:cNvSpPr txBox="1"/>
          <p:nvPr/>
        </p:nvSpPr>
        <p:spPr>
          <a:xfrm>
            <a:off x="777900" y="2439725"/>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dislike?</a:t>
            </a:r>
          </a:p>
          <a:p>
            <a:pPr lvl="0" rtl="0">
              <a:spcBef>
                <a:spcPts val="0"/>
              </a:spcBef>
              <a:buNone/>
            </a:pPr>
            <a:endParaRPr sz="18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It takes more time for fetching location. </a:t>
            </a:r>
          </a:p>
        </p:txBody>
      </p:sp>
      <p:sp>
        <p:nvSpPr>
          <p:cNvPr id="138" name="Shape 138"/>
          <p:cNvSpPr txBox="1"/>
          <p:nvPr/>
        </p:nvSpPr>
        <p:spPr>
          <a:xfrm>
            <a:off x="714025" y="3734675"/>
            <a:ext cx="7588200" cy="13482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business problems are you solving?What benefits have you realized</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One to many sharing</a:t>
            </a:r>
          </a:p>
        </p:txBody>
      </p:sp>
      <p:grpSp>
        <p:nvGrpSpPr>
          <p:cNvPr id="139" name="Shape 139"/>
          <p:cNvGrpSpPr/>
          <p:nvPr/>
        </p:nvGrpSpPr>
        <p:grpSpPr>
          <a:xfrm>
            <a:off x="8327098" y="685621"/>
            <a:ext cx="661638" cy="734779"/>
            <a:chOff x="5217299" y="1498631"/>
            <a:chExt cx="1053900" cy="1053900"/>
          </a:xfrm>
        </p:grpSpPr>
        <p:sp>
          <p:nvSpPr>
            <p:cNvPr id="140" name="Shape 140"/>
            <p:cNvSpPr/>
            <p:nvPr/>
          </p:nvSpPr>
          <p:spPr>
            <a:xfrm>
              <a:off x="5217299" y="1498631"/>
              <a:ext cx="1053900"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5473199" y="1729430"/>
              <a:ext cx="542100" cy="515400"/>
            </a:xfrm>
            <a:prstGeom prst="star5">
              <a:avLst>
                <a:gd name="adj" fmla="val 19098"/>
                <a:gd name="hf" fmla="val 105146"/>
                <a:gd name="vf" fmla="val 110557"/>
              </a:avLst>
            </a:prstGeom>
            <a:solidFill>
              <a:srgbClr val="8BC34A"/>
            </a:solidFill>
            <a:ln>
              <a:noFill/>
            </a:ln>
          </p:spPr>
          <p:txBody>
            <a:bodyPr lIns="91425" tIns="91425" rIns="91425" bIns="91425" anchor="ctr" anchorCtr="0">
              <a:noAutofit/>
            </a:bodyPr>
            <a:lstStyle/>
            <a:p>
              <a:pPr lvl="0">
                <a:spcBef>
                  <a:spcPts val="0"/>
                </a:spcBef>
                <a:buNone/>
              </a:pPr>
              <a:endParaRPr/>
            </a:p>
          </p:txBody>
        </p:sp>
      </p:grpSp>
      <p:grpSp>
        <p:nvGrpSpPr>
          <p:cNvPr id="142" name="Shape 142"/>
          <p:cNvGrpSpPr/>
          <p:nvPr/>
        </p:nvGrpSpPr>
        <p:grpSpPr>
          <a:xfrm>
            <a:off x="5680512" y="688608"/>
            <a:ext cx="661638" cy="734779"/>
            <a:chOff x="6389549" y="1498631"/>
            <a:chExt cx="1053899" cy="1053900"/>
          </a:xfrm>
        </p:grpSpPr>
        <p:sp>
          <p:nvSpPr>
            <p:cNvPr id="143" name="Shape 143"/>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45" name="Shape 145"/>
          <p:cNvGrpSpPr/>
          <p:nvPr/>
        </p:nvGrpSpPr>
        <p:grpSpPr>
          <a:xfrm>
            <a:off x="7003812" y="685621"/>
            <a:ext cx="661638" cy="734779"/>
            <a:chOff x="6389549" y="1498631"/>
            <a:chExt cx="1053899" cy="1053900"/>
          </a:xfrm>
        </p:grpSpPr>
        <p:sp>
          <p:nvSpPr>
            <p:cNvPr id="146" name="Shape 146"/>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48" name="Shape 148"/>
          <p:cNvGrpSpPr/>
          <p:nvPr/>
        </p:nvGrpSpPr>
        <p:grpSpPr>
          <a:xfrm>
            <a:off x="6342162" y="685621"/>
            <a:ext cx="661638" cy="734779"/>
            <a:chOff x="6389549" y="1498631"/>
            <a:chExt cx="1053899" cy="1053900"/>
          </a:xfrm>
        </p:grpSpPr>
        <p:sp>
          <p:nvSpPr>
            <p:cNvPr id="149" name="Shape 149"/>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51" name="Shape 151"/>
          <p:cNvGrpSpPr/>
          <p:nvPr/>
        </p:nvGrpSpPr>
        <p:grpSpPr>
          <a:xfrm>
            <a:off x="7665462" y="685621"/>
            <a:ext cx="661638" cy="734779"/>
            <a:chOff x="6389549" y="1498631"/>
            <a:chExt cx="1053899" cy="1053900"/>
          </a:xfrm>
        </p:grpSpPr>
        <p:sp>
          <p:nvSpPr>
            <p:cNvPr id="152" name="Shape 152"/>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54" name="Shape 154"/>
          <p:cNvSpPr txBox="1"/>
          <p:nvPr/>
        </p:nvSpPr>
        <p:spPr>
          <a:xfrm>
            <a:off x="496200" y="520400"/>
            <a:ext cx="2832000" cy="734700"/>
          </a:xfrm>
          <a:prstGeom prst="rect">
            <a:avLst/>
          </a:prstGeom>
          <a:noFill/>
          <a:ln>
            <a:noFill/>
          </a:ln>
        </p:spPr>
        <p:txBody>
          <a:bodyPr lIns="91425" tIns="91425" rIns="91425" bIns="91425" anchor="t" anchorCtr="0">
            <a:noAutofit/>
          </a:bodyPr>
          <a:lstStyle/>
          <a:p>
            <a:pPr lvl="0" rtl="0">
              <a:spcBef>
                <a:spcPts val="0"/>
              </a:spcBef>
              <a:buNone/>
            </a:pPr>
            <a:r>
              <a:rPr lang="en" sz="1800" b="1" dirty="0">
                <a:solidFill>
                  <a:schemeClr val="lt1"/>
                </a:solidFill>
                <a:latin typeface="Lato"/>
                <a:ea typeface="Lato"/>
                <a:cs typeface="Lato"/>
                <a:sym typeface="Lato"/>
              </a:rPr>
              <a:t>Name: </a:t>
            </a:r>
            <a:r>
              <a:rPr lang="en" sz="1800" b="1" dirty="0" smtClean="0">
                <a:solidFill>
                  <a:schemeClr val="lt1"/>
                </a:solidFill>
                <a:latin typeface="Lato"/>
                <a:ea typeface="Lato"/>
                <a:cs typeface="Lato"/>
                <a:sym typeface="Lato"/>
              </a:rPr>
              <a:t>Ragini Khan</a:t>
            </a:r>
            <a:endParaRPr lang="en" sz="1800" b="1" dirty="0">
              <a:solidFill>
                <a:schemeClr val="lt1"/>
              </a:solidFill>
              <a:latin typeface="Lato"/>
              <a:ea typeface="Lato"/>
              <a:cs typeface="Lato"/>
              <a:sym typeface="Lato"/>
            </a:endParaRPr>
          </a:p>
          <a:p>
            <a:pPr lvl="0" rtl="0">
              <a:spcBef>
                <a:spcPts val="0"/>
              </a:spcBef>
              <a:buNone/>
            </a:pPr>
            <a:r>
              <a:rPr lang="en" sz="1800" b="1" dirty="0">
                <a:solidFill>
                  <a:schemeClr val="lt1"/>
                </a:solidFill>
                <a:latin typeface="Lato"/>
                <a:ea typeface="Lato"/>
                <a:cs typeface="Lato"/>
                <a:sym typeface="Lato"/>
              </a:rPr>
              <a:t>Software Engineer</a:t>
            </a:r>
          </a:p>
        </p:txBody>
      </p:sp>
      <p:sp>
        <p:nvSpPr>
          <p:cNvPr id="155" name="Shape 155"/>
          <p:cNvSpPr txBox="1"/>
          <p:nvPr/>
        </p:nvSpPr>
        <p:spPr>
          <a:xfrm>
            <a:off x="5680525" y="109225"/>
            <a:ext cx="2081700" cy="508200"/>
          </a:xfrm>
          <a:prstGeom prst="rect">
            <a:avLst/>
          </a:prstGeom>
          <a:noFill/>
          <a:ln>
            <a:noFill/>
          </a:ln>
        </p:spPr>
        <p:txBody>
          <a:bodyPr lIns="91425" tIns="91425" rIns="91425" bIns="91425" anchor="t" anchorCtr="0">
            <a:noAutofit/>
          </a:bodyPr>
          <a:lstStyle/>
          <a:p>
            <a:pPr lvl="0" rtl="0">
              <a:spcBef>
                <a:spcPts val="0"/>
              </a:spcBef>
              <a:buNone/>
            </a:pPr>
            <a:r>
              <a:rPr lang="en" sz="1200" b="1">
                <a:solidFill>
                  <a:schemeClr val="lt1"/>
                </a:solidFill>
                <a:latin typeface="Lato"/>
                <a:ea typeface="Lato"/>
                <a:cs typeface="Lato"/>
                <a:sym typeface="Lato"/>
              </a:rPr>
              <a:t>Review:</a:t>
            </a:r>
            <a:r>
              <a:rPr lang="en" sz="1800" b="1">
                <a:solidFill>
                  <a:schemeClr val="lt1"/>
                </a:solidFill>
                <a:latin typeface="Lato"/>
                <a:ea typeface="Lato"/>
                <a:cs typeface="Lato"/>
                <a:sym typeface="Lato"/>
              </a:rPr>
              <a:t> ⅘</a:t>
            </a:r>
          </a:p>
          <a:p>
            <a:pPr lvl="0" rtl="0">
              <a:spcBef>
                <a:spcPts val="0"/>
              </a:spcBef>
              <a:buNone/>
            </a:pPr>
            <a:r>
              <a:rPr lang="en" sz="1200" b="1">
                <a:solidFill>
                  <a:schemeClr val="lt1"/>
                </a:solidFill>
                <a:latin typeface="Lato"/>
                <a:ea typeface="Lato"/>
                <a:cs typeface="Lato"/>
                <a:sym typeface="Lato"/>
              </a:rPr>
              <a:t>November 19 2016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050" y="0"/>
            <a:ext cx="6227099" cy="623400"/>
          </a:xfrm>
          <a:prstGeom prst="rect">
            <a:avLst/>
          </a:prstGeom>
        </p:spPr>
        <p:txBody>
          <a:bodyPr lIns="91425" tIns="91425" rIns="91425" bIns="91425" anchor="ctr" anchorCtr="0">
            <a:noAutofit/>
          </a:bodyPr>
          <a:lstStyle/>
          <a:p>
            <a:pPr lvl="0" rtl="0">
              <a:spcBef>
                <a:spcPts val="0"/>
              </a:spcBef>
              <a:buNone/>
            </a:pPr>
            <a:r>
              <a:rPr lang="en" sz="1200" b="1">
                <a:latin typeface="Lato"/>
                <a:ea typeface="Lato"/>
                <a:cs typeface="Lato"/>
                <a:sym typeface="Lato"/>
              </a:rPr>
              <a:t>Here are a few of the nice things people have had to say about us:</a:t>
            </a:r>
          </a:p>
        </p:txBody>
      </p:sp>
      <p:sp>
        <p:nvSpPr>
          <p:cNvPr id="161" name="Shape 161"/>
          <p:cNvSpPr txBox="1"/>
          <p:nvPr/>
        </p:nvSpPr>
        <p:spPr>
          <a:xfrm>
            <a:off x="710450" y="1488600"/>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like most about this application?</a:t>
            </a:r>
          </a:p>
          <a:p>
            <a:pPr lvl="0" rtl="0">
              <a:spcBef>
                <a:spcPts val="0"/>
              </a:spcBef>
              <a:buNone/>
            </a:pPr>
            <a:r>
              <a:rPr lang="en" sz="1200" b="1">
                <a:solidFill>
                  <a:schemeClr val="lt1"/>
                </a:solidFill>
                <a:latin typeface="Lato"/>
                <a:ea typeface="Lato"/>
                <a:cs typeface="Lato"/>
                <a:sym typeface="Lato"/>
              </a:rPr>
              <a:t>It is very simple and easy to use.</a:t>
            </a:r>
          </a:p>
        </p:txBody>
      </p:sp>
      <p:sp>
        <p:nvSpPr>
          <p:cNvPr id="162" name="Shape 162"/>
          <p:cNvSpPr txBox="1"/>
          <p:nvPr/>
        </p:nvSpPr>
        <p:spPr>
          <a:xfrm>
            <a:off x="777900" y="2439725"/>
            <a:ext cx="7588200" cy="10650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do you dislike?</a:t>
            </a:r>
          </a:p>
          <a:p>
            <a:pPr lvl="0" rtl="0">
              <a:spcBef>
                <a:spcPts val="0"/>
              </a:spcBef>
              <a:buNone/>
            </a:pPr>
            <a:endParaRPr sz="12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Difficult to maintain access keys.</a:t>
            </a:r>
          </a:p>
        </p:txBody>
      </p:sp>
      <p:sp>
        <p:nvSpPr>
          <p:cNvPr id="163" name="Shape 163"/>
          <p:cNvSpPr txBox="1"/>
          <p:nvPr/>
        </p:nvSpPr>
        <p:spPr>
          <a:xfrm>
            <a:off x="714025" y="3734675"/>
            <a:ext cx="7588200" cy="13482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What business problems are you solving?What benefits have you realized</a:t>
            </a:r>
          </a:p>
          <a:p>
            <a:pPr lvl="0" rtl="0">
              <a:spcBef>
                <a:spcPts val="0"/>
              </a:spcBef>
              <a:buNone/>
            </a:pPr>
            <a:endParaRPr sz="1800" b="1">
              <a:solidFill>
                <a:schemeClr val="lt1"/>
              </a:solidFill>
              <a:latin typeface="Lato"/>
              <a:ea typeface="Lato"/>
              <a:cs typeface="Lato"/>
              <a:sym typeface="Lato"/>
            </a:endParaRPr>
          </a:p>
          <a:p>
            <a:pPr lvl="0" rtl="0">
              <a:spcBef>
                <a:spcPts val="0"/>
              </a:spcBef>
              <a:buNone/>
            </a:pPr>
            <a:r>
              <a:rPr lang="en" sz="1200" b="1">
                <a:solidFill>
                  <a:schemeClr val="lt1"/>
                </a:solidFill>
                <a:latin typeface="Lato"/>
                <a:ea typeface="Lato"/>
                <a:cs typeface="Lato"/>
                <a:sym typeface="Lato"/>
              </a:rPr>
              <a:t>End users in India don’t care about security to pay for it,and other markets are crowded.</a:t>
            </a:r>
          </a:p>
          <a:p>
            <a:pPr lvl="0" rtl="0">
              <a:spcBef>
                <a:spcPts val="0"/>
              </a:spcBef>
              <a:buNone/>
            </a:pPr>
            <a:endParaRPr sz="1200" b="1">
              <a:solidFill>
                <a:schemeClr val="lt1"/>
              </a:solidFill>
              <a:latin typeface="Lato"/>
              <a:ea typeface="Lato"/>
              <a:cs typeface="Lato"/>
              <a:sym typeface="Lato"/>
            </a:endParaRPr>
          </a:p>
        </p:txBody>
      </p:sp>
      <p:grpSp>
        <p:nvGrpSpPr>
          <p:cNvPr id="164" name="Shape 164"/>
          <p:cNvGrpSpPr/>
          <p:nvPr/>
        </p:nvGrpSpPr>
        <p:grpSpPr>
          <a:xfrm>
            <a:off x="8327098" y="685621"/>
            <a:ext cx="661638" cy="734779"/>
            <a:chOff x="5217299" y="1498631"/>
            <a:chExt cx="1053900" cy="1053900"/>
          </a:xfrm>
        </p:grpSpPr>
        <p:sp>
          <p:nvSpPr>
            <p:cNvPr id="165" name="Shape 165"/>
            <p:cNvSpPr/>
            <p:nvPr/>
          </p:nvSpPr>
          <p:spPr>
            <a:xfrm>
              <a:off x="5217299" y="1498631"/>
              <a:ext cx="1053900"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473199" y="1729430"/>
              <a:ext cx="542100" cy="515400"/>
            </a:xfrm>
            <a:prstGeom prst="star5">
              <a:avLst>
                <a:gd name="adj" fmla="val 19098"/>
                <a:gd name="hf" fmla="val 105146"/>
                <a:gd name="vf" fmla="val 110557"/>
              </a:avLst>
            </a:prstGeom>
            <a:solidFill>
              <a:srgbClr val="8BC34A"/>
            </a:solidFill>
            <a:ln>
              <a:noFill/>
            </a:ln>
          </p:spPr>
          <p:txBody>
            <a:bodyPr lIns="91425" tIns="91425" rIns="91425" bIns="91425" anchor="ctr" anchorCtr="0">
              <a:noAutofit/>
            </a:bodyPr>
            <a:lstStyle/>
            <a:p>
              <a:pPr lvl="0">
                <a:spcBef>
                  <a:spcPts val="0"/>
                </a:spcBef>
                <a:buNone/>
              </a:pPr>
              <a:endParaRPr/>
            </a:p>
          </p:txBody>
        </p:sp>
      </p:grpSp>
      <p:grpSp>
        <p:nvGrpSpPr>
          <p:cNvPr id="167" name="Shape 167"/>
          <p:cNvGrpSpPr/>
          <p:nvPr/>
        </p:nvGrpSpPr>
        <p:grpSpPr>
          <a:xfrm>
            <a:off x="5680512" y="688608"/>
            <a:ext cx="661638" cy="734779"/>
            <a:chOff x="6389549" y="1498631"/>
            <a:chExt cx="1053899" cy="1053900"/>
          </a:xfrm>
        </p:grpSpPr>
        <p:sp>
          <p:nvSpPr>
            <p:cNvPr id="168" name="Shape 168"/>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0" name="Shape 170"/>
          <p:cNvGrpSpPr/>
          <p:nvPr/>
        </p:nvGrpSpPr>
        <p:grpSpPr>
          <a:xfrm>
            <a:off x="7003812" y="685621"/>
            <a:ext cx="661638" cy="734779"/>
            <a:chOff x="6389549" y="1498631"/>
            <a:chExt cx="1053899" cy="1053900"/>
          </a:xfrm>
        </p:grpSpPr>
        <p:sp>
          <p:nvSpPr>
            <p:cNvPr id="171" name="Shape 171"/>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3" name="Shape 173"/>
          <p:cNvGrpSpPr/>
          <p:nvPr/>
        </p:nvGrpSpPr>
        <p:grpSpPr>
          <a:xfrm>
            <a:off x="6342162" y="685621"/>
            <a:ext cx="661638" cy="734779"/>
            <a:chOff x="6389549" y="1498631"/>
            <a:chExt cx="1053899" cy="1053900"/>
          </a:xfrm>
        </p:grpSpPr>
        <p:sp>
          <p:nvSpPr>
            <p:cNvPr id="174" name="Shape 174"/>
            <p:cNvSpPr/>
            <p:nvPr/>
          </p:nvSpPr>
          <p:spPr>
            <a:xfrm>
              <a:off x="6389549" y="1498631"/>
              <a:ext cx="1053899"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6645450" y="1729430"/>
              <a:ext cx="542100" cy="515400"/>
            </a:xfrm>
            <a:prstGeom prst="star5">
              <a:avLst>
                <a:gd name="adj" fmla="val 19098"/>
                <a:gd name="hf" fmla="val 105146"/>
                <a:gd name="vf" fmla="val 110557"/>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76" name="Shape 176"/>
          <p:cNvSpPr txBox="1"/>
          <p:nvPr/>
        </p:nvSpPr>
        <p:spPr>
          <a:xfrm>
            <a:off x="496200" y="520400"/>
            <a:ext cx="3473400" cy="7347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lt1"/>
                </a:solidFill>
                <a:latin typeface="Lato"/>
                <a:ea typeface="Lato"/>
                <a:cs typeface="Lato"/>
                <a:sym typeface="Lato"/>
              </a:rPr>
              <a:t>Name: N. V. Subrahmanyam</a:t>
            </a:r>
          </a:p>
          <a:p>
            <a:pPr lvl="0" rtl="0">
              <a:spcBef>
                <a:spcPts val="0"/>
              </a:spcBef>
              <a:buNone/>
            </a:pPr>
            <a:r>
              <a:rPr lang="en" sz="1800" b="1">
                <a:solidFill>
                  <a:schemeClr val="lt1"/>
                </a:solidFill>
                <a:latin typeface="Lato"/>
                <a:ea typeface="Lato"/>
                <a:cs typeface="Lato"/>
                <a:sym typeface="Lato"/>
              </a:rPr>
              <a:t>Ex - Vice President of Snapdeal</a:t>
            </a:r>
          </a:p>
          <a:p>
            <a:pPr lvl="0" rtl="0">
              <a:spcBef>
                <a:spcPts val="0"/>
              </a:spcBef>
              <a:buNone/>
            </a:pPr>
            <a:endParaRPr sz="1800" b="1">
              <a:solidFill>
                <a:schemeClr val="lt1"/>
              </a:solidFill>
              <a:latin typeface="Lato"/>
              <a:ea typeface="Lato"/>
              <a:cs typeface="Lato"/>
              <a:sym typeface="Lato"/>
            </a:endParaRPr>
          </a:p>
        </p:txBody>
      </p:sp>
      <p:sp>
        <p:nvSpPr>
          <p:cNvPr id="177" name="Shape 177"/>
          <p:cNvSpPr txBox="1"/>
          <p:nvPr/>
        </p:nvSpPr>
        <p:spPr>
          <a:xfrm>
            <a:off x="5680525" y="109225"/>
            <a:ext cx="2081700" cy="508200"/>
          </a:xfrm>
          <a:prstGeom prst="rect">
            <a:avLst/>
          </a:prstGeom>
          <a:noFill/>
          <a:ln>
            <a:noFill/>
          </a:ln>
        </p:spPr>
        <p:txBody>
          <a:bodyPr lIns="91425" tIns="91425" rIns="91425" bIns="91425" anchor="t" anchorCtr="0">
            <a:noAutofit/>
          </a:bodyPr>
          <a:lstStyle/>
          <a:p>
            <a:pPr lvl="0" rtl="0">
              <a:spcBef>
                <a:spcPts val="0"/>
              </a:spcBef>
              <a:buNone/>
            </a:pPr>
            <a:r>
              <a:rPr lang="en" sz="1200" b="1">
                <a:solidFill>
                  <a:schemeClr val="lt1"/>
                </a:solidFill>
                <a:latin typeface="Lato"/>
                <a:ea typeface="Lato"/>
                <a:cs typeface="Lato"/>
                <a:sym typeface="Lato"/>
              </a:rPr>
              <a:t>Review:</a:t>
            </a:r>
            <a:r>
              <a:rPr lang="en" sz="1800" b="1">
                <a:solidFill>
                  <a:schemeClr val="lt1"/>
                </a:solidFill>
                <a:latin typeface="Lato"/>
                <a:ea typeface="Lato"/>
                <a:cs typeface="Lato"/>
                <a:sym typeface="Lato"/>
              </a:rPr>
              <a:t> </a:t>
            </a:r>
            <a:r>
              <a:rPr lang="en" sz="1200" b="1">
                <a:solidFill>
                  <a:schemeClr val="lt1"/>
                </a:solidFill>
                <a:latin typeface="Lato"/>
                <a:ea typeface="Lato"/>
                <a:cs typeface="Lato"/>
                <a:sym typeface="Lato"/>
              </a:rPr>
              <a:t>3/5</a:t>
            </a:r>
          </a:p>
          <a:p>
            <a:pPr lvl="0" rtl="0">
              <a:spcBef>
                <a:spcPts val="0"/>
              </a:spcBef>
              <a:buNone/>
            </a:pPr>
            <a:r>
              <a:rPr lang="en" sz="1200" b="1">
                <a:solidFill>
                  <a:schemeClr val="lt1"/>
                </a:solidFill>
                <a:latin typeface="Lato"/>
                <a:ea typeface="Lato"/>
                <a:cs typeface="Lato"/>
                <a:sym typeface="Lato"/>
              </a:rPr>
              <a:t>November 19 2016</a:t>
            </a:r>
          </a:p>
        </p:txBody>
      </p:sp>
      <p:grpSp>
        <p:nvGrpSpPr>
          <p:cNvPr id="178" name="Shape 178"/>
          <p:cNvGrpSpPr/>
          <p:nvPr/>
        </p:nvGrpSpPr>
        <p:grpSpPr>
          <a:xfrm>
            <a:off x="7665448" y="685621"/>
            <a:ext cx="661638" cy="734779"/>
            <a:chOff x="5217299" y="1498631"/>
            <a:chExt cx="1053900" cy="1053900"/>
          </a:xfrm>
        </p:grpSpPr>
        <p:sp>
          <p:nvSpPr>
            <p:cNvPr id="179" name="Shape 179"/>
            <p:cNvSpPr/>
            <p:nvPr/>
          </p:nvSpPr>
          <p:spPr>
            <a:xfrm>
              <a:off x="5217299" y="1498631"/>
              <a:ext cx="1053900" cy="1053900"/>
            </a:xfrm>
            <a:prstGeom prst="ellipse">
              <a:avLst/>
            </a:prstGeom>
            <a:solidFill>
              <a:srgbClr val="558B2F"/>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5473199" y="1729430"/>
              <a:ext cx="542100" cy="515400"/>
            </a:xfrm>
            <a:prstGeom prst="star5">
              <a:avLst>
                <a:gd name="adj" fmla="val 19098"/>
                <a:gd name="hf" fmla="val 105146"/>
                <a:gd name="vf" fmla="val 110557"/>
              </a:avLst>
            </a:prstGeom>
            <a:solidFill>
              <a:srgbClr val="8BC34A"/>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png"/>
          <p:cNvPicPr>
            <a:picLocks noChangeAspect="1"/>
          </p:cNvPicPr>
          <p:nvPr/>
        </p:nvPicPr>
        <p:blipFill>
          <a:blip r:embed="rId2"/>
          <a:stretch>
            <a:fillRect/>
          </a:stretch>
        </p:blipFill>
        <p:spPr>
          <a:xfrm>
            <a:off x="685801" y="279590"/>
            <a:ext cx="7239000" cy="4269709"/>
          </a:xfrm>
          <a:prstGeom prst="rect">
            <a:avLst/>
          </a:prstGeom>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460</Words>
  <PresentationFormat>On-screen Show (16:9)</PresentationFormat>
  <Paragraphs>61</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Oswald</vt:lpstr>
      <vt:lpstr>Average</vt:lpstr>
      <vt:lpstr>Roboto Slab</vt:lpstr>
      <vt:lpstr>Roboto</vt:lpstr>
      <vt:lpstr>Lato</vt:lpstr>
      <vt:lpstr>slate</vt:lpstr>
      <vt:lpstr>                       Testimonials of the customer</vt:lpstr>
      <vt:lpstr>Overview</vt:lpstr>
      <vt:lpstr>Overview</vt:lpstr>
      <vt:lpstr>Overview</vt:lpstr>
      <vt:lpstr>Here are a few of the nice things people have had to say about us:</vt:lpstr>
      <vt:lpstr>Here are a few of the nice things people have had to say about us:</vt:lpstr>
      <vt:lpstr>Here are a few of the nice things people have had to say about us:</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Testimonials of the customer</dc:title>
  <dc:creator>priyanka kokalla</dc:creator>
  <cp:lastModifiedBy>Bats</cp:lastModifiedBy>
  <cp:revision>1</cp:revision>
  <dcterms:modified xsi:type="dcterms:W3CDTF">2016-11-27T17:24:40Z</dcterms:modified>
</cp:coreProperties>
</file>