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58"/>
  </p:notesMasterIdLst>
  <p:sldIdLst>
    <p:sldId id="256" r:id="rId2"/>
    <p:sldId id="257" r:id="rId3"/>
    <p:sldId id="290" r:id="rId4"/>
    <p:sldId id="258" r:id="rId5"/>
    <p:sldId id="294" r:id="rId6"/>
    <p:sldId id="291" r:id="rId7"/>
    <p:sldId id="292" r:id="rId8"/>
    <p:sldId id="293" r:id="rId9"/>
    <p:sldId id="259" r:id="rId10"/>
    <p:sldId id="295" r:id="rId11"/>
    <p:sldId id="296" r:id="rId12"/>
    <p:sldId id="297" r:id="rId13"/>
    <p:sldId id="261" r:id="rId14"/>
    <p:sldId id="301" r:id="rId15"/>
    <p:sldId id="298" r:id="rId16"/>
    <p:sldId id="302" r:id="rId17"/>
    <p:sldId id="300" r:id="rId18"/>
    <p:sldId id="299" r:id="rId19"/>
    <p:sldId id="308" r:id="rId20"/>
    <p:sldId id="264" r:id="rId21"/>
    <p:sldId id="303" r:id="rId22"/>
    <p:sldId id="266" r:id="rId23"/>
    <p:sldId id="304" r:id="rId24"/>
    <p:sldId id="309" r:id="rId25"/>
    <p:sldId id="310" r:id="rId26"/>
    <p:sldId id="278" r:id="rId27"/>
    <p:sldId id="279" r:id="rId28"/>
    <p:sldId id="305" r:id="rId29"/>
    <p:sldId id="306" r:id="rId30"/>
    <p:sldId id="307" r:id="rId31"/>
    <p:sldId id="282" r:id="rId32"/>
    <p:sldId id="270" r:id="rId33"/>
    <p:sldId id="271" r:id="rId34"/>
    <p:sldId id="272" r:id="rId35"/>
    <p:sldId id="273" r:id="rId36"/>
    <p:sldId id="274" r:id="rId37"/>
    <p:sldId id="275" r:id="rId38"/>
    <p:sldId id="311" r:id="rId39"/>
    <p:sldId id="276" r:id="rId40"/>
    <p:sldId id="277" r:id="rId41"/>
    <p:sldId id="317" r:id="rId42"/>
    <p:sldId id="286" r:id="rId43"/>
    <p:sldId id="287" r:id="rId44"/>
    <p:sldId id="327" r:id="rId45"/>
    <p:sldId id="328" r:id="rId46"/>
    <p:sldId id="323" r:id="rId47"/>
    <p:sldId id="324" r:id="rId48"/>
    <p:sldId id="325" r:id="rId49"/>
    <p:sldId id="326" r:id="rId50"/>
    <p:sldId id="318" r:id="rId51"/>
    <p:sldId id="288" r:id="rId52"/>
    <p:sldId id="319" r:id="rId53"/>
    <p:sldId id="320" r:id="rId54"/>
    <p:sldId id="321" r:id="rId55"/>
    <p:sldId id="322" r:id="rId56"/>
    <p:sldId id="289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F78D-13C5-48AD-9821-2F29D2A2A3B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51B1-2789-4031-90F9-FD77EE809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3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51B1-2789-4031-90F9-FD77EE809C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19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51B1-2789-4031-90F9-FD77EE809C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B854C-1563-4AF7-AFB5-0A0C2C8B23D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002C-FB5B-41AD-9E17-E6BD2C8B9553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CB72-AE9C-4FB6-A8A8-1DE77B202D75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CEB-89C9-4A15-81FE-39C21DCBFC79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1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E16E-36E3-4EC8-BCF9-C310FDDF4084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46F8-5EEE-4403-ABFE-66997807511E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62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99E6-9215-4540-A2E1-19814F3D4A4D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6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B60-23FC-478D-B649-19942C1B20C1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3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CEA-3DBB-4642-9FEE-3C44F83DADF1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25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CA0-F5B2-4DBF-8264-6234FB2E4ED4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9AF9-E863-42AB-B918-F7299355EC1C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4B08-F3A4-4F4F-ACC1-DD2DE90EACE9}" type="datetime1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EBEF-B0D0-44E7-ABF9-A89D092C586E}" type="datetime1">
              <a:rPr lang="ru-RU" smtClean="0"/>
              <a:t>12.08.2019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4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6710-E9B9-4DE8-9A61-C7F5117A7C2E}" type="datetime1">
              <a:rPr lang="ru-RU" smtClean="0"/>
              <a:t>12.08.2019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9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759-7746-4A42-88DA-3521A048AB87}" type="datetime1">
              <a:rPr lang="ru-RU" smtClean="0"/>
              <a:t>12.08.2019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D7E-95D0-417F-BE91-217D4AFB0A37}" type="datetime1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EA5E-ED1B-4B1B-8F94-01BF06466991}" type="datetime1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7989-6285-49CC-8D48-CF2FE5BDFC92}" type="datetime1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F83337-4F27-4D12-B06E-191AA46D3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6</a:t>
            </a:r>
          </a:p>
        </p:txBody>
      </p:sp>
    </p:spTree>
    <p:extLst>
      <p:ext uri="{BB962C8B-B14F-4D97-AF65-F5344CB8AC3E}">
        <p14:creationId xmlns:p14="http://schemas.microsoft.com/office/powerpoint/2010/main" val="10650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58619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Задача. Определить максимальное из трех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1" y="1628800"/>
            <a:ext cx="6584279" cy="446449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a=0,b=0,c=0;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 integers: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&amp;a, &amp;b, &amp;c);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("Maximum 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max(a, b, c)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(y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(z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8000" y="1556792"/>
            <a:ext cx="6728296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8000" y="1988840"/>
            <a:ext cx="6728296" cy="1795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8000" y="3855962"/>
            <a:ext cx="6728296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741" y="529169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Формальные параметры</a:t>
            </a:r>
            <a:r>
              <a:rPr lang="en-US" dirty="0" smtClean="0"/>
              <a:t> - </a:t>
            </a:r>
            <a:r>
              <a:rPr lang="ru-RU" dirty="0" smtClean="0"/>
              <a:t> указываются в описании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1" y="2323997"/>
            <a:ext cx="6447501" cy="47402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30741" y="319208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dirty="0"/>
              <a:t>Фактические параметры передаются при вызове функции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8000" y="4182680"/>
            <a:ext cx="6447501" cy="4740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730" y="315522"/>
            <a:ext cx="6347713" cy="1320800"/>
          </a:xfrm>
        </p:spPr>
        <p:txBody>
          <a:bodyPr/>
          <a:lstStyle/>
          <a:p>
            <a:r>
              <a:rPr lang="ru-RU" dirty="0" smtClean="0"/>
              <a:t>Что будет напечатано?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3805979"/>
            <a:ext cx="4046880" cy="190121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fun(fa(),fb(),fc());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2190" y="1382333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fa()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puts("fa"); 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fb() {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fb");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 }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fc() {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fc");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190" y="2465256"/>
            <a:ext cx="712879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b, c 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4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передачи параметров в функции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514395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ru-RU" dirty="0"/>
              <a:t>вызов по </a:t>
            </a:r>
            <a:r>
              <a:rPr lang="ru-RU" dirty="0" smtClean="0"/>
              <a:t>значению</a:t>
            </a:r>
            <a:endParaRPr lang="ru-RU" dirty="0"/>
          </a:p>
          <a:p>
            <a:pPr>
              <a:spcBef>
                <a:spcPts val="3000"/>
              </a:spcBef>
            </a:pPr>
            <a:r>
              <a:rPr lang="ru-RU" dirty="0" smtClean="0"/>
              <a:t>вызов </a:t>
            </a:r>
            <a:r>
              <a:rPr lang="ru-RU" dirty="0"/>
              <a:t>по ссылке с аргументами </a:t>
            </a:r>
            <a:r>
              <a:rPr lang="ru-RU" dirty="0" smtClean="0"/>
              <a:t>указателями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параметра по значению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создается </a:t>
            </a:r>
            <a:r>
              <a:rPr lang="ru-RU" dirty="0">
                <a:solidFill>
                  <a:srgbClr val="00B0F0"/>
                </a:solidFill>
              </a:rPr>
              <a:t>копия </a:t>
            </a:r>
            <a:r>
              <a:rPr lang="ru-RU" dirty="0" smtClean="0">
                <a:solidFill>
                  <a:srgbClr val="00B0F0"/>
                </a:solidFill>
              </a:rPr>
              <a:t>аргумента</a:t>
            </a:r>
          </a:p>
          <a:p>
            <a:r>
              <a:rPr lang="ru-RU" dirty="0" smtClean="0"/>
              <a:t>изменения </a:t>
            </a:r>
            <a:r>
              <a:rPr lang="ru-RU" dirty="0"/>
              <a:t>копии </a:t>
            </a:r>
            <a:r>
              <a:rPr lang="ru-RU" dirty="0">
                <a:solidFill>
                  <a:srgbClr val="00B0F0"/>
                </a:solidFill>
              </a:rPr>
              <a:t>не влияет </a:t>
            </a:r>
            <a:r>
              <a:rPr lang="ru-RU" dirty="0"/>
              <a:t>на значение оригинала в операторе </a:t>
            </a:r>
            <a:r>
              <a:rPr lang="ru-RU" dirty="0" smtClean="0"/>
              <a:t>вызова</a:t>
            </a:r>
          </a:p>
          <a:p>
            <a:r>
              <a:rPr lang="ru-RU" dirty="0" smtClean="0"/>
              <a:t>один </a:t>
            </a:r>
            <a:r>
              <a:rPr lang="ru-RU" dirty="0"/>
              <a:t>из недостатков вызова по значению состоит в том, что если передается большой элемент данных, это может привести к значительным </a:t>
            </a:r>
            <a:r>
              <a:rPr lang="ru-RU" dirty="0" smtClean="0"/>
              <a:t>накладным расходам на вызов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815" y="260648"/>
            <a:ext cx="6347713" cy="1320800"/>
          </a:xfrm>
        </p:spPr>
        <p:txBody>
          <a:bodyPr/>
          <a:lstStyle/>
          <a:p>
            <a:r>
              <a:rPr lang="ru-RU" dirty="0" smtClean="0"/>
              <a:t>Передача параметра по значению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2943478"/>
            <a:ext cx="3528392" cy="26642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value=14;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d\n",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99357"/>
            <a:ext cx="3030206" cy="3442133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35283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fun(short value)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984794" y="1908040"/>
            <a:ext cx="1440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6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параметра через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852586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 качестве аргумента передается </a:t>
            </a:r>
            <a:r>
              <a:rPr lang="ru-RU" dirty="0" smtClean="0">
                <a:solidFill>
                  <a:srgbClr val="00B0F0"/>
                </a:solidFill>
              </a:rPr>
              <a:t>адрес параметра</a:t>
            </a:r>
          </a:p>
          <a:p>
            <a:r>
              <a:rPr lang="ru-RU" dirty="0"/>
              <a:t>д</a:t>
            </a:r>
            <a:r>
              <a:rPr lang="ru-RU" dirty="0" smtClean="0"/>
              <a:t>оступ к значению осуществляется через </a:t>
            </a:r>
            <a:r>
              <a:rPr lang="ru-RU" dirty="0" smtClean="0">
                <a:solidFill>
                  <a:srgbClr val="00B0F0"/>
                </a:solidFill>
              </a:rPr>
              <a:t>операцию разыменования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изменения</a:t>
            </a:r>
            <a:r>
              <a:rPr lang="ru-RU" dirty="0" smtClean="0"/>
              <a:t> значения </a:t>
            </a:r>
            <a:r>
              <a:rPr lang="ru-RU" dirty="0" smtClean="0">
                <a:solidFill>
                  <a:srgbClr val="00B0F0"/>
                </a:solidFill>
              </a:rPr>
              <a:t>сохраняются</a:t>
            </a:r>
            <a:r>
              <a:rPr lang="ru-RU" dirty="0" smtClean="0"/>
              <a:t> при выходе из функции</a:t>
            </a:r>
          </a:p>
          <a:p>
            <a:r>
              <a:rPr lang="ru-RU" dirty="0"/>
              <a:t>п</a:t>
            </a:r>
            <a:r>
              <a:rPr lang="ru-RU" dirty="0" smtClean="0"/>
              <a:t>ередача параметров через указатель – один из способов </a:t>
            </a:r>
            <a:r>
              <a:rPr lang="ru-RU" dirty="0" smtClean="0">
                <a:solidFill>
                  <a:srgbClr val="00B0F0"/>
                </a:solidFill>
              </a:rPr>
              <a:t>вернуть</a:t>
            </a:r>
            <a:r>
              <a:rPr lang="ru-RU" dirty="0" smtClean="0"/>
              <a:t> из функции </a:t>
            </a:r>
            <a:r>
              <a:rPr lang="ru-RU" dirty="0" smtClean="0">
                <a:solidFill>
                  <a:srgbClr val="00B0F0"/>
                </a:solidFill>
              </a:rPr>
              <a:t>больше одного значения одновременно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1" y="260648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параметра через указатель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913157"/>
            <a:ext cx="2946024" cy="330244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Объект 4"/>
          <p:cNvSpPr>
            <a:spLocks noGrp="1"/>
          </p:cNvSpPr>
          <p:nvPr>
            <p:ph idx="1"/>
          </p:nvPr>
        </p:nvSpPr>
        <p:spPr>
          <a:xfrm>
            <a:off x="467544" y="2943478"/>
            <a:ext cx="3541934" cy="26642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value=14;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value);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772816"/>
            <a:ext cx="354193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fun(short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4048" y="1913157"/>
            <a:ext cx="1440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6198" y="147010"/>
            <a:ext cx="6480058" cy="864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параметров через указатель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936431"/>
            <a:ext cx="6840760" cy="307054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= 5, b = 7;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("a=%d b=%d\n", a, b);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(&amp;a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&amp;b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("a=%d b=%d\n", a, 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68407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*b)</a:t>
            </a: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*a;</a:t>
            </a:r>
            <a:endParaRPr lang="ru-RU" sz="1600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*a = *b;</a:t>
            </a:r>
            <a:endParaRPr lang="ru-RU" sz="1600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*b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628800"/>
            <a:ext cx="26805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Для изменения значения </a:t>
            </a:r>
            <a:r>
              <a:rPr lang="ru-RU" dirty="0">
                <a:solidFill>
                  <a:srgbClr val="00B0F0"/>
                </a:solidFill>
              </a:rPr>
              <a:t>указатель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нужно </a:t>
            </a:r>
            <a:r>
              <a:rPr lang="ru-RU" dirty="0" err="1" smtClean="0">
                <a:solidFill>
                  <a:srgbClr val="00B0F0"/>
                </a:solidFill>
              </a:rPr>
              <a:t>разыменовать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4820" y="4388586"/>
            <a:ext cx="46182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При вызове функции передаются адреса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массивов в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988490"/>
          </a:xfrm>
        </p:spPr>
        <p:txBody>
          <a:bodyPr/>
          <a:lstStyle/>
          <a:p>
            <a:r>
              <a:rPr lang="ru-RU" dirty="0" smtClean="0"/>
              <a:t>Массив всегда передается как </a:t>
            </a:r>
            <a:r>
              <a:rPr lang="ru-RU" dirty="0" smtClean="0">
                <a:solidFill>
                  <a:srgbClr val="00B0F0"/>
                </a:solidFill>
              </a:rPr>
              <a:t>адрес</a:t>
            </a:r>
            <a:r>
              <a:rPr lang="ru-RU" dirty="0" smtClean="0"/>
              <a:t> первого элемента</a:t>
            </a:r>
          </a:p>
          <a:p>
            <a:r>
              <a:rPr lang="ru-RU" dirty="0" smtClean="0"/>
              <a:t>Все </a:t>
            </a:r>
            <a:r>
              <a:rPr lang="ru-RU" dirty="0" smtClean="0">
                <a:solidFill>
                  <a:srgbClr val="00B0F0"/>
                </a:solidFill>
              </a:rPr>
              <a:t>изменения</a:t>
            </a:r>
            <a:r>
              <a:rPr lang="ru-RU" dirty="0" smtClean="0"/>
              <a:t> значений элементов массива, выполненные в функции, при выходе из функции </a:t>
            </a:r>
            <a:r>
              <a:rPr lang="ru-RU" dirty="0" smtClean="0">
                <a:solidFill>
                  <a:srgbClr val="00B0F0"/>
                </a:solidFill>
              </a:rPr>
              <a:t>сохраняются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- это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00808"/>
            <a:ext cx="6059016" cy="8505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именованный </a:t>
            </a:r>
            <a:r>
              <a:rPr lang="ru-RU" dirty="0">
                <a:solidFill>
                  <a:srgbClr val="00B0F0"/>
                </a:solidFill>
              </a:rPr>
              <a:t>блок программы, созданный для решения одной небольшой задачи. </a:t>
            </a:r>
            <a:endParaRPr lang="ru-RU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5096" y="2708920"/>
            <a:ext cx="6041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ru-RU" dirty="0"/>
              <a:t>Наилучшим способом создания и поддержки больших программ является их конструирование из маленьких фрагментов, каждый из которых более управляем, чем сложная программа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9" y="4221088"/>
            <a:ext cx="591696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Разделяй и властвуй!</a:t>
            </a:r>
          </a:p>
          <a:p>
            <a:r>
              <a:rPr lang="ru-RU" dirty="0">
                <a:solidFill>
                  <a:srgbClr val="00B0F0"/>
                </a:solidFill>
              </a:rPr>
              <a:t>	</a:t>
            </a:r>
            <a:r>
              <a:rPr lang="ru-RU" dirty="0" smtClean="0">
                <a:solidFill>
                  <a:srgbClr val="00B0F0"/>
                </a:solidFill>
              </a:rPr>
              <a:t>			</a:t>
            </a:r>
            <a:r>
              <a:rPr lang="ru-RU" sz="1400" dirty="0" smtClean="0">
                <a:solidFill>
                  <a:srgbClr val="00B0F0"/>
                </a:solidFill>
              </a:rPr>
              <a:t>(Царь Филипп,</a:t>
            </a:r>
          </a:p>
          <a:p>
            <a:r>
              <a:rPr lang="ru-RU" sz="1400" dirty="0">
                <a:solidFill>
                  <a:srgbClr val="00B0F0"/>
                </a:solidFill>
              </a:rPr>
              <a:t>	</a:t>
            </a:r>
            <a:r>
              <a:rPr lang="ru-RU" sz="1400" dirty="0" smtClean="0">
                <a:solidFill>
                  <a:srgbClr val="00B0F0"/>
                </a:solidFill>
              </a:rPr>
              <a:t>		отец Александра Македонского)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5431" y="18864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массивов в функции. </a:t>
            </a:r>
            <a:br>
              <a:rPr lang="ru-RU" dirty="0" smtClean="0"/>
            </a:br>
            <a:r>
              <a:rPr lang="ru-RU" dirty="0" smtClean="0"/>
              <a:t>1 вариант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81326" y="3017027"/>
            <a:ext cx="6620122" cy="30243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#define N 20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float average[N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{0};</a:t>
            </a:r>
          </a:p>
          <a:p>
            <a:pPr marL="109728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//…</a:t>
            </a:r>
            <a:endParaRPr lang="ru-RU" sz="1600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print(average, N);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326" y="1300113"/>
            <a:ext cx="66201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print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123697"/>
            <a:ext cx="25922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Передача массива как массива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4529195"/>
            <a:ext cx="25922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вызове функции указывается имя массива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75431" y="18864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массивов в функции. </a:t>
            </a:r>
            <a:br>
              <a:rPr lang="ru-RU" dirty="0" smtClean="0"/>
            </a:br>
            <a:r>
              <a:rPr lang="ru-RU" dirty="0" smtClean="0"/>
              <a:t>2 вариант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81326" y="3017027"/>
            <a:ext cx="6620122" cy="30243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#define N 20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float average[N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{0};</a:t>
            </a:r>
          </a:p>
          <a:p>
            <a:pPr marL="109728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//…</a:t>
            </a:r>
            <a:endParaRPr lang="ru-RU" sz="1600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print(average, N);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1326" y="1300113"/>
            <a:ext cx="66201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print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123697"/>
            <a:ext cx="25922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Передача массива как указателя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4529195"/>
            <a:ext cx="25922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вызове функции указывается имя массива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51107" y="296065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многомерных массивов в функции. 1 вариант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45207" y="3896267"/>
            <a:ext cx="6591087" cy="18369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temperature[N][M];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set_temp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(temperature);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1106" y="1677558"/>
            <a:ext cx="658518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#define N 10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#define M 7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set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[][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]) 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	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j&lt;M;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t[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][j] = rand()%41-30;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24972"/>
            <a:ext cx="29523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Вторая и последующие скобки всегда заполнены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893441"/>
            <a:ext cx="29523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вызове функции указывается имя массива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840731"/>
            <a:ext cx="29523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Размер массива задан внешними константами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51107" y="296065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многомерных массивов в функции. 2 вариант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45207" y="3896267"/>
            <a:ext cx="6591087" cy="18369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temperature[N][M];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set_temp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(temperature);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1106" y="1677558"/>
            <a:ext cx="658518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#define N 10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#define M 7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(*t)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]) </a:t>
            </a:r>
            <a:endParaRPr lang="ru-RU" sz="16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	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 = 0; j&lt;M;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t[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][j] = rand()%41-30;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24972"/>
            <a:ext cx="29523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Передается указатель на массив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893441"/>
            <a:ext cx="29523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вызове функции указывается имя массива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348" y="188640"/>
            <a:ext cx="6347713" cy="1320800"/>
          </a:xfrm>
        </p:spPr>
        <p:txBody>
          <a:bodyPr/>
          <a:lstStyle/>
          <a:p>
            <a:r>
              <a:rPr lang="ru-RU" dirty="0" smtClean="0"/>
              <a:t>Возврат массива из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69847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5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 = { 0 };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SIZE; i++)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rand() % SIZE;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573016"/>
            <a:ext cx="69847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SIZE; i++)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492" y="1255826"/>
            <a:ext cx="33123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Память под массив выделяется внутри функции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При выходе из функции эта память будет освобождена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492" y="2691420"/>
            <a:ext cx="33123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Массив возвращается как адрес первого элемента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492" y="3785633"/>
            <a:ext cx="33123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Из функции получаем адрес первого элемента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492" y="5094551"/>
            <a:ext cx="33123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При попытке работы с таким массивом поведение программы не определено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348" y="188640"/>
            <a:ext cx="6347713" cy="1320800"/>
          </a:xfrm>
        </p:spPr>
        <p:txBody>
          <a:bodyPr/>
          <a:lstStyle/>
          <a:p>
            <a:r>
              <a:rPr lang="ru-RU" dirty="0" smtClean="0"/>
              <a:t>Возврат массива из функции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69847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f()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SIZE; i++)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rand() % SIZE;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573016"/>
            <a:ext cx="6984776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SIZE; i++)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 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8848" y="1059516"/>
            <a:ext cx="41049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Память под массив выделяется в динамической памяти. При выходе из функции все буде</a:t>
            </a:r>
            <a:r>
              <a:rPr lang="ru-RU" dirty="0">
                <a:solidFill>
                  <a:srgbClr val="00B0F0"/>
                </a:solidFill>
              </a:rPr>
              <a:t>т</a:t>
            </a:r>
            <a:r>
              <a:rPr lang="ru-RU" dirty="0" smtClean="0">
                <a:solidFill>
                  <a:srgbClr val="00B0F0"/>
                </a:solidFill>
              </a:rPr>
              <a:t> сохранено.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492" y="2691420"/>
            <a:ext cx="33123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Массив возвращается как адрес первого элемента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492" y="3573016"/>
            <a:ext cx="33123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Работа с таким массивом возможна в любой функции, достаточно передать имя массива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492" y="5094551"/>
            <a:ext cx="33123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конце работы необходимо память принудительно освободить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Спецификатор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dirty="0"/>
              <a:t> </a:t>
            </a:r>
            <a:r>
              <a:rPr lang="ru-RU" dirty="0" smtClean="0"/>
              <a:t>с указателями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26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323528" y="2604007"/>
            <a:ext cx="7488832" cy="1381874"/>
            <a:chOff x="827584" y="2060848"/>
            <a:chExt cx="7488832" cy="1381874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2060848"/>
              <a:ext cx="288032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указатель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7584" y="3073390"/>
              <a:ext cx="288032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к</a:t>
              </a:r>
              <a:r>
                <a:rPr lang="ru-RU" dirty="0" smtClean="0"/>
                <a:t>онстантный указатель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6096" y="3073390"/>
              <a:ext cx="288032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к</a:t>
              </a:r>
              <a:r>
                <a:rPr lang="ru-RU" dirty="0" smtClean="0"/>
                <a:t>онстантные данные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6096" y="2060848"/>
              <a:ext cx="288032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7" idx="3"/>
              <a:endCxn id="10" idx="1"/>
            </p:cNvCxnSpPr>
            <p:nvPr/>
          </p:nvCxnSpPr>
          <p:spPr>
            <a:xfrm>
              <a:off x="3707904" y="2245514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Прямая со стрелкой 13"/>
            <p:cNvCxnSpPr>
              <a:stCxn id="7" idx="3"/>
              <a:endCxn id="9" idx="1"/>
            </p:cNvCxnSpPr>
            <p:nvPr/>
          </p:nvCxnSpPr>
          <p:spPr>
            <a:xfrm>
              <a:off x="3707904" y="2245514"/>
              <a:ext cx="1728192" cy="10125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Прямая со стрелкой 15"/>
            <p:cNvCxnSpPr>
              <a:stCxn id="8" idx="3"/>
              <a:endCxn id="10" idx="1"/>
            </p:cNvCxnSpPr>
            <p:nvPr/>
          </p:nvCxnSpPr>
          <p:spPr>
            <a:xfrm flipV="1">
              <a:off x="3707904" y="2245514"/>
              <a:ext cx="1728192" cy="10125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>
              <a:stCxn id="8" idx="3"/>
              <a:endCxn id="9" idx="1"/>
            </p:cNvCxnSpPr>
            <p:nvPr/>
          </p:nvCxnSpPr>
          <p:spPr>
            <a:xfrm>
              <a:off x="3707904" y="3258056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0096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921" y="386332"/>
            <a:ext cx="6347713" cy="1320800"/>
          </a:xfrm>
        </p:spPr>
        <p:txBody>
          <a:bodyPr>
            <a:normAutofit/>
          </a:bodyPr>
          <a:lstStyle/>
          <a:p>
            <a:pPr lvl="0"/>
            <a:r>
              <a:rPr lang="ru-RU" dirty="0" err="1" smtClean="0"/>
              <a:t>Неконстантный</a:t>
            </a:r>
            <a:r>
              <a:rPr lang="ru-RU" dirty="0" smtClean="0"/>
              <a:t> </a:t>
            </a:r>
            <a:r>
              <a:rPr lang="ru-RU" dirty="0"/>
              <a:t>указатель на </a:t>
            </a:r>
            <a:r>
              <a:rPr lang="ru-RU" dirty="0" err="1"/>
              <a:t>неконстантные</a:t>
            </a:r>
            <a:r>
              <a:rPr lang="ru-RU" dirty="0"/>
              <a:t> </a:t>
            </a:r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669010"/>
            <a:ext cx="6914729" cy="194421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Можно:</a:t>
            </a:r>
          </a:p>
          <a:p>
            <a:pPr marL="395478" indent="-285750"/>
            <a:r>
              <a:rPr lang="ru-RU" sz="2000" dirty="0" smtClean="0">
                <a:cs typeface="Courier New" pitchFamily="49" charset="0"/>
              </a:rPr>
              <a:t>изменять данные, на которые ссылается указатель, через операцию разыменования указателя</a:t>
            </a:r>
          </a:p>
          <a:p>
            <a:pPr marL="395478" indent="-285750"/>
            <a:r>
              <a:rPr lang="ru-RU" sz="2000" dirty="0" smtClean="0">
                <a:cs typeface="Courier New" pitchFamily="49" charset="0"/>
              </a:rPr>
              <a:t>изменять сам указатель</a:t>
            </a:r>
            <a:endParaRPr lang="ru-RU" sz="2000" dirty="0"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6279" y="3638602"/>
            <a:ext cx="634103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5, b = 7;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25;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&amp;b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572588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Изменяем данные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016" y="5306975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Изменяем указатель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921" y="386332"/>
            <a:ext cx="6347713" cy="1320800"/>
          </a:xfrm>
        </p:spPr>
        <p:txBody>
          <a:bodyPr>
            <a:normAutofit/>
          </a:bodyPr>
          <a:lstStyle/>
          <a:p>
            <a:pPr lvl="0"/>
            <a:r>
              <a:rPr lang="ru-RU" dirty="0" err="1" smtClean="0"/>
              <a:t>Неконстантный</a:t>
            </a:r>
            <a:r>
              <a:rPr lang="ru-RU" dirty="0" smtClean="0"/>
              <a:t> </a:t>
            </a:r>
            <a:r>
              <a:rPr lang="ru-RU" dirty="0"/>
              <a:t>указатель на </a:t>
            </a:r>
            <a:r>
              <a:rPr lang="ru-RU" dirty="0" smtClean="0"/>
              <a:t>константные данные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42524" y="1584186"/>
            <a:ext cx="6914729" cy="194421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Можно:</a:t>
            </a:r>
          </a:p>
          <a:p>
            <a:pPr marL="395478" indent="-285750"/>
            <a:r>
              <a:rPr lang="ru-RU" sz="2000" dirty="0">
                <a:cs typeface="Courier New" pitchFamily="49" charset="0"/>
              </a:rPr>
              <a:t>изменять сам </a:t>
            </a:r>
            <a:r>
              <a:rPr lang="ru-RU" sz="2000" dirty="0" smtClean="0">
                <a:cs typeface="Courier New" pitchFamily="49" charset="0"/>
              </a:rPr>
              <a:t>указатель</a:t>
            </a:r>
          </a:p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Нельзя:</a:t>
            </a:r>
            <a:endParaRPr lang="ru-RU" sz="2000" dirty="0">
              <a:solidFill>
                <a:srgbClr val="00B0F0"/>
              </a:solidFill>
              <a:cs typeface="Courier New" pitchFamily="49" charset="0"/>
            </a:endParaRPr>
          </a:p>
          <a:p>
            <a:pPr marL="395478" indent="-285750"/>
            <a:r>
              <a:rPr lang="ru-RU" sz="2000" dirty="0" smtClean="0">
                <a:cs typeface="Courier New" pitchFamily="49" charset="0"/>
              </a:rPr>
              <a:t>изменять данные, на которые ссылается указатель, через операцию разыменования указателя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6279" y="3638602"/>
            <a:ext cx="634103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5, b = 7;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onst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25;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&amp;b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572588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Нельзя изменять данные через указатель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2000" y="5393138"/>
            <a:ext cx="4666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Можно изменить указатель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4968953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Можно изменить значение переменной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921" y="386332"/>
            <a:ext cx="6347713" cy="132080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Константный </a:t>
            </a:r>
            <a:r>
              <a:rPr lang="ru-RU" dirty="0"/>
              <a:t>указатель на </a:t>
            </a:r>
            <a:r>
              <a:rPr lang="ru-RU" dirty="0" err="1" smtClean="0"/>
              <a:t>неконстантные</a:t>
            </a:r>
            <a:r>
              <a:rPr lang="ru-RU" dirty="0" smtClean="0"/>
              <a:t> данные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42524" y="1584186"/>
            <a:ext cx="6914729" cy="194421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Можно:</a:t>
            </a:r>
          </a:p>
          <a:p>
            <a:pPr marL="395478" indent="-285750"/>
            <a:r>
              <a:rPr lang="ru-RU" sz="2000" dirty="0">
                <a:cs typeface="Courier New" pitchFamily="49" charset="0"/>
              </a:rPr>
              <a:t>изменять данные, на которые ссылается указатель, через операцию разыменования указателя</a:t>
            </a:r>
          </a:p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Нельзя:</a:t>
            </a:r>
          </a:p>
          <a:p>
            <a:pPr marL="452628"/>
            <a:r>
              <a:rPr lang="ru-RU" sz="2000" dirty="0">
                <a:cs typeface="Courier New" pitchFamily="49" charset="0"/>
              </a:rPr>
              <a:t>изменять сам </a:t>
            </a:r>
            <a:r>
              <a:rPr lang="ru-RU" sz="2000" dirty="0" smtClean="0">
                <a:cs typeface="Courier New" pitchFamily="49" charset="0"/>
              </a:rPr>
              <a:t>указатель</a:t>
            </a:r>
            <a:endParaRPr lang="ru-RU" sz="2000" dirty="0"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6279" y="3638602"/>
            <a:ext cx="634103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5, b = 7;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25;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&amp;b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572588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Можно изменять данные через указатель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2000" y="5393138"/>
            <a:ext cx="4666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Нельзя изменить указатель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Повторяющиеся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фрагменты</a:t>
            </a:r>
            <a:r>
              <a:rPr lang="ru-RU" dirty="0"/>
              <a:t> программы можно оформить в </a:t>
            </a:r>
            <a:r>
              <a:rPr lang="ru-RU" dirty="0">
                <a:solidFill>
                  <a:srgbClr val="00B0F0"/>
                </a:solidFill>
              </a:rPr>
              <a:t>виде </a:t>
            </a:r>
            <a:r>
              <a:rPr lang="ru-RU" dirty="0" smtClean="0">
                <a:solidFill>
                  <a:srgbClr val="00B0F0"/>
                </a:solidFill>
              </a:rPr>
              <a:t>функций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же образом </a:t>
            </a:r>
            <a:r>
              <a:rPr lang="ru-RU" dirty="0" smtClean="0"/>
              <a:t>(в виде функций) можно </a:t>
            </a:r>
            <a:r>
              <a:rPr lang="ru-RU" dirty="0"/>
              <a:t>оформить </a:t>
            </a:r>
            <a:r>
              <a:rPr lang="ru-RU" dirty="0">
                <a:solidFill>
                  <a:srgbClr val="00B0F0"/>
                </a:solidFill>
              </a:rPr>
              <a:t>логически целостные фрагменты </a:t>
            </a:r>
            <a:r>
              <a:rPr lang="ru-RU" dirty="0"/>
              <a:t>программы, даже если они не повторяются.</a:t>
            </a:r>
          </a:p>
          <a:p>
            <a:r>
              <a:rPr lang="ru-RU" dirty="0" smtClean="0"/>
              <a:t>Тогда в </a:t>
            </a:r>
            <a:r>
              <a:rPr lang="ru-RU" dirty="0">
                <a:solidFill>
                  <a:srgbClr val="00B0F0"/>
                </a:solidFill>
              </a:rPr>
              <a:t>тексте основной </a:t>
            </a:r>
            <a:r>
              <a:rPr lang="ru-RU" dirty="0" smtClean="0">
                <a:solidFill>
                  <a:srgbClr val="00B0F0"/>
                </a:solidFill>
              </a:rPr>
              <a:t>программы (вызывающей функции)</a:t>
            </a:r>
            <a:r>
              <a:rPr lang="ru-RU" dirty="0" smtClean="0"/>
              <a:t>, </a:t>
            </a:r>
            <a:r>
              <a:rPr lang="ru-RU" dirty="0"/>
              <a:t>вместо помещённого в </a:t>
            </a:r>
            <a:r>
              <a:rPr lang="ru-RU" dirty="0" smtClean="0"/>
              <a:t>функцию фрагмента</a:t>
            </a:r>
            <a:r>
              <a:rPr lang="ru-RU" dirty="0"/>
              <a:t>, </a:t>
            </a:r>
            <a:r>
              <a:rPr lang="ru-RU" dirty="0">
                <a:solidFill>
                  <a:srgbClr val="00B0F0"/>
                </a:solidFill>
              </a:rPr>
              <a:t>вставляется инструкция «Вызов </a:t>
            </a:r>
            <a:r>
              <a:rPr lang="ru-RU" dirty="0" smtClean="0">
                <a:solidFill>
                  <a:srgbClr val="00B0F0"/>
                </a:solidFill>
              </a:rPr>
              <a:t>функции»</a:t>
            </a:r>
            <a:r>
              <a:rPr lang="ru-RU" dirty="0" smtClean="0"/>
              <a:t>. </a:t>
            </a:r>
            <a:r>
              <a:rPr lang="ru-RU" dirty="0"/>
              <a:t>При выполнении такой инструкции работает вызванная </a:t>
            </a:r>
            <a:r>
              <a:rPr lang="ru-RU" dirty="0" smtClean="0"/>
              <a:t>функция. </a:t>
            </a:r>
          </a:p>
          <a:p>
            <a:r>
              <a:rPr lang="ru-RU" dirty="0" smtClean="0"/>
              <a:t>После </a:t>
            </a:r>
            <a:r>
              <a:rPr lang="ru-RU" dirty="0"/>
              <a:t>этого продолжается исполнение основной </a:t>
            </a:r>
            <a:r>
              <a:rPr lang="ru-RU" dirty="0" smtClean="0"/>
              <a:t>программы, </a:t>
            </a:r>
            <a:r>
              <a:rPr lang="ru-RU" dirty="0"/>
              <a:t>начиная с инструкции, следующей за командой «Вызов </a:t>
            </a:r>
            <a:r>
              <a:rPr lang="ru-RU" dirty="0" smtClean="0"/>
              <a:t>функции».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2921" y="386332"/>
            <a:ext cx="6347713" cy="132080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Константный </a:t>
            </a:r>
            <a:r>
              <a:rPr lang="ru-RU" dirty="0"/>
              <a:t>указатель на </a:t>
            </a:r>
            <a:r>
              <a:rPr lang="ru-RU" dirty="0" smtClean="0"/>
              <a:t>константные данные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42524" y="1584186"/>
            <a:ext cx="6914729" cy="194421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000" dirty="0" smtClean="0">
                <a:solidFill>
                  <a:srgbClr val="00B0F0"/>
                </a:solidFill>
                <a:cs typeface="Courier New" pitchFamily="49" charset="0"/>
              </a:rPr>
              <a:t>Нельзя:</a:t>
            </a:r>
          </a:p>
          <a:p>
            <a:pPr marL="395478" indent="-285750"/>
            <a:r>
              <a:rPr lang="ru-RU" sz="2000" dirty="0">
                <a:cs typeface="Courier New" pitchFamily="49" charset="0"/>
              </a:rPr>
              <a:t>изменять данные, на которые ссылается указатель, через операцию разыменования указателя</a:t>
            </a:r>
          </a:p>
          <a:p>
            <a:pPr marL="452628"/>
            <a:r>
              <a:rPr lang="ru-RU" sz="2000" dirty="0" smtClean="0">
                <a:cs typeface="Courier New" pitchFamily="49" charset="0"/>
              </a:rPr>
              <a:t>изменять </a:t>
            </a:r>
            <a:r>
              <a:rPr lang="ru-RU" sz="2000" dirty="0">
                <a:cs typeface="Courier New" pitchFamily="49" charset="0"/>
              </a:rPr>
              <a:t>сам </a:t>
            </a:r>
            <a:r>
              <a:rPr lang="ru-RU" sz="2000" dirty="0" smtClean="0">
                <a:cs typeface="Courier New" pitchFamily="49" charset="0"/>
              </a:rPr>
              <a:t>указатель</a:t>
            </a:r>
            <a:endParaRPr lang="ru-RU" sz="2000" dirty="0"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6279" y="3638602"/>
            <a:ext cx="634103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5, b = 7;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onst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25;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&amp;b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4572588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Нельзя изменять данные через указатель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2000" y="5393138"/>
            <a:ext cx="4666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Нельзя изменить указатель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4968953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Можно изменить значение переменной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Использование констант с указателями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Константный указатель – это имя массива</a:t>
            </a:r>
          </a:p>
          <a:p>
            <a:r>
              <a:rPr lang="ru-RU" dirty="0" smtClean="0"/>
              <a:t>Указатель на константные данные используется при передаче массивов в функции. Такой способ передачи не позволит изменить значение элементов массива в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ru-RU" b="1" dirty="0"/>
              <a:t>Рекурсивная функция</a:t>
            </a:r>
            <a:r>
              <a:rPr lang="ru-RU" dirty="0"/>
              <a:t> – это </a:t>
            </a:r>
            <a:r>
              <a:rPr lang="ru-RU" dirty="0">
                <a:solidFill>
                  <a:srgbClr val="00B0F0"/>
                </a:solidFill>
              </a:rPr>
              <a:t>функция</a:t>
            </a:r>
            <a:r>
              <a:rPr lang="ru-RU" dirty="0"/>
              <a:t>, которая </a:t>
            </a:r>
            <a:r>
              <a:rPr lang="ru-RU" dirty="0">
                <a:solidFill>
                  <a:srgbClr val="00B0F0"/>
                </a:solidFill>
              </a:rPr>
              <a:t>вызывает сама себя </a:t>
            </a:r>
            <a:r>
              <a:rPr lang="ru-RU" dirty="0"/>
              <a:t>либо непосредственно, либо косвенно с помощью другой функции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99761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Дерево рекурсии для нахождения факториала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68971" y="1523344"/>
            <a:ext cx="7344815" cy="4536503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Text Box 83"/>
          <p:cNvSpPr txBox="1">
            <a:spLocks noChangeArrowheads="1"/>
          </p:cNvSpPr>
          <p:nvPr/>
        </p:nvSpPr>
        <p:spPr bwMode="auto">
          <a:xfrm>
            <a:off x="688611" y="5632397"/>
            <a:ext cx="3068115" cy="447916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рекурсивных вызовов</a:t>
            </a:r>
          </a:p>
        </p:txBody>
      </p:sp>
      <p:grpSp>
        <p:nvGrpSpPr>
          <p:cNvPr id="117" name="Группа 116"/>
          <p:cNvGrpSpPr/>
          <p:nvPr/>
        </p:nvGrpSpPr>
        <p:grpSpPr>
          <a:xfrm>
            <a:off x="3961452" y="1523344"/>
            <a:ext cx="4051668" cy="4639988"/>
            <a:chOff x="3961452" y="1523344"/>
            <a:chExt cx="4051668" cy="4639988"/>
          </a:xfrm>
        </p:grpSpPr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4019630" y="1523344"/>
              <a:ext cx="650945" cy="4122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3961452" y="2175743"/>
              <a:ext cx="1023070" cy="4132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5*4!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4123914" y="2818406"/>
              <a:ext cx="1116377" cy="4111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4*3!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7" name="Text Box 66"/>
            <p:cNvSpPr txBox="1">
              <a:spLocks noChangeArrowheads="1"/>
            </p:cNvSpPr>
            <p:nvPr/>
          </p:nvSpPr>
          <p:spPr bwMode="auto">
            <a:xfrm>
              <a:off x="4531166" y="3572506"/>
              <a:ext cx="1208584" cy="4143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3*2!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5054776" y="4351491"/>
              <a:ext cx="1207487" cy="4143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2*1!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5595950" y="5091526"/>
              <a:ext cx="648751" cy="4132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1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24" name="Line 73"/>
            <p:cNvCxnSpPr>
              <a:endCxn id="18" idx="2"/>
            </p:cNvCxnSpPr>
            <p:nvPr/>
          </p:nvCxnSpPr>
          <p:spPr bwMode="auto">
            <a:xfrm flipH="1" flipV="1">
              <a:off x="5658520" y="4765868"/>
              <a:ext cx="308458" cy="325659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Line 74"/>
            <p:cNvCxnSpPr>
              <a:endCxn id="17" idx="2"/>
            </p:cNvCxnSpPr>
            <p:nvPr/>
          </p:nvCxnSpPr>
          <p:spPr bwMode="auto">
            <a:xfrm flipH="1" flipV="1">
              <a:off x="5135458" y="3986883"/>
              <a:ext cx="367187" cy="41654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Line 75"/>
            <p:cNvCxnSpPr>
              <a:endCxn id="16" idx="2"/>
            </p:cNvCxnSpPr>
            <p:nvPr/>
          </p:nvCxnSpPr>
          <p:spPr bwMode="auto">
            <a:xfrm flipH="1" flipV="1">
              <a:off x="4682103" y="3229537"/>
              <a:ext cx="355109" cy="34946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Line 76"/>
            <p:cNvCxnSpPr>
              <a:endCxn id="15" idx="2"/>
            </p:cNvCxnSpPr>
            <p:nvPr/>
          </p:nvCxnSpPr>
          <p:spPr bwMode="auto">
            <a:xfrm flipH="1" flipV="1">
              <a:off x="4472987" y="2589038"/>
              <a:ext cx="285406" cy="30185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Line 77"/>
            <p:cNvCxnSpPr>
              <a:endCxn id="14" idx="2"/>
            </p:cNvCxnSpPr>
            <p:nvPr/>
          </p:nvCxnSpPr>
          <p:spPr bwMode="auto">
            <a:xfrm flipH="1" flipV="1">
              <a:off x="4345103" y="1935556"/>
              <a:ext cx="220092" cy="26399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6525715" y="4680395"/>
              <a:ext cx="1487405" cy="4111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</a:t>
              </a: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возвращено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5811102" y="4009602"/>
              <a:ext cx="2202018" cy="412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2! = 2*1 = 2 возвращается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5346769" y="3185178"/>
              <a:ext cx="2666351" cy="412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3! = 3*2 = 6 возвращается</a:t>
              </a: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5067949" y="2498156"/>
              <a:ext cx="2945171" cy="412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4! = 4*6 = 24 возвращается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4789129" y="1810053"/>
              <a:ext cx="3223991" cy="412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5! = 5*24 = 120 возвращается</a:t>
              </a:r>
            </a:p>
          </p:txBody>
        </p:sp>
        <p:sp>
          <p:nvSpPr>
            <p:cNvPr id="35" name="Text Box 84"/>
            <p:cNvSpPr txBox="1">
              <a:spLocks noChangeArrowheads="1"/>
            </p:cNvSpPr>
            <p:nvPr/>
          </p:nvSpPr>
          <p:spPr bwMode="auto">
            <a:xfrm>
              <a:off x="4294059" y="5613715"/>
              <a:ext cx="3719061" cy="54961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6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Значения, возвращаемые после  рекурсивного вызова</a:t>
              </a:r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1068971" y="1535245"/>
            <a:ext cx="1674015" cy="4033078"/>
            <a:chOff x="1068971" y="1535245"/>
            <a:chExt cx="1674015" cy="4033078"/>
          </a:xfrm>
        </p:grpSpPr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1068971" y="1535245"/>
              <a:ext cx="650945" cy="4122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9" name="Text Box 58"/>
            <p:cNvSpPr txBox="1">
              <a:spLocks noChangeArrowheads="1"/>
            </p:cNvSpPr>
            <p:nvPr/>
          </p:nvSpPr>
          <p:spPr bwMode="auto">
            <a:xfrm>
              <a:off x="1068971" y="2222267"/>
              <a:ext cx="1023070" cy="4132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5*4!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1255583" y="2910370"/>
              <a:ext cx="1115279" cy="4122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4*3!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1" name="Text Box 60"/>
            <p:cNvSpPr txBox="1">
              <a:spLocks noChangeArrowheads="1"/>
            </p:cNvSpPr>
            <p:nvPr/>
          </p:nvSpPr>
          <p:spPr bwMode="auto">
            <a:xfrm>
              <a:off x="1441097" y="3734795"/>
              <a:ext cx="1023070" cy="4122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3*2!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534402" y="4421816"/>
              <a:ext cx="1208584" cy="4143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2*1!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1897746" y="5157192"/>
              <a:ext cx="649847" cy="4111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1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20" name="Line 69"/>
            <p:cNvCxnSpPr/>
            <p:nvPr/>
          </p:nvCxnSpPr>
          <p:spPr bwMode="auto">
            <a:xfrm>
              <a:off x="1403648" y="1935556"/>
              <a:ext cx="0" cy="26399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Line 70"/>
            <p:cNvCxnSpPr/>
            <p:nvPr/>
          </p:nvCxnSpPr>
          <p:spPr bwMode="auto">
            <a:xfrm>
              <a:off x="1691680" y="2636912"/>
              <a:ext cx="0" cy="27345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Line 71"/>
            <p:cNvCxnSpPr/>
            <p:nvPr/>
          </p:nvCxnSpPr>
          <p:spPr bwMode="auto">
            <a:xfrm flipH="1">
              <a:off x="2048134" y="4149080"/>
              <a:ext cx="3586" cy="35171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Line 72"/>
            <p:cNvCxnSpPr/>
            <p:nvPr/>
          </p:nvCxnSpPr>
          <p:spPr bwMode="auto">
            <a:xfrm>
              <a:off x="2195736" y="4869160"/>
              <a:ext cx="0" cy="28803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Line 85"/>
            <p:cNvCxnSpPr/>
            <p:nvPr/>
          </p:nvCxnSpPr>
          <p:spPr bwMode="auto">
            <a:xfrm flipH="1">
              <a:off x="1897746" y="3356992"/>
              <a:ext cx="9958" cy="41675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650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Рекурсивное вычисление факториала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8166" y="1772816"/>
            <a:ext cx="6779096" cy="28803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factorial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(number &lt;=1)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else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*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factorial (number-1)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35896" y="2566645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Базовое условие – выход из рекурсии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09075" y="4327088"/>
            <a:ext cx="160212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Рекурсивный вызов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97090" y="3353091"/>
            <a:ext cx="1807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Шаг рекурсии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131840" y="2825659"/>
            <a:ext cx="504056" cy="6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699792" y="2886928"/>
            <a:ext cx="936104" cy="25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0"/>
          </p:cNvCxnSpPr>
          <p:nvPr/>
        </p:nvCxnSpPr>
        <p:spPr>
          <a:xfrm flipH="1" flipV="1">
            <a:off x="4283968" y="4003922"/>
            <a:ext cx="126172" cy="32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5940152" y="3722423"/>
            <a:ext cx="144016" cy="13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для вычисления чисел Фибоначчи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132857"/>
            <a:ext cx="5626968" cy="1368151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pt-BR" sz="2400" b="1" dirty="0" smtClean="0"/>
              <a:t>   fib = 1, n = 1, 2</a:t>
            </a:r>
            <a:endParaRPr lang="ru-RU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pt-BR" sz="2400" b="1" dirty="0" smtClean="0"/>
              <a:t>   fib = fib(n - 1) + fib(n - 2), n&gt;2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35</a:t>
            </a:fld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09599" y="2276872"/>
            <a:ext cx="217985" cy="1152128"/>
          </a:xfrm>
          <a:prstGeom prst="leftBrace">
            <a:avLst>
              <a:gd name="adj1" fmla="val 52701"/>
              <a:gd name="adj2" fmla="val 515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0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4400" y="47667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Рекурсивное вычисление чисел Фибоначчи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988841"/>
            <a:ext cx="6779096" cy="309634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nsigned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long n)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if(n == </a:t>
            </a:r>
            <a:r>
              <a:rPr lang="pt-BR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pt-B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|| n == </a:t>
            </a:r>
            <a:r>
              <a:rPr lang="pt-BR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2)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pt-BR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1;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else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BR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(n-1) + </a:t>
            </a:r>
            <a:r>
              <a:rPr lang="pt-BR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(n-2);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221010" y="2526059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Базовое условие – выход из рекурсии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836299"/>
            <a:ext cx="160212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Рекурсивный вызов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64391" y="3363759"/>
            <a:ext cx="1807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Шаг рекурсии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707904" y="2955852"/>
            <a:ext cx="504056" cy="6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275856" y="3017121"/>
            <a:ext cx="936104" cy="25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0"/>
          </p:cNvCxnSpPr>
          <p:nvPr/>
        </p:nvCxnSpPr>
        <p:spPr>
          <a:xfrm flipH="1" flipV="1">
            <a:off x="2699792" y="4330017"/>
            <a:ext cx="801065" cy="506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5004048" y="3733091"/>
            <a:ext cx="464248" cy="32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2"/>
          </p:cNvCxnSpPr>
          <p:nvPr/>
        </p:nvCxnSpPr>
        <p:spPr>
          <a:xfrm flipH="1">
            <a:off x="3347864" y="3733091"/>
            <a:ext cx="2120432" cy="31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0"/>
          </p:cNvCxnSpPr>
          <p:nvPr/>
        </p:nvCxnSpPr>
        <p:spPr>
          <a:xfrm flipV="1">
            <a:off x="3500857" y="4239652"/>
            <a:ext cx="711103" cy="59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Дерево рекурсии для вычисления чисел Фибоначчи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37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18718" y="2124245"/>
            <a:ext cx="6538658" cy="3098046"/>
            <a:chOff x="918718" y="2124245"/>
            <a:chExt cx="6538658" cy="3098046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3287667" y="2124245"/>
              <a:ext cx="758332" cy="442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F(3)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908501" y="3009069"/>
              <a:ext cx="1137498" cy="44357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F(2)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5087308" y="3009069"/>
              <a:ext cx="1042427" cy="44357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F(1)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5940712" y="3895055"/>
              <a:ext cx="1516664" cy="442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return 1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1486908" y="3009069"/>
              <a:ext cx="948475" cy="443574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return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4330095" y="3021842"/>
              <a:ext cx="473119" cy="430800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+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1961145" y="4042525"/>
              <a:ext cx="1139735" cy="44357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F(1)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3760786" y="4042525"/>
              <a:ext cx="1041308" cy="44357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F(0)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918718" y="4042525"/>
              <a:ext cx="951829" cy="443574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return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192596" y="4042525"/>
              <a:ext cx="474237" cy="431962"/>
            </a:xfrm>
            <a:prstGeom prst="rect">
              <a:avLst/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+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1297884" y="4779879"/>
              <a:ext cx="1610617" cy="442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return 1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3855857" y="4779879"/>
              <a:ext cx="1421593" cy="442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return 0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20" name="Line 44"/>
            <p:cNvCxnSpPr/>
            <p:nvPr/>
          </p:nvCxnSpPr>
          <p:spPr bwMode="auto">
            <a:xfrm>
              <a:off x="3666833" y="2566657"/>
              <a:ext cx="0" cy="29494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Line 45"/>
            <p:cNvCxnSpPr/>
            <p:nvPr/>
          </p:nvCxnSpPr>
          <p:spPr bwMode="auto">
            <a:xfrm flipH="1">
              <a:off x="3003572" y="3452643"/>
              <a:ext cx="284095" cy="44241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Line 46"/>
            <p:cNvCxnSpPr/>
            <p:nvPr/>
          </p:nvCxnSpPr>
          <p:spPr bwMode="auto">
            <a:xfrm>
              <a:off x="5656616" y="3452643"/>
              <a:ext cx="757214" cy="44241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Line 47"/>
            <p:cNvCxnSpPr/>
            <p:nvPr/>
          </p:nvCxnSpPr>
          <p:spPr bwMode="auto">
            <a:xfrm>
              <a:off x="4330095" y="4484937"/>
              <a:ext cx="0" cy="29494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Line 48"/>
            <p:cNvCxnSpPr/>
            <p:nvPr/>
          </p:nvCxnSpPr>
          <p:spPr bwMode="auto">
            <a:xfrm>
              <a:off x="2340312" y="4484937"/>
              <a:ext cx="0" cy="29494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Line 49"/>
            <p:cNvCxnSpPr/>
            <p:nvPr/>
          </p:nvCxnSpPr>
          <p:spPr bwMode="auto">
            <a:xfrm>
              <a:off x="1392955" y="2861599"/>
              <a:ext cx="4831851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Line 50"/>
            <p:cNvCxnSpPr/>
            <p:nvPr/>
          </p:nvCxnSpPr>
          <p:spPr bwMode="auto">
            <a:xfrm>
              <a:off x="1392955" y="2861599"/>
              <a:ext cx="0" cy="14747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Line 51"/>
            <p:cNvCxnSpPr/>
            <p:nvPr/>
          </p:nvCxnSpPr>
          <p:spPr bwMode="auto">
            <a:xfrm>
              <a:off x="6224806" y="2861599"/>
              <a:ext cx="0" cy="14747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Line 52"/>
            <p:cNvCxnSpPr/>
            <p:nvPr/>
          </p:nvCxnSpPr>
          <p:spPr bwMode="auto">
            <a:xfrm>
              <a:off x="918718" y="3895055"/>
              <a:ext cx="4074637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Line 53"/>
            <p:cNvCxnSpPr/>
            <p:nvPr/>
          </p:nvCxnSpPr>
          <p:spPr bwMode="auto">
            <a:xfrm>
              <a:off x="918718" y="3895055"/>
              <a:ext cx="0" cy="14747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Line 54"/>
            <p:cNvCxnSpPr/>
            <p:nvPr/>
          </p:nvCxnSpPr>
          <p:spPr bwMode="auto">
            <a:xfrm>
              <a:off x="4993355" y="3895055"/>
              <a:ext cx="0" cy="14747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13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75783" y="189952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Рекурсивное вычисление чисел Фибоначчи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5783" y="1412776"/>
            <a:ext cx="6760513" cy="22322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nsigned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long 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count++;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if(n 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|| n ==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2)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fib 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fib 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(n-2);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5783" y="3789040"/>
            <a:ext cx="67605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fib(10)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fib(20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fib(30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9202" y="4345222"/>
            <a:ext cx="20791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109</a:t>
            </a:r>
            <a:endParaRPr lang="ru-RU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9202" y="4732719"/>
            <a:ext cx="20791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13529</a:t>
            </a:r>
            <a:endParaRPr lang="ru-RU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9202" y="5133164"/>
            <a:ext cx="20791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1664079</a:t>
            </a:r>
            <a:endParaRPr lang="ru-RU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8" y="380544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Рекурсивная функция печати массива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08720" y="1861377"/>
            <a:ext cx="6131024" cy="30243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(float*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if(0 == n)</a:t>
            </a:r>
            <a:endParaRPr lang="ru-RU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return;</a:t>
            </a:r>
            <a:endParaRPr lang="ru-RU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arr+1, n-1);</a:t>
            </a:r>
            <a:endParaRPr lang="ru-RU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39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47951" y="2218046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Базовое условие – выход из рекурсии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538336"/>
            <a:ext cx="160212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Рекурсивный вызов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47951" y="3013354"/>
            <a:ext cx="1807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Шаг рекурсии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1"/>
          </p:cNvCxnSpPr>
          <p:nvPr/>
        </p:nvCxnSpPr>
        <p:spPr>
          <a:xfrm flipH="1">
            <a:off x="2865872" y="2541212"/>
            <a:ext cx="1182079" cy="31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2699792" y="2541212"/>
            <a:ext cx="1348159" cy="692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0"/>
          </p:cNvCxnSpPr>
          <p:nvPr/>
        </p:nvCxnSpPr>
        <p:spPr>
          <a:xfrm flipH="1" flipV="1">
            <a:off x="1961968" y="3861048"/>
            <a:ext cx="242745" cy="67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3851920" y="3382686"/>
            <a:ext cx="1099936" cy="31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</p:cNvCxnSpPr>
          <p:nvPr/>
        </p:nvCxnSpPr>
        <p:spPr>
          <a:xfrm flipH="1">
            <a:off x="2865873" y="3382686"/>
            <a:ext cx="2085983" cy="339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5767" y="4605624"/>
            <a:ext cx="375121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Функция имеет тип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 smtClean="0">
                <a:solidFill>
                  <a:srgbClr val="00B0F0"/>
                </a:solidFill>
              </a:rPr>
              <a:t>, но без оператора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организация рекурсии была бы невозможна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183657"/>
            <a:ext cx="6347713" cy="1320800"/>
          </a:xfrm>
        </p:spPr>
        <p:txBody>
          <a:bodyPr/>
          <a:lstStyle/>
          <a:p>
            <a:r>
              <a:rPr lang="ru-RU" dirty="0" smtClean="0"/>
              <a:t>Функциональная декомпозиция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09599" y="1522156"/>
            <a:ext cx="6983277" cy="3630512"/>
            <a:chOff x="942955" y="1556792"/>
            <a:chExt cx="6983277" cy="3630512"/>
          </a:xfrm>
        </p:grpSpPr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92188" y="1556792"/>
              <a:ext cx="1475847" cy="49489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main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1336592" y="3042768"/>
              <a:ext cx="1770785" cy="6598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Function1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795949" y="3042768"/>
              <a:ext cx="1769623" cy="6598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Function2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52847" y="3042768"/>
              <a:ext cx="1573385" cy="6598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Function3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942955" y="4527447"/>
              <a:ext cx="1475847" cy="6598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Function4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204915" y="4527447"/>
              <a:ext cx="1574547" cy="6598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Function5</a:t>
              </a:r>
              <a:endParaRPr lang="ru-RU" sz="16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14" name="Line 25"/>
            <p:cNvCxnSpPr/>
            <p:nvPr/>
          </p:nvCxnSpPr>
          <p:spPr bwMode="auto">
            <a:xfrm flipV="1">
              <a:off x="2713740" y="2051685"/>
              <a:ext cx="1377148" cy="98978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Line 26"/>
            <p:cNvCxnSpPr/>
            <p:nvPr/>
          </p:nvCxnSpPr>
          <p:spPr bwMode="auto">
            <a:xfrm flipV="1">
              <a:off x="4680762" y="2051685"/>
              <a:ext cx="196238" cy="98978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Line 27"/>
            <p:cNvCxnSpPr/>
            <p:nvPr/>
          </p:nvCxnSpPr>
          <p:spPr bwMode="auto">
            <a:xfrm flipH="1" flipV="1">
              <a:off x="5369336" y="2051685"/>
              <a:ext cx="1770785" cy="98978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Line 28"/>
            <p:cNvCxnSpPr/>
            <p:nvPr/>
          </p:nvCxnSpPr>
          <p:spPr bwMode="auto">
            <a:xfrm flipV="1">
              <a:off x="1532830" y="3702625"/>
              <a:ext cx="983511" cy="82482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Line 29"/>
            <p:cNvCxnSpPr/>
            <p:nvPr/>
          </p:nvCxnSpPr>
          <p:spPr bwMode="auto">
            <a:xfrm flipH="1" flipV="1">
              <a:off x="2812439" y="3702625"/>
              <a:ext cx="983511" cy="82482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032722" y="4221088"/>
            <a:ext cx="309634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Любую функцию программы можно вызвать из любой функции программы (если она доступна)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6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вызовов функции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56792"/>
            <a:ext cx="790965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Указатель на функцию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783" y="1556792"/>
            <a:ext cx="6347714" cy="3788690"/>
          </a:xfrm>
        </p:spPr>
        <p:txBody>
          <a:bodyPr/>
          <a:lstStyle/>
          <a:p>
            <a:r>
              <a:rPr lang="ru-RU" dirty="0"/>
              <a:t>Возможны только </a:t>
            </a:r>
            <a:r>
              <a:rPr lang="ru-RU" dirty="0">
                <a:solidFill>
                  <a:srgbClr val="00B0F0"/>
                </a:solidFill>
              </a:rPr>
              <a:t>две операции </a:t>
            </a:r>
            <a:r>
              <a:rPr lang="ru-RU" dirty="0"/>
              <a:t>с функциями: 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в</a:t>
            </a:r>
            <a:r>
              <a:rPr lang="ru-RU" dirty="0" smtClean="0">
                <a:solidFill>
                  <a:srgbClr val="00B0F0"/>
                </a:solidFill>
              </a:rPr>
              <a:t>ызов</a:t>
            </a:r>
            <a:r>
              <a:rPr lang="ru-RU" dirty="0">
                <a:solidFill>
                  <a:srgbClr val="00B0F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взятие адреса</a:t>
            </a:r>
            <a:r>
              <a:rPr lang="ru-RU" dirty="0"/>
              <a:t>. </a:t>
            </a:r>
          </a:p>
          <a:p>
            <a:r>
              <a:rPr lang="ru-RU" dirty="0"/>
              <a:t>Указатель, полученный с помощью последней операции, можно  впоследствии использовать </a:t>
            </a:r>
            <a:r>
              <a:rPr lang="ru-RU" dirty="0">
                <a:solidFill>
                  <a:srgbClr val="00B0F0"/>
                </a:solidFill>
              </a:rPr>
              <a:t>для вызова</a:t>
            </a:r>
            <a:r>
              <a:rPr lang="ru-RU" dirty="0"/>
              <a:t> </a:t>
            </a:r>
            <a:r>
              <a:rPr lang="ru-RU" dirty="0" smtClean="0"/>
              <a:t>функции</a:t>
            </a:r>
          </a:p>
          <a:p>
            <a:r>
              <a:rPr lang="ru-RU" dirty="0" smtClean="0"/>
              <a:t>Указатель на функцию также можно использовать </a:t>
            </a:r>
            <a:r>
              <a:rPr lang="ru-RU" dirty="0" smtClean="0">
                <a:solidFill>
                  <a:srgbClr val="00B0F0"/>
                </a:solidFill>
              </a:rPr>
              <a:t>в качестве параметра другой функции</a:t>
            </a:r>
            <a:r>
              <a:rPr lang="ru-RU" dirty="0" smtClean="0"/>
              <a:t>. Это аналог делегатов из других языков программирования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288960"/>
            <a:ext cx="6347713" cy="1320800"/>
          </a:xfrm>
        </p:spPr>
        <p:txBody>
          <a:bodyPr/>
          <a:lstStyle/>
          <a:p>
            <a:r>
              <a:rPr lang="ru-RU" dirty="0" smtClean="0"/>
              <a:t>Указатель на функцию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1184" y="3356992"/>
            <a:ext cx="6209048" cy="216023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f()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&amp;error;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)("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mic Sans MS" pitchFamily="66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184" y="1340768"/>
            <a:ext cx="62090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error(char* p)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... */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01" y="2661568"/>
            <a:ext cx="62090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perr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char*);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2244" y="1572976"/>
            <a:ext cx="28716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Определение функции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244" y="2532226"/>
            <a:ext cx="2871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Объявление указателя на функцию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2244" y="3616981"/>
            <a:ext cx="2871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Связь указателя </a:t>
            </a:r>
            <a:r>
              <a:rPr lang="en-US" dirty="0" err="1" smtClean="0">
                <a:solidFill>
                  <a:srgbClr val="00B0F0"/>
                </a:solidFill>
              </a:rPr>
              <a:t>perr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с функцией</a:t>
            </a:r>
            <a:r>
              <a:rPr lang="en-US" dirty="0" smtClean="0">
                <a:solidFill>
                  <a:srgbClr val="00B0F0"/>
                </a:solidFill>
              </a:rPr>
              <a:t> error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2244" y="4378570"/>
            <a:ext cx="28716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Вызов функции </a:t>
            </a:r>
            <a:r>
              <a:rPr lang="en-US" dirty="0" smtClean="0">
                <a:solidFill>
                  <a:srgbClr val="00B0F0"/>
                </a:solidFill>
              </a:rPr>
              <a:t>error </a:t>
            </a:r>
            <a:r>
              <a:rPr lang="ru-RU" dirty="0" smtClean="0">
                <a:solidFill>
                  <a:srgbClr val="00B0F0"/>
                </a:solidFill>
              </a:rPr>
              <a:t>через указатель </a:t>
            </a:r>
            <a:r>
              <a:rPr lang="en-US" dirty="0" err="1" smtClean="0">
                <a:solidFill>
                  <a:srgbClr val="00B0F0"/>
                </a:solidFill>
              </a:rPr>
              <a:t>perr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2 варианта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13" name="Прямая со стрелкой 12"/>
          <p:cNvCxnSpPr>
            <a:stCxn id="10" idx="1"/>
          </p:cNvCxnSpPr>
          <p:nvPr/>
        </p:nvCxnSpPr>
        <p:spPr>
          <a:xfrm flipH="1">
            <a:off x="2699792" y="3940147"/>
            <a:ext cx="1392452" cy="22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</p:cNvCxnSpPr>
          <p:nvPr/>
        </p:nvCxnSpPr>
        <p:spPr>
          <a:xfrm flipH="1" flipV="1">
            <a:off x="3131840" y="4620182"/>
            <a:ext cx="960404" cy="22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</p:cNvCxnSpPr>
          <p:nvPr/>
        </p:nvCxnSpPr>
        <p:spPr>
          <a:xfrm flipH="1">
            <a:off x="2771800" y="4840235"/>
            <a:ext cx="1320444" cy="100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Ошибки при использовании указателей на функцию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3615" y="3034689"/>
            <a:ext cx="6586746" cy="230671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 &amp;f1;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&amp;f2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&amp;f3;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asdf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)(1);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(*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)("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qwer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53615" y="1837668"/>
            <a:ext cx="655468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(*pf)(char*);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f3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3501008"/>
            <a:ext cx="381642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хорошо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не </a:t>
            </a:r>
            <a:r>
              <a:rPr lang="ru-RU" sz="1600" dirty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тот тип возвращаемого  </a:t>
            </a:r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значения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не </a:t>
            </a:r>
            <a:r>
              <a:rPr lang="ru-RU" sz="1600" dirty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тот тип </a:t>
            </a:r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параметра</a:t>
            </a:r>
          </a:p>
          <a:p>
            <a:r>
              <a:rPr lang="ru-RU" sz="1600" dirty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х</a:t>
            </a:r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орошо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не </a:t>
            </a:r>
            <a:r>
              <a:rPr lang="ru-RU" sz="1600" dirty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тот тип параметра </a:t>
            </a:r>
          </a:p>
          <a:p>
            <a:r>
              <a:rPr lang="ru-RU" sz="1600" dirty="0" err="1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void</a:t>
            </a:r>
            <a:r>
              <a:rPr lang="ru-RU" sz="1600" dirty="0" smtClean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присваивается </a:t>
            </a:r>
            <a:r>
              <a:rPr lang="ru-RU" sz="1600" dirty="0" err="1">
                <a:solidFill>
                  <a:srgbClr val="00B0F0"/>
                </a:solidFill>
                <a:latin typeface="Comic Sans MS" pitchFamily="66" charset="0"/>
                <a:cs typeface="Courier New" pitchFamily="49" charset="0"/>
              </a:rPr>
              <a:t>int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731168"/>
          </a:xfrm>
        </p:spPr>
        <p:txBody>
          <a:bodyPr/>
          <a:lstStyle/>
          <a:p>
            <a:r>
              <a:rPr lang="ru-RU" dirty="0" smtClean="0"/>
              <a:t>Пузырьковая сортировка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6052" y="1147590"/>
            <a:ext cx="624840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less(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6051" y="2180283"/>
            <a:ext cx="624840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greater(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6050" y="3212976"/>
            <a:ext cx="6248402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-1; i &gt; 0; i-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-)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b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i; j</a:t>
            </a:r>
            <a:r>
              <a:rPr lang="nb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[j],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[j + 1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[j + 1];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+ 1] = temp;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958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Пузырьковая сортировка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9599" y="1772816"/>
            <a:ext cx="6248401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2,45,3,34,43,12,-5, 5,67,33 };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less);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53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892" y="356536"/>
            <a:ext cx="6347713" cy="731168"/>
          </a:xfrm>
        </p:spPr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4180" y="1340768"/>
            <a:ext cx="618006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doSum(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4180" y="2420888"/>
            <a:ext cx="618006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doSu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4180" y="3501008"/>
            <a:ext cx="618006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doMul(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4180" y="4610202"/>
            <a:ext cx="618006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doDiv(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(-1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6347713" cy="731168"/>
          </a:xfrm>
        </p:spPr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217847"/>
            <a:ext cx="7018903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(*menu[4])(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doMul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b: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operation [0 - add, 1 - sub, 2 -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mul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3 - div]: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&amp;op);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(op &gt;= 0 &amp;&amp; op &lt; 4)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, menu[op](a, b));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31683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Массив указателей на функцию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509120"/>
            <a:ext cx="31683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Вызов нужной функции по индексу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6347713" cy="731168"/>
          </a:xfrm>
        </p:spPr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063824"/>
            <a:ext cx="7018903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(**menu)(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sv-SE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a, 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menu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(**)(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doMul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menu[3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b: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operation [0 - add, 1 - sub, 2 -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mul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3 - div]: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&amp;op);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(op &gt;= 0 &amp;&amp; op &lt; 4)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, menu[op](a, b));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free(menu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574142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Динамическое создание массива указателей на функцию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6347713" cy="731168"/>
          </a:xfrm>
        </p:spPr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49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67944" y="1196752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Создание псевдонима для массива указателей на функцию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274838"/>
            <a:ext cx="6462464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operation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*menu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menu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operation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71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Хорошо спроектированная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068610"/>
          </a:xfrm>
        </p:spPr>
        <p:txBody>
          <a:bodyPr/>
          <a:lstStyle/>
          <a:p>
            <a:r>
              <a:rPr lang="ru-RU" dirty="0"/>
              <a:t>Полностью выполняет четко поставленную </a:t>
            </a:r>
            <a:r>
              <a:rPr lang="ru-RU" dirty="0" smtClean="0"/>
              <a:t>задачу</a:t>
            </a:r>
            <a:endParaRPr lang="ru-RU" dirty="0"/>
          </a:p>
          <a:p>
            <a:r>
              <a:rPr lang="ru-RU" dirty="0"/>
              <a:t>Не берет на себя слишком много </a:t>
            </a:r>
            <a:r>
              <a:rPr lang="ru-RU" dirty="0" smtClean="0"/>
              <a:t>работы</a:t>
            </a:r>
            <a:endParaRPr lang="ru-RU" dirty="0"/>
          </a:p>
          <a:p>
            <a:r>
              <a:rPr lang="ru-RU" dirty="0"/>
              <a:t>Не связана с другими функциями </a:t>
            </a:r>
            <a:r>
              <a:rPr lang="ru-RU" dirty="0" smtClean="0"/>
              <a:t>бесцельно</a:t>
            </a:r>
            <a:endParaRPr lang="ru-RU" dirty="0"/>
          </a:p>
          <a:p>
            <a:r>
              <a:rPr lang="ru-RU" dirty="0"/>
              <a:t>Хранит данные максимально </a:t>
            </a:r>
            <a:r>
              <a:rPr lang="ru-RU" dirty="0" smtClean="0"/>
              <a:t>сжато</a:t>
            </a:r>
            <a:endParaRPr lang="ru-RU" dirty="0"/>
          </a:p>
          <a:p>
            <a:r>
              <a:rPr lang="ru-RU" dirty="0"/>
              <a:t>Помогает распознать и разделить структуру </a:t>
            </a:r>
            <a:r>
              <a:rPr lang="ru-RU" dirty="0" smtClean="0"/>
              <a:t>программы</a:t>
            </a:r>
            <a:endParaRPr lang="ru-RU" dirty="0"/>
          </a:p>
          <a:p>
            <a:r>
              <a:rPr lang="ru-RU" dirty="0"/>
              <a:t>Помогает избавиться от излишков, которые иначе присутствовали бы 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8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70713" cy="1320800"/>
          </a:xfrm>
        </p:spPr>
        <p:txBody>
          <a:bodyPr/>
          <a:lstStyle/>
          <a:p>
            <a:r>
              <a:rPr lang="ru-RU" dirty="0" smtClean="0"/>
              <a:t>Командная строка аргументов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7" y="1700808"/>
            <a:ext cx="6266731" cy="3808765"/>
          </a:xfrm>
        </p:spPr>
        <p:txBody>
          <a:bodyPr/>
          <a:lstStyle/>
          <a:p>
            <a:r>
              <a:rPr lang="ru-RU" dirty="0" smtClean="0"/>
              <a:t>Позволяет запускать программу с параметрами</a:t>
            </a:r>
            <a:r>
              <a:rPr lang="ru-RU" dirty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Реализована как параметры функции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У функции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 smtClean="0"/>
              <a:t> появляется два параметра</a:t>
            </a:r>
          </a:p>
          <a:p>
            <a:pPr lvl="1"/>
            <a:r>
              <a:rPr lang="ru-RU" dirty="0" smtClean="0"/>
              <a:t>количество аргументов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писок аргументов</a:t>
            </a:r>
          </a:p>
          <a:p>
            <a:r>
              <a:rPr lang="ru-RU" dirty="0" smtClean="0"/>
              <a:t>Первый аргумент списка – имя исполняемого файла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50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40767"/>
            <a:ext cx="325930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558655"/>
            <a:ext cx="6624736" cy="864096"/>
          </a:xfrm>
        </p:spPr>
        <p:txBody>
          <a:bodyPr/>
          <a:lstStyle/>
          <a:p>
            <a:r>
              <a:rPr lang="ru-RU" dirty="0" smtClean="0"/>
              <a:t>Командная строка аргументов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7560840" cy="27397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1; i &lt;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i++)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s%c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((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i&lt;argc-1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?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' ' : '\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6499654" cy="57150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/>
              <a:t>Функции </a:t>
            </a:r>
            <a:br>
              <a:rPr lang="ru-RU" altLang="ru-RU" b="1" dirty="0" smtClean="0"/>
            </a:br>
            <a:r>
              <a:rPr lang="ru-RU" altLang="ru-RU" b="1" dirty="0" smtClean="0"/>
              <a:t>с неопределенным числом параметров</a:t>
            </a:r>
            <a:endParaRPr lang="ru-RU" altLang="ru-RU" sz="1500" b="1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97959"/>
            <a:ext cx="7632848" cy="36073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cdecl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FILE * _File, 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In_z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Printf_format_string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_Format, ...);</a:t>
            </a:r>
            <a:endParaRPr lang="ru-RU" alt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cdecl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FILE * _File, 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In_z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Scanf_format_string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_Format, ...);</a:t>
            </a:r>
            <a:endParaRPr lang="ru-RU" alt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cdecl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In_z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Printf_format_string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_Format, ...);</a:t>
            </a:r>
            <a:endParaRPr lang="ru-RU" alt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cdecl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In_z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_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Scanf_format_string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_Format, ...);</a:t>
            </a:r>
            <a:endParaRPr lang="ru-RU" alt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357135"/>
            <a:ext cx="7272808" cy="69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210903"/>
            <a:ext cx="7272808" cy="69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063138"/>
            <a:ext cx="7272808" cy="69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915374"/>
            <a:ext cx="7272808" cy="69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302" y="2247386"/>
            <a:ext cx="6481763" cy="2953941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создания пользовательской функции с неопределенным количеством аргументов нужно:</a:t>
            </a:r>
          </a:p>
          <a:p>
            <a:pPr>
              <a:buFontTx/>
              <a:buNone/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подключить библиотеку </a:t>
            </a:r>
            <a:r>
              <a:rPr lang="en-US" altLang="ru-RU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stdarg</a:t>
            </a:r>
            <a:r>
              <a:rPr lang="ru-RU" altLang="ru-RU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altLang="ru-RU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</a:t>
            </a:r>
            <a:endParaRPr lang="ru-RU" altLang="ru-RU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объявлении функции с неопределенным числом параметров использовать многоточие («эллипсис»)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объявить переменную типа </a:t>
            </a: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воспользоваться макросом </a:t>
            </a: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для инициализации списка параметров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двигаться по списку с помощью макроса </a:t>
            </a: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buFontTx/>
              <a:buAutoNum type="arabicPeriod"/>
            </a:pPr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конце работы вызвать макрос </a:t>
            </a:r>
            <a:r>
              <a:rPr lang="en-US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dirty="0"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AutoNum type="arabicPeriod"/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411" y="260648"/>
            <a:ext cx="6499654" cy="57150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/>
              <a:t>Функции </a:t>
            </a:r>
            <a:br>
              <a:rPr lang="ru-RU" altLang="ru-RU" b="1" dirty="0" smtClean="0"/>
            </a:br>
            <a:r>
              <a:rPr lang="ru-RU" altLang="ru-RU" b="1" dirty="0" smtClean="0"/>
              <a:t>с неопределенным числом параметров</a:t>
            </a:r>
            <a:endParaRPr lang="ru-RU" altLang="ru-RU" sz="15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467544" y="2124237"/>
            <a:ext cx="6141938" cy="36240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altLang="ru-RU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test(char* first,...)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(“%s\n</a:t>
            </a:r>
            <a:r>
              <a:rPr lang="en-US" altLang="ru-RU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first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p = 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ru-RU" sz="135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while(p)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(“%s\n</a:t>
            </a:r>
            <a:r>
              <a:rPr lang="en-US" altLang="ru-RU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p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 = 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ru-RU" sz="135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ru-RU" altLang="ru-RU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6499654" cy="57150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/>
              <a:t>Функции </a:t>
            </a:r>
            <a:br>
              <a:rPr lang="ru-RU" altLang="ru-RU" b="1" dirty="0" smtClean="0"/>
            </a:br>
            <a:r>
              <a:rPr lang="ru-RU" altLang="ru-RU" b="1" dirty="0" smtClean="0"/>
              <a:t>с неопределенным числом параметров</a:t>
            </a:r>
            <a:endParaRPr lang="ru-RU" altLang="ru-RU" sz="15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Прямоугольник 1"/>
          <p:cNvSpPr>
            <a:spLocks noChangeArrowheads="1"/>
          </p:cNvSpPr>
          <p:nvPr/>
        </p:nvSpPr>
        <p:spPr bwMode="auto">
          <a:xfrm>
            <a:off x="799555" y="2210316"/>
            <a:ext cx="6157759" cy="15465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test("Hello!",(char*)0);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test("Hello", "world!", (char*)0);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test("Just", "simple", "test",(char*)0);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Прямоугольник 2"/>
          <p:cNvSpPr>
            <a:spLocks noChangeArrowheads="1"/>
          </p:cNvSpPr>
          <p:nvPr/>
        </p:nvSpPr>
        <p:spPr bwMode="auto">
          <a:xfrm>
            <a:off x="799555" y="4268681"/>
            <a:ext cx="62437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3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Приведение 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</a:t>
            </a:r>
            <a:r>
              <a:rPr lang="ru-RU" altLang="ru-RU" sz="13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 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char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*)0</a:t>
            </a:r>
            <a:r>
              <a:rPr lang="ru-RU" altLang="ru-RU" sz="13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необходимо потому, что 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altLang="ru-RU" sz="13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 обязано совпадать с </a:t>
            </a:r>
            <a:r>
              <a:rPr lang="en-US" altLang="ru-RU" sz="1350" b="1" dirty="0" err="1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char</a:t>
            </a:r>
            <a:r>
              <a:rPr lang="ru-RU" altLang="ru-RU" sz="1350" b="1" dirty="0">
                <a:solidFill>
                  <a:srgbClr val="00B0F0"/>
                </a:solidFill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*)</a:t>
            </a:r>
            <a:endParaRPr lang="ru-RU" altLang="ru-RU" sz="1350" dirty="0">
              <a:solidFill>
                <a:srgbClr val="00B0F0"/>
              </a:solidFill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99142" y="260648"/>
            <a:ext cx="6499654" cy="57150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/>
              <a:t>Функции </a:t>
            </a:r>
            <a:br>
              <a:rPr lang="ru-RU" altLang="ru-RU" b="1" dirty="0" smtClean="0"/>
            </a:br>
            <a:r>
              <a:rPr lang="ru-RU" altLang="ru-RU" b="1" dirty="0" smtClean="0"/>
              <a:t>с неопределенным числом параметров</a:t>
            </a:r>
            <a:endParaRPr lang="ru-RU" altLang="ru-RU" sz="15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140968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07" y="242169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Краткое объявление функции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5172"/>
            <a:ext cx="7162546" cy="3880773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-specifier&gt;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cs typeface="Courier New" panose="02070309020205020404" pitchFamily="49" charset="0"/>
              </a:rPr>
              <a:t>- спецификатор класса памяти (необязательный параметр)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&lt;type-specifier&gt;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cs typeface="Courier New" panose="02070309020205020404" pitchFamily="49" charset="0"/>
              </a:rPr>
              <a:t>- тип возвращаемого значения. Если функция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не возвращает </a:t>
            </a:r>
            <a:r>
              <a:rPr lang="ru-RU" sz="1600" dirty="0">
                <a:cs typeface="Courier New" panose="02070309020205020404" pitchFamily="49" charset="0"/>
              </a:rPr>
              <a:t>значения, то тип возвращаемого значения должен быть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cs typeface="Courier New" panose="02070309020205020404" pitchFamily="49" charset="0"/>
              </a:rPr>
              <a:t>– имя функции</a:t>
            </a:r>
            <a:endParaRPr lang="en-US" sz="1600" dirty="0"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type-specifier arg1 </a:t>
            </a:r>
            <a:r>
              <a:rPr lang="en-US" sz="1600" dirty="0">
                <a:cs typeface="Courier New" panose="02070309020205020404" pitchFamily="49" charset="0"/>
              </a:rPr>
              <a:t>– </a:t>
            </a:r>
            <a:r>
              <a:rPr lang="ru-RU" sz="1600" dirty="0">
                <a:cs typeface="Courier New" panose="02070309020205020404" pitchFamily="49" charset="0"/>
              </a:rPr>
              <a:t>формальный параметр функции. Для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каждого</a:t>
            </a:r>
            <a:r>
              <a:rPr lang="ru-RU" sz="1600" dirty="0">
                <a:cs typeface="Courier New" panose="02070309020205020404" pitchFamily="49" charset="0"/>
              </a:rPr>
              <a:t> параметра указывается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тип параметра </a:t>
            </a:r>
            <a:r>
              <a:rPr lang="ru-RU" sz="1600" dirty="0">
                <a:cs typeface="Courier New" panose="02070309020205020404" pitchFamily="49" charset="0"/>
              </a:rPr>
              <a:t>и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имя параметра</a:t>
            </a:r>
            <a:r>
              <a:rPr lang="ru-RU" sz="1600" dirty="0">
                <a:cs typeface="Courier New" panose="02070309020205020404" pitchFamily="49" charset="0"/>
              </a:rPr>
              <a:t>. В объявлении функции имя параметра может быть пропущено (но такой подход не приветствуется)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2371" y="6015945"/>
            <a:ext cx="4622973" cy="365125"/>
          </a:xfrm>
        </p:spPr>
        <p:txBody>
          <a:bodyPr/>
          <a:lstStyle/>
          <a:p>
            <a:r>
              <a:rPr lang="ru-RU" smtClean="0"/>
              <a:t>Язык Си. Тема 6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068" y="1562969"/>
            <a:ext cx="79208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-specifier&gt;]&lt;type-specifier&gt;name([type-specifier arg1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74331" y="242929"/>
            <a:ext cx="6674385" cy="6240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Полное объявление функции</a:t>
            </a:r>
            <a:r>
              <a:rPr lang="en-US" sz="3200" dirty="0"/>
              <a:t> -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268760"/>
            <a:ext cx="7726601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sc-specifier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&gt;]&lt;type-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&gt;name([type-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arg1,...)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function’s body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91135" y="2780928"/>
            <a:ext cx="7346777" cy="3103888"/>
          </a:xfrm>
        </p:spPr>
        <p:txBody>
          <a:bodyPr>
            <a:noAutofit/>
          </a:bodyPr>
          <a:lstStyle/>
          <a:p>
            <a:r>
              <a:rPr lang="ru-RU" sz="1600" dirty="0" smtClean="0"/>
              <a:t>Заголовок функции совпадает с кратким объявлением функции</a:t>
            </a:r>
          </a:p>
          <a:p>
            <a:r>
              <a:rPr lang="ru-RU" sz="1600" dirty="0" smtClean="0"/>
              <a:t>После заголовка функции идет </a:t>
            </a:r>
            <a:r>
              <a:rPr lang="ru-RU" sz="1600" dirty="0" smtClean="0">
                <a:solidFill>
                  <a:srgbClr val="00B0F0"/>
                </a:solidFill>
              </a:rPr>
              <a:t>тело функции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Полное</a:t>
            </a:r>
            <a:r>
              <a:rPr lang="ru-RU" sz="1600" dirty="0" smtClean="0"/>
              <a:t> объявление функции в программе должна встречаться только </a:t>
            </a:r>
            <a:r>
              <a:rPr lang="ru-RU" sz="1600" dirty="0" smtClean="0">
                <a:solidFill>
                  <a:srgbClr val="00B0F0"/>
                </a:solidFill>
              </a:rPr>
              <a:t>один раз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Краткое</a:t>
            </a:r>
            <a:r>
              <a:rPr lang="ru-RU" sz="1600" dirty="0" smtClean="0"/>
              <a:t> объявление функции в программе может встречаться </a:t>
            </a:r>
            <a:r>
              <a:rPr lang="ru-RU" sz="1600" dirty="0" smtClean="0">
                <a:solidFill>
                  <a:srgbClr val="00B0F0"/>
                </a:solidFill>
              </a:rPr>
              <a:t>любое количество раз (либо не встречаться вообще)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Краткое</a:t>
            </a:r>
            <a:r>
              <a:rPr lang="ru-RU" sz="1600" dirty="0" smtClean="0"/>
              <a:t> объявление функции может быть указано </a:t>
            </a:r>
            <a:r>
              <a:rPr lang="ru-RU" sz="1600" dirty="0" smtClean="0">
                <a:solidFill>
                  <a:srgbClr val="00B0F0"/>
                </a:solidFill>
              </a:rPr>
              <a:t>внутри другой функции</a:t>
            </a:r>
          </a:p>
          <a:p>
            <a:r>
              <a:rPr lang="ru-RU" sz="1600" dirty="0" smtClean="0">
                <a:solidFill>
                  <a:srgbClr val="00B0F0"/>
                </a:solidFill>
              </a:rPr>
              <a:t>Полное</a:t>
            </a:r>
            <a:r>
              <a:rPr lang="ru-RU" sz="1600" dirty="0" smtClean="0"/>
              <a:t> объявление функции </a:t>
            </a:r>
            <a:r>
              <a:rPr lang="ru-RU" sz="1600" dirty="0" smtClean="0">
                <a:solidFill>
                  <a:srgbClr val="00B0F0"/>
                </a:solidFill>
              </a:rPr>
              <a:t>внутри другой функции не допускается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347713" cy="1320800"/>
          </a:xfrm>
        </p:spPr>
        <p:txBody>
          <a:bodyPr/>
          <a:lstStyle/>
          <a:p>
            <a:r>
              <a:rPr lang="ru-RU" dirty="0" smtClean="0"/>
              <a:t>Рекомендации по именованию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6914729" cy="3473381"/>
          </a:xfrm>
        </p:spPr>
        <p:txBody>
          <a:bodyPr/>
          <a:lstStyle/>
          <a:p>
            <a:r>
              <a:rPr lang="ru-RU" dirty="0"/>
              <a:t>Слово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ru-RU" dirty="0"/>
              <a:t> может быть использовано в </a:t>
            </a:r>
            <a:r>
              <a:rPr lang="ru-RU" dirty="0" smtClean="0"/>
              <a:t>функциях, </a:t>
            </a:r>
            <a:r>
              <a:rPr lang="ru-RU" dirty="0"/>
              <a:t>вычисляющих </a:t>
            </a:r>
            <a:r>
              <a:rPr lang="ru-RU" dirty="0" smtClean="0"/>
              <a:t>что-либо</a:t>
            </a:r>
          </a:p>
          <a:p>
            <a:r>
              <a:rPr lang="ru-RU" dirty="0"/>
              <a:t>Слово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ru-RU" dirty="0"/>
              <a:t> может быть использовано в методах, осуществляющих какой-либо </a:t>
            </a:r>
            <a:r>
              <a:rPr lang="ru-RU" dirty="0" smtClean="0"/>
              <a:t>поиск</a:t>
            </a:r>
          </a:p>
          <a:p>
            <a:r>
              <a:rPr lang="ru-RU" dirty="0"/>
              <a:t>Слово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ru-RU" dirty="0"/>
              <a:t> может быть использовано там, где объект или сущность </a:t>
            </a:r>
            <a:r>
              <a:rPr lang="ru-RU" dirty="0" smtClean="0"/>
              <a:t>инициализируется</a:t>
            </a:r>
          </a:p>
          <a:p>
            <a:r>
              <a:rPr lang="ru-RU" dirty="0"/>
              <a:t>Названия </a:t>
            </a:r>
            <a:r>
              <a:rPr lang="ru-RU" dirty="0" smtClean="0"/>
              <a:t>функций </a:t>
            </a:r>
            <a:r>
              <a:rPr lang="ru-RU" dirty="0"/>
              <a:t>должны быть </a:t>
            </a:r>
            <a:r>
              <a:rPr lang="ru-RU" dirty="0">
                <a:solidFill>
                  <a:srgbClr val="00B0F0"/>
                </a:solidFill>
              </a:rPr>
              <a:t>глаголами</a:t>
            </a:r>
            <a:r>
              <a:rPr lang="ru-RU" dirty="0"/>
              <a:t>, быть записанными в </a:t>
            </a:r>
            <a:r>
              <a:rPr lang="ru-RU" dirty="0">
                <a:solidFill>
                  <a:srgbClr val="00B0F0"/>
                </a:solidFill>
              </a:rPr>
              <a:t>смешанном регистре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начинаться с нижнего</a:t>
            </a:r>
            <a:endParaRPr lang="ru-RU" dirty="0" smtClean="0">
              <a:solidFill>
                <a:srgbClr val="00B0F0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 smtClean="0"/>
              <a:t>Определение функции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75448"/>
            <a:ext cx="6768752" cy="25398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= 1; x&lt;=10; x++)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("%d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calculateSquare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3551" y="1271313"/>
            <a:ext cx="67627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calculateSquare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717924"/>
            <a:ext cx="670275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calculateSquare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y) </a:t>
            </a:r>
          </a:p>
          <a:p>
            <a:pPr marL="109728" indent="0">
              <a:buNone/>
            </a:pP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117424"/>
            <a:ext cx="27363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dirty="0" smtClean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прототип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(</a:t>
            </a:r>
            <a:r>
              <a:rPr lang="ru-RU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заголовок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)</a:t>
            </a:r>
            <a:r>
              <a:rPr lang="ru-RU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 функции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2253558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dirty="0" smtClean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вызов </a:t>
            </a:r>
            <a:r>
              <a:rPr lang="ru-RU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функции 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355976" y="2438224"/>
            <a:ext cx="432048" cy="26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131840" y="2701027"/>
            <a:ext cx="2448272" cy="4102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788024" y="4919089"/>
            <a:ext cx="27363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полное определение функции</a:t>
            </a:r>
            <a:endParaRPr lang="ru-RU" dirty="0">
              <a:solidFill>
                <a:srgbClr val="00B050"/>
              </a:solidFill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7736</TotalTime>
  <Words>2974</Words>
  <Application>Microsoft Office PowerPoint</Application>
  <PresentationFormat>Экран (4:3)</PresentationFormat>
  <Paragraphs>749</Paragraphs>
  <Slides>56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7" baseType="lpstr">
      <vt:lpstr>Arial</vt:lpstr>
      <vt:lpstr>Calibri</vt:lpstr>
      <vt:lpstr>Comic Sans MS</vt:lpstr>
      <vt:lpstr>Consolas</vt:lpstr>
      <vt:lpstr>Courier New</vt:lpstr>
      <vt:lpstr>Tahoma</vt:lpstr>
      <vt:lpstr>Times New Roman</vt:lpstr>
      <vt:lpstr>Trebuchet MS</vt:lpstr>
      <vt:lpstr>Verdana</vt:lpstr>
      <vt:lpstr>Wingdings 3</vt:lpstr>
      <vt:lpstr>Грань</vt:lpstr>
      <vt:lpstr>Функции</vt:lpstr>
      <vt:lpstr>Функция - это</vt:lpstr>
      <vt:lpstr>Функции</vt:lpstr>
      <vt:lpstr>Функциональная декомпозиция</vt:lpstr>
      <vt:lpstr>Хорошо спроектированная функция</vt:lpstr>
      <vt:lpstr>Краткое объявление функции - declaration</vt:lpstr>
      <vt:lpstr>Презентация PowerPoint</vt:lpstr>
      <vt:lpstr>Рекомендации по именованию функций</vt:lpstr>
      <vt:lpstr>Определение функции</vt:lpstr>
      <vt:lpstr>Задача. Определить максимальное из трех чисел</vt:lpstr>
      <vt:lpstr>Формальные параметры -  указываются в описании функции</vt:lpstr>
      <vt:lpstr>Что будет напечатано?</vt:lpstr>
      <vt:lpstr>Способы передачи параметров в функции</vt:lpstr>
      <vt:lpstr>Передача параметра по значению</vt:lpstr>
      <vt:lpstr>Передача параметра по значению</vt:lpstr>
      <vt:lpstr>Передача параметра через указатель</vt:lpstr>
      <vt:lpstr>Передача параметра через указатель</vt:lpstr>
      <vt:lpstr>Передача параметров через указатель</vt:lpstr>
      <vt:lpstr>Передача массивов в функции</vt:lpstr>
      <vt:lpstr>Передача массивов в функции.  1 вариант</vt:lpstr>
      <vt:lpstr>Передача массивов в функции.  2 вариант</vt:lpstr>
      <vt:lpstr>Передача многомерных массивов в функции. 1 вариант</vt:lpstr>
      <vt:lpstr>Передача многомерных массивов в функции. 2 вариант</vt:lpstr>
      <vt:lpstr>Возврат массива из функции</vt:lpstr>
      <vt:lpstr>Возврат массива из функции</vt:lpstr>
      <vt:lpstr>Спецификатор const с указателями</vt:lpstr>
      <vt:lpstr>Неконстантный указатель на неконстантные данные</vt:lpstr>
      <vt:lpstr>Неконстантный указатель на константные данные</vt:lpstr>
      <vt:lpstr>Константный указатель на неконстантные данные</vt:lpstr>
      <vt:lpstr>Константный указатель на константные данные</vt:lpstr>
      <vt:lpstr>Использование констант с указателями</vt:lpstr>
      <vt:lpstr>Рекурсия</vt:lpstr>
      <vt:lpstr>Дерево рекурсии для нахождения факториала</vt:lpstr>
      <vt:lpstr>Рекурсивное вычисление факториала</vt:lpstr>
      <vt:lpstr>Формула для вычисления чисел Фибоначчи</vt:lpstr>
      <vt:lpstr>Рекурсивное вычисление чисел Фибоначчи</vt:lpstr>
      <vt:lpstr>Дерево рекурсии для вычисления чисел Фибоначчи</vt:lpstr>
      <vt:lpstr>Рекурсивное вычисление чисел Фибоначчи</vt:lpstr>
      <vt:lpstr>Рекурсивная функция печати массива</vt:lpstr>
      <vt:lpstr>Стек вызовов функции</vt:lpstr>
      <vt:lpstr>Указатель на функцию</vt:lpstr>
      <vt:lpstr>Указатель на функцию</vt:lpstr>
      <vt:lpstr>Ошибки при использовании указателей на функцию</vt:lpstr>
      <vt:lpstr>Пузырьковая сортировка</vt:lpstr>
      <vt:lpstr>Пузырьковая сортировка</vt:lpstr>
      <vt:lpstr>Калькулятор</vt:lpstr>
      <vt:lpstr>Калькулятор</vt:lpstr>
      <vt:lpstr>Калькулятор</vt:lpstr>
      <vt:lpstr>Калькулятор</vt:lpstr>
      <vt:lpstr>Командная строка аргументов</vt:lpstr>
      <vt:lpstr>Командная строка аргументов</vt:lpstr>
      <vt:lpstr>Функции  с неопределенным числом параметров</vt:lpstr>
      <vt:lpstr>Функции  с неопределенным числом параметров</vt:lpstr>
      <vt:lpstr>Функции  с неопределенным числом параметров</vt:lpstr>
      <vt:lpstr>Функции  с неопределенным числом параметров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</dc:creator>
  <cp:lastModifiedBy>ealupanova@yandex.ru</cp:lastModifiedBy>
  <cp:revision>113</cp:revision>
  <dcterms:created xsi:type="dcterms:W3CDTF">2013-03-06T06:43:42Z</dcterms:created>
  <dcterms:modified xsi:type="dcterms:W3CDTF">2019-08-12T03:18:45Z</dcterms:modified>
</cp:coreProperties>
</file>