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2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2785B-6953-4518-97CB-95566F68D05D}" type="datetimeFigureOut">
              <a:rPr lang="ru-RU" smtClean="0"/>
              <a:t>17.07.2018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8D557-4BFB-4196-9D2C-80C0B1A0F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673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009-2B9D-4590-8511-9005158353F1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3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9CED-01E9-47B1-887D-F01DDA2E9AC9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0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D38D-9556-4E48-AD13-9328480BC53B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1660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B3D6-4293-44A5-9C3D-12AB002BF3AB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43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18C7A-7794-4A93-8C9D-9ECE779B52D4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6554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FBC6-0615-4E9D-95F5-E2EC6B4709A4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047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81CD-E30F-4766-A7B6-A33C5B463272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479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C297-27A6-4C34-B53A-88C419794D34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0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F653-CD37-49E2-AD5B-02FF74807DFE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3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0AB4-DDFB-4549-9CEA-EF6B9BA07B65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20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1F97-4A42-43A2-A55D-D88845E90BCD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4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F2D7-21C8-473D-B185-4FB6140B5FB2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45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C4F0-FA27-4291-8216-191FFEA356C0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34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1B4D-E9FC-4519-813C-511E2DD1A2BE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41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5013-18DA-43B2-864D-9882D3AD073A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7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895A-D094-49C4-85D6-762E38348C2C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6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2B0E6-31A4-45CB-97F1-3B1CEE95CDA1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Язык Си. Тема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0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Препроцессор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Тема</a:t>
            </a:r>
            <a:r>
              <a:rPr lang="ru-RU" dirty="0" smtClean="0"/>
              <a:t> </a:t>
            </a:r>
            <a:r>
              <a:rPr lang="ru-RU" dirty="0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383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Макросы с параметрами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537664"/>
            <a:ext cx="6347714" cy="3757543"/>
          </a:xfrm>
        </p:spPr>
        <p:txBody>
          <a:bodyPr/>
          <a:lstStyle/>
          <a:p>
            <a:r>
              <a:rPr lang="ru-RU" dirty="0" smtClean="0"/>
              <a:t>Фактически являются макро-функциями</a:t>
            </a:r>
          </a:p>
          <a:p>
            <a:r>
              <a:rPr lang="ru-RU" dirty="0" smtClean="0"/>
              <a:t>Определяются макросы с параметрами </a:t>
            </a:r>
            <a:r>
              <a:rPr lang="ru-RU" dirty="0"/>
              <a:t>с помощью </a:t>
            </a:r>
            <a:r>
              <a:rPr lang="ru-RU" dirty="0" smtClean="0"/>
              <a:t>той же </a:t>
            </a:r>
            <a:r>
              <a:rPr lang="ru-RU" dirty="0"/>
              <a:t>директивы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ru-RU" dirty="0"/>
              <a:t>, после которой (сразу без пробелов) в круглых скобках идёт список разделённых запятыми </a:t>
            </a:r>
            <a:r>
              <a:rPr lang="ru-RU" dirty="0" smtClean="0"/>
              <a:t>аргументов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/>
              <a:t>В</a:t>
            </a:r>
            <a:r>
              <a:rPr lang="ru-RU" dirty="0" smtClean="0"/>
              <a:t>се </a:t>
            </a:r>
            <a:r>
              <a:rPr lang="ru-RU" dirty="0"/>
              <a:t>аргументы </a:t>
            </a:r>
            <a:r>
              <a:rPr lang="ru-RU" dirty="0" smtClean="0"/>
              <a:t>макросов, используемые </a:t>
            </a:r>
            <a:r>
              <a:rPr lang="ru-RU" dirty="0"/>
              <a:t>в математических и не только </a:t>
            </a:r>
            <a:r>
              <a:rPr lang="ru-RU" dirty="0" smtClean="0"/>
              <a:t>выражениях, </a:t>
            </a:r>
            <a:r>
              <a:rPr lang="ru-RU" dirty="0"/>
              <a:t>надо обязательно заключать в скобки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9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6718" y="3416435"/>
            <a:ext cx="709629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 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Идентификатор</a:t>
            </a:r>
            <a:r>
              <a:rPr lang="ru-RU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(аргумент1, …, аргумент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ru-RU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Замена</a:t>
            </a:r>
          </a:p>
        </p:txBody>
      </p:sp>
    </p:spTree>
    <p:extLst>
      <p:ext uri="{BB962C8B-B14F-4D97-AF65-F5344CB8AC3E}">
        <p14:creationId xmlns:p14="http://schemas.microsoft.com/office/powerpoint/2010/main" val="94509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Макросы с параметрами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9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43123" y="1703390"/>
            <a:ext cx="7038332" cy="158013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MULT(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x*y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MULT(6+3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8-2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015195" y="2422297"/>
            <a:ext cx="137160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6+3*8-2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4631" y="1690736"/>
            <a:ext cx="119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Плохо!!!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443123" y="3680074"/>
            <a:ext cx="7038332" cy="15801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MULT(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MULT(6+3, 8-2)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457200" lvl="1" indent="0">
              <a:spcBef>
                <a:spcPts val="0"/>
              </a:spcBef>
              <a:buFont typeface="Wingdings 3" charset="2"/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015195" y="4398981"/>
            <a:ext cx="16990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ru-RU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6+3</a:t>
            </a:r>
            <a:r>
              <a:rPr lang="ru-RU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ru-RU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8-2</a:t>
            </a:r>
            <a:r>
              <a:rPr lang="ru-RU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4631" y="3667420"/>
            <a:ext cx="132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50"/>
                </a:solidFill>
              </a:rPr>
              <a:t>Хорошо!!!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40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480973"/>
            <a:ext cx="6347713" cy="643165"/>
          </a:xfrm>
        </p:spPr>
        <p:txBody>
          <a:bodyPr/>
          <a:lstStyle/>
          <a:p>
            <a:r>
              <a:rPr lang="ru-RU" dirty="0" smtClean="0"/>
              <a:t>«Стражи включения»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4027" y="1338393"/>
            <a:ext cx="6347714" cy="149701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Позволяют избежать повторного включения заголовочных файлов</a:t>
            </a:r>
          </a:p>
          <a:p>
            <a:r>
              <a:rPr lang="ru-RU" dirty="0" smtClean="0"/>
              <a:t>Прописываются в заголовочных файлах</a:t>
            </a:r>
          </a:p>
          <a:p>
            <a:r>
              <a:rPr lang="ru-RU" dirty="0" smtClean="0"/>
              <a:t>Используются при организации </a:t>
            </a:r>
            <a:r>
              <a:rPr lang="ru-RU" dirty="0" err="1" smtClean="0"/>
              <a:t>многофайловых</a:t>
            </a:r>
            <a:r>
              <a:rPr lang="ru-RU" dirty="0" smtClean="0"/>
              <a:t> программ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9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81145" y="2921031"/>
            <a:ext cx="5976851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FUNCTION</a:t>
            </a:r>
            <a:r>
              <a:rPr lang="ru-RU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ru-RU" sz="16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FUNCTION</a:t>
            </a:r>
            <a:r>
              <a:rPr lang="ru-RU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ru-RU" sz="16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f1(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f2(char*, char*);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6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3685" y="3037063"/>
            <a:ext cx="264344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Файл 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function.h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ru-RU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89459" y="4927996"/>
            <a:ext cx="5976851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pragma once</a:t>
            </a:r>
            <a:endParaRPr lang="ru-RU" sz="16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f1(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f2(char*, char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*);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5021070"/>
            <a:ext cx="264344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Файл 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function.h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ru-RU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9459" y="4558664"/>
            <a:ext cx="264344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Второй вариант:</a:t>
            </a:r>
            <a:endParaRPr lang="ru-RU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73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Условная компиляция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463040"/>
            <a:ext cx="6347714" cy="4239491"/>
          </a:xfrm>
        </p:spPr>
        <p:txBody>
          <a:bodyPr/>
          <a:lstStyle/>
          <a:p>
            <a:r>
              <a:rPr lang="ru-RU" dirty="0"/>
              <a:t>Применяется, когда в зависимости от значения различных макросов, нужно компилировать, или нет, тот или иной кусок кода, или установить другие </a:t>
            </a:r>
            <a:r>
              <a:rPr lang="ru-RU" dirty="0" smtClean="0"/>
              <a:t>макросы</a:t>
            </a:r>
          </a:p>
          <a:p>
            <a:r>
              <a:rPr lang="ru-RU" dirty="0"/>
              <a:t>У</a:t>
            </a:r>
            <a:r>
              <a:rPr lang="ru-RU" dirty="0" smtClean="0"/>
              <a:t>словие </a:t>
            </a:r>
            <a:r>
              <a:rPr lang="ru-RU" dirty="0"/>
              <a:t>— это выражение препроцессора. Это может быть любая комбинация макросов, условий и целочисленных литералов, которая в результате макроподстановки превратится в выражение состоящее только из целочисленных литералов, арифметических операций и логических операторов. </a:t>
            </a:r>
            <a:endParaRPr lang="ru-RU" dirty="0" smtClean="0"/>
          </a:p>
          <a:p>
            <a:r>
              <a:rPr lang="ru-RU" dirty="0" smtClean="0"/>
              <a:t>Так же </a:t>
            </a:r>
            <a:r>
              <a:rPr lang="ru-RU" dirty="0"/>
              <a:t>здесь ещё можно использовать единственный «</a:t>
            </a:r>
            <a:r>
              <a:rPr lang="ru-RU" dirty="0" err="1"/>
              <a:t>макрооператор</a:t>
            </a:r>
            <a:r>
              <a:rPr lang="ru-RU" dirty="0"/>
              <a:t>» — 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defined</a:t>
            </a:r>
            <a:r>
              <a:rPr lang="ru-RU" dirty="0"/>
              <a:t> — он превращается в 1, если его операнд определён, и 0 — если нет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9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14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61753"/>
          </a:xfrm>
        </p:spPr>
        <p:txBody>
          <a:bodyPr/>
          <a:lstStyle/>
          <a:p>
            <a:r>
              <a:rPr lang="ru-RU" dirty="0" smtClean="0"/>
              <a:t>Условная компиляция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9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678271" y="1637610"/>
            <a:ext cx="6022724" cy="222781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LEVEL &gt; 3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//текст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ru-RU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LEVEL &gt; 1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//текст2</a:t>
            </a:r>
            <a:endParaRPr lang="ru-RU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ru-RU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//текст3</a:t>
            </a:r>
            <a:endParaRPr lang="ru-RU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ru-RU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869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Условная компиляция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562075"/>
            <a:ext cx="6589223" cy="1447133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/>
              <a:t>// попытка проверить определена, ли переменная </a:t>
            </a:r>
            <a:r>
              <a:rPr lang="ru-RU" sz="1600" dirty="0" err="1"/>
              <a:t>foo</a:t>
            </a:r>
            <a:endParaRPr lang="ru-RU" sz="16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defined</a:t>
            </a:r>
            <a:r>
              <a:rPr lang="ru-RU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ru-RU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9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81302" y="2269375"/>
            <a:ext cx="283464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B0F0"/>
                </a:solidFill>
              </a:rPr>
              <a:t>Условие </a:t>
            </a:r>
            <a:r>
              <a:rPr lang="en-US" sz="1600" dirty="0" smtClean="0">
                <a:solidFill>
                  <a:srgbClr val="00B0F0"/>
                </a:solidFill>
              </a:rPr>
              <a:t>if</a:t>
            </a:r>
            <a:r>
              <a:rPr lang="ru-RU" sz="1600" dirty="0" smtClean="0">
                <a:solidFill>
                  <a:srgbClr val="00B0F0"/>
                </a:solidFill>
              </a:rPr>
              <a:t> будет ложным</a:t>
            </a:r>
            <a:endParaRPr lang="ru-RU" sz="1600" dirty="0">
              <a:solidFill>
                <a:srgbClr val="00B0F0"/>
              </a:solidFill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09599" y="3549238"/>
            <a:ext cx="6589223" cy="14471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ru-R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foo 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endParaRPr lang="ru-RU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defined</a:t>
            </a:r>
            <a:r>
              <a:rPr lang="ru-RU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ru-RU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81302" y="4054622"/>
            <a:ext cx="283464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B0F0"/>
                </a:solidFill>
              </a:rPr>
              <a:t>Теперь условие </a:t>
            </a:r>
            <a:r>
              <a:rPr lang="en-US" sz="1600" dirty="0" smtClean="0">
                <a:solidFill>
                  <a:srgbClr val="00B0F0"/>
                </a:solidFill>
              </a:rPr>
              <a:t>if</a:t>
            </a:r>
            <a:r>
              <a:rPr lang="ru-RU" sz="1600" dirty="0" smtClean="0">
                <a:solidFill>
                  <a:srgbClr val="00B0F0"/>
                </a:solidFill>
              </a:rPr>
              <a:t> сработает</a:t>
            </a:r>
            <a:endParaRPr lang="ru-RU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74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513215"/>
            <a:ext cx="6347713" cy="1320800"/>
          </a:xfrm>
        </p:spPr>
        <p:txBody>
          <a:bodyPr/>
          <a:lstStyle/>
          <a:p>
            <a:pPr algn="ctr"/>
            <a:r>
              <a:rPr lang="ru-RU" dirty="0" smtClean="0"/>
              <a:t>Конец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9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97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Препроцессор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670858"/>
            <a:ext cx="6347714" cy="2685011"/>
          </a:xfrm>
        </p:spPr>
        <p:txBody>
          <a:bodyPr/>
          <a:lstStyle/>
          <a:p>
            <a:r>
              <a:rPr lang="ru-RU" dirty="0"/>
              <a:t>С</a:t>
            </a:r>
            <a:r>
              <a:rPr lang="ru-RU" dirty="0" smtClean="0"/>
              <a:t>пециальная </a:t>
            </a:r>
            <a:r>
              <a:rPr lang="ru-RU" dirty="0"/>
              <a:t>программа, являющаяся частью компилятора языка Си. Она предназначена для предварительной обработки текста </a:t>
            </a:r>
            <a:r>
              <a:rPr lang="ru-RU" dirty="0" smtClean="0"/>
              <a:t>программы</a:t>
            </a:r>
          </a:p>
          <a:p>
            <a:r>
              <a:rPr lang="ru-RU" dirty="0"/>
              <a:t>Работа препроцессора осуществляется с помощью специальных директив (указаний). Они отмечаются знаком </a:t>
            </a:r>
            <a:r>
              <a:rPr lang="ru-RU" dirty="0" smtClean="0"/>
              <a:t>решетка # (диез).</a:t>
            </a:r>
          </a:p>
          <a:p>
            <a:r>
              <a:rPr lang="ru-RU" dirty="0" smtClean="0"/>
              <a:t>Результатом работы препроцессора является обработанный текстовый файл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9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10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597" y="225225"/>
            <a:ext cx="7489360" cy="728749"/>
          </a:xfrm>
        </p:spPr>
        <p:txBody>
          <a:bodyPr>
            <a:noAutofit/>
          </a:bodyPr>
          <a:lstStyle/>
          <a:p>
            <a:r>
              <a:rPr lang="ru-RU" sz="3200" dirty="0" smtClean="0"/>
              <a:t>Основные директивы препроцессора</a:t>
            </a:r>
            <a:endParaRPr lang="ru-RU" sz="32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9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7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432186"/>
              </p:ext>
            </p:extLst>
          </p:nvPr>
        </p:nvGraphicFramePr>
        <p:xfrm>
          <a:off x="208226" y="937349"/>
          <a:ext cx="8108380" cy="5120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45591">
                  <a:extLst>
                    <a:ext uri="{9D8B030D-6E8A-4147-A177-3AD203B41FA5}">
                      <a16:colId xmlns:a16="http://schemas.microsoft.com/office/drawing/2014/main" val="1434646026"/>
                    </a:ext>
                  </a:extLst>
                </a:gridCol>
                <a:gridCol w="6062789">
                  <a:extLst>
                    <a:ext uri="{9D8B030D-6E8A-4147-A177-3AD203B41FA5}">
                      <a16:colId xmlns:a16="http://schemas.microsoft.com/office/drawing/2014/main" val="166846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ru-RU" sz="16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include</a:t>
                      </a:r>
                      <a:r>
                        <a:rPr lang="ru-RU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ru-RU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вставляет текст из указанного файла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61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ru-RU" sz="16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define</a:t>
                      </a:r>
                      <a:endParaRPr lang="ru-RU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задаёт макроопределение (макрос) или символическую константу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547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ru-RU" sz="16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undef</a:t>
                      </a:r>
                      <a:endParaRPr lang="ru-RU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отменяет предыдущее определение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71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#if</a:t>
                      </a:r>
                      <a:endParaRPr lang="ru-RU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осуществляет условную компиляцию при истинности константного выражения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50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en-US" sz="16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ifdef</a:t>
                      </a:r>
                      <a:endParaRPr lang="ru-RU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осуществляет условную компиляцию при определённости символической константы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16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en-US" sz="16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ifndef</a:t>
                      </a:r>
                      <a:endParaRPr lang="ru-RU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осуществляет условную компиляцию при неопределённости символической константы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319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#else</a:t>
                      </a:r>
                      <a:endParaRPr lang="ru-RU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ветка условной компиляции при ложности выражения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0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en-US" sz="16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endParaRPr lang="ru-RU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ветка условной компиляции, образуемая слиянием </a:t>
                      </a:r>
                      <a:r>
                        <a:rPr lang="ru-RU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987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en-US" sz="16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endif</a:t>
                      </a:r>
                      <a:endParaRPr lang="ru-RU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конец ветки условной компиляции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462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#error</a:t>
                      </a:r>
                      <a:endParaRPr lang="ru-RU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выдача диагностического сообщения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97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#pragma</a:t>
                      </a:r>
                      <a:endParaRPr lang="ru-RU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действие, зависящее от конкретной реализации компилятора.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942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08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302029"/>
            <a:ext cx="6347713" cy="1320800"/>
          </a:xfrm>
        </p:spPr>
        <p:txBody>
          <a:bodyPr/>
          <a:lstStyle/>
          <a:p>
            <a:r>
              <a:rPr lang="ru-RU" dirty="0" smtClean="0"/>
              <a:t>Включение заголовочных файлов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753986"/>
            <a:ext cx="6347714" cy="4073236"/>
          </a:xfrm>
        </p:spPr>
        <p:txBody>
          <a:bodyPr>
            <a:normAutofit/>
          </a:bodyPr>
          <a:lstStyle/>
          <a:p>
            <a:r>
              <a:rPr lang="ru-RU" dirty="0"/>
              <a:t>Директива 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ru-RU" dirty="0"/>
              <a:t> позволяет включать в текст программы указанный файл. </a:t>
            </a:r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/>
              <a:t>файл является стандартной библиотекой и находится в папке компилятора, он заключается в угловые скобки 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/>
              <a:t>файл находится в текущем каталоге проекта, он указывается в кавычках 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Для </a:t>
            </a:r>
            <a:r>
              <a:rPr lang="ru-RU" dirty="0"/>
              <a:t>файла, находящегося в другом каталоге необходимо в кавычках указать полный путь.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9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5658" y="3340038"/>
            <a:ext cx="615441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35657" y="4498278"/>
            <a:ext cx="615441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ru-RU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myfile.h</a:t>
            </a:r>
            <a:r>
              <a:rPr lang="ru-RU" sz="16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5657" y="5619825"/>
            <a:ext cx="615441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ru-RU" sz="16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C:/SFML-2.2/include/SFML/Graphics.hpp</a:t>
            </a:r>
            <a:r>
              <a:rPr lang="ru-RU" sz="16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17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11876"/>
          </a:xfrm>
        </p:spPr>
        <p:txBody>
          <a:bodyPr/>
          <a:lstStyle/>
          <a:p>
            <a:r>
              <a:rPr lang="ru-RU" dirty="0" smtClean="0"/>
              <a:t>Определение макросов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496292"/>
            <a:ext cx="6347714" cy="3649286"/>
          </a:xfrm>
        </p:spPr>
        <p:txBody>
          <a:bodyPr/>
          <a:lstStyle/>
          <a:p>
            <a:r>
              <a:rPr lang="ru-RU" dirty="0"/>
              <a:t>Директива 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ru-RU" dirty="0"/>
              <a:t> позволяет вводить в текст программы константы и макроопределения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Нужно </a:t>
            </a:r>
            <a:r>
              <a:rPr lang="ru-RU" dirty="0"/>
              <a:t>подставить </a:t>
            </a:r>
            <a:r>
              <a:rPr lang="ru-RU" dirty="0" smtClean="0"/>
              <a:t>строку</a:t>
            </a:r>
            <a:r>
              <a:rPr lang="ru-RU" dirty="0"/>
              <a:t> </a:t>
            </a:r>
            <a:r>
              <a:rPr lang="ru-RU" dirty="0" smtClean="0"/>
              <a:t>«</a:t>
            </a:r>
            <a:r>
              <a:rPr lang="ru-RU" b="1" dirty="0" smtClean="0"/>
              <a:t>Замена»</a:t>
            </a:r>
            <a:r>
              <a:rPr lang="ru-RU" dirty="0" smtClean="0"/>
              <a:t> </a:t>
            </a:r>
            <a:r>
              <a:rPr lang="ru-RU" dirty="0"/>
              <a:t>вместо каждого аргумента </a:t>
            </a:r>
            <a:r>
              <a:rPr lang="ru-RU" b="1" dirty="0"/>
              <a:t>Идентификатор</a:t>
            </a:r>
            <a:r>
              <a:rPr lang="ru-RU" dirty="0"/>
              <a:t> в исходном файле. </a:t>
            </a:r>
            <a:endParaRPr lang="ru-RU" dirty="0" smtClean="0"/>
          </a:p>
          <a:p>
            <a:r>
              <a:rPr lang="ru-RU" dirty="0" smtClean="0"/>
              <a:t>Идентификатор </a:t>
            </a:r>
            <a:r>
              <a:rPr lang="ru-RU" dirty="0"/>
              <a:t>не заменяется, если он находится </a:t>
            </a:r>
            <a:endParaRPr lang="ru-RU" dirty="0" smtClean="0"/>
          </a:p>
          <a:p>
            <a:pPr lvl="1"/>
            <a:r>
              <a:rPr lang="ru-RU" dirty="0" smtClean="0"/>
              <a:t>в комментарии</a:t>
            </a:r>
          </a:p>
          <a:p>
            <a:pPr lvl="1"/>
            <a:r>
              <a:rPr lang="ru-RU" dirty="0" smtClean="0"/>
              <a:t>в </a:t>
            </a:r>
            <a:r>
              <a:rPr lang="ru-RU" dirty="0"/>
              <a:t>строке </a:t>
            </a:r>
            <a:endParaRPr lang="ru-RU" dirty="0" smtClean="0"/>
          </a:p>
          <a:p>
            <a:pPr lvl="1"/>
            <a:r>
              <a:rPr lang="ru-RU" dirty="0" smtClean="0"/>
              <a:t>как </a:t>
            </a:r>
            <a:r>
              <a:rPr lang="ru-RU" dirty="0"/>
              <a:t>часть более длинного идентификатора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9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2397" y="2219499"/>
            <a:ext cx="533721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 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Идентификатор Замена</a:t>
            </a:r>
          </a:p>
        </p:txBody>
      </p:sp>
    </p:spTree>
    <p:extLst>
      <p:ext uri="{BB962C8B-B14F-4D97-AF65-F5344CB8AC3E}">
        <p14:creationId xmlns:p14="http://schemas.microsoft.com/office/powerpoint/2010/main" val="92034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Развертывание макросов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820488"/>
            <a:ext cx="6347714" cy="3848792"/>
          </a:xfrm>
        </p:spPr>
        <p:txBody>
          <a:bodyPr>
            <a:normAutofit/>
          </a:bodyPr>
          <a:lstStyle/>
          <a:p>
            <a:r>
              <a:rPr lang="ru-RU" dirty="0" smtClean="0"/>
              <a:t>Если </a:t>
            </a:r>
            <a:r>
              <a:rPr lang="ru-RU" dirty="0"/>
              <a:t>препроцессор находит имя макроса, он заменяет его на соответствующий замещающий текст — это называется </a:t>
            </a:r>
            <a:r>
              <a:rPr lang="ru-RU" dirty="0">
                <a:solidFill>
                  <a:srgbClr val="00B0F0"/>
                </a:solidFill>
              </a:rPr>
              <a:t>макроподстановка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/>
              <a:t>в замещающем тексте макроса встречаются </a:t>
            </a:r>
            <a:r>
              <a:rPr lang="ru-RU" dirty="0">
                <a:solidFill>
                  <a:srgbClr val="00B0F0"/>
                </a:solidFill>
              </a:rPr>
              <a:t>имена других макросов</a:t>
            </a:r>
            <a:r>
              <a:rPr lang="ru-RU" dirty="0"/>
              <a:t>, препроцессор выполнит </a:t>
            </a:r>
            <a:r>
              <a:rPr lang="ru-RU" dirty="0">
                <a:solidFill>
                  <a:srgbClr val="00B0F0"/>
                </a:solidFill>
              </a:rPr>
              <a:t>макроподстановку для каждого из них</a:t>
            </a:r>
            <a:r>
              <a:rPr lang="ru-RU" dirty="0"/>
              <a:t>, и так далее, пока не будут развёрнуты все известные на данный момент </a:t>
            </a:r>
            <a:r>
              <a:rPr lang="ru-RU" dirty="0" smtClean="0"/>
              <a:t>макросы</a:t>
            </a:r>
          </a:p>
          <a:p>
            <a:r>
              <a:rPr lang="ru-RU" dirty="0">
                <a:solidFill>
                  <a:srgbClr val="00B0F0"/>
                </a:solidFill>
              </a:rPr>
              <a:t>Если макрос содержит какое-то выражение, то оно обязательно должно быть заключено в скобки, иначе могут происходить всякие неочевидные вещи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9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6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Развертывание макросов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9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599" y="1461005"/>
            <a:ext cx="596576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BUFFER_SIZE 32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EXTRA_BUFFER     (BUFFER_SIZE + 10)</a:t>
            </a: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define DOUBLE_BUFFER EXTRA_BUFFER *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76173" y="3246566"/>
            <a:ext cx="5899194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buffer[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EXTRA_BUFFER *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2];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76173" y="2689126"/>
            <a:ext cx="5899194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buffer[DOUBLE_BUFFER];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76173" y="3823851"/>
            <a:ext cx="5899194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buffer[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(BUFFER_SIZE + 10)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2];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76173" y="4413974"/>
            <a:ext cx="5899194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buffer[(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+ 10)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2];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9571" y="2626822"/>
            <a:ext cx="252706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B0F0"/>
                </a:solidFill>
              </a:rPr>
              <a:t>В исходном файле</a:t>
            </a:r>
            <a:endParaRPr lang="ru-RU" sz="1600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79571" y="4325566"/>
            <a:ext cx="252706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B0F0"/>
                </a:solidFill>
              </a:rPr>
              <a:t>После работы препроцессора</a:t>
            </a:r>
            <a:endParaRPr lang="ru-RU" sz="1600" dirty="0">
              <a:solidFill>
                <a:srgbClr val="00B0F0"/>
              </a:solidFill>
            </a:endParaRPr>
          </a:p>
        </p:txBody>
      </p:sp>
      <p:sp>
        <p:nvSpPr>
          <p:cNvPr id="14" name="Стрелка вниз 13"/>
          <p:cNvSpPr/>
          <p:nvPr/>
        </p:nvSpPr>
        <p:spPr>
          <a:xfrm>
            <a:off x="2402379" y="2987725"/>
            <a:ext cx="157942" cy="331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низ 14"/>
          <p:cNvSpPr/>
          <p:nvPr/>
        </p:nvSpPr>
        <p:spPr>
          <a:xfrm>
            <a:off x="2402379" y="3555509"/>
            <a:ext cx="157942" cy="331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низ 15"/>
          <p:cNvSpPr/>
          <p:nvPr/>
        </p:nvSpPr>
        <p:spPr>
          <a:xfrm>
            <a:off x="2402379" y="4122450"/>
            <a:ext cx="157942" cy="331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4247804" y="1276339"/>
            <a:ext cx="31588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Здесь пробел обязателен</a:t>
            </a:r>
            <a:endParaRPr lang="ru-RU" dirty="0">
              <a:solidFill>
                <a:srgbClr val="00B0F0"/>
              </a:solidFill>
            </a:endParaRPr>
          </a:p>
        </p:txBody>
      </p:sp>
      <p:cxnSp>
        <p:nvCxnSpPr>
          <p:cNvPr id="20" name="Прямая со стрелкой 19"/>
          <p:cNvCxnSpPr>
            <a:stCxn id="18" idx="1"/>
          </p:cNvCxnSpPr>
          <p:nvPr/>
        </p:nvCxnSpPr>
        <p:spPr>
          <a:xfrm flipH="1">
            <a:off x="3507971" y="1461005"/>
            <a:ext cx="739833" cy="40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56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Развертывание макросов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8" y="1718019"/>
            <a:ext cx="6347714" cy="549359"/>
          </a:xfrm>
        </p:spPr>
        <p:txBody>
          <a:bodyPr/>
          <a:lstStyle/>
          <a:p>
            <a:r>
              <a:rPr lang="ru-RU" dirty="0" smtClean="0"/>
              <a:t>Макросы не допускают рекурсии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9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599" y="2784763"/>
            <a:ext cx="673053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flags;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flags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flags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64677" y="2685010"/>
            <a:ext cx="3466407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B0F0"/>
                </a:solidFill>
              </a:rPr>
              <a:t>Будет определена и переменная 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flags</a:t>
            </a:r>
            <a:r>
              <a:rPr lang="ru-RU" sz="1600" dirty="0" smtClean="0">
                <a:solidFill>
                  <a:srgbClr val="00B0F0"/>
                </a:solidFill>
              </a:rPr>
              <a:t>, и символ препроцессора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flags</a:t>
            </a:r>
            <a:endParaRPr lang="ru-RU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70559" y="4166841"/>
            <a:ext cx="64867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rgbClr val="333333"/>
                </a:solidFill>
              </a:rPr>
              <a:t>Такую </a:t>
            </a:r>
            <a:r>
              <a:rPr lang="ru-RU" sz="1600" dirty="0">
                <a:solidFill>
                  <a:srgbClr val="333333"/>
                </a:solidFill>
              </a:rPr>
              <a:t>особенность часто используют для того, чтобы иметь возможность проверить наличие </a:t>
            </a:r>
            <a:r>
              <a:rPr lang="ru-RU" sz="1600" dirty="0" smtClean="0">
                <a:solidFill>
                  <a:srgbClr val="333333"/>
                </a:solidFill>
              </a:rPr>
              <a:t>переменной (</a:t>
            </a:r>
            <a:r>
              <a:rPr lang="ru-RU" sz="1600" dirty="0">
                <a:solidFill>
                  <a:srgbClr val="333333"/>
                </a:solidFill>
              </a:rPr>
              <a:t>или любого другого идентификатора) с помощью директив условной компиляции </a:t>
            </a:r>
            <a:r>
              <a:rPr lang="ru-RU" sz="16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sz="1600" b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ru-RU" sz="16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/#</a:t>
            </a:r>
            <a:r>
              <a:rPr lang="ru-RU" sz="1600" b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ru-RU" sz="16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/#</a:t>
            </a:r>
            <a:r>
              <a:rPr lang="ru-RU" sz="1600" b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39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Ошибки в описании макросов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9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581890" y="2405303"/>
            <a:ext cx="6411445" cy="584775"/>
            <a:chOff x="581890" y="2405303"/>
            <a:chExt cx="6411445" cy="584775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581890" y="2405303"/>
              <a:ext cx="6411445" cy="5847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ru-RU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define</a:t>
              </a:r>
              <a:r>
                <a:rPr lang="ru-RU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NAME "</a:t>
              </a:r>
              <a:r>
                <a:rPr lang="ru-RU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database</a:t>
              </a:r>
              <a:r>
                <a:rPr lang="ru-RU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endParaRPr lang="ru-RU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ru-RU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onnect</a:t>
              </a:r>
              <a:r>
                <a:rPr lang="ru-RU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(NAME</a:t>
              </a:r>
              <a:r>
                <a:rPr lang="ru-RU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ru-RU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onnect</a:t>
              </a:r>
              <a:r>
                <a:rPr lang="ru-RU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</a:t>
              </a:r>
              <a:r>
                <a:rPr lang="ru-RU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database</a:t>
              </a:r>
              <a:r>
                <a:rPr lang="ru-RU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");</a:t>
              </a:r>
              <a:r>
                <a:rPr lang="ru-RU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7" name="Стрелка вправо 6"/>
            <p:cNvSpPr/>
            <p:nvPr/>
          </p:nvSpPr>
          <p:spPr>
            <a:xfrm>
              <a:off x="2525317" y="2697690"/>
              <a:ext cx="1082407" cy="2471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09599" y="1930400"/>
            <a:ext cx="25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50"/>
                </a:solidFill>
              </a:rPr>
              <a:t>Правильно: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599" y="3369949"/>
            <a:ext cx="25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Неправильно:</a:t>
            </a:r>
            <a:endParaRPr lang="ru-RU" dirty="0">
              <a:solidFill>
                <a:srgbClr val="FF0000"/>
              </a:solidFill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581890" y="3832373"/>
            <a:ext cx="6377714" cy="584775"/>
            <a:chOff x="581890" y="3767204"/>
            <a:chExt cx="6377714" cy="584775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581890" y="3767204"/>
              <a:ext cx="6377714" cy="5847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ru-RU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define</a:t>
              </a:r>
              <a:r>
                <a:rPr lang="ru-RU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NAME "</a:t>
              </a:r>
              <a:r>
                <a:rPr lang="ru-RU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database</a:t>
              </a:r>
              <a:r>
                <a:rPr lang="ru-RU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ru-RU" sz="16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ru-RU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ru-RU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onnect</a:t>
              </a:r>
              <a:r>
                <a:rPr lang="ru-RU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(NAME</a:t>
              </a:r>
              <a:r>
                <a:rPr lang="ru-RU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ru-RU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onnect</a:t>
              </a:r>
              <a:r>
                <a:rPr lang="ru-RU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</a:t>
              </a:r>
              <a:r>
                <a:rPr lang="ru-RU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database</a:t>
              </a:r>
              <a:r>
                <a:rPr lang="ru-RU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ru-RU" sz="16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endParaRPr lang="ru-RU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Стрелка вправо 13"/>
            <p:cNvSpPr/>
            <p:nvPr/>
          </p:nvSpPr>
          <p:spPr>
            <a:xfrm>
              <a:off x="2525317" y="4059591"/>
              <a:ext cx="1082407" cy="2471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</p:grpSp>
    </p:spTree>
    <p:extLst>
      <p:ext uri="{BB962C8B-B14F-4D97-AF65-F5344CB8AC3E}">
        <p14:creationId xmlns:p14="http://schemas.microsoft.com/office/powerpoint/2010/main" val="40911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1452</TotalTime>
  <Words>788</Words>
  <Application>Microsoft Office PowerPoint</Application>
  <PresentationFormat>Экран (4:3)</PresentationFormat>
  <Paragraphs>173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Trebuchet MS</vt:lpstr>
      <vt:lpstr>Wingdings 3</vt:lpstr>
      <vt:lpstr>Аспект</vt:lpstr>
      <vt:lpstr>Препроцессор</vt:lpstr>
      <vt:lpstr>Препроцессор</vt:lpstr>
      <vt:lpstr>Основные директивы препроцессора</vt:lpstr>
      <vt:lpstr>Включение заголовочных файлов</vt:lpstr>
      <vt:lpstr>Определение макросов</vt:lpstr>
      <vt:lpstr>Развертывание макросов</vt:lpstr>
      <vt:lpstr>Развертывание макросов</vt:lpstr>
      <vt:lpstr>Развертывание макросов</vt:lpstr>
      <vt:lpstr>Ошибки в описании макросов</vt:lpstr>
      <vt:lpstr>Макросы с параметрами</vt:lpstr>
      <vt:lpstr>Макросы с параметрами</vt:lpstr>
      <vt:lpstr>«Стражи включения»</vt:lpstr>
      <vt:lpstr>Условная компиляция</vt:lpstr>
      <vt:lpstr>Условная компиляция</vt:lpstr>
      <vt:lpstr>Условная компиляция</vt:lpstr>
      <vt:lpstr>Конец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Препроцессор</dc:title>
  <dc:creator>Пользователь</dc:creator>
  <cp:lastModifiedBy>Пользователь</cp:lastModifiedBy>
  <cp:revision>19</cp:revision>
  <dcterms:created xsi:type="dcterms:W3CDTF">2018-07-12T14:36:35Z</dcterms:created>
  <dcterms:modified xsi:type="dcterms:W3CDTF">2018-07-17T14:38:57Z</dcterms:modified>
</cp:coreProperties>
</file>