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0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98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5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1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9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54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9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87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9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5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6B5D-9061-489D-B154-C3E48BAC8A69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FA88-3793-4D81-9090-50ADFE77C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C5492-8C7F-48B7-A4D3-8F524D758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245" y="198642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дерева арифметического выражения и расчет значения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98791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E4BF7-75AE-466D-9A6E-1D240421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деревьев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A4259-745D-4E45-8C47-E506B581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8" y="1690689"/>
            <a:ext cx="2567556" cy="3912445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/>
              <a:t>a b c * +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a b + c *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a b * c d / - e + 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EBD3A98-38B1-4012-8C18-41FED1B8D881}"/>
              </a:ext>
            </a:extLst>
          </p:cNvPr>
          <p:cNvGrpSpPr/>
          <p:nvPr/>
        </p:nvGrpSpPr>
        <p:grpSpPr>
          <a:xfrm>
            <a:off x="6596258" y="1209492"/>
            <a:ext cx="1496737" cy="1325564"/>
            <a:chOff x="3075263" y="1825625"/>
            <a:chExt cx="1874242" cy="16033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AF8EC3-6471-4514-8594-D1C40074466D}"/>
                </a:ext>
              </a:extLst>
            </p:cNvPr>
            <p:cNvSpPr txBox="1"/>
            <p:nvPr/>
          </p:nvSpPr>
          <p:spPr>
            <a:xfrm>
              <a:off x="3590488" y="1825625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FF2BC-8CE7-4AD2-A3AF-EAE7EC22AE2D}"/>
                </a:ext>
              </a:extLst>
            </p:cNvPr>
            <p:cNvSpPr txBox="1"/>
            <p:nvPr/>
          </p:nvSpPr>
          <p:spPr>
            <a:xfrm>
              <a:off x="4078447" y="2422641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0904E6-9FBB-4DC9-8E26-A846FA7F7DFD}"/>
                </a:ext>
              </a:extLst>
            </p:cNvPr>
            <p:cNvSpPr txBox="1"/>
            <p:nvPr/>
          </p:nvSpPr>
          <p:spPr>
            <a:xfrm>
              <a:off x="4588778" y="3041330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с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96996-F219-4C6E-82FF-45085B4DE321}"/>
                </a:ext>
              </a:extLst>
            </p:cNvPr>
            <p:cNvSpPr txBox="1"/>
            <p:nvPr/>
          </p:nvSpPr>
          <p:spPr>
            <a:xfrm>
              <a:off x="3675775" y="3059668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8EEC1A-D314-4B77-A059-F6273412D9B3}"/>
                </a:ext>
              </a:extLst>
            </p:cNvPr>
            <p:cNvSpPr txBox="1"/>
            <p:nvPr/>
          </p:nvSpPr>
          <p:spPr>
            <a:xfrm>
              <a:off x="3075263" y="2422641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9B58E29-8145-41C7-B035-70C37BFD6680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3255627" y="2194957"/>
              <a:ext cx="515225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343EB45-48F1-4593-8498-10745B3D5B2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770852" y="2194957"/>
              <a:ext cx="487959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BD28390-DDB2-4F10-B017-C3A96677F0E8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3856139" y="2791973"/>
              <a:ext cx="402672" cy="26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89691BAD-C7D5-41BB-8154-2196E9B5511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258811" y="2791973"/>
              <a:ext cx="510331" cy="249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AAE2FBB0-0825-49DB-9DD7-0361E48CE728}"/>
              </a:ext>
            </a:extLst>
          </p:cNvPr>
          <p:cNvGrpSpPr/>
          <p:nvPr/>
        </p:nvGrpSpPr>
        <p:grpSpPr>
          <a:xfrm>
            <a:off x="4691229" y="2005227"/>
            <a:ext cx="1668011" cy="1482227"/>
            <a:chOff x="5034793" y="2607307"/>
            <a:chExt cx="1797345" cy="16435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AF7591-0A1F-45E6-8571-6811F67D47E6}"/>
                </a:ext>
              </a:extLst>
            </p:cNvPr>
            <p:cNvSpPr txBox="1"/>
            <p:nvPr/>
          </p:nvSpPr>
          <p:spPr>
            <a:xfrm>
              <a:off x="5968070" y="2607307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E6FFA7-8F82-4593-BD44-85B73E7C9854}"/>
                </a:ext>
              </a:extLst>
            </p:cNvPr>
            <p:cNvSpPr txBox="1"/>
            <p:nvPr/>
          </p:nvSpPr>
          <p:spPr>
            <a:xfrm>
              <a:off x="6471411" y="3204323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с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24E65-7651-485A-B57E-6C8F2F750097}"/>
                </a:ext>
              </a:extLst>
            </p:cNvPr>
            <p:cNvSpPr txBox="1"/>
            <p:nvPr/>
          </p:nvSpPr>
          <p:spPr>
            <a:xfrm>
              <a:off x="5947796" y="3823012"/>
              <a:ext cx="360727" cy="409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7A6D79-1F05-4F53-8FE4-404B959F9BD8}"/>
                </a:ext>
              </a:extLst>
            </p:cNvPr>
            <p:cNvSpPr txBox="1"/>
            <p:nvPr/>
          </p:nvSpPr>
          <p:spPr>
            <a:xfrm>
              <a:off x="5034793" y="3841350"/>
              <a:ext cx="360727" cy="409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53245-37C5-4864-8228-E7D868AA6EC2}"/>
                </a:ext>
              </a:extLst>
            </p:cNvPr>
            <p:cNvSpPr txBox="1"/>
            <p:nvPr/>
          </p:nvSpPr>
          <p:spPr>
            <a:xfrm>
              <a:off x="5452845" y="3204323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2BE319ED-D048-4079-8159-11EE338C04C0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flipH="1">
              <a:off x="5633209" y="2976639"/>
              <a:ext cx="515225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4C3DBC4-1D7F-4EB0-A5A8-1F5C74D17F0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6148434" y="2976639"/>
              <a:ext cx="503341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3ABF76D8-6B36-467A-BC6B-BEB80FD14F8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5200823" y="3573655"/>
              <a:ext cx="432386" cy="258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2AD58F47-63D2-4BA7-B53B-03038F6A43CA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5633209" y="3573655"/>
              <a:ext cx="494951" cy="249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960460C-2E79-4D56-BAA9-D377784AD1E7}"/>
              </a:ext>
            </a:extLst>
          </p:cNvPr>
          <p:cNvSpPr txBox="1"/>
          <p:nvPr/>
        </p:nvSpPr>
        <p:spPr>
          <a:xfrm>
            <a:off x="2969702" y="1855734"/>
            <a:ext cx="127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Вершина стека</a:t>
            </a: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1F8AEFDB-B114-4C3B-9A5C-02C9E9CB784F}"/>
              </a:ext>
            </a:extLst>
          </p:cNvPr>
          <p:cNvCxnSpPr>
            <a:stCxn id="97" idx="1"/>
          </p:cNvCxnSpPr>
          <p:nvPr/>
        </p:nvCxnSpPr>
        <p:spPr>
          <a:xfrm flipH="1" flipV="1">
            <a:off x="1946246" y="1937857"/>
            <a:ext cx="1023456" cy="241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FA732C1-89E4-41A5-86E3-339140241DDB}"/>
              </a:ext>
            </a:extLst>
          </p:cNvPr>
          <p:cNvCxnSpPr>
            <a:stCxn id="97" idx="1"/>
          </p:cNvCxnSpPr>
          <p:nvPr/>
        </p:nvCxnSpPr>
        <p:spPr>
          <a:xfrm flipH="1">
            <a:off x="1988191" y="2178900"/>
            <a:ext cx="981511" cy="69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F39055E1-7849-446F-A4DB-FB62E1C681FE}"/>
              </a:ext>
            </a:extLst>
          </p:cNvPr>
          <p:cNvCxnSpPr>
            <a:stCxn id="97" idx="1"/>
          </p:cNvCxnSpPr>
          <p:nvPr/>
        </p:nvCxnSpPr>
        <p:spPr>
          <a:xfrm flipH="1">
            <a:off x="2818701" y="2178900"/>
            <a:ext cx="151001" cy="163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83DE783-174D-4BE4-9F2C-5535047A2861}"/>
              </a:ext>
            </a:extLst>
          </p:cNvPr>
          <p:cNvGrpSpPr/>
          <p:nvPr/>
        </p:nvGrpSpPr>
        <p:grpSpPr>
          <a:xfrm>
            <a:off x="3139633" y="3971066"/>
            <a:ext cx="2346026" cy="2085694"/>
            <a:chOff x="2405984" y="3646911"/>
            <a:chExt cx="2346026" cy="208569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160A3B-A3ED-43C0-9104-6A06157558B9}"/>
                </a:ext>
              </a:extLst>
            </p:cNvPr>
            <p:cNvSpPr txBox="1"/>
            <p:nvPr/>
          </p:nvSpPr>
          <p:spPr>
            <a:xfrm>
              <a:off x="4003655" y="3646911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2C8A3C-7613-4292-B0B8-CC679BB6BAFD}"/>
                </a:ext>
              </a:extLst>
            </p:cNvPr>
            <p:cNvSpPr txBox="1"/>
            <p:nvPr/>
          </p:nvSpPr>
          <p:spPr>
            <a:xfrm>
              <a:off x="4404184" y="4188752"/>
              <a:ext cx="308871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151698D-5F06-4F4E-A8A3-FB992888FDA6}"/>
                </a:ext>
              </a:extLst>
            </p:cNvPr>
            <p:cNvSpPr txBox="1"/>
            <p:nvPr/>
          </p:nvSpPr>
          <p:spPr>
            <a:xfrm>
              <a:off x="4096150" y="4781098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/</a:t>
              </a:r>
              <a:endParaRPr lang="ru-RU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72037A-FE8D-477A-B1CE-8B34B244E1E6}"/>
                </a:ext>
              </a:extLst>
            </p:cNvPr>
            <p:cNvSpPr txBox="1"/>
            <p:nvPr/>
          </p:nvSpPr>
          <p:spPr>
            <a:xfrm>
              <a:off x="4432415" y="5389765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ru-R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68677E-E10E-4908-9583-5DE6CF0C02D1}"/>
                </a:ext>
              </a:extLst>
            </p:cNvPr>
            <p:cNvSpPr txBox="1"/>
            <p:nvPr/>
          </p:nvSpPr>
          <p:spPr>
            <a:xfrm>
              <a:off x="3446997" y="4198937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ru-RU" dirty="0"/>
            </a:p>
          </p:txBody>
        </p: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7767CE6E-CB14-43B6-B3C4-003EA54FE6C8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3606795" y="3989751"/>
              <a:ext cx="556658" cy="209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F1BB02FB-3D50-496F-BDB7-81239F09DA1F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>
              <a:off x="4163453" y="3989751"/>
              <a:ext cx="395166" cy="19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7419089D-F9E4-41F3-A6AB-58CE8857CF6C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4255948" y="5123937"/>
              <a:ext cx="336265" cy="265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3FB62BBD-A618-4E6E-8B5E-5B37C4A25DFE}"/>
                </a:ext>
              </a:extLst>
            </p:cNvPr>
            <p:cNvCxnSpPr>
              <a:cxnSpLocks/>
              <a:stCxn id="62" idx="2"/>
              <a:endCxn id="60" idx="0"/>
            </p:cNvCxnSpPr>
            <p:nvPr/>
          </p:nvCxnSpPr>
          <p:spPr>
            <a:xfrm>
              <a:off x="3606795" y="4541777"/>
              <a:ext cx="649153" cy="239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8B718E-4A95-454B-9FA6-57F2D9CD45E4}"/>
                </a:ext>
              </a:extLst>
            </p:cNvPr>
            <p:cNvSpPr txBox="1"/>
            <p:nvPr/>
          </p:nvSpPr>
          <p:spPr>
            <a:xfrm>
              <a:off x="3782305" y="5389765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cxnSp>
          <p:nvCxnSpPr>
            <p:cNvPr id="68" name="Прямая со стрелкой 67">
              <a:extLst>
                <a:ext uri="{FF2B5EF4-FFF2-40B4-BE49-F238E27FC236}">
                  <a16:creationId xmlns:a16="http://schemas.microsoft.com/office/drawing/2014/main" id="{6B72B7C1-F3F1-442E-BAC5-F91C8ACFF9B3}"/>
                </a:ext>
              </a:extLst>
            </p:cNvPr>
            <p:cNvCxnSpPr>
              <a:stCxn id="60" idx="2"/>
              <a:endCxn id="67" idx="0"/>
            </p:cNvCxnSpPr>
            <p:nvPr/>
          </p:nvCxnSpPr>
          <p:spPr>
            <a:xfrm flipH="1">
              <a:off x="3942103" y="5123937"/>
              <a:ext cx="313845" cy="265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88680E-3F40-40F0-B5AD-F57CCC59E854}"/>
                </a:ext>
              </a:extLst>
            </p:cNvPr>
            <p:cNvSpPr txBox="1"/>
            <p:nvPr/>
          </p:nvSpPr>
          <p:spPr>
            <a:xfrm>
              <a:off x="2820547" y="4781098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*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5CEF43-4046-427F-87B4-8E32003A2002}"/>
                </a:ext>
              </a:extLst>
            </p:cNvPr>
            <p:cNvSpPr txBox="1"/>
            <p:nvPr/>
          </p:nvSpPr>
          <p:spPr>
            <a:xfrm>
              <a:off x="3238827" y="5387687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630C9B-4F95-409C-8BB8-F1C53A06E5AE}"/>
                </a:ext>
              </a:extLst>
            </p:cNvPr>
            <p:cNvSpPr txBox="1"/>
            <p:nvPr/>
          </p:nvSpPr>
          <p:spPr>
            <a:xfrm>
              <a:off x="2405984" y="5387564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C757258C-4097-4221-8DAA-C1F3E0A1D36E}"/>
                </a:ext>
              </a:extLst>
            </p:cNvPr>
            <p:cNvCxnSpPr>
              <a:stCxn id="62" idx="2"/>
              <a:endCxn id="69" idx="0"/>
            </p:cNvCxnSpPr>
            <p:nvPr/>
          </p:nvCxnSpPr>
          <p:spPr>
            <a:xfrm flipH="1">
              <a:off x="2980345" y="4541777"/>
              <a:ext cx="626450" cy="239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7162AED4-90FD-4D4C-8C1C-1FBCA3D2A1F8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>
              <a:off x="2980345" y="5123937"/>
              <a:ext cx="418280" cy="26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>
              <a:extLst>
                <a:ext uri="{FF2B5EF4-FFF2-40B4-BE49-F238E27FC236}">
                  <a16:creationId xmlns:a16="http://schemas.microsoft.com/office/drawing/2014/main" id="{9C3AB3F8-141A-4373-A4CC-109D147AA04C}"/>
                </a:ext>
              </a:extLst>
            </p:cNvPr>
            <p:cNvCxnSpPr>
              <a:stCxn id="69" idx="2"/>
              <a:endCxn id="71" idx="0"/>
            </p:cNvCxnSpPr>
            <p:nvPr/>
          </p:nvCxnSpPr>
          <p:spPr>
            <a:xfrm flipH="1">
              <a:off x="2565782" y="5123937"/>
              <a:ext cx="414563" cy="263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5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C92EC-2DF7-4F8D-A519-4E9C88D6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3. Вычисление значения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F628C-3CAE-47CF-B776-ACC97FD7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от пользователя значения переменных, которые есть в выражении</a:t>
            </a:r>
          </a:p>
          <a:p>
            <a:r>
              <a:rPr lang="ru-RU" dirty="0"/>
              <a:t>Симметричным обходом обойти дерево, подставляя в переменные значения, и выполняя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254201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E4BF7-75AE-466D-9A6E-1D240421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значения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A4259-745D-4E45-8C47-E506B581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6" y="1690689"/>
            <a:ext cx="3753309" cy="327073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/>
              <a:t>a </a:t>
            </a:r>
            <a:r>
              <a:rPr lang="ru-RU" sz="2800" dirty="0"/>
              <a:t> </a:t>
            </a:r>
            <a:r>
              <a:rPr lang="en-US" sz="2800" dirty="0"/>
              <a:t>b </a:t>
            </a:r>
            <a:r>
              <a:rPr lang="ru-RU" sz="2800" dirty="0"/>
              <a:t> </a:t>
            </a:r>
            <a:r>
              <a:rPr lang="en-US" sz="2800" dirty="0"/>
              <a:t>c </a:t>
            </a:r>
            <a:r>
              <a:rPr lang="ru-RU" sz="2800" dirty="0"/>
              <a:t> </a:t>
            </a:r>
            <a:r>
              <a:rPr lang="en-US" sz="2800" dirty="0"/>
              <a:t>* + </a:t>
            </a:r>
          </a:p>
          <a:p>
            <a:pPr marL="0" indent="0">
              <a:buNone/>
            </a:pPr>
            <a:r>
              <a:rPr lang="ru-RU" dirty="0"/>
              <a:t>2  3  -2	  	</a:t>
            </a:r>
            <a:r>
              <a:rPr lang="ru-RU" dirty="0">
                <a:solidFill>
                  <a:srgbClr val="FF0000"/>
                </a:solidFill>
              </a:rPr>
              <a:t>-4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ru-RU" dirty="0"/>
              <a:t> </a:t>
            </a:r>
            <a:r>
              <a:rPr lang="en-US" dirty="0"/>
              <a:t>b + </a:t>
            </a:r>
            <a:r>
              <a:rPr lang="ru-RU" dirty="0"/>
              <a:t> </a:t>
            </a:r>
            <a:r>
              <a:rPr lang="en-US" dirty="0"/>
              <a:t>c *</a:t>
            </a:r>
          </a:p>
          <a:p>
            <a:pPr marL="0" indent="0">
              <a:buNone/>
            </a:pPr>
            <a:r>
              <a:rPr lang="ru-RU" dirty="0"/>
              <a:t>2  3    -2	  	</a:t>
            </a:r>
            <a:r>
              <a:rPr lang="ru-RU" dirty="0">
                <a:solidFill>
                  <a:srgbClr val="FF0000"/>
                </a:solidFill>
              </a:rPr>
              <a:t>-10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ru-RU" dirty="0"/>
              <a:t> </a:t>
            </a:r>
            <a:r>
              <a:rPr lang="en-US" dirty="0"/>
              <a:t>b *</a:t>
            </a:r>
            <a:r>
              <a:rPr lang="ru-RU" dirty="0"/>
              <a:t> </a:t>
            </a:r>
            <a:r>
              <a:rPr lang="en-US" dirty="0"/>
              <a:t>c </a:t>
            </a:r>
            <a:r>
              <a:rPr lang="ru-RU" dirty="0"/>
              <a:t> </a:t>
            </a:r>
            <a:r>
              <a:rPr lang="en-US" dirty="0"/>
              <a:t>d / - e +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  3   -2  1    -3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ru-RU" dirty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EBD3A98-38B1-4012-8C18-41FED1B8D881}"/>
              </a:ext>
            </a:extLst>
          </p:cNvPr>
          <p:cNvGrpSpPr/>
          <p:nvPr/>
        </p:nvGrpSpPr>
        <p:grpSpPr>
          <a:xfrm>
            <a:off x="6596258" y="1209492"/>
            <a:ext cx="1496737" cy="1325564"/>
            <a:chOff x="3075263" y="1825625"/>
            <a:chExt cx="1874242" cy="16033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AF8EC3-6471-4514-8594-D1C40074466D}"/>
                </a:ext>
              </a:extLst>
            </p:cNvPr>
            <p:cNvSpPr txBox="1"/>
            <p:nvPr/>
          </p:nvSpPr>
          <p:spPr>
            <a:xfrm>
              <a:off x="3590488" y="1825625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FF2BC-8CE7-4AD2-A3AF-EAE7EC22AE2D}"/>
                </a:ext>
              </a:extLst>
            </p:cNvPr>
            <p:cNvSpPr txBox="1"/>
            <p:nvPr/>
          </p:nvSpPr>
          <p:spPr>
            <a:xfrm>
              <a:off x="4078447" y="2422641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0904E6-9FBB-4DC9-8E26-A846FA7F7DFD}"/>
                </a:ext>
              </a:extLst>
            </p:cNvPr>
            <p:cNvSpPr txBox="1"/>
            <p:nvPr/>
          </p:nvSpPr>
          <p:spPr>
            <a:xfrm>
              <a:off x="4588778" y="3041330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с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96996-F219-4C6E-82FF-45085B4DE321}"/>
                </a:ext>
              </a:extLst>
            </p:cNvPr>
            <p:cNvSpPr txBox="1"/>
            <p:nvPr/>
          </p:nvSpPr>
          <p:spPr>
            <a:xfrm>
              <a:off x="3675775" y="3059668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8EEC1A-D314-4B77-A059-F6273412D9B3}"/>
                </a:ext>
              </a:extLst>
            </p:cNvPr>
            <p:cNvSpPr txBox="1"/>
            <p:nvPr/>
          </p:nvSpPr>
          <p:spPr>
            <a:xfrm>
              <a:off x="3075263" y="2422641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79B58E29-8145-41C7-B035-70C37BFD6680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flipH="1">
              <a:off x="3255627" y="2194957"/>
              <a:ext cx="515225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1343EB45-48F1-4593-8498-10745B3D5B29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770852" y="2194957"/>
              <a:ext cx="487959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BD28390-DDB2-4F10-B017-C3A96677F0E8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3856139" y="2791973"/>
              <a:ext cx="402672" cy="267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89691BAD-C7D5-41BB-8154-2196E9B5511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258811" y="2791973"/>
              <a:ext cx="510331" cy="249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AAE2FBB0-0825-49DB-9DD7-0361E48CE728}"/>
              </a:ext>
            </a:extLst>
          </p:cNvPr>
          <p:cNvGrpSpPr/>
          <p:nvPr/>
        </p:nvGrpSpPr>
        <p:grpSpPr>
          <a:xfrm>
            <a:off x="5053346" y="2557779"/>
            <a:ext cx="1668011" cy="1482227"/>
            <a:chOff x="5034793" y="2607307"/>
            <a:chExt cx="1797345" cy="16435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AF7591-0A1F-45E6-8571-6811F67D47E6}"/>
                </a:ext>
              </a:extLst>
            </p:cNvPr>
            <p:cNvSpPr txBox="1"/>
            <p:nvPr/>
          </p:nvSpPr>
          <p:spPr>
            <a:xfrm>
              <a:off x="5968070" y="2607307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E6FFA7-8F82-4593-BD44-85B73E7C9854}"/>
                </a:ext>
              </a:extLst>
            </p:cNvPr>
            <p:cNvSpPr txBox="1"/>
            <p:nvPr/>
          </p:nvSpPr>
          <p:spPr>
            <a:xfrm>
              <a:off x="6471411" y="3204323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с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24E65-7651-485A-B57E-6C8F2F750097}"/>
                </a:ext>
              </a:extLst>
            </p:cNvPr>
            <p:cNvSpPr txBox="1"/>
            <p:nvPr/>
          </p:nvSpPr>
          <p:spPr>
            <a:xfrm>
              <a:off x="5947796" y="3823012"/>
              <a:ext cx="360727" cy="409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7A6D79-1F05-4F53-8FE4-404B959F9BD8}"/>
                </a:ext>
              </a:extLst>
            </p:cNvPr>
            <p:cNvSpPr txBox="1"/>
            <p:nvPr/>
          </p:nvSpPr>
          <p:spPr>
            <a:xfrm>
              <a:off x="5034793" y="3841350"/>
              <a:ext cx="360727" cy="409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53245-37C5-4864-8228-E7D868AA6EC2}"/>
                </a:ext>
              </a:extLst>
            </p:cNvPr>
            <p:cNvSpPr txBox="1"/>
            <p:nvPr/>
          </p:nvSpPr>
          <p:spPr>
            <a:xfrm>
              <a:off x="5452845" y="3204323"/>
              <a:ext cx="3607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2BE319ED-D048-4079-8159-11EE338C04C0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flipH="1">
              <a:off x="5633209" y="2976639"/>
              <a:ext cx="515225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4C3DBC4-1D7F-4EB0-A5A8-1F5C74D17F0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6148434" y="2976639"/>
              <a:ext cx="503341" cy="2276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3ABF76D8-6B36-467A-BC6B-BEB80FD14F80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5200823" y="3573655"/>
              <a:ext cx="432386" cy="2585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2AD58F47-63D2-4BA7-B53B-03038F6A43CA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5633209" y="3573655"/>
              <a:ext cx="494951" cy="249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D44DE0D-0287-4302-B86C-22AEF7B020B8}"/>
              </a:ext>
            </a:extLst>
          </p:cNvPr>
          <p:cNvGrpSpPr/>
          <p:nvPr/>
        </p:nvGrpSpPr>
        <p:grpSpPr>
          <a:xfrm>
            <a:off x="3159652" y="4383892"/>
            <a:ext cx="2346026" cy="2085694"/>
            <a:chOff x="2405984" y="3646911"/>
            <a:chExt cx="2346026" cy="208569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1F6C0A-4CE0-448B-A589-80B62F9BA6CF}"/>
                </a:ext>
              </a:extLst>
            </p:cNvPr>
            <p:cNvSpPr txBox="1"/>
            <p:nvPr/>
          </p:nvSpPr>
          <p:spPr>
            <a:xfrm>
              <a:off x="4003655" y="3646911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+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059804-1B7C-4910-9AA1-AD730C3818CC}"/>
                </a:ext>
              </a:extLst>
            </p:cNvPr>
            <p:cNvSpPr txBox="1"/>
            <p:nvPr/>
          </p:nvSpPr>
          <p:spPr>
            <a:xfrm>
              <a:off x="4404184" y="4188752"/>
              <a:ext cx="308871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F90219A-BAC9-4D08-9A72-17EE347751D8}"/>
                </a:ext>
              </a:extLst>
            </p:cNvPr>
            <p:cNvSpPr txBox="1"/>
            <p:nvPr/>
          </p:nvSpPr>
          <p:spPr>
            <a:xfrm>
              <a:off x="4096150" y="4781098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/</a:t>
              </a:r>
              <a:endParaRPr lang="ru-RU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C33DCC-5CD5-47F1-AC2E-B8145AB0BFAF}"/>
                </a:ext>
              </a:extLst>
            </p:cNvPr>
            <p:cNvSpPr txBox="1"/>
            <p:nvPr/>
          </p:nvSpPr>
          <p:spPr>
            <a:xfrm>
              <a:off x="4432415" y="5389765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ru-RU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D3B576-7F47-4623-9CB2-DA715415F155}"/>
                </a:ext>
              </a:extLst>
            </p:cNvPr>
            <p:cNvSpPr txBox="1"/>
            <p:nvPr/>
          </p:nvSpPr>
          <p:spPr>
            <a:xfrm>
              <a:off x="3446997" y="4198937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endParaRPr lang="ru-RU" dirty="0"/>
            </a:p>
          </p:txBody>
        </p: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5A0CC708-8A3D-463A-A681-AE8FAFD5FC44}"/>
                </a:ext>
              </a:extLst>
            </p:cNvPr>
            <p:cNvCxnSpPr>
              <a:cxnSpLocks/>
              <a:stCxn id="48" idx="2"/>
              <a:endCxn id="52" idx="0"/>
            </p:cNvCxnSpPr>
            <p:nvPr/>
          </p:nvCxnSpPr>
          <p:spPr>
            <a:xfrm flipH="1">
              <a:off x="3606795" y="3989751"/>
              <a:ext cx="556658" cy="2091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FAFF6319-0E56-4174-9211-D88EAA239A5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4163453" y="3989751"/>
              <a:ext cx="395166" cy="19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455AD183-A700-4BFE-B967-C304D42D7052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4255948" y="5123937"/>
              <a:ext cx="336265" cy="265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A8AFFF90-B4D1-43F8-A16C-CC2BEE0CDA61}"/>
                </a:ext>
              </a:extLst>
            </p:cNvPr>
            <p:cNvCxnSpPr>
              <a:cxnSpLocks/>
              <a:stCxn id="52" idx="2"/>
              <a:endCxn id="50" idx="0"/>
            </p:cNvCxnSpPr>
            <p:nvPr/>
          </p:nvCxnSpPr>
          <p:spPr>
            <a:xfrm>
              <a:off x="3606795" y="4541777"/>
              <a:ext cx="649153" cy="239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8F41E3-8A84-414D-81C2-0C545EF9E614}"/>
                </a:ext>
              </a:extLst>
            </p:cNvPr>
            <p:cNvSpPr txBox="1"/>
            <p:nvPr/>
          </p:nvSpPr>
          <p:spPr>
            <a:xfrm>
              <a:off x="3782305" y="5389765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B577E28A-556A-4951-B919-BCD62D838A95}"/>
                </a:ext>
              </a:extLst>
            </p:cNvPr>
            <p:cNvCxnSpPr>
              <a:stCxn id="50" idx="2"/>
              <a:endCxn id="75" idx="0"/>
            </p:cNvCxnSpPr>
            <p:nvPr/>
          </p:nvCxnSpPr>
          <p:spPr>
            <a:xfrm flipH="1">
              <a:off x="3942103" y="5123937"/>
              <a:ext cx="313845" cy="265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CB2BB91-619A-43BD-B15B-46F65A50736A}"/>
                </a:ext>
              </a:extLst>
            </p:cNvPr>
            <p:cNvSpPr txBox="1"/>
            <p:nvPr/>
          </p:nvSpPr>
          <p:spPr>
            <a:xfrm>
              <a:off x="2820547" y="4781098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*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E8EEF1F-DF7F-494A-BC6A-718D0CB2D72E}"/>
                </a:ext>
              </a:extLst>
            </p:cNvPr>
            <p:cNvSpPr txBox="1"/>
            <p:nvPr/>
          </p:nvSpPr>
          <p:spPr>
            <a:xfrm>
              <a:off x="3238827" y="5387687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EAFF80-6F8C-46FC-88AE-3C4AC92D937C}"/>
                </a:ext>
              </a:extLst>
            </p:cNvPr>
            <p:cNvSpPr txBox="1"/>
            <p:nvPr/>
          </p:nvSpPr>
          <p:spPr>
            <a:xfrm>
              <a:off x="2405984" y="5387564"/>
              <a:ext cx="319595" cy="34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91557958-D35F-4DAF-A60F-24B578E6DBDC}"/>
                </a:ext>
              </a:extLst>
            </p:cNvPr>
            <p:cNvCxnSpPr>
              <a:stCxn id="52" idx="2"/>
              <a:endCxn id="81" idx="0"/>
            </p:cNvCxnSpPr>
            <p:nvPr/>
          </p:nvCxnSpPr>
          <p:spPr>
            <a:xfrm flipH="1">
              <a:off x="2980345" y="4541777"/>
              <a:ext cx="626450" cy="239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>
              <a:extLst>
                <a:ext uri="{FF2B5EF4-FFF2-40B4-BE49-F238E27FC236}">
                  <a16:creationId xmlns:a16="http://schemas.microsoft.com/office/drawing/2014/main" id="{B8219746-F48E-48A0-AEA5-6F0B4B7C55D4}"/>
                </a:ext>
              </a:extLst>
            </p:cNvPr>
            <p:cNvCxnSpPr>
              <a:stCxn id="81" idx="2"/>
              <a:endCxn id="88" idx="0"/>
            </p:cNvCxnSpPr>
            <p:nvPr/>
          </p:nvCxnSpPr>
          <p:spPr>
            <a:xfrm>
              <a:off x="2980345" y="5123937"/>
              <a:ext cx="418280" cy="2637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>
              <a:extLst>
                <a:ext uri="{FF2B5EF4-FFF2-40B4-BE49-F238E27FC236}">
                  <a16:creationId xmlns:a16="http://schemas.microsoft.com/office/drawing/2014/main" id="{7CB4D75D-996E-4535-B667-F7A555849624}"/>
                </a:ext>
              </a:extLst>
            </p:cNvPr>
            <p:cNvCxnSpPr>
              <a:stCxn id="81" idx="2"/>
              <a:endCxn id="89" idx="0"/>
            </p:cNvCxnSpPr>
            <p:nvPr/>
          </p:nvCxnSpPr>
          <p:spPr>
            <a:xfrm flipH="1">
              <a:off x="2565782" y="5123937"/>
              <a:ext cx="414563" cy="263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6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939D9-7CEB-47E8-BD34-CDCDE0EB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48" y="2638543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294645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6A581-5E6F-4AF9-8592-99A552CF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0E3DE-A152-4448-A427-24A7C8E8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правильное арифметическое выражение</a:t>
            </a:r>
          </a:p>
          <a:p>
            <a:r>
              <a:rPr lang="ru-RU" dirty="0"/>
              <a:t>В нем есть </a:t>
            </a:r>
          </a:p>
          <a:p>
            <a:pPr lvl="1"/>
            <a:r>
              <a:rPr lang="ru-RU" dirty="0"/>
              <a:t>круглые скобки, </a:t>
            </a:r>
          </a:p>
          <a:p>
            <a:pPr lvl="1"/>
            <a:r>
              <a:rPr lang="ru-RU" dirty="0"/>
              <a:t>переменные (из одной буквы для простоты), </a:t>
            </a:r>
          </a:p>
          <a:p>
            <a:pPr lvl="1"/>
            <a:r>
              <a:rPr lang="ru-RU" dirty="0"/>
              <a:t>арифметические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0507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7EE93-713B-45E2-B3DB-661A8A80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3348C-B231-43E2-A20B-728B32E0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Построить дерево арифметического выражения</a:t>
            </a:r>
          </a:p>
          <a:p>
            <a:r>
              <a:rPr lang="ru-RU" dirty="0"/>
              <a:t>Рассчитать значение выражения, получив значения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380030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5BA67-EEC6-4121-B777-8EF318FE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1. Из инфиксной формы делаем постфиксную.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7CD3D-09ED-4D8F-B9C2-A8DA11B4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Если во входной строке встретилась переменная – убираем ее в выходной стек</a:t>
            </a:r>
          </a:p>
          <a:p>
            <a:r>
              <a:rPr lang="ru-RU" dirty="0"/>
              <a:t>Если во входной строке встретилась открывающаяся круглая скобка – помещаем ее в операторный стек</a:t>
            </a:r>
          </a:p>
          <a:p>
            <a:r>
              <a:rPr lang="ru-RU" dirty="0"/>
              <a:t>Если во входной строке встретилась закрывающаяся круглая скобка – выталкиваем все операции из операторного стека и помещаем их в выходной стек до тех пор, пока не встретится открывающаяся круглая скобка.  Ее выталкиваем из операторного стека, но в выходной стек скобки не помещаем</a:t>
            </a:r>
          </a:p>
        </p:txBody>
      </p:sp>
    </p:spTree>
    <p:extLst>
      <p:ext uri="{BB962C8B-B14F-4D97-AF65-F5344CB8AC3E}">
        <p14:creationId xmlns:p14="http://schemas.microsoft.com/office/powerpoint/2010/main" val="22205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81D40-F57F-4AA9-84D5-CAAB5555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1. Из инфиксной формы делаем постфиксную.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CA46-103A-4776-B44B-4BC4F3DC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во входной строке встретился знак операции</a:t>
            </a:r>
          </a:p>
          <a:p>
            <a:pPr lvl="1"/>
            <a:r>
              <a:rPr lang="ru-RU" dirty="0"/>
              <a:t>Выталкиваем из операторного стека в выходной стек операции до тех пор, пока не встретим операцию с более низким приоритетом</a:t>
            </a:r>
          </a:p>
          <a:p>
            <a:pPr lvl="1"/>
            <a:r>
              <a:rPr lang="ru-RU" dirty="0"/>
              <a:t>Помещаем операцию в операторный стек</a:t>
            </a:r>
            <a:endParaRPr lang="en-US" dirty="0"/>
          </a:p>
          <a:p>
            <a:r>
              <a:rPr lang="ru-RU" dirty="0"/>
              <a:t>Если входная строка закончилась, помещаем все операторы из операторного стека в выходной стек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8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7708-9941-44B9-9557-EB400EE8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EEECE-7863-4874-BBC4-F71A6A20A1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Входная строка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/>
              <a:t>a + b * c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(</a:t>
            </a:r>
            <a:r>
              <a:rPr lang="en-US" dirty="0"/>
              <a:t>a + b</a:t>
            </a:r>
            <a:r>
              <a:rPr lang="ru-RU" dirty="0"/>
              <a:t>)</a:t>
            </a:r>
            <a:r>
              <a:rPr lang="en-US" dirty="0"/>
              <a:t> * c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* b – c / d + 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EFE86D2-43E0-4155-AD15-37D5CC508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Выходной стек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b c * +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b + c *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 b * c d / - e +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2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C04822-EA56-464D-9345-FFA2FE94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Из постфиксной записи строим дерево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861B6-FE3B-4A50-916E-B048DFC6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Выталкиваем символы из стека </a:t>
            </a:r>
            <a:endParaRPr lang="en-US" dirty="0"/>
          </a:p>
          <a:p>
            <a:pPr lvl="1"/>
            <a:r>
              <a:rPr lang="ru-RU" dirty="0"/>
              <a:t>Если встретился символ операции</a:t>
            </a:r>
          </a:p>
          <a:p>
            <a:pPr lvl="2"/>
            <a:r>
              <a:rPr lang="ru-RU" dirty="0"/>
              <a:t>Если текущий узел операция – добавляем ему правого потомка. Если правый потомок уже есть – левого. Если есть оба потомка, выходим на уровень вверх и рекурсивно повторяем</a:t>
            </a:r>
          </a:p>
          <a:p>
            <a:pPr lvl="2"/>
            <a:r>
              <a:rPr lang="ru-RU" dirty="0"/>
              <a:t>Если текущий узел – переменная, выходим вверх. Пытаемся добавить левого потомка операции. Если невозможно – рекурсивно повторяем</a:t>
            </a:r>
          </a:p>
        </p:txBody>
      </p:sp>
    </p:spTree>
    <p:extLst>
      <p:ext uri="{BB962C8B-B14F-4D97-AF65-F5344CB8AC3E}">
        <p14:creationId xmlns:p14="http://schemas.microsoft.com/office/powerpoint/2010/main" val="370962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C04822-EA56-464D-9345-FFA2FE94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Из постфиксной записи строим дерево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861B6-FE3B-4A50-916E-B048DFC6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Выталкиваем символы из стека </a:t>
            </a:r>
            <a:endParaRPr lang="en-US" dirty="0"/>
          </a:p>
          <a:p>
            <a:pPr lvl="1"/>
            <a:r>
              <a:rPr lang="ru-RU" dirty="0"/>
              <a:t>Если встретилась переменная – добавляем лист к операции, сначала правый, потом левый. Если все узлы заполнены, возвращаемся на уровень вверх (дерева) и пытаемся добавить лист как левый потомок. Если он уже есть, рекурсивно повторяем алгоритм (выходим на уровень вверх и пытаемся добавить левого потомка)</a:t>
            </a:r>
          </a:p>
        </p:txBody>
      </p:sp>
    </p:spTree>
    <p:extLst>
      <p:ext uri="{BB962C8B-B14F-4D97-AF65-F5344CB8AC3E}">
        <p14:creationId xmlns:p14="http://schemas.microsoft.com/office/powerpoint/2010/main" val="206659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C04822-EA56-464D-9345-FFA2FE94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2. Из постфиксной записи строим дерево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7861B6-FE3B-4A50-916E-B048DFC6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узла дерева будет иметь приблизительно такой вид:</a:t>
            </a:r>
          </a:p>
          <a:p>
            <a:pPr marL="0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typedef struct Node{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char data;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int </a:t>
            </a:r>
            <a:r>
              <a:rPr lang="en-US" dirty="0" err="1">
                <a:latin typeface="Consolas" panose="020B0609020204030204" pitchFamily="49" charset="0"/>
              </a:rPr>
              <a:t>isOper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struct Node * left, * right;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}NODE;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63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536</Words>
  <Application>Microsoft Office PowerPoint</Application>
  <PresentationFormat>Экран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Office</vt:lpstr>
      <vt:lpstr>Построение дерева арифметического выражения и расчет значения выражения</vt:lpstr>
      <vt:lpstr>Дано</vt:lpstr>
      <vt:lpstr>Требуется</vt:lpstr>
      <vt:lpstr>Шаг 1. Из инфиксной формы делаем постфиксную. Алгоритм</vt:lpstr>
      <vt:lpstr>Шаг 1. Из инфиксной формы делаем постфиксную. Алгоритм</vt:lpstr>
      <vt:lpstr>Примеры</vt:lpstr>
      <vt:lpstr>Шаг 2. Из постфиксной записи строим дерево</vt:lpstr>
      <vt:lpstr>Шаг 2. Из постфиксной записи строим дерево</vt:lpstr>
      <vt:lpstr>Шаг 2. Из постфиксной записи строим дерево</vt:lpstr>
      <vt:lpstr>Примеры деревьев</vt:lpstr>
      <vt:lpstr>Шаг 3. Вычисление значения выражения</vt:lpstr>
      <vt:lpstr>Вычисление значения выражения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дерева арифметического выражения и расчет значения выражения</dc:title>
  <dc:creator>Лупанова Елена Александровна</dc:creator>
  <cp:lastModifiedBy>Лупанова Елена Александровна</cp:lastModifiedBy>
  <cp:revision>8</cp:revision>
  <dcterms:created xsi:type="dcterms:W3CDTF">2020-04-14T17:20:58Z</dcterms:created>
  <dcterms:modified xsi:type="dcterms:W3CDTF">2020-04-15T08:53:34Z</dcterms:modified>
</cp:coreProperties>
</file>