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27"/>
  </p:notesMasterIdLst>
  <p:sldIdLst>
    <p:sldId id="264" r:id="rId2"/>
    <p:sldId id="257" r:id="rId3"/>
    <p:sldId id="286" r:id="rId4"/>
    <p:sldId id="258" r:id="rId5"/>
    <p:sldId id="262" r:id="rId6"/>
    <p:sldId id="270" r:id="rId7"/>
    <p:sldId id="266" r:id="rId8"/>
    <p:sldId id="274" r:id="rId9"/>
    <p:sldId id="302" r:id="rId10"/>
    <p:sldId id="300" r:id="rId11"/>
    <p:sldId id="275" r:id="rId12"/>
    <p:sldId id="290" r:id="rId13"/>
    <p:sldId id="292" r:id="rId14"/>
    <p:sldId id="301" r:id="rId15"/>
    <p:sldId id="291" r:id="rId16"/>
    <p:sldId id="296" r:id="rId17"/>
    <p:sldId id="295" r:id="rId18"/>
    <p:sldId id="303" r:id="rId19"/>
    <p:sldId id="293" r:id="rId20"/>
    <p:sldId id="294" r:id="rId21"/>
    <p:sldId id="298" r:id="rId22"/>
    <p:sldId id="297" r:id="rId23"/>
    <p:sldId id="288" r:id="rId24"/>
    <p:sldId id="268" r:id="rId25"/>
    <p:sldId id="289" r:id="rId26"/>
  </p:sldIdLst>
  <p:sldSz cx="12188825" cy="6858000"/>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68900"/>
    <a:srgbClr val="00007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9" autoAdjust="0"/>
    <p:restoredTop sz="94611" autoAdjust="0"/>
  </p:normalViewPr>
  <p:slideViewPr>
    <p:cSldViewPr>
      <p:cViewPr varScale="1">
        <p:scale>
          <a:sx n="75" d="100"/>
          <a:sy n="75" d="100"/>
        </p:scale>
        <p:origin x="43" y="58"/>
      </p:cViewPr>
      <p:guideLst>
        <p:guide orient="horz" pos="2160"/>
        <p:guide pos="2880"/>
        <p:guide pos="3839"/>
      </p:guideLst>
    </p:cSldViewPr>
  </p:slideViewPr>
  <p:outlineViewPr>
    <p:cViewPr varScale="1">
      <p:scale>
        <a:sx n="170" d="200"/>
        <a:sy n="170" d="200"/>
      </p:scale>
      <p:origin x="0" y="18084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B-TECH PROJECT MID-SEM PRESENTATION 2011</a:t>
            </a:r>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382588" y="685800"/>
            <a:ext cx="6091237" cy="3427413"/>
          </a:xfrm>
          <a:prstGeom prst="rect">
            <a:avLst/>
          </a:prstGeom>
          <a:noFill/>
          <a:ln w="9360" cap="sq">
            <a:solidFill>
              <a:srgbClr val="000000"/>
            </a:solidFill>
            <a:miter lim="800000"/>
            <a:headEnd/>
            <a:tailEnd/>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pPr/>
              <a:t>‹#›</a:t>
            </a:fld>
            <a:endParaRPr lang="en-US"/>
          </a:p>
        </p:txBody>
      </p:sp>
    </p:spTree>
    <p:extLst>
      <p:ext uri="{BB962C8B-B14F-4D97-AF65-F5344CB8AC3E}">
        <p14:creationId xmlns:p14="http://schemas.microsoft.com/office/powerpoint/2010/main" val="3421633109"/>
      </p:ext>
    </p:extLst>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a:ln/>
        </p:spPr>
        <p:txBody>
          <a:bodyPr/>
          <a:lstStyle/>
          <a:p>
            <a:r>
              <a:rPr lang="en-US"/>
              <a:t>B-TECH PROJECT MID-SEM PRESENTATION 2011</a:t>
            </a:r>
          </a:p>
        </p:txBody>
      </p:sp>
      <p:sp>
        <p:nvSpPr>
          <p:cNvPr id="8" name="Rectangle 6"/>
          <p:cNvSpPr>
            <a:spLocks noGrp="1" noChangeArrowheads="1"/>
          </p:cNvSpPr>
          <p:nvPr>
            <p:ph type="ftr"/>
          </p:nvPr>
        </p:nvSpPr>
        <p:spPr>
          <a:ln/>
        </p:spPr>
        <p:txBody>
          <a:bodyPr/>
          <a:lstStyle/>
          <a:p>
            <a:r>
              <a:rPr lang="en-US"/>
              <a:t>BY KHUSHBU KHAN &amp; ISAN SAHOO </a:t>
            </a:r>
          </a:p>
        </p:txBody>
      </p:sp>
      <p:sp>
        <p:nvSpPr>
          <p:cNvPr id="9" name="Rectangle 7"/>
          <p:cNvSpPr>
            <a:spLocks noGrp="1" noChangeArrowheads="1"/>
          </p:cNvSpPr>
          <p:nvPr>
            <p:ph type="sldNum"/>
          </p:nvPr>
        </p:nvSpPr>
        <p:spPr>
          <a:ln/>
        </p:spPr>
        <p:txBody>
          <a:bodyPr/>
          <a:lstStyle/>
          <a:p>
            <a:fld id="{D486F327-06FC-42EA-BF79-15D71132BE00}" type="slidenum">
              <a:rPr lang="en-US"/>
              <a:pPr/>
              <a:t>1</a:t>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7650" name="Text Box 2"/>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Tree>
    <p:extLst>
      <p:ext uri="{BB962C8B-B14F-4D97-AF65-F5344CB8AC3E}">
        <p14:creationId xmlns:p14="http://schemas.microsoft.com/office/powerpoint/2010/main" val="3255617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11</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2</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141289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3</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4</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p:nvPr>
        </p:nvSpPr>
        <p:spPr>
          <a:ln/>
        </p:spPr>
        <p:txBody>
          <a:bodyPr/>
          <a:lstStyle/>
          <a:p>
            <a:r>
              <a:rPr lang="en-US"/>
              <a:t>B-TECH PROJECT MID-SEM PRESENTATION 2011</a:t>
            </a:r>
          </a:p>
        </p:txBody>
      </p:sp>
      <p:sp>
        <p:nvSpPr>
          <p:cNvPr id="9" name="Rectangle 6"/>
          <p:cNvSpPr>
            <a:spLocks noGrp="1" noChangeArrowheads="1"/>
          </p:cNvSpPr>
          <p:nvPr>
            <p:ph type="ftr"/>
          </p:nvPr>
        </p:nvSpPr>
        <p:spPr>
          <a:ln/>
        </p:spPr>
        <p:txBody>
          <a:bodyPr/>
          <a:lstStyle/>
          <a:p>
            <a:r>
              <a:rPr lang="en-US"/>
              <a:t>BY KHUSHBU KHAN &amp; ISAN SAHOO </a:t>
            </a:r>
          </a:p>
        </p:txBody>
      </p:sp>
      <p:sp>
        <p:nvSpPr>
          <p:cNvPr id="10" name="Rectangle 7"/>
          <p:cNvSpPr>
            <a:spLocks noGrp="1" noChangeArrowheads="1"/>
          </p:cNvSpPr>
          <p:nvPr>
            <p:ph type="sldNum"/>
          </p:nvPr>
        </p:nvSpPr>
        <p:spPr>
          <a:ln/>
        </p:spPr>
        <p:txBody>
          <a:bodyPr/>
          <a:lstStyle/>
          <a:p>
            <a:fld id="{ED4EDF8B-684A-4260-8B04-CE71A75B3088}" type="slidenum">
              <a:rPr lang="en-US"/>
              <a:pPr/>
              <a:t>5</a:t>
            </a:fld>
            <a:endParaRPr lang="en-US"/>
          </a:p>
        </p:txBody>
      </p:sp>
      <p:sp>
        <p:nvSpPr>
          <p:cNvPr id="28673" name="Rectangle 1"/>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268420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9515B7C-C50A-CF49-7A1E-0F362FB49D7C}"/>
            </a:ext>
          </a:extLst>
        </p:cNvPr>
        <p:cNvGrpSpPr/>
        <p:nvPr/>
      </p:nvGrpSpPr>
      <p:grpSpPr>
        <a:xfrm>
          <a:off x="0" y="0"/>
          <a:ext cx="0" cy="0"/>
          <a:chOff x="0" y="0"/>
          <a:chExt cx="0" cy="0"/>
        </a:xfrm>
      </p:grpSpPr>
      <p:sp>
        <p:nvSpPr>
          <p:cNvPr id="7" name="Rectangle 2">
            <a:extLst>
              <a:ext uri="{FF2B5EF4-FFF2-40B4-BE49-F238E27FC236}">
                <a16:creationId xmlns:a16="http://schemas.microsoft.com/office/drawing/2014/main" id="{86423F49-44EF-0E10-D778-1E1408756A55}"/>
              </a:ext>
            </a:extLst>
          </p:cNvPr>
          <p:cNvSpPr>
            <a:spLocks noGrp="1" noChangeArrowheads="1"/>
          </p:cNvSpPr>
          <p:nvPr>
            <p:ph type="hdr"/>
          </p:nvPr>
        </p:nvSpPr>
        <p:spPr>
          <a:ln/>
        </p:spPr>
        <p:txBody>
          <a:bodyPr/>
          <a:lstStyle/>
          <a:p>
            <a:r>
              <a:rPr lang="en-US"/>
              <a:t>B-TECH PROJECT MID-SEM PRESENTATION 2011</a:t>
            </a:r>
          </a:p>
        </p:txBody>
      </p:sp>
      <p:sp>
        <p:nvSpPr>
          <p:cNvPr id="9" name="Rectangle 6">
            <a:extLst>
              <a:ext uri="{FF2B5EF4-FFF2-40B4-BE49-F238E27FC236}">
                <a16:creationId xmlns:a16="http://schemas.microsoft.com/office/drawing/2014/main" id="{C4FDAF5A-919F-2E84-3DE9-6C14D48A4399}"/>
              </a:ext>
            </a:extLst>
          </p:cNvPr>
          <p:cNvSpPr>
            <a:spLocks noGrp="1" noChangeArrowheads="1"/>
          </p:cNvSpPr>
          <p:nvPr>
            <p:ph type="ftr"/>
          </p:nvPr>
        </p:nvSpPr>
        <p:spPr>
          <a:ln/>
        </p:spPr>
        <p:txBody>
          <a:bodyPr/>
          <a:lstStyle/>
          <a:p>
            <a:r>
              <a:rPr lang="en-US"/>
              <a:t>BY KHUSHBU KHAN &amp; ISAN SAHOO </a:t>
            </a:r>
          </a:p>
        </p:txBody>
      </p:sp>
      <p:sp>
        <p:nvSpPr>
          <p:cNvPr id="10" name="Rectangle 7">
            <a:extLst>
              <a:ext uri="{FF2B5EF4-FFF2-40B4-BE49-F238E27FC236}">
                <a16:creationId xmlns:a16="http://schemas.microsoft.com/office/drawing/2014/main" id="{84831A1D-6373-7D3B-CCF9-FD0B4E5DB7C7}"/>
              </a:ext>
            </a:extLst>
          </p:cNvPr>
          <p:cNvSpPr>
            <a:spLocks noGrp="1" noChangeArrowheads="1"/>
          </p:cNvSpPr>
          <p:nvPr>
            <p:ph type="sldNum"/>
          </p:nvPr>
        </p:nvSpPr>
        <p:spPr>
          <a:ln/>
        </p:spPr>
        <p:txBody>
          <a:bodyPr/>
          <a:lstStyle/>
          <a:p>
            <a:fld id="{ED4EDF8B-684A-4260-8B04-CE71A75B3088}" type="slidenum">
              <a:rPr lang="en-US"/>
              <a:pPr/>
              <a:t>7</a:t>
            </a:fld>
            <a:endParaRPr lang="en-US"/>
          </a:p>
        </p:txBody>
      </p:sp>
      <p:sp>
        <p:nvSpPr>
          <p:cNvPr id="28673" name="Rectangle 1">
            <a:extLst>
              <a:ext uri="{FF2B5EF4-FFF2-40B4-BE49-F238E27FC236}">
                <a16:creationId xmlns:a16="http://schemas.microsoft.com/office/drawing/2014/main" id="{AA71804D-F766-60FC-C075-FBD0F5A4CAEE}"/>
              </a:ext>
            </a:extLst>
          </p:cNvPr>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a:extLst>
              <a:ext uri="{FF2B5EF4-FFF2-40B4-BE49-F238E27FC236}">
                <a16:creationId xmlns:a16="http://schemas.microsoft.com/office/drawing/2014/main" id="{AE76837B-3663-5162-FBB3-099A0A96A37D}"/>
              </a:ext>
            </a:extLst>
          </p:cNvPr>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dirty="0"/>
          </a:p>
        </p:txBody>
      </p:sp>
      <p:sp>
        <p:nvSpPr>
          <p:cNvPr id="28675" name="Text Box 3">
            <a:extLst>
              <a:ext uri="{FF2B5EF4-FFF2-40B4-BE49-F238E27FC236}">
                <a16:creationId xmlns:a16="http://schemas.microsoft.com/office/drawing/2014/main" id="{5B7F82FC-FB31-6CB5-9A90-091F66BF3214}"/>
              </a:ext>
            </a:extLst>
          </p:cNvPr>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a:extLst>
              <a:ext uri="{FF2B5EF4-FFF2-40B4-BE49-F238E27FC236}">
                <a16:creationId xmlns:a16="http://schemas.microsoft.com/office/drawing/2014/main" id="{A33D61D8-27F8-A559-3B34-80FC91A0CBD3}"/>
              </a:ext>
            </a:extLst>
          </p:cNvPr>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a:extLst>
              <a:ext uri="{FF2B5EF4-FFF2-40B4-BE49-F238E27FC236}">
                <a16:creationId xmlns:a16="http://schemas.microsoft.com/office/drawing/2014/main" id="{9A5E05AE-7596-9AAE-FFFF-B6B20B7E0140}"/>
              </a:ext>
            </a:extLst>
          </p:cNvPr>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139443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9515B7C-C50A-CF49-7A1E-0F362FB49D7C}"/>
            </a:ext>
          </a:extLst>
        </p:cNvPr>
        <p:cNvGrpSpPr/>
        <p:nvPr/>
      </p:nvGrpSpPr>
      <p:grpSpPr>
        <a:xfrm>
          <a:off x="0" y="0"/>
          <a:ext cx="0" cy="0"/>
          <a:chOff x="0" y="0"/>
          <a:chExt cx="0" cy="0"/>
        </a:xfrm>
      </p:grpSpPr>
      <p:sp>
        <p:nvSpPr>
          <p:cNvPr id="7" name="Rectangle 2">
            <a:extLst>
              <a:ext uri="{FF2B5EF4-FFF2-40B4-BE49-F238E27FC236}">
                <a16:creationId xmlns:a16="http://schemas.microsoft.com/office/drawing/2014/main" id="{86423F49-44EF-0E10-D778-1E1408756A55}"/>
              </a:ext>
            </a:extLst>
          </p:cNvPr>
          <p:cNvSpPr>
            <a:spLocks noGrp="1" noChangeArrowheads="1"/>
          </p:cNvSpPr>
          <p:nvPr>
            <p:ph type="hdr"/>
          </p:nvPr>
        </p:nvSpPr>
        <p:spPr>
          <a:ln/>
        </p:spPr>
        <p:txBody>
          <a:bodyPr/>
          <a:lstStyle/>
          <a:p>
            <a:r>
              <a:rPr lang="en-US"/>
              <a:t>B-TECH PROJECT MID-SEM PRESENTATION 2011</a:t>
            </a:r>
          </a:p>
        </p:txBody>
      </p:sp>
      <p:sp>
        <p:nvSpPr>
          <p:cNvPr id="9" name="Rectangle 6">
            <a:extLst>
              <a:ext uri="{FF2B5EF4-FFF2-40B4-BE49-F238E27FC236}">
                <a16:creationId xmlns:a16="http://schemas.microsoft.com/office/drawing/2014/main" id="{C4FDAF5A-919F-2E84-3DE9-6C14D48A4399}"/>
              </a:ext>
            </a:extLst>
          </p:cNvPr>
          <p:cNvSpPr>
            <a:spLocks noGrp="1" noChangeArrowheads="1"/>
          </p:cNvSpPr>
          <p:nvPr>
            <p:ph type="ftr"/>
          </p:nvPr>
        </p:nvSpPr>
        <p:spPr>
          <a:ln/>
        </p:spPr>
        <p:txBody>
          <a:bodyPr/>
          <a:lstStyle/>
          <a:p>
            <a:r>
              <a:rPr lang="en-US"/>
              <a:t>BY KHUSHBU KHAN &amp; ISAN SAHOO </a:t>
            </a:r>
          </a:p>
        </p:txBody>
      </p:sp>
      <p:sp>
        <p:nvSpPr>
          <p:cNvPr id="10" name="Rectangle 7">
            <a:extLst>
              <a:ext uri="{FF2B5EF4-FFF2-40B4-BE49-F238E27FC236}">
                <a16:creationId xmlns:a16="http://schemas.microsoft.com/office/drawing/2014/main" id="{84831A1D-6373-7D3B-CCF9-FD0B4E5DB7C7}"/>
              </a:ext>
            </a:extLst>
          </p:cNvPr>
          <p:cNvSpPr>
            <a:spLocks noGrp="1" noChangeArrowheads="1"/>
          </p:cNvSpPr>
          <p:nvPr>
            <p:ph type="sldNum"/>
          </p:nvPr>
        </p:nvSpPr>
        <p:spPr>
          <a:ln/>
        </p:spPr>
        <p:txBody>
          <a:bodyPr/>
          <a:lstStyle/>
          <a:p>
            <a:fld id="{ED4EDF8B-684A-4260-8B04-CE71A75B3088}" type="slidenum">
              <a:rPr lang="en-US"/>
              <a:pPr/>
              <a:t>8</a:t>
            </a:fld>
            <a:endParaRPr lang="en-US"/>
          </a:p>
        </p:txBody>
      </p:sp>
      <p:sp>
        <p:nvSpPr>
          <p:cNvPr id="28673" name="Rectangle 1">
            <a:extLst>
              <a:ext uri="{FF2B5EF4-FFF2-40B4-BE49-F238E27FC236}">
                <a16:creationId xmlns:a16="http://schemas.microsoft.com/office/drawing/2014/main" id="{AA71804D-F766-60FC-C075-FBD0F5A4CAEE}"/>
              </a:ext>
            </a:extLst>
          </p:cNvPr>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a:extLst>
              <a:ext uri="{FF2B5EF4-FFF2-40B4-BE49-F238E27FC236}">
                <a16:creationId xmlns:a16="http://schemas.microsoft.com/office/drawing/2014/main" id="{AE76837B-3663-5162-FBB3-099A0A96A37D}"/>
              </a:ext>
            </a:extLst>
          </p:cNvPr>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a:extLst>
              <a:ext uri="{FF2B5EF4-FFF2-40B4-BE49-F238E27FC236}">
                <a16:creationId xmlns:a16="http://schemas.microsoft.com/office/drawing/2014/main" id="{5B7F82FC-FB31-6CB5-9A90-091F66BF3214}"/>
              </a:ext>
            </a:extLst>
          </p:cNvPr>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a:extLst>
              <a:ext uri="{FF2B5EF4-FFF2-40B4-BE49-F238E27FC236}">
                <a16:creationId xmlns:a16="http://schemas.microsoft.com/office/drawing/2014/main" id="{A33D61D8-27F8-A559-3B34-80FC91A0CBD3}"/>
              </a:ext>
            </a:extLst>
          </p:cNvPr>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a:extLst>
              <a:ext uri="{FF2B5EF4-FFF2-40B4-BE49-F238E27FC236}">
                <a16:creationId xmlns:a16="http://schemas.microsoft.com/office/drawing/2014/main" id="{9A5E05AE-7596-9AAE-FFFF-B6B20B7E0140}"/>
              </a:ext>
            </a:extLst>
          </p:cNvPr>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139443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2D11E32-D926-A70F-2E94-B7CCA512A4A2}"/>
            </a:ext>
          </a:extLst>
        </p:cNvPr>
        <p:cNvGrpSpPr/>
        <p:nvPr/>
      </p:nvGrpSpPr>
      <p:grpSpPr>
        <a:xfrm>
          <a:off x="0" y="0"/>
          <a:ext cx="0" cy="0"/>
          <a:chOff x="0" y="0"/>
          <a:chExt cx="0" cy="0"/>
        </a:xfrm>
      </p:grpSpPr>
      <p:sp>
        <p:nvSpPr>
          <p:cNvPr id="7" name="Rectangle 2">
            <a:extLst>
              <a:ext uri="{FF2B5EF4-FFF2-40B4-BE49-F238E27FC236}">
                <a16:creationId xmlns:a16="http://schemas.microsoft.com/office/drawing/2014/main" id="{2ECEDD2E-B15F-A0A4-1757-1D21D4DB821F}"/>
              </a:ext>
            </a:extLst>
          </p:cNvPr>
          <p:cNvSpPr>
            <a:spLocks noGrp="1" noChangeArrowheads="1"/>
          </p:cNvSpPr>
          <p:nvPr>
            <p:ph type="hdr"/>
          </p:nvPr>
        </p:nvSpPr>
        <p:spPr>
          <a:ln/>
        </p:spPr>
        <p:txBody>
          <a:bodyPr/>
          <a:lstStyle/>
          <a:p>
            <a:r>
              <a:rPr lang="en-US"/>
              <a:t>B-TECH PROJECT MID-SEM PRESENTATION 2011</a:t>
            </a:r>
          </a:p>
        </p:txBody>
      </p:sp>
      <p:sp>
        <p:nvSpPr>
          <p:cNvPr id="9" name="Rectangle 6">
            <a:extLst>
              <a:ext uri="{FF2B5EF4-FFF2-40B4-BE49-F238E27FC236}">
                <a16:creationId xmlns:a16="http://schemas.microsoft.com/office/drawing/2014/main" id="{AFAC8BE9-A2C8-C633-49E3-93EC077FB00D}"/>
              </a:ext>
            </a:extLst>
          </p:cNvPr>
          <p:cNvSpPr>
            <a:spLocks noGrp="1" noChangeArrowheads="1"/>
          </p:cNvSpPr>
          <p:nvPr>
            <p:ph type="ftr"/>
          </p:nvPr>
        </p:nvSpPr>
        <p:spPr>
          <a:ln/>
        </p:spPr>
        <p:txBody>
          <a:bodyPr/>
          <a:lstStyle/>
          <a:p>
            <a:r>
              <a:rPr lang="en-US"/>
              <a:t>BY KHUSHBU KHAN &amp; ISAN SAHOO </a:t>
            </a:r>
          </a:p>
        </p:txBody>
      </p:sp>
      <p:sp>
        <p:nvSpPr>
          <p:cNvPr id="10" name="Rectangle 7">
            <a:extLst>
              <a:ext uri="{FF2B5EF4-FFF2-40B4-BE49-F238E27FC236}">
                <a16:creationId xmlns:a16="http://schemas.microsoft.com/office/drawing/2014/main" id="{D014D89E-EF01-A6F3-DA65-F549DCAF9D1E}"/>
              </a:ext>
            </a:extLst>
          </p:cNvPr>
          <p:cNvSpPr>
            <a:spLocks noGrp="1" noChangeArrowheads="1"/>
          </p:cNvSpPr>
          <p:nvPr>
            <p:ph type="sldNum"/>
          </p:nvPr>
        </p:nvSpPr>
        <p:spPr>
          <a:ln/>
        </p:spPr>
        <p:txBody>
          <a:bodyPr/>
          <a:lstStyle/>
          <a:p>
            <a:fld id="{ED4EDF8B-684A-4260-8B04-CE71A75B3088}" type="slidenum">
              <a:rPr lang="en-US"/>
              <a:pPr/>
              <a:t>9</a:t>
            </a:fld>
            <a:endParaRPr lang="en-US"/>
          </a:p>
        </p:txBody>
      </p:sp>
      <p:sp>
        <p:nvSpPr>
          <p:cNvPr id="28673" name="Rectangle 1">
            <a:extLst>
              <a:ext uri="{FF2B5EF4-FFF2-40B4-BE49-F238E27FC236}">
                <a16:creationId xmlns:a16="http://schemas.microsoft.com/office/drawing/2014/main" id="{FCA756CA-2D37-6BAC-25BE-10481293032B}"/>
              </a:ext>
            </a:extLst>
          </p:cNvPr>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a:extLst>
              <a:ext uri="{FF2B5EF4-FFF2-40B4-BE49-F238E27FC236}">
                <a16:creationId xmlns:a16="http://schemas.microsoft.com/office/drawing/2014/main" id="{7E4B3710-743D-45FB-AB35-154064C88387}"/>
              </a:ext>
            </a:extLst>
          </p:cNvPr>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a:extLst>
              <a:ext uri="{FF2B5EF4-FFF2-40B4-BE49-F238E27FC236}">
                <a16:creationId xmlns:a16="http://schemas.microsoft.com/office/drawing/2014/main" id="{22D674C8-BC27-9443-707D-6E3CDE993D4C}"/>
              </a:ext>
            </a:extLst>
          </p:cNvPr>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a:extLst>
              <a:ext uri="{FF2B5EF4-FFF2-40B4-BE49-F238E27FC236}">
                <a16:creationId xmlns:a16="http://schemas.microsoft.com/office/drawing/2014/main" id="{C4BAA7AC-A9E3-415D-5C0E-82C93098CC5F}"/>
              </a:ext>
            </a:extLst>
          </p:cNvPr>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a:extLst>
              <a:ext uri="{FF2B5EF4-FFF2-40B4-BE49-F238E27FC236}">
                <a16:creationId xmlns:a16="http://schemas.microsoft.com/office/drawing/2014/main" id="{47975CB7-D927-B25A-61AA-FF9BFD6517AE}"/>
              </a:ext>
            </a:extLst>
          </p:cNvPr>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45911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CD43070-2165-151E-DD40-CB4FC0B6CC66}"/>
            </a:ext>
          </a:extLst>
        </p:cNvPr>
        <p:cNvGrpSpPr/>
        <p:nvPr/>
      </p:nvGrpSpPr>
      <p:grpSpPr>
        <a:xfrm>
          <a:off x="0" y="0"/>
          <a:ext cx="0" cy="0"/>
          <a:chOff x="0" y="0"/>
          <a:chExt cx="0" cy="0"/>
        </a:xfrm>
      </p:grpSpPr>
      <p:sp>
        <p:nvSpPr>
          <p:cNvPr id="7" name="Rectangle 2">
            <a:extLst>
              <a:ext uri="{FF2B5EF4-FFF2-40B4-BE49-F238E27FC236}">
                <a16:creationId xmlns:a16="http://schemas.microsoft.com/office/drawing/2014/main" id="{1E618FEF-0517-80AC-C864-6CC3D7C74A42}"/>
              </a:ext>
            </a:extLst>
          </p:cNvPr>
          <p:cNvSpPr>
            <a:spLocks noGrp="1" noChangeArrowheads="1"/>
          </p:cNvSpPr>
          <p:nvPr>
            <p:ph type="hdr"/>
          </p:nvPr>
        </p:nvSpPr>
        <p:spPr>
          <a:ln/>
        </p:spPr>
        <p:txBody>
          <a:bodyPr/>
          <a:lstStyle/>
          <a:p>
            <a:r>
              <a:rPr lang="en-US"/>
              <a:t>B-TECH PROJECT MID-SEM PRESENTATION 2011</a:t>
            </a:r>
          </a:p>
        </p:txBody>
      </p:sp>
      <p:sp>
        <p:nvSpPr>
          <p:cNvPr id="9" name="Rectangle 6">
            <a:extLst>
              <a:ext uri="{FF2B5EF4-FFF2-40B4-BE49-F238E27FC236}">
                <a16:creationId xmlns:a16="http://schemas.microsoft.com/office/drawing/2014/main" id="{4739EFF3-62B2-D914-32B4-F734D3F13BBB}"/>
              </a:ext>
            </a:extLst>
          </p:cNvPr>
          <p:cNvSpPr>
            <a:spLocks noGrp="1" noChangeArrowheads="1"/>
          </p:cNvSpPr>
          <p:nvPr>
            <p:ph type="ftr"/>
          </p:nvPr>
        </p:nvSpPr>
        <p:spPr>
          <a:ln/>
        </p:spPr>
        <p:txBody>
          <a:bodyPr/>
          <a:lstStyle/>
          <a:p>
            <a:r>
              <a:rPr lang="en-US"/>
              <a:t>BY KHUSHBU KHAN &amp; ISAN SAHOO </a:t>
            </a:r>
          </a:p>
        </p:txBody>
      </p:sp>
      <p:sp>
        <p:nvSpPr>
          <p:cNvPr id="10" name="Rectangle 7">
            <a:extLst>
              <a:ext uri="{FF2B5EF4-FFF2-40B4-BE49-F238E27FC236}">
                <a16:creationId xmlns:a16="http://schemas.microsoft.com/office/drawing/2014/main" id="{63D434A7-8B7F-C4E2-EB8C-A58863E7FEC7}"/>
              </a:ext>
            </a:extLst>
          </p:cNvPr>
          <p:cNvSpPr>
            <a:spLocks noGrp="1" noChangeArrowheads="1"/>
          </p:cNvSpPr>
          <p:nvPr>
            <p:ph type="sldNum"/>
          </p:nvPr>
        </p:nvSpPr>
        <p:spPr>
          <a:ln/>
        </p:spPr>
        <p:txBody>
          <a:bodyPr/>
          <a:lstStyle/>
          <a:p>
            <a:fld id="{ED4EDF8B-684A-4260-8B04-CE71A75B3088}" type="slidenum">
              <a:rPr lang="en-US"/>
              <a:pPr/>
              <a:t>10</a:t>
            </a:fld>
            <a:endParaRPr lang="en-US"/>
          </a:p>
        </p:txBody>
      </p:sp>
      <p:sp>
        <p:nvSpPr>
          <p:cNvPr id="28673" name="Rectangle 1">
            <a:extLst>
              <a:ext uri="{FF2B5EF4-FFF2-40B4-BE49-F238E27FC236}">
                <a16:creationId xmlns:a16="http://schemas.microsoft.com/office/drawing/2014/main" id="{8CA3CDB3-1713-5674-50CB-82B75906B079}"/>
              </a:ext>
            </a:extLst>
          </p:cNvPr>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headEnd/>
            <a:tailEnd/>
          </a:ln>
        </p:spPr>
      </p:sp>
      <p:sp>
        <p:nvSpPr>
          <p:cNvPr id="28674" name="Rectangle 2">
            <a:extLst>
              <a:ext uri="{FF2B5EF4-FFF2-40B4-BE49-F238E27FC236}">
                <a16:creationId xmlns:a16="http://schemas.microsoft.com/office/drawing/2014/main" id="{93084685-894B-5C90-CCFA-87F2FEFB1B60}"/>
              </a:ext>
            </a:extLst>
          </p:cNvPr>
          <p:cNvSpPr txBox="1">
            <a:spLocks noGrp="1" noChangeArrowheads="1"/>
          </p:cNvSpPr>
          <p:nvPr>
            <p:ph type="body" idx="1"/>
          </p:nvPr>
        </p:nvSpPr>
        <p:spPr bwMode="auto">
          <a:xfrm>
            <a:off x="914400" y="4343400"/>
            <a:ext cx="5029200" cy="4114800"/>
          </a:xfrm>
          <a:prstGeom prst="rect">
            <a:avLst/>
          </a:prstGeom>
          <a:noFill/>
          <a:ln cap="flat">
            <a:round/>
            <a:headEnd/>
            <a:tailEnd/>
          </a:ln>
        </p:spPr>
        <p:txBody>
          <a:bodyPr wrap="none" anchor="ctr"/>
          <a:lstStyle/>
          <a:p>
            <a:endParaRPr lang="en-US"/>
          </a:p>
        </p:txBody>
      </p:sp>
      <p:sp>
        <p:nvSpPr>
          <p:cNvPr id="28675" name="Text Box 3">
            <a:extLst>
              <a:ext uri="{FF2B5EF4-FFF2-40B4-BE49-F238E27FC236}">
                <a16:creationId xmlns:a16="http://schemas.microsoft.com/office/drawing/2014/main" id="{EA5E5E38-32A8-929E-F58F-1B6EF097EBBF}"/>
              </a:ext>
            </a:extLst>
          </p:cNvPr>
          <p:cNvSpPr txBox="1">
            <a:spLocks noChangeArrowheads="1"/>
          </p:cNvSpPr>
          <p:nvPr/>
        </p:nvSpPr>
        <p:spPr bwMode="auto">
          <a:xfrm>
            <a:off x="0" y="0"/>
            <a:ext cx="2971800" cy="457200"/>
          </a:xfrm>
          <a:prstGeom prst="rect">
            <a:avLst/>
          </a:prstGeom>
          <a:noFill/>
          <a:ln w="9525" cap="flat">
            <a:noFill/>
            <a:round/>
            <a:headEnd/>
            <a:tailE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p>
        </p:txBody>
      </p:sp>
      <p:sp>
        <p:nvSpPr>
          <p:cNvPr id="28676" name="Text Box 4">
            <a:extLst>
              <a:ext uri="{FF2B5EF4-FFF2-40B4-BE49-F238E27FC236}">
                <a16:creationId xmlns:a16="http://schemas.microsoft.com/office/drawing/2014/main" id="{B51E2ABB-00BE-2387-451D-BDCD46BB337B}"/>
              </a:ext>
            </a:extLst>
          </p:cNvPr>
          <p:cNvSpPr txBox="1">
            <a:spLocks noChangeArrowheads="1"/>
          </p:cNvSpPr>
          <p:nvPr/>
        </p:nvSpPr>
        <p:spPr bwMode="auto">
          <a:xfrm>
            <a:off x="0" y="8686800"/>
            <a:ext cx="2971800" cy="457200"/>
          </a:xfrm>
          <a:prstGeom prst="rect">
            <a:avLst/>
          </a:prstGeom>
          <a:noFill/>
          <a:ln w="9525" cap="flat">
            <a:noFill/>
            <a:round/>
            <a:headEnd/>
            <a:tailE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p>
        </p:txBody>
      </p:sp>
      <p:sp>
        <p:nvSpPr>
          <p:cNvPr id="28677" name="Text Box 5">
            <a:extLst>
              <a:ext uri="{FF2B5EF4-FFF2-40B4-BE49-F238E27FC236}">
                <a16:creationId xmlns:a16="http://schemas.microsoft.com/office/drawing/2014/main" id="{3C02823F-07E3-BC99-4DB6-D6E5A280FF34}"/>
              </a:ext>
            </a:extLst>
          </p:cNvPr>
          <p:cNvSpPr txBox="1">
            <a:spLocks noChangeArrowheads="1"/>
          </p:cNvSpPr>
          <p:nvPr/>
        </p:nvSpPr>
        <p:spPr bwMode="auto">
          <a:xfrm>
            <a:off x="3886200" y="8686800"/>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6DAD62-B17A-4873-B6E3-9B274CD5C417}" type="slidenum">
              <a:rPr lang="en-US" sz="1200">
                <a:solidFill>
                  <a:srgbClr val="000000"/>
                </a:solidFill>
                <a:ea typeface="DejaVu Sans" charset="0"/>
                <a:cs typeface="DejaVu Sans"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1200">
              <a:solidFill>
                <a:srgbClr val="000000"/>
              </a:solidFill>
              <a:ea typeface="DejaVu Sans" charset="0"/>
              <a:cs typeface="DejaVu Sans" charset="0"/>
            </a:endParaRPr>
          </a:p>
        </p:txBody>
      </p:sp>
    </p:spTree>
    <p:extLst>
      <p:ext uri="{BB962C8B-B14F-4D97-AF65-F5344CB8AC3E}">
        <p14:creationId xmlns:p14="http://schemas.microsoft.com/office/powerpoint/2010/main" val="106482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6" y="457200"/>
            <a:ext cx="10055781" cy="614346"/>
          </a:xfrm>
          <a:prstGeom prst="rect">
            <a:avLst/>
          </a:prstGeom>
        </p:spPr>
        <p:txBody>
          <a:bodyPr/>
          <a:lstStyle>
            <a:lvl1pPr>
              <a:defRPr sz="3200" b="1">
                <a:solidFill>
                  <a:srgbClr val="002A7E"/>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737959" y="1117619"/>
            <a:ext cx="11212846" cy="5311781"/>
          </a:xfrm>
          <a:prstGeom prst="rect">
            <a:avLst/>
          </a:prstGeom>
        </p:spPr>
        <p:txBody>
          <a:bodyPr/>
          <a:lstStyle>
            <a:lvl1pPr marL="519113" indent="-519113">
              <a:lnSpc>
                <a:spcPct val="120000"/>
              </a:lnSpc>
              <a:buFont typeface="Wingdings" pitchFamily="2" charset="2"/>
              <a:buChar char="q"/>
              <a:defRPr sz="2600"/>
            </a:lvl1pPr>
            <a:lvl2pPr marL="1146175" indent="450850">
              <a:lnSpc>
                <a:spcPct val="120000"/>
              </a:lnSpc>
              <a:buFont typeface="Wingdings" pitchFamily="2" charset="2"/>
              <a:buChar char="v"/>
              <a:defRPr sz="2400"/>
            </a:lvl2pPr>
            <a:lvl3pPr marL="2116138" indent="-287338">
              <a:lnSpc>
                <a:spcPct val="120000"/>
              </a:lnSpc>
              <a:defRPr sz="2400"/>
            </a:lvl3pPr>
            <a:lvl4pPr>
              <a:lnSpc>
                <a:spcPct val="120000"/>
              </a:lnSpc>
              <a:defRPr sz="2400"/>
            </a:lvl4pPr>
            <a:lvl5pPr>
              <a:lnSpc>
                <a:spcPct val="120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
        <p:nvSpPr>
          <p:cNvPr id="6"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63648" y="6324600"/>
            <a:ext cx="1320456" cy="533400"/>
          </a:xfrm>
          <a:prstGeom prst="rect">
            <a:avLst/>
          </a:prstGeom>
          <a:noFill/>
          <a:ln w="9525" cap="flat">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solidFill>
                <a:schemeClr val="tx1"/>
              </a:solidFill>
              <a:latin typeface="Arial" charset="0"/>
              <a:ea typeface="DejaVu Sans" charset="0"/>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1" y="2286000"/>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3" y="3886200"/>
            <a:ext cx="8532178"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itchFamily="34" charset="0"/>
              <a:buNone/>
              <a:defRPr/>
            </a:pPr>
            <a:fld id="{E272016D-8C43-44D8-986D-350DDA9DFE98}" type="slidenum">
              <a:rPr lang="en-US" altLang="en-US" sz="2400" b="1">
                <a:solidFill>
                  <a:srgbClr val="0D0D0D"/>
                </a:solidFill>
                <a:latin typeface="+mn-lt"/>
                <a:cs typeface="Calibri" pitchFamily="34" charset="0"/>
                <a:sym typeface="Calibri" pitchFamily="34" charset="0"/>
              </a:rPr>
              <a:pPr algn="ctr" eaLnBrk="1" hangingPunct="1">
                <a:buClr>
                  <a:srgbClr val="0D0D0D"/>
                </a:buClr>
                <a:buSzPts val="2000"/>
                <a:buFont typeface="Calibri" pitchFamily="34" charset="0"/>
                <a:buNone/>
                <a:defRPr/>
              </a:pPr>
              <a:t>‹#›</a:t>
            </a:fld>
            <a:endParaRPr lang="en-US" altLang="en-US" b="1" dirty="0">
              <a:latin typeface="+mn-lt"/>
              <a:cs typeface="Arial" charset="0"/>
              <a:sym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4720" y="4237567"/>
            <a:ext cx="1422030" cy="243417"/>
          </a:xfrm>
          <a:prstGeom prst="rect">
            <a:avLst/>
          </a:prstGeom>
        </p:spPr>
        <p:txBody>
          <a:bodyPr lIns="60945" tIns="30472" rIns="60945" bIns="30472"/>
          <a:lstStyle/>
          <a:p>
            <a:fld id="{1D8BD707-D9CF-40AE-B4C6-C98DA3205C09}" type="datetimeFigureOut">
              <a:rPr lang="en-US" smtClean="0"/>
              <a:pPr/>
              <a:t>3/12/2025</a:t>
            </a:fld>
            <a:endParaRPr lang="en-US"/>
          </a:p>
        </p:txBody>
      </p:sp>
      <p:sp>
        <p:nvSpPr>
          <p:cNvPr id="3" name="Footer Placeholder 2"/>
          <p:cNvSpPr>
            <a:spLocks noGrp="1"/>
          </p:cNvSpPr>
          <p:nvPr>
            <p:ph type="ftr" sz="quarter" idx="11"/>
          </p:nvPr>
        </p:nvSpPr>
        <p:spPr>
          <a:xfrm>
            <a:off x="2082258" y="4237567"/>
            <a:ext cx="1929897" cy="243417"/>
          </a:xfrm>
          <a:prstGeom prst="rect">
            <a:avLst/>
          </a:prstGeom>
        </p:spPr>
        <p:txBody>
          <a:bodyPr lIns="60945" tIns="30472" rIns="60945" bIns="30472"/>
          <a:lstStyle/>
          <a:p>
            <a:endParaRPr lang="en-US"/>
          </a:p>
        </p:txBody>
      </p:sp>
      <p:sp>
        <p:nvSpPr>
          <p:cNvPr id="4" name="Slide Number Placeholder 3"/>
          <p:cNvSpPr>
            <a:spLocks noGrp="1"/>
          </p:cNvSpPr>
          <p:nvPr>
            <p:ph type="sldNum" sz="quarter" idx="12"/>
          </p:nvPr>
        </p:nvSpPr>
        <p:spPr>
          <a:xfrm>
            <a:off x="4367662" y="4237567"/>
            <a:ext cx="1422030" cy="243417"/>
          </a:xfrm>
          <a:prstGeom prst="rect">
            <a:avLst/>
          </a:prstGeom>
        </p:spPr>
        <p:txBody>
          <a:bodyPr lIns="60945" tIns="30472" rIns="60945" bIns="30472"/>
          <a:lstStyle/>
          <a:p>
            <a:fld id="{B6F15528-21DE-4FAA-801E-634DDDAF4B2B}" type="slidenum">
              <a:rPr lang="en-US" smtClean="0"/>
              <a:pPr/>
              <a:t>‹#›</a:t>
            </a:fld>
            <a:endParaRPr lang="en-US"/>
          </a:p>
        </p:txBody>
      </p:sp>
    </p:spTree>
    <p:extLst>
      <p:ext uri="{BB962C8B-B14F-4D97-AF65-F5344CB8AC3E}">
        <p14:creationId xmlns:p14="http://schemas.microsoft.com/office/powerpoint/2010/main" val="612327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Google Shape;6;p17"/>
          <p:cNvSpPr txBox="1">
            <a:spLocks noChangeArrowheads="1"/>
          </p:cNvSpPr>
          <p:nvPr/>
        </p:nvSpPr>
        <p:spPr bwMode="auto">
          <a:xfrm>
            <a:off x="11364492" y="6438900"/>
            <a:ext cx="558654" cy="419100"/>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7" name="Google Shape;7;p17"/>
          <p:cNvSpPr txBox="1">
            <a:spLocks noChangeArrowheads="1"/>
          </p:cNvSpPr>
          <p:nvPr/>
        </p:nvSpPr>
        <p:spPr bwMode="auto">
          <a:xfrm>
            <a:off x="4164515" y="6248400"/>
            <a:ext cx="3859795"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8" name="Google Shape;8;p17"/>
          <p:cNvSpPr txBox="1">
            <a:spLocks noChangeArrowheads="1"/>
          </p:cNvSpPr>
          <p:nvPr/>
        </p:nvSpPr>
        <p:spPr bwMode="auto">
          <a:xfrm>
            <a:off x="8735324" y="6248400"/>
            <a:ext cx="2539339"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9" name="Google Shape;9;p17"/>
          <p:cNvSpPr txBox="1">
            <a:spLocks noChangeArrowheads="1"/>
          </p:cNvSpPr>
          <p:nvPr/>
        </p:nvSpPr>
        <p:spPr bwMode="auto">
          <a:xfrm>
            <a:off x="0" y="733427"/>
            <a:ext cx="711015" cy="6124575"/>
          </a:xfrm>
          <a:prstGeom prst="rect">
            <a:avLst/>
          </a:prstGeom>
          <a:solidFill>
            <a:srgbClr val="2E4698"/>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30" name="Google Shape;10;p17"/>
          <p:cNvSpPr txBox="1">
            <a:spLocks noChangeArrowheads="1"/>
          </p:cNvSpPr>
          <p:nvPr/>
        </p:nvSpPr>
        <p:spPr bwMode="auto">
          <a:xfrm rot="-5400000">
            <a:off x="-2976641" y="3579740"/>
            <a:ext cx="6567487" cy="446236"/>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2300"/>
              <a:defRPr/>
            </a:pPr>
            <a:r>
              <a:rPr lang="en-US" sz="2300" b="1">
                <a:solidFill>
                  <a:srgbClr val="FFFFFF"/>
                </a:solidFill>
              </a:rPr>
              <a:t>National Institute of Science &amp; Technology </a:t>
            </a:r>
            <a:endParaRPr lang="en-US"/>
          </a:p>
        </p:txBody>
      </p:sp>
      <p:sp>
        <p:nvSpPr>
          <p:cNvPr id="1031" name="Google Shape;11;p17"/>
          <p:cNvSpPr txBox="1">
            <a:spLocks noChangeArrowheads="1"/>
          </p:cNvSpPr>
          <p:nvPr/>
        </p:nvSpPr>
        <p:spPr bwMode="auto">
          <a:xfrm>
            <a:off x="761802" y="76202"/>
            <a:ext cx="10179574" cy="646113"/>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D43A2A"/>
              </a:buClr>
              <a:buSzPts val="3600"/>
              <a:defRPr/>
            </a:pPr>
            <a:r>
              <a:rPr lang="en-US" sz="3600" b="1">
                <a:solidFill>
                  <a:srgbClr val="D43A2A"/>
                </a:solidFill>
              </a:rPr>
              <a:t> </a:t>
            </a:r>
            <a:endParaRPr lang="en-US"/>
          </a:p>
        </p:txBody>
      </p:sp>
      <p:pic>
        <p:nvPicPr>
          <p:cNvPr id="68616" name="Google Shape;12;p17"/>
          <p:cNvPicPr preferRelativeResize="0">
            <a:picLocks noChangeAspect="1" noChangeArrowheads="1"/>
          </p:cNvPicPr>
          <p:nvPr/>
        </p:nvPicPr>
        <p:blipFill>
          <a:blip r:embed="rId6" cstate="print"/>
          <a:srcRect/>
          <a:stretch>
            <a:fillRect/>
          </a:stretch>
        </p:blipFill>
        <p:spPr bwMode="auto">
          <a:xfrm>
            <a:off x="10820914" y="40945"/>
            <a:ext cx="1369498" cy="873455"/>
          </a:xfrm>
          <a:prstGeom prst="rect">
            <a:avLst/>
          </a:prstGeom>
          <a:noFill/>
          <a:ln w="9525">
            <a:noFill/>
            <a:miter lim="800000"/>
            <a:headEnd/>
            <a:tailEnd/>
          </a:ln>
        </p:spPr>
      </p:pic>
      <p:sp>
        <p:nvSpPr>
          <p:cNvPr id="1033" name="Google Shape;13;p17"/>
          <p:cNvSpPr txBox="1">
            <a:spLocks noChangeArrowheads="1"/>
          </p:cNvSpPr>
          <p:nvPr/>
        </p:nvSpPr>
        <p:spPr bwMode="auto">
          <a:xfrm>
            <a:off x="0" y="2"/>
            <a:ext cx="711015" cy="733425"/>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cxnSp>
        <p:nvCxnSpPr>
          <p:cNvPr id="68619" name="Google Shape;15;p17"/>
          <p:cNvCxnSpPr>
            <a:cxnSpLocks noChangeShapeType="1"/>
          </p:cNvCxnSpPr>
          <p:nvPr userDrawn="1"/>
        </p:nvCxnSpPr>
        <p:spPr bwMode="auto">
          <a:xfrm>
            <a:off x="679928" y="6463352"/>
            <a:ext cx="10698480" cy="0"/>
          </a:xfrm>
          <a:prstGeom prst="straightConnector1">
            <a:avLst/>
          </a:prstGeom>
          <a:noFill/>
          <a:ln w="38100">
            <a:solidFill>
              <a:srgbClr val="FF0000"/>
            </a:solidFill>
            <a:miter lim="800000"/>
            <a:headEnd/>
            <a:tailEnd/>
          </a:ln>
        </p:spPr>
      </p:cxnSp>
      <p:sp>
        <p:nvSpPr>
          <p:cNvPr id="13" name="Text Box 4"/>
          <p:cNvSpPr txBox="1">
            <a:spLocks noChangeArrowheads="1"/>
          </p:cNvSpPr>
          <p:nvPr userDrawn="1"/>
        </p:nvSpPr>
        <p:spPr bwMode="auto">
          <a:xfrm>
            <a:off x="711063" y="2"/>
            <a:ext cx="5905504" cy="371513"/>
          </a:xfrm>
          <a:prstGeom prst="rect">
            <a:avLst/>
          </a:prstGeom>
          <a:noFill/>
          <a:ln w="9525" cap="flat">
            <a:noFill/>
            <a:round/>
            <a:headEnd/>
            <a:tailE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CC"/>
                </a:solidFill>
                <a:latin typeface="Arial" charset="0"/>
                <a:ea typeface="DejaVu Sans" charset="0"/>
                <a:cs typeface="DejaVu Sans" charset="0"/>
              </a:rPr>
              <a:t>B.TECH  MAJOR PROJECT PRESENTATION 2024-25</a:t>
            </a:r>
          </a:p>
        </p:txBody>
      </p:sp>
      <p:sp>
        <p:nvSpPr>
          <p:cNvPr id="16" name="Line 8"/>
          <p:cNvSpPr>
            <a:spLocks noChangeShapeType="1"/>
          </p:cNvSpPr>
          <p:nvPr userDrawn="1"/>
        </p:nvSpPr>
        <p:spPr bwMode="auto">
          <a:xfrm>
            <a:off x="702550" y="1088408"/>
            <a:ext cx="11457496" cy="1588"/>
          </a:xfrm>
          <a:prstGeom prst="line">
            <a:avLst/>
          </a:prstGeom>
          <a:noFill/>
          <a:ln w="34925" cap="sq">
            <a:solidFill>
              <a:srgbClr val="FF0000"/>
            </a:solidFill>
            <a:miter lim="800000"/>
            <a:headEnd/>
            <a:tailEnd/>
          </a:ln>
          <a:effectLst/>
        </p:spPr>
        <p:txBody>
          <a:bodyPr/>
          <a:lstStyle/>
          <a:p>
            <a:endParaRPr lang="en-US"/>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
        <p:nvSpPr>
          <p:cNvPr id="10" name="Rectangle 9"/>
          <p:cNvSpPr/>
          <p:nvPr/>
        </p:nvSpPr>
        <p:spPr>
          <a:xfrm>
            <a:off x="5502064" y="4830191"/>
            <a:ext cx="543739"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ejaVu Sans" charset="0"/>
                <a:cs typeface="DejaVu Sans" charset="0"/>
              </a:rPr>
              <a:t>By</a:t>
            </a:r>
          </a:p>
        </p:txBody>
      </p:sp>
      <p:sp>
        <p:nvSpPr>
          <p:cNvPr id="12" name="Text Box 2"/>
          <p:cNvSpPr txBox="1">
            <a:spLocks noChangeArrowheads="1"/>
          </p:cNvSpPr>
          <p:nvPr/>
        </p:nvSpPr>
        <p:spPr bwMode="auto">
          <a:xfrm>
            <a:off x="448072" y="5329230"/>
            <a:ext cx="11477810" cy="945357"/>
          </a:xfrm>
          <a:prstGeom prst="rect">
            <a:avLst/>
          </a:prstGeom>
          <a:noFill/>
          <a:ln w="9525" cap="flat">
            <a:noFill/>
            <a:round/>
            <a:headEnd/>
            <a:tailE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1" dirty="0">
                <a:solidFill>
                  <a:srgbClr val="0000CC"/>
                </a:solidFill>
                <a:ea typeface="DejaVu Sans" charset="0"/>
                <a:cs typeface="DejaVu Sans" charset="0"/>
              </a:rPr>
              <a:t>Under the guidance of</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chemeClr val="tx1"/>
                </a:solidFill>
                <a:ea typeface="DejaVu Sans" charset="0"/>
                <a:cs typeface="DejaVu Sans" charset="0"/>
              </a:rPr>
              <a:t>Dr.  </a:t>
            </a:r>
            <a:r>
              <a:rPr lang="en-US" sz="2800" b="1" dirty="0" err="1">
                <a:solidFill>
                  <a:schemeClr val="tx1"/>
                </a:solidFill>
                <a:ea typeface="DejaVu Sans" charset="0"/>
                <a:cs typeface="DejaVu Sans" charset="0"/>
              </a:rPr>
              <a:t>Charulata</a:t>
            </a:r>
            <a:r>
              <a:rPr lang="en-US" sz="2800" b="1" dirty="0">
                <a:solidFill>
                  <a:schemeClr val="tx1"/>
                </a:solidFill>
                <a:ea typeface="DejaVu Sans" charset="0"/>
                <a:cs typeface="DejaVu Sans" charset="0"/>
              </a:rPr>
              <a:t> </a:t>
            </a:r>
            <a:r>
              <a:rPr lang="en-US" sz="2800" b="1" dirty="0" err="1">
                <a:solidFill>
                  <a:schemeClr val="tx1"/>
                </a:solidFill>
                <a:ea typeface="DejaVu Sans" charset="0"/>
                <a:cs typeface="DejaVu Sans" charset="0"/>
              </a:rPr>
              <a:t>Palai</a:t>
            </a:r>
            <a:endParaRPr lang="en-US" sz="2800" b="1" dirty="0">
              <a:solidFill>
                <a:schemeClr val="tx1"/>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solidFill>
                <a:schemeClr val="tx1"/>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i="1" dirty="0">
              <a:solidFill>
                <a:srgbClr val="0000FF"/>
              </a:solidFill>
              <a:ea typeface="DejaVu Sans" charset="0"/>
              <a:cs typeface="DejaVu Sans" charset="0"/>
            </a:endParaRPr>
          </a:p>
        </p:txBody>
      </p:sp>
      <p:sp>
        <p:nvSpPr>
          <p:cNvPr id="14" name="Text Box 1"/>
          <p:cNvSpPr txBox="1">
            <a:spLocks noChangeArrowheads="1"/>
          </p:cNvSpPr>
          <p:nvPr/>
        </p:nvSpPr>
        <p:spPr bwMode="auto">
          <a:xfrm>
            <a:off x="531812" y="1042984"/>
            <a:ext cx="11477810" cy="945357"/>
          </a:xfrm>
          <a:prstGeom prst="rect">
            <a:avLst/>
          </a:prstGeom>
          <a:noFill/>
          <a:ln w="9525" cap="flat">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3333CC"/>
                </a:solidFill>
                <a:ea typeface="DejaVu Sans" charset="0"/>
                <a:cs typeface="DejaVu Sans" charset="0"/>
              </a:rPr>
              <a:t>Enhanced CBIR System for Commercial Applications</a:t>
            </a:r>
            <a:endParaRPr lang="en-US" sz="2000" b="1" dirty="0">
              <a:solidFill>
                <a:schemeClr val="tx1"/>
              </a:solidFill>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tx1"/>
                </a:solidFill>
                <a:ea typeface="DejaVu Sans" charset="0"/>
                <a:cs typeface="DejaVu Sans" charset="0"/>
              </a:rPr>
              <a:t>Project ID: 31139</a:t>
            </a:r>
          </a:p>
        </p:txBody>
      </p:sp>
      <p:sp>
        <p:nvSpPr>
          <p:cNvPr id="16" name="Text Box 2"/>
          <p:cNvSpPr txBox="1">
            <a:spLocks noChangeArrowheads="1"/>
          </p:cNvSpPr>
          <p:nvPr/>
        </p:nvSpPr>
        <p:spPr bwMode="auto">
          <a:xfrm>
            <a:off x="1131990" y="4173970"/>
            <a:ext cx="3461105" cy="632973"/>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err="1">
                <a:solidFill>
                  <a:srgbClr val="000000"/>
                </a:solidFill>
                <a:ea typeface="DejaVu Sans" charset="0"/>
                <a:cs typeface="DejaVu Sans" charset="0"/>
              </a:rPr>
              <a:t>V.Litesh</a:t>
            </a:r>
            <a:r>
              <a:rPr lang="en-US" sz="2000" b="1" dirty="0">
                <a:solidFill>
                  <a:srgbClr val="000000"/>
                </a:solidFill>
                <a:ea typeface="DejaVu Sans" charset="0"/>
                <a:cs typeface="DejaVu Sans" charset="0"/>
              </a:rPr>
              <a:t> Kumar                                    CSE 202110124</a:t>
            </a:r>
          </a:p>
        </p:txBody>
      </p:sp>
      <p:pic>
        <p:nvPicPr>
          <p:cNvPr id="18" name="Picture 17">
            <a:extLst>
              <a:ext uri="{FF2B5EF4-FFF2-40B4-BE49-F238E27FC236}">
                <a16:creationId xmlns:a16="http://schemas.microsoft.com/office/drawing/2014/main" id="{525992D2-7B88-A6E0-C1C7-9627DFE3DA9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8521" y="2165753"/>
            <a:ext cx="2335563" cy="2146775"/>
          </a:xfrm>
          <a:prstGeom prst="rect">
            <a:avLst/>
          </a:prstGeom>
        </p:spPr>
      </p:pic>
      <p:sp>
        <p:nvSpPr>
          <p:cNvPr id="19" name="Text Box 2">
            <a:extLst>
              <a:ext uri="{FF2B5EF4-FFF2-40B4-BE49-F238E27FC236}">
                <a16:creationId xmlns:a16="http://schemas.microsoft.com/office/drawing/2014/main" id="{07A68F09-DC88-4216-948D-5EB0BB9FF622}"/>
              </a:ext>
            </a:extLst>
          </p:cNvPr>
          <p:cNvSpPr txBox="1">
            <a:spLocks noChangeArrowheads="1"/>
          </p:cNvSpPr>
          <p:nvPr/>
        </p:nvSpPr>
        <p:spPr bwMode="auto">
          <a:xfrm>
            <a:off x="3616283" y="4182904"/>
            <a:ext cx="3048000" cy="665785"/>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Silla Suhani                         CSE 202113343</a:t>
            </a:r>
          </a:p>
        </p:txBody>
      </p:sp>
      <p:pic>
        <p:nvPicPr>
          <p:cNvPr id="20" name="Picture 19">
            <a:extLst>
              <a:ext uri="{FF2B5EF4-FFF2-40B4-BE49-F238E27FC236}">
                <a16:creationId xmlns:a16="http://schemas.microsoft.com/office/drawing/2014/main" id="{2E4D958A-7A43-4FAF-B6DC-3DEBCF28CA7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671808" y="2235930"/>
            <a:ext cx="1976921" cy="2076598"/>
          </a:xfrm>
          <a:prstGeom prst="rect">
            <a:avLst/>
          </a:prstGeom>
        </p:spPr>
      </p:pic>
      <p:sp>
        <p:nvSpPr>
          <p:cNvPr id="21" name="Text Box 2">
            <a:extLst>
              <a:ext uri="{FF2B5EF4-FFF2-40B4-BE49-F238E27FC236}">
                <a16:creationId xmlns:a16="http://schemas.microsoft.com/office/drawing/2014/main" id="{0F7F5E29-C31C-44B6-B6AD-4870CF70323E}"/>
              </a:ext>
            </a:extLst>
          </p:cNvPr>
          <p:cNvSpPr txBox="1">
            <a:spLocks noChangeArrowheads="1"/>
          </p:cNvSpPr>
          <p:nvPr/>
        </p:nvSpPr>
        <p:spPr bwMode="auto">
          <a:xfrm>
            <a:off x="6030407" y="4164406"/>
            <a:ext cx="3048000" cy="665785"/>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Param Jyoti Sahu                          CSE 202140150</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rcRect/>
          <a:stretch/>
        </p:blipFill>
        <p:spPr>
          <a:xfrm>
            <a:off x="6112973" y="1995805"/>
            <a:ext cx="2143827" cy="2324742"/>
          </a:xfrm>
          <a:prstGeom prst="rect">
            <a:avLst/>
          </a:prstGeom>
        </p:spPr>
      </p:pic>
      <p:sp>
        <p:nvSpPr>
          <p:cNvPr id="23" name="Text Box 2">
            <a:extLst>
              <a:ext uri="{FF2B5EF4-FFF2-40B4-BE49-F238E27FC236}">
                <a16:creationId xmlns:a16="http://schemas.microsoft.com/office/drawing/2014/main" id="{00334FF4-1565-4361-9501-69BEF4A4162E}"/>
              </a:ext>
            </a:extLst>
          </p:cNvPr>
          <p:cNvSpPr txBox="1">
            <a:spLocks noChangeArrowheads="1"/>
          </p:cNvSpPr>
          <p:nvPr/>
        </p:nvSpPr>
        <p:spPr bwMode="auto">
          <a:xfrm>
            <a:off x="8855086" y="4156942"/>
            <a:ext cx="3048000" cy="665785"/>
          </a:xfrm>
          <a:prstGeom prst="rect">
            <a:avLst/>
          </a:prstGeom>
          <a:noFill/>
          <a:ln w="9525" cap="flat">
            <a:noFill/>
            <a:round/>
            <a:headEnd/>
            <a:tailE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 Nikhil Patnaik                         CSE 202110154</a:t>
            </a:r>
          </a:p>
        </p:txBody>
      </p:sp>
      <p:pic>
        <p:nvPicPr>
          <p:cNvPr id="24" name="Picture 23">
            <a:extLst>
              <a:ext uri="{FF2B5EF4-FFF2-40B4-BE49-F238E27FC236}">
                <a16:creationId xmlns:a16="http://schemas.microsoft.com/office/drawing/2014/main" id="{F035725A-3A95-4021-B507-8C113431BF9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609012" y="1971067"/>
            <a:ext cx="2302987" cy="2356546"/>
          </a:xfrm>
          <a:prstGeom prst="rect">
            <a:avLst/>
          </a:prstGeom>
        </p:spPr>
      </p:pic>
    </p:spTree>
    <p:extLst>
      <p:ext uri="{BB962C8B-B14F-4D97-AF65-F5344CB8AC3E}">
        <p14:creationId xmlns:p14="http://schemas.microsoft.com/office/powerpoint/2010/main" val="1704522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73486-B122-68CF-9AE0-327C2800B71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891FEE5-D2D0-7334-6EAD-27FDF43AC77F}"/>
              </a:ext>
            </a:extLst>
          </p:cNvPr>
          <p:cNvSpPr>
            <a:spLocks noGrp="1"/>
          </p:cNvSpPr>
          <p:nvPr>
            <p:ph type="title"/>
          </p:nvPr>
        </p:nvSpPr>
        <p:spPr>
          <a:xfrm>
            <a:off x="711016" y="457200"/>
            <a:ext cx="10783996" cy="523528"/>
          </a:xfrm>
        </p:spPr>
        <p:txBody>
          <a:bodyPr/>
          <a:lstStyle/>
          <a:p>
            <a:r>
              <a:rPr lang="en-US" dirty="0"/>
              <a:t>PROPOSED MODEL </a:t>
            </a:r>
            <a:r>
              <a:rPr lang="en-US" sz="2000" dirty="0"/>
              <a:t>(Hybrid model = VGG16 + EfficientNetB0 + MobileNetV3Small)</a:t>
            </a:r>
          </a:p>
        </p:txBody>
      </p:sp>
      <p:sp>
        <p:nvSpPr>
          <p:cNvPr id="4" name="Text Box 2">
            <a:extLst>
              <a:ext uri="{FF2B5EF4-FFF2-40B4-BE49-F238E27FC236}">
                <a16:creationId xmlns:a16="http://schemas.microsoft.com/office/drawing/2014/main" id="{573CA06E-9A98-ABD2-26EE-0C3B25F0450E}"/>
              </a:ext>
            </a:extLst>
          </p:cNvPr>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Text Box 2">
            <a:extLst>
              <a:ext uri="{FF2B5EF4-FFF2-40B4-BE49-F238E27FC236}">
                <a16:creationId xmlns:a16="http://schemas.microsoft.com/office/drawing/2014/main" id="{B94E6884-274B-E7FA-E41C-7A9A1A2D4B31}"/>
              </a:ext>
            </a:extLst>
          </p:cNvPr>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9" name="TextBox 8">
            <a:extLst>
              <a:ext uri="{FF2B5EF4-FFF2-40B4-BE49-F238E27FC236}">
                <a16:creationId xmlns:a16="http://schemas.microsoft.com/office/drawing/2014/main" id="{56A8C9E9-C225-2770-0919-344766512571}"/>
              </a:ext>
            </a:extLst>
          </p:cNvPr>
          <p:cNvSpPr txBox="1"/>
          <p:nvPr/>
        </p:nvSpPr>
        <p:spPr>
          <a:xfrm>
            <a:off x="741444" y="3464767"/>
            <a:ext cx="3542083" cy="990600"/>
          </a:xfrm>
          <a:prstGeom prst="rect">
            <a:avLst/>
          </a:prstGeom>
          <a:noFill/>
        </p:spPr>
        <p:txBody>
          <a:bodyPr wrap="square" rtlCol="0">
            <a:spAutoFit/>
          </a:bodyPr>
          <a:lstStyle/>
          <a:p>
            <a:endParaRPr lang="en-IN" dirty="0"/>
          </a:p>
        </p:txBody>
      </p:sp>
      <p:sp>
        <p:nvSpPr>
          <p:cNvPr id="27" name="Rectangle 26">
            <a:extLst>
              <a:ext uri="{FF2B5EF4-FFF2-40B4-BE49-F238E27FC236}">
                <a16:creationId xmlns:a16="http://schemas.microsoft.com/office/drawing/2014/main" id="{BC995410-33CE-0E64-D45F-D1D0048BA739}"/>
              </a:ext>
            </a:extLst>
          </p:cNvPr>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pic>
        <p:nvPicPr>
          <p:cNvPr id="8" name="Picture 7">
            <a:extLst>
              <a:ext uri="{FF2B5EF4-FFF2-40B4-BE49-F238E27FC236}">
                <a16:creationId xmlns:a16="http://schemas.microsoft.com/office/drawing/2014/main" id="{03842CAD-D97D-4063-39F3-3E0AAF93A448}"/>
              </a:ext>
            </a:extLst>
          </p:cNvPr>
          <p:cNvPicPr>
            <a:picLocks noChangeAspect="1"/>
          </p:cNvPicPr>
          <p:nvPr/>
        </p:nvPicPr>
        <p:blipFill>
          <a:blip r:embed="rId3">
            <a:extLst>
              <a:ext uri="{28A0092B-C50C-407E-A947-70E740481C1C}">
                <a14:useLocalDpi xmlns:a14="http://schemas.microsoft.com/office/drawing/2010/main" val="0"/>
              </a:ext>
            </a:extLst>
          </a:blip>
          <a:srcRect l="7698" t="4226"/>
          <a:stretch/>
        </p:blipFill>
        <p:spPr>
          <a:xfrm>
            <a:off x="2494012" y="1180075"/>
            <a:ext cx="7257999" cy="5248181"/>
          </a:xfrm>
          <a:prstGeom prst="rect">
            <a:avLst/>
          </a:prstGeom>
        </p:spPr>
      </p:pic>
      <p:sp>
        <p:nvSpPr>
          <p:cNvPr id="28" name="TextBox 27">
            <a:extLst>
              <a:ext uri="{FF2B5EF4-FFF2-40B4-BE49-F238E27FC236}">
                <a16:creationId xmlns:a16="http://schemas.microsoft.com/office/drawing/2014/main" id="{D421A3C3-D854-FCAF-5ACD-C6C6BD4987A3}"/>
              </a:ext>
            </a:extLst>
          </p:cNvPr>
          <p:cNvSpPr txBox="1"/>
          <p:nvPr/>
        </p:nvSpPr>
        <p:spPr>
          <a:xfrm rot="10800000" flipV="1">
            <a:off x="7244865" y="1486524"/>
            <a:ext cx="5014293" cy="923330"/>
          </a:xfrm>
          <a:prstGeom prst="rect">
            <a:avLst/>
          </a:prstGeom>
          <a:noFill/>
        </p:spPr>
        <p:txBody>
          <a:bodyPr wrap="square" rtlCol="0">
            <a:spAutoFit/>
          </a:bodyPr>
          <a:lstStyle/>
          <a:p>
            <a:endParaRPr lang="en-IN" sz="1800" dirty="0">
              <a:solidFill>
                <a:schemeClr val="tx1"/>
              </a:solidFill>
            </a:endParaRPr>
          </a:p>
          <a:p>
            <a:endParaRPr lang="en-IN" sz="1800" dirty="0">
              <a:solidFill>
                <a:schemeClr val="tx1"/>
              </a:solidFill>
            </a:endParaRPr>
          </a:p>
          <a:p>
            <a:endParaRPr lang="en-IN" sz="1800" dirty="0">
              <a:solidFill>
                <a:schemeClr val="tx1"/>
              </a:solidFill>
            </a:endParaRPr>
          </a:p>
        </p:txBody>
      </p:sp>
    </p:spTree>
    <p:extLst>
      <p:ext uri="{BB962C8B-B14F-4D97-AF65-F5344CB8AC3E}">
        <p14:creationId xmlns:p14="http://schemas.microsoft.com/office/powerpoint/2010/main" val="22531071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Retrieval Result of ResNet50 Model</a:t>
            </a:r>
            <a:r>
              <a:rPr lang="en-US" dirty="0">
                <a:solidFill>
                  <a:schemeClr val="tx1"/>
                </a:solidFill>
              </a:rPr>
              <a:t> </a:t>
            </a:r>
            <a:br>
              <a:rPr lang="en-US" sz="3200" b="1" kern="0" dirty="0">
                <a:solidFill>
                  <a:schemeClr val="bg2">
                    <a:lumMod val="75000"/>
                  </a:schemeClr>
                </a:solidFill>
              </a:rPr>
            </a:br>
            <a:endParaRPr lang="en-US" dirty="0"/>
          </a:p>
        </p:txBody>
      </p:sp>
      <p:sp>
        <p:nvSpPr>
          <p:cNvPr id="5" name="Content Placeholder 4"/>
          <p:cNvSpPr>
            <a:spLocks noGrp="1"/>
          </p:cNvSpPr>
          <p:nvPr>
            <p:ph idx="1"/>
          </p:nvPr>
        </p:nvSpPr>
        <p:spPr/>
        <p:txBody>
          <a:bodyPr/>
          <a:lstStyle/>
          <a:p>
            <a:pPr>
              <a:buNone/>
            </a:pPr>
            <a:endParaRPr lang="en-US" sz="2800" dirty="0"/>
          </a:p>
          <a:p>
            <a:pPr>
              <a:buNone/>
            </a:pPr>
            <a:endParaRPr lang="en-US" sz="2800" dirty="0"/>
          </a:p>
          <a:p>
            <a:pPr>
              <a:buNone/>
            </a:pPr>
            <a:endParaRPr lang="en-US" sz="2800" dirty="0"/>
          </a:p>
          <a:p>
            <a:endParaRPr lang="en-US" sz="2800" dirty="0"/>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Text Box 2"/>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pic>
        <p:nvPicPr>
          <p:cNvPr id="11"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59" y="1628800"/>
            <a:ext cx="11124831" cy="4725273"/>
          </a:xfrm>
          <a:prstGeom prst="rect">
            <a:avLst/>
          </a:prstGeom>
        </p:spPr>
      </p:pic>
      <p:sp>
        <p:nvSpPr>
          <p:cNvPr id="12" name="TextBox 11">
            <a:extLst>
              <a:ext uri="{FF2B5EF4-FFF2-40B4-BE49-F238E27FC236}">
                <a16:creationId xmlns:a16="http://schemas.microsoft.com/office/drawing/2014/main" id="{852E35AE-0878-902D-DFEE-F2E86F13D961}"/>
              </a:ext>
            </a:extLst>
          </p:cNvPr>
          <p:cNvSpPr txBox="1"/>
          <p:nvPr/>
        </p:nvSpPr>
        <p:spPr>
          <a:xfrm>
            <a:off x="836612" y="1171543"/>
            <a:ext cx="10650484" cy="46166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tx1"/>
                </a:solidFill>
              </a:rPr>
              <a:t>Similar images are being fetched based on the query </a:t>
            </a:r>
            <a:r>
              <a:rPr lang="en-US" dirty="0" err="1">
                <a:solidFill>
                  <a:schemeClr val="tx1"/>
                </a:solidFill>
              </a:rPr>
              <a:t>image.</a:t>
            </a:r>
            <a:r>
              <a:rPr lang="en-US" dirty="0" err="1"/>
              <a:t>i</a:t>
            </a:r>
            <a:endParaRPr lang="en-IN" dirty="0"/>
          </a:p>
        </p:txBody>
      </p:sp>
      <p:sp>
        <p:nvSpPr>
          <p:cNvPr id="13" name="Rectangle 12"/>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1566341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2800" b="1" kern="0" dirty="0">
                <a:solidFill>
                  <a:schemeClr val="bg2">
                    <a:lumMod val="75000"/>
                  </a:schemeClr>
                </a:solidFill>
              </a:rPr>
              <a:t>Retrieval Result of ResNet50 Model</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05" y="1143000"/>
            <a:ext cx="11195642" cy="5237149"/>
          </a:xfrm>
          <a:prstGeom prst="rect">
            <a:avLst/>
          </a:prstGeom>
        </p:spPr>
      </p:pic>
      <p:sp>
        <p:nvSpPr>
          <p:cNvPr id="5" name="Rectangle 4"/>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Retrieval Result of VGG16 Model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016" y="1587808"/>
            <a:ext cx="11144036" cy="4800125"/>
          </a:xfrm>
          <a:prstGeom prst="rect">
            <a:avLst/>
          </a:prstGeom>
        </p:spPr>
      </p:pic>
      <p:sp>
        <p:nvSpPr>
          <p:cNvPr id="4" name="TextBox 3">
            <a:extLst>
              <a:ext uri="{FF2B5EF4-FFF2-40B4-BE49-F238E27FC236}">
                <a16:creationId xmlns:a16="http://schemas.microsoft.com/office/drawing/2014/main" id="{852E35AE-0878-902D-DFEE-F2E86F13D961}"/>
              </a:ext>
            </a:extLst>
          </p:cNvPr>
          <p:cNvSpPr txBox="1"/>
          <p:nvPr/>
        </p:nvSpPr>
        <p:spPr>
          <a:xfrm>
            <a:off x="836612" y="1171543"/>
            <a:ext cx="10650484" cy="46166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tx1"/>
                </a:solidFill>
              </a:rPr>
              <a:t>Output of VGG16 </a:t>
            </a:r>
            <a:r>
              <a:rPr lang="en-US" dirty="0" err="1">
                <a:solidFill>
                  <a:schemeClr val="tx1"/>
                </a:solidFill>
              </a:rPr>
              <a:t>Model:</a:t>
            </a:r>
            <a:r>
              <a:rPr lang="en-US" dirty="0" err="1"/>
              <a:t>i</a:t>
            </a:r>
            <a:endParaRPr lang="en-IN" dirty="0"/>
          </a:p>
        </p:txBody>
      </p:sp>
    </p:spTree>
    <p:extLst>
      <p:ext uri="{BB962C8B-B14F-4D97-AF65-F5344CB8AC3E}">
        <p14:creationId xmlns:p14="http://schemas.microsoft.com/office/powerpoint/2010/main" val="65897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23F2F-B951-AEBD-04BC-7C407EAEA297}"/>
            </a:ext>
          </a:extLst>
        </p:cNvPr>
        <p:cNvGrpSpPr/>
        <p:nvPr/>
      </p:nvGrpSpPr>
      <p:grpSpPr>
        <a:xfrm>
          <a:off x="0" y="0"/>
          <a:ext cx="0" cy="0"/>
          <a:chOff x="0" y="0"/>
          <a:chExt cx="0" cy="0"/>
        </a:xfrm>
      </p:grpSpPr>
      <p:sp>
        <p:nvSpPr>
          <p:cNvPr id="2" name="Title 5">
            <a:extLst>
              <a:ext uri="{FF2B5EF4-FFF2-40B4-BE49-F238E27FC236}">
                <a16:creationId xmlns:a16="http://schemas.microsoft.com/office/drawing/2014/main" id="{BA31266C-F642-CEA5-22EF-1A7693FCD665}"/>
              </a:ext>
            </a:extLst>
          </p:cNvPr>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2800" b="1" kern="0" dirty="0">
                <a:solidFill>
                  <a:schemeClr val="bg2">
                    <a:lumMod val="75000"/>
                  </a:schemeClr>
                </a:solidFill>
              </a:rPr>
              <a:t>Retrieval Result of Proposed(Hybrid) Model</a:t>
            </a:r>
          </a:p>
        </p:txBody>
      </p:sp>
      <p:pic>
        <p:nvPicPr>
          <p:cNvPr id="3" name="Picture 2">
            <a:extLst>
              <a:ext uri="{FF2B5EF4-FFF2-40B4-BE49-F238E27FC236}">
                <a16:creationId xmlns:a16="http://schemas.microsoft.com/office/drawing/2014/main" id="{F551F3D9-52FF-C080-BF5E-D2FD1BF2D7AF}"/>
              </a:ext>
            </a:extLst>
          </p:cNvPr>
          <p:cNvPicPr>
            <a:picLocks noChangeAspect="1"/>
          </p:cNvPicPr>
          <p:nvPr/>
        </p:nvPicPr>
        <p:blipFill>
          <a:blip r:embed="rId2">
            <a:extLst>
              <a:ext uri="{28A0092B-C50C-407E-A947-70E740481C1C}">
                <a14:useLocalDpi xmlns:a14="http://schemas.microsoft.com/office/drawing/2010/main" val="0"/>
              </a:ext>
            </a:extLst>
          </a:blip>
          <a:srcRect r="23179" b="5136"/>
          <a:stretch/>
        </p:blipFill>
        <p:spPr>
          <a:xfrm>
            <a:off x="1629916" y="1633208"/>
            <a:ext cx="8492410" cy="4676112"/>
          </a:xfrm>
          <a:prstGeom prst="rect">
            <a:avLst/>
          </a:prstGeom>
        </p:spPr>
      </p:pic>
      <p:sp>
        <p:nvSpPr>
          <p:cNvPr id="4" name="TextBox 3">
            <a:extLst>
              <a:ext uri="{FF2B5EF4-FFF2-40B4-BE49-F238E27FC236}">
                <a16:creationId xmlns:a16="http://schemas.microsoft.com/office/drawing/2014/main" id="{FA3EEF9E-5F0A-EC52-D2E0-ACF046DE03A4}"/>
              </a:ext>
            </a:extLst>
          </p:cNvPr>
          <p:cNvSpPr txBox="1"/>
          <p:nvPr/>
        </p:nvSpPr>
        <p:spPr>
          <a:xfrm>
            <a:off x="836612" y="1171543"/>
            <a:ext cx="10650484" cy="46166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schemeClr val="tx1"/>
                </a:solidFill>
              </a:rPr>
              <a:t>Output of Hybrid Model (VGG16 + EfficientNetB0 + MobileNetV3Small):</a:t>
            </a:r>
            <a:r>
              <a:rPr lang="en-US" dirty="0" err="1"/>
              <a:t>i</a:t>
            </a:r>
            <a:endParaRPr lang="en-IN" dirty="0"/>
          </a:p>
        </p:txBody>
      </p:sp>
    </p:spTree>
    <p:extLst>
      <p:ext uri="{BB962C8B-B14F-4D97-AF65-F5344CB8AC3E}">
        <p14:creationId xmlns:p14="http://schemas.microsoft.com/office/powerpoint/2010/main" val="206170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ResNet50 Model </a:t>
            </a:r>
          </a:p>
        </p:txBody>
      </p:sp>
      <p:pic>
        <p:nvPicPr>
          <p:cNvPr id="4" name="Content Placeholder 10">
            <a:extLst>
              <a:ext uri="{FF2B5EF4-FFF2-40B4-BE49-F238E27FC236}">
                <a16:creationId xmlns:a16="http://schemas.microsoft.com/office/drawing/2014/main" id="{4D61A647-2B61-BF2D-DC44-4B928A7C28F9}"/>
              </a:ext>
            </a:extLst>
          </p:cNvPr>
          <p:cNvPicPr>
            <a:picLocks noChangeAspect="1"/>
          </p:cNvPicPr>
          <p:nvPr/>
        </p:nvPicPr>
        <p:blipFill>
          <a:blip r:embed="rId2">
            <a:extLst>
              <a:ext uri="{28A0092B-C50C-407E-A947-70E740481C1C}">
                <a14:useLocalDpi xmlns:a14="http://schemas.microsoft.com/office/drawing/2010/main" val="0"/>
              </a:ext>
            </a:extLst>
          </a:blip>
          <a:srcRect l="1888" r="1722"/>
          <a:stretch/>
        </p:blipFill>
        <p:spPr>
          <a:xfrm>
            <a:off x="743821" y="1534849"/>
            <a:ext cx="5904656" cy="4140460"/>
          </a:xfrm>
          <a:prstGeom prst="rect">
            <a:avLst/>
          </a:prstGeom>
        </p:spPr>
      </p:pic>
      <p:pic>
        <p:nvPicPr>
          <p:cNvPr id="5" name="Picture 4">
            <a:extLst>
              <a:ext uri="{FF2B5EF4-FFF2-40B4-BE49-F238E27FC236}">
                <a16:creationId xmlns:a16="http://schemas.microsoft.com/office/drawing/2014/main" id="{69D3CF14-942B-58A2-C3A3-B5A2ECF286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14492" y="1340768"/>
            <a:ext cx="5004557" cy="4536504"/>
          </a:xfrm>
          <a:prstGeom prst="rect">
            <a:avLst/>
          </a:prstGeom>
        </p:spPr>
      </p:pic>
      <p:sp>
        <p:nvSpPr>
          <p:cNvPr id="10" name="Rectangle 9"/>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
        <p:nvSpPr>
          <p:cNvPr id="2" name="TextBox 1">
            <a:extLst>
              <a:ext uri="{FF2B5EF4-FFF2-40B4-BE49-F238E27FC236}">
                <a16:creationId xmlns:a16="http://schemas.microsoft.com/office/drawing/2014/main" id="{9E002987-A9DA-CE0C-107E-D5709DE777AC}"/>
              </a:ext>
            </a:extLst>
          </p:cNvPr>
          <p:cNvSpPr txBox="1"/>
          <p:nvPr/>
        </p:nvSpPr>
        <p:spPr>
          <a:xfrm>
            <a:off x="2872846" y="5808124"/>
            <a:ext cx="1646605" cy="461665"/>
          </a:xfrm>
          <a:prstGeom prst="rect">
            <a:avLst/>
          </a:prstGeom>
          <a:noFill/>
        </p:spPr>
        <p:txBody>
          <a:bodyPr wrap="none" rtlCol="0">
            <a:spAutoFit/>
          </a:bodyPr>
          <a:lstStyle/>
          <a:p>
            <a:r>
              <a:rPr lang="en-IN" dirty="0">
                <a:solidFill>
                  <a:schemeClr val="tx1"/>
                </a:solidFill>
              </a:rPr>
              <a:t>ROC Curve</a:t>
            </a:r>
          </a:p>
        </p:txBody>
      </p:sp>
      <p:sp>
        <p:nvSpPr>
          <p:cNvPr id="11" name="TextBox 10">
            <a:extLst>
              <a:ext uri="{FF2B5EF4-FFF2-40B4-BE49-F238E27FC236}">
                <a16:creationId xmlns:a16="http://schemas.microsoft.com/office/drawing/2014/main" id="{2A19D415-8010-9BDE-DBB1-5DDCDF94B3E1}"/>
              </a:ext>
            </a:extLst>
          </p:cNvPr>
          <p:cNvSpPr txBox="1"/>
          <p:nvPr/>
        </p:nvSpPr>
        <p:spPr>
          <a:xfrm>
            <a:off x="8182644" y="5915661"/>
            <a:ext cx="2380780" cy="461665"/>
          </a:xfrm>
          <a:prstGeom prst="rect">
            <a:avLst/>
          </a:prstGeom>
          <a:noFill/>
        </p:spPr>
        <p:txBody>
          <a:bodyPr wrap="none" rtlCol="0">
            <a:spAutoFit/>
          </a:bodyPr>
          <a:lstStyle/>
          <a:p>
            <a:r>
              <a:rPr lang="en-IN" dirty="0">
                <a:solidFill>
                  <a:schemeClr val="tx1"/>
                </a:solidFill>
              </a:rPr>
              <a:t>Confusion Matrix</a:t>
            </a:r>
          </a:p>
        </p:txBody>
      </p:sp>
      <p:sp>
        <p:nvSpPr>
          <p:cNvPr id="12" name="TextBox 11">
            <a:extLst>
              <a:ext uri="{FF2B5EF4-FFF2-40B4-BE49-F238E27FC236}">
                <a16:creationId xmlns:a16="http://schemas.microsoft.com/office/drawing/2014/main" id="{3BF59782-82F1-8FFD-3F3E-D392BA5AE215}"/>
              </a:ext>
            </a:extLst>
          </p:cNvPr>
          <p:cNvSpPr txBox="1"/>
          <p:nvPr/>
        </p:nvSpPr>
        <p:spPr>
          <a:xfrm>
            <a:off x="909836" y="1074981"/>
            <a:ext cx="2363147" cy="461665"/>
          </a:xfrm>
          <a:prstGeom prst="rect">
            <a:avLst/>
          </a:prstGeom>
          <a:noFill/>
        </p:spPr>
        <p:txBody>
          <a:bodyPr wrap="none" rtlCol="0">
            <a:spAutoFit/>
          </a:bodyPr>
          <a:lstStyle/>
          <a:p>
            <a:r>
              <a:rPr lang="en-IN" dirty="0">
                <a:solidFill>
                  <a:schemeClr val="tx1"/>
                </a:solidFill>
              </a:rPr>
              <a:t>Model: ResNet50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8156D-41FC-674B-C1D2-D12C9C578D13}"/>
            </a:ext>
          </a:extLst>
        </p:cNvPr>
        <p:cNvGrpSpPr/>
        <p:nvPr/>
      </p:nvGrpSpPr>
      <p:grpSpPr>
        <a:xfrm>
          <a:off x="0" y="0"/>
          <a:ext cx="0" cy="0"/>
          <a:chOff x="0" y="0"/>
          <a:chExt cx="0" cy="0"/>
        </a:xfrm>
      </p:grpSpPr>
      <p:sp>
        <p:nvSpPr>
          <p:cNvPr id="3" name="Title 5">
            <a:extLst>
              <a:ext uri="{FF2B5EF4-FFF2-40B4-BE49-F238E27FC236}">
                <a16:creationId xmlns:a16="http://schemas.microsoft.com/office/drawing/2014/main" id="{FE847822-0D96-4D8C-04CB-90FF319392C3}"/>
              </a:ext>
            </a:extLst>
          </p:cNvPr>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ResNet50 Model </a:t>
            </a:r>
          </a:p>
        </p:txBody>
      </p:sp>
      <p:sp>
        <p:nvSpPr>
          <p:cNvPr id="10" name="Rectangle 9">
            <a:extLst>
              <a:ext uri="{FF2B5EF4-FFF2-40B4-BE49-F238E27FC236}">
                <a16:creationId xmlns:a16="http://schemas.microsoft.com/office/drawing/2014/main" id="{680C03AB-AA0F-520D-7A66-8243F15CD71F}"/>
              </a:ext>
            </a:extLst>
          </p:cNvPr>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pic>
        <p:nvPicPr>
          <p:cNvPr id="6" name="Picture 5">
            <a:extLst>
              <a:ext uri="{FF2B5EF4-FFF2-40B4-BE49-F238E27FC236}">
                <a16:creationId xmlns:a16="http://schemas.microsoft.com/office/drawing/2014/main" id="{3632C1F6-235C-A214-E80D-98F7B6AD3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318110"/>
            <a:ext cx="10297144" cy="4717491"/>
          </a:xfrm>
          <a:prstGeom prst="rect">
            <a:avLst/>
          </a:prstGeom>
        </p:spPr>
      </p:pic>
    </p:spTree>
    <p:extLst>
      <p:ext uri="{BB962C8B-B14F-4D97-AF65-F5344CB8AC3E}">
        <p14:creationId xmlns:p14="http://schemas.microsoft.com/office/powerpoint/2010/main" val="1545467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265F8-200B-302B-35E0-96198C275801}"/>
            </a:ext>
          </a:extLst>
        </p:cNvPr>
        <p:cNvGrpSpPr/>
        <p:nvPr/>
      </p:nvGrpSpPr>
      <p:grpSpPr>
        <a:xfrm>
          <a:off x="0" y="0"/>
          <a:ext cx="0" cy="0"/>
          <a:chOff x="0" y="0"/>
          <a:chExt cx="0" cy="0"/>
        </a:xfrm>
      </p:grpSpPr>
      <p:sp>
        <p:nvSpPr>
          <p:cNvPr id="3" name="Title 5">
            <a:extLst>
              <a:ext uri="{FF2B5EF4-FFF2-40B4-BE49-F238E27FC236}">
                <a16:creationId xmlns:a16="http://schemas.microsoft.com/office/drawing/2014/main" id="{78BDBE27-01BE-BC0D-162F-4AF6CDA151BA}"/>
              </a:ext>
            </a:extLst>
          </p:cNvPr>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ResNet50 Model </a:t>
            </a:r>
          </a:p>
        </p:txBody>
      </p:sp>
      <p:pic>
        <p:nvPicPr>
          <p:cNvPr id="4" name="Content Placeholder 10">
            <a:extLst>
              <a:ext uri="{FF2B5EF4-FFF2-40B4-BE49-F238E27FC236}">
                <a16:creationId xmlns:a16="http://schemas.microsoft.com/office/drawing/2014/main" id="{3F27D2E9-1A0B-9C46-3142-D7C4D43972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5452" y="1302208"/>
            <a:ext cx="3640514" cy="3505203"/>
          </a:xfrm>
          <a:prstGeom prst="rect">
            <a:avLst/>
          </a:prstGeom>
        </p:spPr>
      </p:pic>
      <p:pic>
        <p:nvPicPr>
          <p:cNvPr id="5" name="Picture 4">
            <a:extLst>
              <a:ext uri="{FF2B5EF4-FFF2-40B4-BE49-F238E27FC236}">
                <a16:creationId xmlns:a16="http://schemas.microsoft.com/office/drawing/2014/main" id="{C81C7CA2-0F53-7FD7-FF6F-AACF2F295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035" y="1144221"/>
            <a:ext cx="3447643" cy="3305716"/>
          </a:xfrm>
          <a:prstGeom prst="rect">
            <a:avLst/>
          </a:prstGeom>
        </p:spPr>
      </p:pic>
      <p:pic>
        <p:nvPicPr>
          <p:cNvPr id="6" name="Picture 5">
            <a:extLst>
              <a:ext uri="{FF2B5EF4-FFF2-40B4-BE49-F238E27FC236}">
                <a16:creationId xmlns:a16="http://schemas.microsoft.com/office/drawing/2014/main" id="{6A080044-9040-9733-DDB9-CDBE02297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055" y="1199907"/>
            <a:ext cx="3447643" cy="3300810"/>
          </a:xfrm>
          <a:prstGeom prst="rect">
            <a:avLst/>
          </a:prstGeom>
        </p:spPr>
      </p:pic>
      <p:sp>
        <p:nvSpPr>
          <p:cNvPr id="7" name="TextBox 6">
            <a:extLst>
              <a:ext uri="{FF2B5EF4-FFF2-40B4-BE49-F238E27FC236}">
                <a16:creationId xmlns:a16="http://schemas.microsoft.com/office/drawing/2014/main" id="{68BBE1FF-B2DA-D70D-B632-F58631D16722}"/>
              </a:ext>
            </a:extLst>
          </p:cNvPr>
          <p:cNvSpPr txBox="1"/>
          <p:nvPr/>
        </p:nvSpPr>
        <p:spPr>
          <a:xfrm>
            <a:off x="924953" y="4880086"/>
            <a:ext cx="3429660" cy="1384995"/>
          </a:xfrm>
          <a:prstGeom prst="rect">
            <a:avLst/>
          </a:prstGeom>
          <a:noFill/>
          <a:ln>
            <a:solidFill>
              <a:schemeClr val="tx1"/>
            </a:solidFill>
          </a:ln>
        </p:spPr>
        <p:txBody>
          <a:bodyPr wrap="square" rtlCol="0">
            <a:spAutoFit/>
          </a:bodyPr>
          <a:lstStyle/>
          <a:p>
            <a:r>
              <a:rPr lang="en-US" sz="1400" b="1" dirty="0">
                <a:solidFill>
                  <a:schemeClr val="tx1"/>
                </a:solidFill>
              </a:rPr>
              <a:t>Precision :</a:t>
            </a:r>
          </a:p>
          <a:p>
            <a:r>
              <a:rPr lang="en-US" sz="1400" dirty="0">
                <a:solidFill>
                  <a:schemeClr val="tx1"/>
                </a:solidFill>
              </a:rPr>
              <a:t>Measures how well a model returns only the data points in a class. It's calculated by dividing the number of correct positive predictions by the total number of positive predictions.</a:t>
            </a:r>
            <a:endParaRPr lang="en-IN" sz="1400" dirty="0">
              <a:solidFill>
                <a:schemeClr val="tx1"/>
              </a:solidFill>
            </a:endParaRPr>
          </a:p>
        </p:txBody>
      </p:sp>
      <p:sp>
        <p:nvSpPr>
          <p:cNvPr id="8" name="TextBox 7">
            <a:extLst>
              <a:ext uri="{FF2B5EF4-FFF2-40B4-BE49-F238E27FC236}">
                <a16:creationId xmlns:a16="http://schemas.microsoft.com/office/drawing/2014/main" id="{ED18CC11-B089-A1CC-CB68-9CF180874068}"/>
              </a:ext>
            </a:extLst>
          </p:cNvPr>
          <p:cNvSpPr txBox="1"/>
          <p:nvPr/>
        </p:nvSpPr>
        <p:spPr>
          <a:xfrm>
            <a:off x="4652682" y="4472732"/>
            <a:ext cx="3429660" cy="2031325"/>
          </a:xfrm>
          <a:prstGeom prst="rect">
            <a:avLst/>
          </a:prstGeom>
          <a:noFill/>
          <a:ln>
            <a:solidFill>
              <a:schemeClr val="tx1"/>
            </a:solidFill>
          </a:ln>
        </p:spPr>
        <p:txBody>
          <a:bodyPr wrap="square" rtlCol="0">
            <a:spAutoFit/>
          </a:bodyPr>
          <a:lstStyle/>
          <a:p>
            <a:r>
              <a:rPr lang="en-US" sz="1400" b="1" dirty="0">
                <a:solidFill>
                  <a:schemeClr val="tx1"/>
                </a:solidFill>
              </a:rPr>
              <a:t>F1 score :</a:t>
            </a:r>
          </a:p>
          <a:p>
            <a:r>
              <a:rPr lang="en-US" sz="1400" dirty="0">
                <a:solidFill>
                  <a:schemeClr val="tx1"/>
                </a:solidFill>
              </a:rPr>
              <a:t>A single metric that combines precision and recall using the harmonic mean. It's a balanced evaluation of a model's performance, and is preferable to accuracy for class-imbalanced datasets. F1 score ranges from 0 to 1, with 1 representing perfect precision and recall, and 0 indicating poor performance.</a:t>
            </a:r>
            <a:endParaRPr lang="en-IN" sz="1400" dirty="0">
              <a:solidFill>
                <a:schemeClr val="tx1"/>
              </a:solidFill>
            </a:endParaRPr>
          </a:p>
        </p:txBody>
      </p:sp>
      <p:sp>
        <p:nvSpPr>
          <p:cNvPr id="9" name="TextBox 8">
            <a:extLst>
              <a:ext uri="{FF2B5EF4-FFF2-40B4-BE49-F238E27FC236}">
                <a16:creationId xmlns:a16="http://schemas.microsoft.com/office/drawing/2014/main" id="{3408A3D4-4D47-2622-6551-AA096BC24F27}"/>
              </a:ext>
            </a:extLst>
          </p:cNvPr>
          <p:cNvSpPr txBox="1"/>
          <p:nvPr/>
        </p:nvSpPr>
        <p:spPr>
          <a:xfrm>
            <a:off x="8380412" y="4549496"/>
            <a:ext cx="3005355" cy="1815882"/>
          </a:xfrm>
          <a:prstGeom prst="rect">
            <a:avLst/>
          </a:prstGeom>
          <a:noFill/>
          <a:ln>
            <a:solidFill>
              <a:schemeClr val="tx1"/>
            </a:solidFill>
          </a:ln>
        </p:spPr>
        <p:txBody>
          <a:bodyPr wrap="square" rtlCol="0">
            <a:spAutoFit/>
          </a:bodyPr>
          <a:lstStyle/>
          <a:p>
            <a:r>
              <a:rPr lang="en-US" sz="1400" b="1" dirty="0">
                <a:solidFill>
                  <a:schemeClr val="tx1"/>
                </a:solidFill>
              </a:rPr>
              <a:t>Recall :</a:t>
            </a:r>
          </a:p>
          <a:p>
            <a:r>
              <a:rPr lang="en-US" sz="1400" dirty="0">
                <a:solidFill>
                  <a:schemeClr val="tx1"/>
                </a:solidFill>
              </a:rPr>
              <a:t>Measures how well a model identifies all data points in a relevant class. It's calculated by dividing the number of true positives (TP) by the sum of TP and false negatives (FN). Recall is also known as the true positive rate or sensitivity. </a:t>
            </a:r>
            <a:endParaRPr lang="en-IN" sz="1400" dirty="0">
              <a:solidFill>
                <a:schemeClr val="tx1"/>
              </a:solidFill>
            </a:endParaRPr>
          </a:p>
        </p:txBody>
      </p:sp>
      <p:sp>
        <p:nvSpPr>
          <p:cNvPr id="10" name="Rectangle 9">
            <a:extLst>
              <a:ext uri="{FF2B5EF4-FFF2-40B4-BE49-F238E27FC236}">
                <a16:creationId xmlns:a16="http://schemas.microsoft.com/office/drawing/2014/main" id="{91B4208D-7562-EAFB-ADE8-CC501F4A9905}"/>
              </a:ext>
            </a:extLst>
          </p:cNvPr>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218462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VGG16 Model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804" y="1422631"/>
            <a:ext cx="8250000" cy="5040560"/>
          </a:xfrm>
          <a:prstGeom prst="rect">
            <a:avLst/>
          </a:prstGeom>
        </p:spPr>
      </p:pic>
      <p:sp>
        <p:nvSpPr>
          <p:cNvPr id="5" name="Rectangle 4"/>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
        <p:nvSpPr>
          <p:cNvPr id="6" name="TextBox 5">
            <a:extLst>
              <a:ext uri="{FF2B5EF4-FFF2-40B4-BE49-F238E27FC236}">
                <a16:creationId xmlns:a16="http://schemas.microsoft.com/office/drawing/2014/main" id="{852E35AE-0878-902D-DFEE-F2E86F13D961}"/>
              </a:ext>
            </a:extLst>
          </p:cNvPr>
          <p:cNvSpPr txBox="1"/>
          <p:nvPr/>
        </p:nvSpPr>
        <p:spPr>
          <a:xfrm>
            <a:off x="633508" y="1063079"/>
            <a:ext cx="10650484" cy="461665"/>
          </a:xfrm>
          <a:prstGeom prst="rect">
            <a:avLst/>
          </a:prstGeom>
          <a:noFill/>
        </p:spPr>
        <p:txBody>
          <a:bodyPr wrap="square" rtlCol="0">
            <a:spAutoFit/>
          </a:bodyPr>
          <a:lstStyle/>
          <a:p>
            <a:r>
              <a:rPr lang="en-US" dirty="0">
                <a:solidFill>
                  <a:schemeClr val="tx1"/>
                </a:solidFill>
              </a:rPr>
              <a:t> Model: VGG16</a:t>
            </a:r>
            <a:endParaRPr lang="en-IN" dirty="0"/>
          </a:p>
        </p:txBody>
      </p:sp>
    </p:spTree>
    <p:extLst>
      <p:ext uri="{BB962C8B-B14F-4D97-AF65-F5344CB8AC3E}">
        <p14:creationId xmlns:p14="http://schemas.microsoft.com/office/powerpoint/2010/main" val="180600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VGG16 Model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373453" y="675118"/>
            <a:ext cx="4073768" cy="6984777"/>
          </a:xfrm>
          <a:prstGeom prst="rect">
            <a:avLst/>
          </a:prstGeom>
        </p:spPr>
      </p:pic>
      <p:sp>
        <p:nvSpPr>
          <p:cNvPr id="5" name="Rectangle 4"/>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
        <p:nvSpPr>
          <p:cNvPr id="6" name="TextBox 5">
            <a:extLst>
              <a:ext uri="{FF2B5EF4-FFF2-40B4-BE49-F238E27FC236}">
                <a16:creationId xmlns:a16="http://schemas.microsoft.com/office/drawing/2014/main" id="{852E35AE-0878-902D-DFEE-F2E86F13D961}"/>
              </a:ext>
            </a:extLst>
          </p:cNvPr>
          <p:cNvSpPr txBox="1"/>
          <p:nvPr/>
        </p:nvSpPr>
        <p:spPr>
          <a:xfrm>
            <a:off x="633508" y="1063079"/>
            <a:ext cx="10650484" cy="461665"/>
          </a:xfrm>
          <a:prstGeom prst="rect">
            <a:avLst/>
          </a:prstGeom>
          <a:noFill/>
        </p:spPr>
        <p:txBody>
          <a:bodyPr wrap="square" rtlCol="0">
            <a:spAutoFit/>
          </a:bodyPr>
          <a:lstStyle/>
          <a:p>
            <a:r>
              <a:rPr lang="en-US" dirty="0">
                <a:solidFill>
                  <a:schemeClr val="tx1"/>
                </a:solidFill>
              </a:rPr>
              <a:t> Model: VGG16</a:t>
            </a:r>
            <a:endParaRPr lang="en-IN" dirty="0"/>
          </a:p>
        </p:txBody>
      </p:sp>
    </p:spTree>
    <p:extLst>
      <p:ext uri="{BB962C8B-B14F-4D97-AF65-F5344CB8AC3E}">
        <p14:creationId xmlns:p14="http://schemas.microsoft.com/office/powerpoint/2010/main" val="203031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CONTENTS</a:t>
            </a:r>
          </a:p>
        </p:txBody>
      </p:sp>
      <p:sp>
        <p:nvSpPr>
          <p:cNvPr id="8" name="Content Placeholder 5"/>
          <p:cNvSpPr txBox="1">
            <a:spLocks/>
          </p:cNvSpPr>
          <p:nvPr/>
        </p:nvSpPr>
        <p:spPr>
          <a:xfrm>
            <a:off x="761665" y="1191336"/>
            <a:ext cx="11212846" cy="5311781"/>
          </a:xfrm>
          <a:prstGeom prst="rect">
            <a:avLst/>
          </a:prstGeom>
        </p:spPr>
        <p:txBody>
          <a:bodyPr/>
          <a:lst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2400" b="1" kern="0" dirty="0"/>
              <a:t>INTRODUCTION</a:t>
            </a:r>
          </a:p>
          <a:p>
            <a:pPr defTabSz="914400">
              <a:buSzTx/>
            </a:pPr>
            <a:r>
              <a:rPr lang="en-US" sz="2400" b="1" kern="0" dirty="0"/>
              <a:t>OBJECTIVES</a:t>
            </a:r>
            <a:endParaRPr lang="en-US" sz="2400" kern="0" dirty="0"/>
          </a:p>
          <a:p>
            <a:pPr defTabSz="914400">
              <a:buSzTx/>
            </a:pPr>
            <a:r>
              <a:rPr lang="en-US" sz="2400" b="1" kern="0" dirty="0"/>
              <a:t>CHALLENGES</a:t>
            </a:r>
          </a:p>
          <a:p>
            <a:pPr defTabSz="914400">
              <a:buSzTx/>
            </a:pPr>
            <a:r>
              <a:rPr lang="en-GB" sz="2400" b="1" kern="0" dirty="0"/>
              <a:t>LITERATURE SURVEY</a:t>
            </a:r>
            <a:endParaRPr lang="en-US" sz="2400" b="1" kern="0" dirty="0"/>
          </a:p>
          <a:p>
            <a:pPr defTabSz="914400">
              <a:buSzTx/>
            </a:pPr>
            <a:r>
              <a:rPr lang="en-US" sz="2400" b="1" kern="0" dirty="0"/>
              <a:t>METHODOLOGY</a:t>
            </a:r>
            <a:endParaRPr lang="en-GB" sz="2400" b="1" kern="0" dirty="0"/>
          </a:p>
          <a:p>
            <a:pPr defTabSz="914400">
              <a:buSzTx/>
            </a:pPr>
            <a:r>
              <a:rPr lang="en-GB" sz="2400" b="1" kern="0" dirty="0"/>
              <a:t>PROPOSED MODEL</a:t>
            </a:r>
            <a:endParaRPr lang="en-US" sz="2400" b="1" kern="0" dirty="0"/>
          </a:p>
          <a:p>
            <a:pPr defTabSz="914400">
              <a:buSzTx/>
            </a:pPr>
            <a:r>
              <a:rPr lang="en-GB" sz="2400" b="1" kern="0" dirty="0"/>
              <a:t>RETRIEVAL RESULTS</a:t>
            </a:r>
          </a:p>
          <a:p>
            <a:pPr defTabSz="914400">
              <a:buSzTx/>
            </a:pPr>
            <a:r>
              <a:rPr lang="en-GB" sz="2400" b="1" kern="0" dirty="0"/>
              <a:t>RESULTS</a:t>
            </a:r>
            <a:endParaRPr lang="en-US" sz="2400" b="1" kern="0" dirty="0"/>
          </a:p>
          <a:p>
            <a:pPr defTabSz="914400">
              <a:buSzTx/>
            </a:pPr>
            <a:r>
              <a:rPr lang="en-US" sz="2400" b="1" kern="0" dirty="0"/>
              <a:t>CONCLUSION</a:t>
            </a:r>
          </a:p>
          <a:p>
            <a:pPr defTabSz="914400">
              <a:buSzTx/>
            </a:pPr>
            <a:r>
              <a:rPr lang="en-US" sz="2400" b="1" kern="0" dirty="0"/>
              <a:t>REFERENCE</a:t>
            </a:r>
          </a:p>
          <a:p>
            <a:pPr defTabSz="914400">
              <a:buSzTx/>
            </a:pPr>
            <a:endParaRPr lang="en-US" kern="0" dirty="0"/>
          </a:p>
        </p:txBody>
      </p:sp>
      <p:sp>
        <p:nvSpPr>
          <p:cNvPr id="9" name="Rectangle 8"/>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VGG16 Model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l="6329" t="7850" r="8054" b="4480"/>
          <a:stretch/>
        </p:blipFill>
        <p:spPr>
          <a:xfrm>
            <a:off x="909837" y="1219785"/>
            <a:ext cx="5517138" cy="4707957"/>
          </a:xfrm>
          <a:prstGeom prst="rect">
            <a:avLst/>
          </a:prstGeom>
        </p:spPr>
      </p:pic>
      <p:sp>
        <p:nvSpPr>
          <p:cNvPr id="4" name="TextBox 3">
            <a:extLst>
              <a:ext uri="{FF2B5EF4-FFF2-40B4-BE49-F238E27FC236}">
                <a16:creationId xmlns:a16="http://schemas.microsoft.com/office/drawing/2014/main" id="{852E35AE-0878-902D-DFEE-F2E86F13D961}"/>
              </a:ext>
            </a:extLst>
          </p:cNvPr>
          <p:cNvSpPr txBox="1"/>
          <p:nvPr/>
        </p:nvSpPr>
        <p:spPr>
          <a:xfrm>
            <a:off x="2638028" y="5976538"/>
            <a:ext cx="10650484" cy="461665"/>
          </a:xfrm>
          <a:prstGeom prst="rect">
            <a:avLst/>
          </a:prstGeom>
          <a:noFill/>
        </p:spPr>
        <p:txBody>
          <a:bodyPr wrap="square" rtlCol="0">
            <a:spAutoFit/>
          </a:bodyPr>
          <a:lstStyle/>
          <a:p>
            <a:r>
              <a:rPr lang="en-US" dirty="0">
                <a:solidFill>
                  <a:schemeClr val="tx1"/>
                </a:solidFill>
              </a:rPr>
              <a:t> ROC Curve                                                    Confusion Matrix</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484" y="1301997"/>
            <a:ext cx="5302325" cy="4674541"/>
          </a:xfrm>
          <a:prstGeom prst="rect">
            <a:avLst/>
          </a:prstGeom>
        </p:spPr>
      </p:pic>
      <p:sp>
        <p:nvSpPr>
          <p:cNvPr id="6" name="Rectangle 5"/>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355194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EBB39-363E-F79D-171A-F79B9BFCE7D6}"/>
            </a:ext>
          </a:extLst>
        </p:cNvPr>
        <p:cNvGrpSpPr/>
        <p:nvPr/>
      </p:nvGrpSpPr>
      <p:grpSpPr>
        <a:xfrm>
          <a:off x="0" y="0"/>
          <a:ext cx="0" cy="0"/>
          <a:chOff x="0" y="0"/>
          <a:chExt cx="0" cy="0"/>
        </a:xfrm>
      </p:grpSpPr>
      <p:sp>
        <p:nvSpPr>
          <p:cNvPr id="2" name="Title 5">
            <a:extLst>
              <a:ext uri="{FF2B5EF4-FFF2-40B4-BE49-F238E27FC236}">
                <a16:creationId xmlns:a16="http://schemas.microsoft.com/office/drawing/2014/main" id="{7D492DF3-B6CD-E057-9D8B-581AF91900E9}"/>
              </a:ext>
            </a:extLst>
          </p:cNvPr>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Proposed Hybrid Model</a:t>
            </a:r>
          </a:p>
        </p:txBody>
      </p:sp>
      <p:sp>
        <p:nvSpPr>
          <p:cNvPr id="6" name="Rectangle 5">
            <a:extLst>
              <a:ext uri="{FF2B5EF4-FFF2-40B4-BE49-F238E27FC236}">
                <a16:creationId xmlns:a16="http://schemas.microsoft.com/office/drawing/2014/main" id="{BB9865EA-D45E-500A-A008-E2BC777D6D71}"/>
              </a:ext>
            </a:extLst>
          </p:cNvPr>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pic>
        <p:nvPicPr>
          <p:cNvPr id="8" name="Picture 7">
            <a:extLst>
              <a:ext uri="{FF2B5EF4-FFF2-40B4-BE49-F238E27FC236}">
                <a16:creationId xmlns:a16="http://schemas.microsoft.com/office/drawing/2014/main" id="{A348F6E6-F797-5D0C-34DA-0D98BE5ED4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9836" y="1844824"/>
            <a:ext cx="6195129" cy="3384376"/>
          </a:xfrm>
          <a:prstGeom prst="rect">
            <a:avLst/>
          </a:prstGeom>
        </p:spPr>
      </p:pic>
      <p:sp>
        <p:nvSpPr>
          <p:cNvPr id="3" name="TextBox 2">
            <a:extLst>
              <a:ext uri="{FF2B5EF4-FFF2-40B4-BE49-F238E27FC236}">
                <a16:creationId xmlns:a16="http://schemas.microsoft.com/office/drawing/2014/main" id="{ABC7E28B-DD8E-C20C-E347-24CFE85B1C6B}"/>
              </a:ext>
            </a:extLst>
          </p:cNvPr>
          <p:cNvSpPr txBox="1"/>
          <p:nvPr/>
        </p:nvSpPr>
        <p:spPr>
          <a:xfrm>
            <a:off x="909836" y="1227352"/>
            <a:ext cx="10513168" cy="461665"/>
          </a:xfrm>
          <a:prstGeom prst="rect">
            <a:avLst/>
          </a:prstGeom>
          <a:noFill/>
        </p:spPr>
        <p:txBody>
          <a:bodyPr wrap="square" rtlCol="0">
            <a:spAutoFit/>
          </a:bodyPr>
          <a:lstStyle/>
          <a:p>
            <a:r>
              <a:rPr lang="en-US" dirty="0">
                <a:solidFill>
                  <a:schemeClr val="tx1"/>
                </a:solidFill>
              </a:rPr>
              <a:t> Model: Hybrid Model (vgg16 + </a:t>
            </a:r>
            <a:r>
              <a:rPr lang="en-US" dirty="0" err="1">
                <a:solidFill>
                  <a:schemeClr val="tx1"/>
                </a:solidFill>
              </a:rPr>
              <a:t>efficientnet</a:t>
            </a:r>
            <a:r>
              <a:rPr lang="en-US" dirty="0">
                <a:solidFill>
                  <a:schemeClr val="tx1"/>
                </a:solidFill>
              </a:rPr>
              <a:t> + </a:t>
            </a:r>
            <a:r>
              <a:rPr lang="en-US" dirty="0" err="1">
                <a:solidFill>
                  <a:schemeClr val="tx1"/>
                </a:solidFill>
              </a:rPr>
              <a:t>mobilenet</a:t>
            </a:r>
            <a:r>
              <a:rPr lang="en-US" dirty="0">
                <a:solidFill>
                  <a:schemeClr val="tx1"/>
                </a:solidFill>
              </a:rPr>
              <a:t>) </a:t>
            </a:r>
            <a:endParaRPr lang="en-IN" dirty="0"/>
          </a:p>
        </p:txBody>
      </p:sp>
      <p:pic>
        <p:nvPicPr>
          <p:cNvPr id="10" name="Picture 9">
            <a:extLst>
              <a:ext uri="{FF2B5EF4-FFF2-40B4-BE49-F238E27FC236}">
                <a16:creationId xmlns:a16="http://schemas.microsoft.com/office/drawing/2014/main" id="{4FB9A07A-3F33-32EC-935A-A1B9852C5F2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6200000">
            <a:off x="8060539" y="1207230"/>
            <a:ext cx="3187765" cy="4527728"/>
          </a:xfrm>
          <a:prstGeom prst="rect">
            <a:avLst/>
          </a:prstGeom>
        </p:spPr>
      </p:pic>
    </p:spTree>
    <p:extLst>
      <p:ext uri="{BB962C8B-B14F-4D97-AF65-F5344CB8AC3E}">
        <p14:creationId xmlns:p14="http://schemas.microsoft.com/office/powerpoint/2010/main" val="768083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49815-A589-1FF2-DEE8-9873DA855EB7}"/>
            </a:ext>
          </a:extLst>
        </p:cNvPr>
        <p:cNvGrpSpPr/>
        <p:nvPr/>
      </p:nvGrpSpPr>
      <p:grpSpPr>
        <a:xfrm>
          <a:off x="0" y="0"/>
          <a:ext cx="0" cy="0"/>
          <a:chOff x="0" y="0"/>
          <a:chExt cx="0" cy="0"/>
        </a:xfrm>
      </p:grpSpPr>
      <p:sp>
        <p:nvSpPr>
          <p:cNvPr id="2" name="Title 5">
            <a:extLst>
              <a:ext uri="{FF2B5EF4-FFF2-40B4-BE49-F238E27FC236}">
                <a16:creationId xmlns:a16="http://schemas.microsoft.com/office/drawing/2014/main" id="{F01BCDF5-3145-35BA-AF01-4F35BB0F8914}"/>
              </a:ext>
            </a:extLst>
          </p:cNvPr>
          <p:cNvSpPr txBox="1">
            <a:spLocks/>
          </p:cNvSpPr>
          <p:nvPr/>
        </p:nvSpPr>
        <p:spPr>
          <a:xfrm>
            <a:off x="711016" y="457200"/>
            <a:ext cx="10055781" cy="614346"/>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1pPr>
            <a:lvl2pPr lvl="1"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2pPr>
            <a:lvl3pPr lvl="2"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3pPr>
            <a:lvl4pPr lvl="3"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4pPr>
            <a:lvl5pPr lvl="4" algn="l" rtl="0" eaLnBrk="0" fontAlgn="base" hangingPunct="0">
              <a:spcBef>
                <a:spcPct val="0"/>
              </a:spcBef>
              <a:spcAft>
                <a:spcPct val="0"/>
              </a:spcAft>
              <a:buClr>
                <a:srgbClr val="000000"/>
              </a:buClr>
              <a:buFont typeface="Arial" pitchFamily="34" charset="0"/>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3200" b="1" kern="0" dirty="0">
                <a:solidFill>
                  <a:schemeClr val="bg2">
                    <a:lumMod val="75000"/>
                  </a:schemeClr>
                </a:solidFill>
              </a:rPr>
              <a:t>Results of Proposed Hybrid Model</a:t>
            </a:r>
          </a:p>
        </p:txBody>
      </p:sp>
      <p:sp>
        <p:nvSpPr>
          <p:cNvPr id="4" name="TextBox 3">
            <a:extLst>
              <a:ext uri="{FF2B5EF4-FFF2-40B4-BE49-F238E27FC236}">
                <a16:creationId xmlns:a16="http://schemas.microsoft.com/office/drawing/2014/main" id="{84FC7FFB-56C8-7DE6-F151-DC5BF0617952}"/>
              </a:ext>
            </a:extLst>
          </p:cNvPr>
          <p:cNvSpPr txBox="1"/>
          <p:nvPr/>
        </p:nvSpPr>
        <p:spPr>
          <a:xfrm>
            <a:off x="2710036" y="6016188"/>
            <a:ext cx="10650484" cy="461665"/>
          </a:xfrm>
          <a:prstGeom prst="rect">
            <a:avLst/>
          </a:prstGeom>
          <a:noFill/>
        </p:spPr>
        <p:txBody>
          <a:bodyPr wrap="square" rtlCol="0">
            <a:spAutoFit/>
          </a:bodyPr>
          <a:lstStyle/>
          <a:p>
            <a:r>
              <a:rPr lang="en-US" dirty="0">
                <a:solidFill>
                  <a:schemeClr val="tx1"/>
                </a:solidFill>
              </a:rPr>
              <a:t> ROC Curve                                                    Confusion Matrix</a:t>
            </a:r>
            <a:endParaRPr lang="en-IN" dirty="0"/>
          </a:p>
        </p:txBody>
      </p:sp>
      <p:pic>
        <p:nvPicPr>
          <p:cNvPr id="5" name="Picture 4">
            <a:extLst>
              <a:ext uri="{FF2B5EF4-FFF2-40B4-BE49-F238E27FC236}">
                <a16:creationId xmlns:a16="http://schemas.microsoft.com/office/drawing/2014/main" id="{54FA7F35-FC1E-100A-F6A0-ABC1A146EC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14492" y="1513182"/>
            <a:ext cx="5235742" cy="4387794"/>
          </a:xfrm>
          <a:prstGeom prst="rect">
            <a:avLst/>
          </a:prstGeom>
        </p:spPr>
      </p:pic>
      <p:sp>
        <p:nvSpPr>
          <p:cNvPr id="6" name="Rectangle 5">
            <a:extLst>
              <a:ext uri="{FF2B5EF4-FFF2-40B4-BE49-F238E27FC236}">
                <a16:creationId xmlns:a16="http://schemas.microsoft.com/office/drawing/2014/main" id="{139DB6BD-F7FB-0FC4-B12D-24221DEA1DEB}"/>
              </a:ext>
            </a:extLst>
          </p:cNvPr>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pic>
        <p:nvPicPr>
          <p:cNvPr id="8" name="Picture 7">
            <a:extLst>
              <a:ext uri="{FF2B5EF4-FFF2-40B4-BE49-F238E27FC236}">
                <a16:creationId xmlns:a16="http://schemas.microsoft.com/office/drawing/2014/main" id="{DCF33890-7F33-531E-640F-1CB3B4476EB9}"/>
              </a:ext>
            </a:extLst>
          </p:cNvPr>
          <p:cNvPicPr>
            <a:picLocks noChangeAspect="1"/>
          </p:cNvPicPr>
          <p:nvPr/>
        </p:nvPicPr>
        <p:blipFill>
          <a:blip r:embed="rId3"/>
          <a:stretch>
            <a:fillRect/>
          </a:stretch>
        </p:blipFill>
        <p:spPr>
          <a:xfrm>
            <a:off x="837828" y="1539386"/>
            <a:ext cx="5698356" cy="4549239"/>
          </a:xfrm>
          <a:prstGeom prst="rect">
            <a:avLst/>
          </a:prstGeom>
        </p:spPr>
      </p:pic>
      <p:sp>
        <p:nvSpPr>
          <p:cNvPr id="9" name="TextBox 8">
            <a:extLst>
              <a:ext uri="{FF2B5EF4-FFF2-40B4-BE49-F238E27FC236}">
                <a16:creationId xmlns:a16="http://schemas.microsoft.com/office/drawing/2014/main" id="{C9A476A0-CD0F-7A42-FB5A-B91FDC673A77}"/>
              </a:ext>
            </a:extLst>
          </p:cNvPr>
          <p:cNvSpPr txBox="1"/>
          <p:nvPr/>
        </p:nvSpPr>
        <p:spPr>
          <a:xfrm>
            <a:off x="837828" y="1051517"/>
            <a:ext cx="10513168" cy="461665"/>
          </a:xfrm>
          <a:prstGeom prst="rect">
            <a:avLst/>
          </a:prstGeom>
          <a:noFill/>
        </p:spPr>
        <p:txBody>
          <a:bodyPr wrap="square" rtlCol="0">
            <a:spAutoFit/>
          </a:bodyPr>
          <a:lstStyle/>
          <a:p>
            <a:r>
              <a:rPr lang="en-US" dirty="0">
                <a:solidFill>
                  <a:schemeClr val="tx1"/>
                </a:solidFill>
              </a:rPr>
              <a:t> Model: Hybrid Model (vgg16 + </a:t>
            </a:r>
            <a:r>
              <a:rPr lang="en-US" dirty="0" err="1">
                <a:solidFill>
                  <a:schemeClr val="tx1"/>
                </a:solidFill>
              </a:rPr>
              <a:t>efficientnet</a:t>
            </a:r>
            <a:r>
              <a:rPr lang="en-US" dirty="0">
                <a:solidFill>
                  <a:schemeClr val="tx1"/>
                </a:solidFill>
              </a:rPr>
              <a:t> + </a:t>
            </a:r>
            <a:r>
              <a:rPr lang="en-US" dirty="0" err="1">
                <a:solidFill>
                  <a:schemeClr val="tx1"/>
                </a:solidFill>
              </a:rPr>
              <a:t>mobilenet</a:t>
            </a:r>
            <a:r>
              <a:rPr lang="en-US" dirty="0">
                <a:solidFill>
                  <a:schemeClr val="tx1"/>
                </a:solidFill>
              </a:rPr>
              <a:t>) </a:t>
            </a:r>
            <a:endParaRPr lang="en-IN" dirty="0"/>
          </a:p>
        </p:txBody>
      </p:sp>
    </p:spTree>
    <p:extLst>
      <p:ext uri="{BB962C8B-B14F-4D97-AF65-F5344CB8AC3E}">
        <p14:creationId xmlns:p14="http://schemas.microsoft.com/office/powerpoint/2010/main" val="1015823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CONCLUSION</a:t>
            </a:r>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5" name="Text Box 2"/>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8" name="Content Placeholder 2"/>
          <p:cNvSpPr txBox="1">
            <a:spLocks/>
          </p:cNvSpPr>
          <p:nvPr/>
        </p:nvSpPr>
        <p:spPr>
          <a:xfrm>
            <a:off x="760412" y="1204693"/>
            <a:ext cx="11486867" cy="5311781"/>
          </a:xfrm>
          <a:prstGeom prst="rect">
            <a:avLst/>
          </a:prstGeom>
        </p:spPr>
        <p:txBody>
          <a:bodyPr/>
          <a:lst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buSzTx/>
              <a:buFont typeface="Wingdings" panose="05000000000000000000" pitchFamily="2" charset="2"/>
              <a:buChar char="q"/>
            </a:pPr>
            <a:r>
              <a:rPr lang="en-US" sz="2400" b="1" kern="0" dirty="0"/>
              <a:t>CONCLUSION</a:t>
            </a:r>
            <a:r>
              <a:rPr lang="en-US" sz="2400" kern="0" dirty="0"/>
              <a:t> :</a:t>
            </a:r>
          </a:p>
          <a:p>
            <a:pPr algn="just" defTabSz="914400">
              <a:buSzTx/>
            </a:pPr>
            <a:r>
              <a:rPr lang="en-US" sz="2500" kern="0" dirty="0"/>
              <a:t>The project demonstrates CBIR’s potential in e-commerce, achieving 87% accuracy on Fashion MNIST using ResNet50.</a:t>
            </a:r>
          </a:p>
          <a:p>
            <a:pPr algn="just" defTabSz="914400">
              <a:buSzTx/>
            </a:pPr>
            <a:r>
              <a:rPr lang="en-US" sz="2500" kern="0" dirty="0"/>
              <a:t>The model effectively identifies visual similarities, enhancing search accuracy and addressing challenges with text-based searches.</a:t>
            </a:r>
          </a:p>
          <a:p>
            <a:pPr marL="0" indent="0" algn="just" defTabSz="914400">
              <a:buSzTx/>
              <a:buNone/>
            </a:pPr>
            <a:endParaRPr lang="en-US" sz="2400" kern="0" dirty="0"/>
          </a:p>
          <a:p>
            <a:pPr algn="just" defTabSz="914400">
              <a:buSzTx/>
              <a:buFont typeface="Wingdings" panose="05000000000000000000" pitchFamily="2" charset="2"/>
              <a:buChar char="q"/>
            </a:pPr>
            <a:r>
              <a:rPr lang="en-US" sz="2400" b="1" kern="0" dirty="0"/>
              <a:t>Future Work</a:t>
            </a:r>
            <a:r>
              <a:rPr lang="en-US" sz="2400" kern="0" dirty="0"/>
              <a:t>:</a:t>
            </a:r>
          </a:p>
          <a:p>
            <a:pPr algn="just" defTabSz="914400">
              <a:buSzTx/>
            </a:pPr>
            <a:r>
              <a:rPr lang="en-US" sz="2500" kern="0" dirty="0"/>
              <a:t>Diverse Datasets: Extend to colored and high-resolution images for wider product categories.</a:t>
            </a:r>
          </a:p>
          <a:p>
            <a:pPr algn="just" defTabSz="914400">
              <a:buSzTx/>
            </a:pPr>
            <a:r>
              <a:rPr lang="en-US" sz="2500" kern="0" dirty="0" err="1"/>
              <a:t>RealTime</a:t>
            </a:r>
            <a:r>
              <a:rPr lang="en-US" sz="2500" kern="0" dirty="0"/>
              <a:t> Processing: Optimize for faster retrievals.</a:t>
            </a:r>
          </a:p>
          <a:p>
            <a:pPr algn="just" defTabSz="914400">
              <a:buSzTx/>
            </a:pPr>
            <a:r>
              <a:rPr lang="en-US" sz="2500" kern="0" dirty="0"/>
              <a:t>Personalized Results: Integrate user preferences for tailored recommendations.</a:t>
            </a:r>
          </a:p>
        </p:txBody>
      </p:sp>
      <p:sp>
        <p:nvSpPr>
          <p:cNvPr id="9" name="Rectangle 8"/>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Reference</a:t>
            </a:r>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5" name="Text Box 2"/>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8" name="Content Placeholder 2"/>
          <p:cNvSpPr txBox="1">
            <a:spLocks/>
          </p:cNvSpPr>
          <p:nvPr/>
        </p:nvSpPr>
        <p:spPr>
          <a:xfrm>
            <a:off x="936997" y="1264529"/>
            <a:ext cx="9829800" cy="5311781"/>
          </a:xfrm>
          <a:prstGeom prst="rect">
            <a:avLst/>
          </a:prstGeom>
        </p:spPr>
        <p:txBody>
          <a:bodyPr/>
          <a:lstStyle>
            <a:defPPr marR="0" lvl="0" algn="l" rtl="0">
              <a:lnSpc>
                <a:spcPct val="100000"/>
              </a:lnSpc>
              <a:spcBef>
                <a:spcPts val="0"/>
              </a:spcBef>
              <a:spcAft>
                <a:spcPts val="0"/>
              </a:spcAft>
            </a:defPPr>
            <a:lvl1pPr marL="519113" indent="-519113" algn="l" rtl="0" eaLnBrk="0" fontAlgn="base" hangingPunct="0">
              <a:lnSpc>
                <a:spcPct val="120000"/>
              </a:lnSpc>
              <a:spcBef>
                <a:spcPct val="0"/>
              </a:spcBef>
              <a:spcAft>
                <a:spcPct val="0"/>
              </a:spcAft>
              <a:buClr>
                <a:srgbClr val="000000"/>
              </a:buClr>
              <a:buFont typeface="Wingdings" pitchFamily="2" charset="2"/>
              <a:buChar char="q"/>
              <a:defRPr sz="2600">
                <a:solidFill>
                  <a:srgbClr val="000000"/>
                </a:solidFill>
                <a:latin typeface="Arial"/>
                <a:ea typeface="Arial"/>
                <a:cs typeface="Arial"/>
                <a:sym typeface="Arial" pitchFamily="34" charset="0"/>
              </a:defRPr>
            </a:lvl1pPr>
            <a:lvl2pPr marL="1146175" lvl="1" indent="450850" algn="l" rtl="0" eaLnBrk="0" fontAlgn="base" hangingPunct="0">
              <a:lnSpc>
                <a:spcPct val="120000"/>
              </a:lnSpc>
              <a:spcBef>
                <a:spcPct val="0"/>
              </a:spcBef>
              <a:spcAft>
                <a:spcPct val="0"/>
              </a:spcAft>
              <a:buClr>
                <a:srgbClr val="000000"/>
              </a:buClr>
              <a:buFont typeface="Wingdings" pitchFamily="2" charset="2"/>
              <a:buChar char="v"/>
              <a:defRPr sz="2400">
                <a:solidFill>
                  <a:srgbClr val="000000"/>
                </a:solidFill>
                <a:latin typeface="Arial"/>
                <a:ea typeface="Arial"/>
                <a:cs typeface="Arial"/>
                <a:sym typeface="Arial" pitchFamily="34" charset="0"/>
              </a:defRPr>
            </a:lvl2pPr>
            <a:lvl3pPr marL="2116138" lvl="2" indent="-287338" algn="l" rtl="0" eaLnBrk="0" fontAlgn="base" hangingPunct="0">
              <a:lnSpc>
                <a:spcPct val="120000"/>
              </a:lnSpc>
              <a:spcBef>
                <a:spcPct val="0"/>
              </a:spcBef>
              <a:spcAft>
                <a:spcPct val="0"/>
              </a:spcAft>
              <a:buClr>
                <a:srgbClr val="000000"/>
              </a:buClr>
              <a:buFont typeface="Arial" pitchFamily="34" charset="0"/>
              <a:buChar char="•"/>
              <a:defRPr sz="2400">
                <a:solidFill>
                  <a:srgbClr val="000000"/>
                </a:solidFill>
                <a:latin typeface="Arial"/>
                <a:ea typeface="Arial"/>
                <a:cs typeface="Arial"/>
                <a:sym typeface="Arial" pitchFamily="34" charset="0"/>
              </a:defRPr>
            </a:lvl3pPr>
            <a:lvl4pPr marL="1600200" lvl="3" indent="-228600" algn="l" rtl="0" eaLnBrk="0" fontAlgn="base" hangingPunct="0">
              <a:lnSpc>
                <a:spcPct val="120000"/>
              </a:lnSpc>
              <a:spcBef>
                <a:spcPct val="0"/>
              </a:spcBef>
              <a:spcAft>
                <a:spcPct val="0"/>
              </a:spcAft>
              <a:buClr>
                <a:srgbClr val="000000"/>
              </a:buClr>
              <a:buFont typeface="Arial" pitchFamily="34" charset="0"/>
              <a:buChar char="–"/>
              <a:defRPr sz="2400">
                <a:solidFill>
                  <a:srgbClr val="000000"/>
                </a:solidFill>
                <a:latin typeface="Arial"/>
                <a:ea typeface="Arial"/>
                <a:cs typeface="Arial"/>
                <a:sym typeface="Arial" pitchFamily="34" charset="0"/>
              </a:defRPr>
            </a:lvl4pPr>
            <a:lvl5pPr marL="2057400" lvl="4" indent="-228600" algn="l" rtl="0" eaLnBrk="0" fontAlgn="base" hangingPunct="0">
              <a:lnSpc>
                <a:spcPct val="120000"/>
              </a:lnSpc>
              <a:spcBef>
                <a:spcPct val="0"/>
              </a:spcBef>
              <a:spcAft>
                <a:spcPct val="0"/>
              </a:spcAft>
              <a:buClr>
                <a:srgbClr val="000000"/>
              </a:buClr>
              <a:buFont typeface="Arial" pitchFamily="34" charset="0"/>
              <a:buChar char="»"/>
              <a:defRPr sz="2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defTabSz="914400">
              <a:buSzTx/>
              <a:buFont typeface="Wingdings" pitchFamily="2" charset="2"/>
              <a:buNone/>
            </a:pPr>
            <a:r>
              <a:rPr lang="en-US" sz="2400" kern="0" dirty="0"/>
              <a:t>[1] Singh, </a:t>
            </a:r>
            <a:r>
              <a:rPr lang="en-US" sz="2400" kern="0" dirty="0" err="1"/>
              <a:t>Sachendra</a:t>
            </a:r>
            <a:r>
              <a:rPr lang="en-US" sz="2400" kern="0" dirty="0"/>
              <a:t> &amp; Batra, Shalini. (2020). An efficient bi-layer content based image retrieval system. Multimedia Tools and Applications. 79. 10.1007/s11042-019-08401-7. </a:t>
            </a:r>
          </a:p>
          <a:p>
            <a:pPr marL="0" indent="0" algn="just" defTabSz="914400">
              <a:buSzTx/>
              <a:buFont typeface="Wingdings" pitchFamily="2" charset="2"/>
              <a:buNone/>
            </a:pPr>
            <a:r>
              <a:rPr lang="en-US" sz="2400" kern="0" dirty="0"/>
              <a:t>[2] </a:t>
            </a:r>
            <a:r>
              <a:rPr lang="en-US" sz="2400" kern="0" dirty="0" err="1">
                <a:solidFill>
                  <a:srgbClr val="222222"/>
                </a:solidFill>
                <a:latin typeface="helvetica neue"/>
              </a:rPr>
              <a:t>Bagwari</a:t>
            </a:r>
            <a:r>
              <a:rPr lang="en-US" sz="2400" kern="0" dirty="0">
                <a:solidFill>
                  <a:srgbClr val="222222"/>
                </a:solidFill>
                <a:latin typeface="helvetica neue"/>
              </a:rPr>
              <a:t>, A.; Sinha, A.; Singh, N.K.; Garg, N.; Kanti, J. CBIR-DSS: Business Decision Oriented Content-Based Recommendation Model for E-Commerce. </a:t>
            </a:r>
            <a:r>
              <a:rPr lang="en-US" sz="2400" i="1" kern="0" dirty="0">
                <a:solidFill>
                  <a:srgbClr val="222222"/>
                </a:solidFill>
                <a:latin typeface="helvetica neue"/>
              </a:rPr>
              <a:t>Information</a:t>
            </a:r>
            <a:r>
              <a:rPr lang="en-US" sz="2400" kern="0" dirty="0">
                <a:solidFill>
                  <a:srgbClr val="222222"/>
                </a:solidFill>
                <a:latin typeface="helvetica neue"/>
              </a:rPr>
              <a:t> </a:t>
            </a:r>
            <a:r>
              <a:rPr lang="en-US" sz="2400" b="1" kern="0" dirty="0">
                <a:solidFill>
                  <a:srgbClr val="222222"/>
                </a:solidFill>
                <a:latin typeface="helvetica neue"/>
              </a:rPr>
              <a:t>2022</a:t>
            </a:r>
            <a:r>
              <a:rPr lang="en-US" sz="2400" kern="0" dirty="0">
                <a:solidFill>
                  <a:srgbClr val="222222"/>
                </a:solidFill>
                <a:latin typeface="helvetica neue"/>
              </a:rPr>
              <a:t>, </a:t>
            </a:r>
            <a:r>
              <a:rPr lang="en-US" sz="2400" i="1" kern="0" dirty="0">
                <a:solidFill>
                  <a:srgbClr val="222222"/>
                </a:solidFill>
                <a:latin typeface="helvetica neue"/>
              </a:rPr>
              <a:t>13</a:t>
            </a:r>
            <a:r>
              <a:rPr lang="en-US" sz="2400" kern="0" dirty="0">
                <a:solidFill>
                  <a:srgbClr val="222222"/>
                </a:solidFill>
                <a:latin typeface="helvetica neue"/>
              </a:rPr>
              <a:t>, 479. </a:t>
            </a:r>
          </a:p>
          <a:p>
            <a:pPr marL="0" indent="0" algn="just" defTabSz="914400">
              <a:buSzTx/>
              <a:buFont typeface="Wingdings" pitchFamily="2" charset="2"/>
              <a:buNone/>
            </a:pPr>
            <a:r>
              <a:rPr lang="en-US" sz="2400" kern="0" dirty="0">
                <a:solidFill>
                  <a:srgbClr val="222222"/>
                </a:solidFill>
                <a:latin typeface="helvetica neue"/>
              </a:rPr>
              <a:t>[3] V. </a:t>
            </a:r>
            <a:r>
              <a:rPr lang="en-US" sz="2400" kern="0" dirty="0" err="1">
                <a:solidFill>
                  <a:srgbClr val="222222"/>
                </a:solidFill>
                <a:latin typeface="helvetica neue"/>
              </a:rPr>
              <a:t>Kodgirwar</a:t>
            </a:r>
            <a:r>
              <a:rPr lang="en-US" sz="2400" kern="0" dirty="0">
                <a:solidFill>
                  <a:srgbClr val="222222"/>
                </a:solidFill>
                <a:latin typeface="helvetica neue"/>
              </a:rPr>
              <a:t>, "Application of content based image retrieval for E-commerce," 2016 World Conference on Futuristic Trends in Research and Innovation for Social Welfare (Startup Conclave), Coimbatore, India, 2016, pp. 1-3, </a:t>
            </a:r>
            <a:r>
              <a:rPr lang="en-US" sz="2400" kern="0" dirty="0" err="1">
                <a:solidFill>
                  <a:srgbClr val="222222"/>
                </a:solidFill>
                <a:latin typeface="helvetica neue"/>
              </a:rPr>
              <a:t>doi</a:t>
            </a:r>
            <a:r>
              <a:rPr lang="en-US" sz="2400" kern="0" dirty="0">
                <a:solidFill>
                  <a:srgbClr val="222222"/>
                </a:solidFill>
                <a:latin typeface="helvetica neue"/>
              </a:rPr>
              <a:t>: 10.1109/STARTUP.2016.7583906. </a:t>
            </a:r>
          </a:p>
          <a:p>
            <a:pPr algn="just" defTabSz="914400">
              <a:lnSpc>
                <a:spcPct val="150000"/>
              </a:lnSpc>
              <a:buSzTx/>
              <a:buFont typeface="+mj-lt"/>
              <a:buAutoNum type="arabicPeriod"/>
            </a:pPr>
            <a:endParaRPr lang="en-US" sz="1800" kern="0" dirty="0">
              <a:latin typeface="Times New Roman" panose="02020603050405020304" pitchFamily="18" charset="0"/>
              <a:cs typeface="Times New Roman" panose="02020603050405020304" pitchFamily="18" charset="0"/>
            </a:endParaRPr>
          </a:p>
        </p:txBody>
      </p:sp>
      <p:sp>
        <p:nvSpPr>
          <p:cNvPr id="9" name="Rectangle 8"/>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11015" y="2644776"/>
            <a:ext cx="11173090" cy="1470025"/>
          </a:xfrm>
          <a:effectLst>
            <a:glow rad="228600">
              <a:schemeClr val="accent1">
                <a:satMod val="175000"/>
                <a:alpha val="40000"/>
              </a:schemeClr>
            </a:glow>
            <a:reflection blurRad="6350" stA="50000" endA="295" endPos="92000" dist="101600" dir="5400000" sy="-100000" algn="bl" rotWithShape="0"/>
          </a:effectLst>
        </p:spPr>
        <p:txBody>
          <a:bodyPr/>
          <a:lstStyle/>
          <a:p>
            <a:pPr algn="ctr"/>
            <a:r>
              <a:rPr lang="en-US" sz="9600" dirty="0">
                <a:solidFill>
                  <a:srgbClr val="0000CC"/>
                </a:solidFill>
                <a:latin typeface="Times New Roman" panose="02020603050405020304" pitchFamily="18" charset="0"/>
                <a:cs typeface="Times New Roman" panose="02020603050405020304" pitchFamily="18" charset="0"/>
              </a:rPr>
              <a:t>Thank You.</a:t>
            </a:r>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Rectangle 6">
            <a:extLst>
              <a:ext uri="{FF2B5EF4-FFF2-40B4-BE49-F238E27FC236}">
                <a16:creationId xmlns:a16="http://schemas.microsoft.com/office/drawing/2014/main" id="{8CBC5480-8592-7A6F-DCAA-26136E41B144}"/>
              </a:ext>
            </a:extLst>
          </p:cNvPr>
          <p:cNvSpPr/>
          <p:nvPr/>
        </p:nvSpPr>
        <p:spPr>
          <a:xfrm>
            <a:off x="711015" y="0"/>
            <a:ext cx="5850935" cy="381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8" name="Content Placeholder 5">
            <a:extLst>
              <a:ext uri="{FF2B5EF4-FFF2-40B4-BE49-F238E27FC236}">
                <a16:creationId xmlns:a16="http://schemas.microsoft.com/office/drawing/2014/main" id="{C07909AC-C0DA-C103-36D2-7FBE19572790}"/>
              </a:ext>
            </a:extLst>
          </p:cNvPr>
          <p:cNvSpPr txBox="1">
            <a:spLocks/>
          </p:cNvSpPr>
          <p:nvPr/>
        </p:nvSpPr>
        <p:spPr>
          <a:xfrm>
            <a:off x="665124" y="1160292"/>
            <a:ext cx="11528653" cy="5311781"/>
          </a:xfrm>
          <a:prstGeom prst="rect">
            <a:avLst/>
          </a:prstGeom>
        </p:spPr>
        <p:txBody>
          <a:bodyPr/>
          <a:lst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q"/>
            </a:pPr>
            <a:r>
              <a:rPr lang="en-US" sz="2400" dirty="0"/>
              <a:t>The growth of e-commerce has led to </a:t>
            </a:r>
            <a:r>
              <a:rPr lang="en-US" sz="2400" b="1" dirty="0"/>
              <a:t>innovative solutions</a:t>
            </a:r>
            <a:r>
              <a:rPr lang="en-US" sz="2400" dirty="0"/>
              <a:t> to enhance product search and user experience.</a:t>
            </a:r>
          </a:p>
          <a:p>
            <a:pPr>
              <a:buFont typeface="Wingdings" panose="05000000000000000000" pitchFamily="2" charset="2"/>
              <a:buChar char="q"/>
            </a:pPr>
            <a:endParaRPr lang="en-US" sz="2400" dirty="0"/>
          </a:p>
          <a:p>
            <a:pPr>
              <a:buFont typeface="Wingdings" panose="05000000000000000000" pitchFamily="2" charset="2"/>
              <a:buChar char="q"/>
            </a:pPr>
            <a:r>
              <a:rPr lang="en-US" sz="2400" b="1" dirty="0"/>
              <a:t>Limitations of Traditional Search</a:t>
            </a:r>
            <a:r>
              <a:rPr lang="en-US" sz="2400" dirty="0"/>
              <a:t>: Text-based methods often fall short when users have only a visual reference.</a:t>
            </a:r>
          </a:p>
          <a:p>
            <a:pPr>
              <a:buFont typeface="Wingdings" panose="05000000000000000000" pitchFamily="2" charset="2"/>
              <a:buChar char="q"/>
            </a:pPr>
            <a:endParaRPr lang="en-US" sz="2400" dirty="0"/>
          </a:p>
          <a:p>
            <a:pPr>
              <a:buFont typeface="Wingdings" panose="05000000000000000000" pitchFamily="2" charset="2"/>
              <a:buChar char="q"/>
            </a:pPr>
            <a:r>
              <a:rPr lang="en-US" sz="2400" b="1" dirty="0"/>
              <a:t>Content-Based Image Retrieval (CBIR)</a:t>
            </a:r>
            <a:r>
              <a:rPr lang="en-US" sz="2400" dirty="0"/>
              <a:t>: Allows searches based on image similarity, where users can upload an image and retrieve visually similar items from a product catalog.</a:t>
            </a:r>
          </a:p>
          <a:p>
            <a:pPr>
              <a:buFont typeface="Wingdings" panose="05000000000000000000" pitchFamily="2" charset="2"/>
              <a:buChar char="q"/>
            </a:pPr>
            <a:endParaRPr lang="en-US" sz="2400" dirty="0"/>
          </a:p>
          <a:p>
            <a:pPr>
              <a:buFont typeface="Wingdings" panose="05000000000000000000" pitchFamily="2" charset="2"/>
              <a:buChar char="q"/>
            </a:pPr>
            <a:r>
              <a:rPr lang="en-US" sz="2400" b="1" dirty="0"/>
              <a:t>Project Focus</a:t>
            </a:r>
            <a:r>
              <a:rPr lang="en-US" sz="2400" dirty="0"/>
              <a:t>: This CBIR project targets </a:t>
            </a:r>
            <a:r>
              <a:rPr lang="en-US" sz="2400" b="1" dirty="0"/>
              <a:t>fashion items</a:t>
            </a:r>
            <a:r>
              <a:rPr lang="en-US" sz="2400" dirty="0"/>
              <a:t> using </a:t>
            </a:r>
            <a:r>
              <a:rPr lang="en-US" sz="2400" b="1" dirty="0"/>
              <a:t>deep learning model</a:t>
            </a:r>
            <a:r>
              <a:rPr lang="en-US" sz="2400" dirty="0"/>
              <a:t> built on </a:t>
            </a:r>
            <a:r>
              <a:rPr lang="en-US" sz="2400" b="1" dirty="0"/>
              <a:t>ResNet-50</a:t>
            </a:r>
            <a:r>
              <a:rPr lang="en-US" sz="2400" dirty="0"/>
              <a:t>, </a:t>
            </a:r>
            <a:r>
              <a:rPr lang="en-US" sz="2400" b="1" dirty="0"/>
              <a:t>VGG16, and Hybrid Model(VGG16 + EfficientNetB0 + MobileNetV3Small </a:t>
            </a:r>
            <a:r>
              <a:rPr lang="en-US" sz="2400" dirty="0"/>
              <a:t> an effective architecture for visual feature extraction</a:t>
            </a:r>
            <a:r>
              <a:rPr lang="en-US" sz="2600" dirty="0"/>
              <a:t>.</a:t>
            </a:r>
            <a:endParaRPr lang="en-US" sz="2600" kern="0" dirty="0">
              <a:solidFill>
                <a:srgbClr val="0000CC"/>
              </a:solidFill>
            </a:endParaRPr>
          </a:p>
          <a:p>
            <a:pPr algn="just" defTabSz="914400">
              <a:buSzTx/>
              <a:buFont typeface="Wingdings" panose="05000000000000000000" pitchFamily="2" charset="2"/>
              <a:buChar char="q"/>
            </a:pPr>
            <a:endParaRPr lang="en-US" sz="2400" kern="0" dirty="0"/>
          </a:p>
          <a:p>
            <a:pPr marL="0" indent="0" algn="just" defTabSz="914400">
              <a:buSzTx/>
              <a:buNone/>
            </a:pPr>
            <a:r>
              <a:rPr lang="en-US" sz="2400" kern="0" dirty="0"/>
              <a:t> </a:t>
            </a:r>
          </a:p>
        </p:txBody>
      </p:sp>
      <p:sp>
        <p:nvSpPr>
          <p:cNvPr id="9" name="Rectangle 8"/>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1566341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a:t>
            </a:r>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Text Box 2"/>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9" name="Content Placeholder 4"/>
          <p:cNvSpPr txBox="1">
            <a:spLocks/>
          </p:cNvSpPr>
          <p:nvPr/>
        </p:nvSpPr>
        <p:spPr>
          <a:xfrm>
            <a:off x="750064" y="1138799"/>
            <a:ext cx="11346709" cy="5311781"/>
          </a:xfrm>
          <a:prstGeom prst="rect">
            <a:avLst/>
          </a:prstGeom>
        </p:spPr>
        <p:txBody>
          <a:bodyPr/>
          <a:lst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buFont typeface="Wingdings" panose="05000000000000000000" pitchFamily="2" charset="2"/>
              <a:buChar char="q"/>
            </a:pPr>
            <a:r>
              <a:rPr lang="en-IN" sz="2800" kern="0" dirty="0"/>
              <a:t>Enhance Search Accuracy:</a:t>
            </a:r>
          </a:p>
          <a:p>
            <a:r>
              <a:rPr lang="en-US" sz="2800" kern="0" dirty="0"/>
              <a:t> </a:t>
            </a:r>
            <a:r>
              <a:rPr lang="en-US" sz="2400" dirty="0">
                <a:solidFill>
                  <a:schemeClr val="tx1"/>
                </a:solidFill>
              </a:rPr>
              <a:t>To improve the precision of search results by leveraging visual features for  better matching.</a:t>
            </a:r>
            <a:endParaRPr lang="en-US" sz="2400" kern="0" dirty="0"/>
          </a:p>
          <a:p>
            <a:pPr defTabSz="914400">
              <a:buSzTx/>
              <a:buFont typeface="Wingdings" panose="05000000000000000000" pitchFamily="2" charset="2"/>
              <a:buChar char="q"/>
            </a:pPr>
            <a:r>
              <a:rPr lang="en-IN" sz="2800" kern="0" dirty="0"/>
              <a:t>Resolve Metadata Limitations:</a:t>
            </a:r>
          </a:p>
          <a:p>
            <a:pPr defTabSz="914400">
              <a:buSzTx/>
            </a:pPr>
            <a:r>
              <a:rPr lang="en-US" sz="2400" dirty="0">
                <a:solidFill>
                  <a:schemeClr val="tx1"/>
                </a:solidFill>
              </a:rPr>
              <a:t>To reduce dependency on manual tagging and inconsistent metadata to improve search reliability.</a:t>
            </a:r>
            <a:endParaRPr lang="en-US" sz="2400" kern="0" dirty="0"/>
          </a:p>
          <a:p>
            <a:pPr defTabSz="914400">
              <a:buSzTx/>
              <a:buFont typeface="Wingdings" panose="05000000000000000000" pitchFamily="2" charset="2"/>
              <a:buChar char="q"/>
            </a:pPr>
            <a:r>
              <a:rPr lang="en-IN" sz="2800" kern="0" dirty="0"/>
              <a:t>Boost Search Efficiency:</a:t>
            </a:r>
          </a:p>
          <a:p>
            <a:pPr defTabSz="914400">
              <a:buSzTx/>
            </a:pPr>
            <a:r>
              <a:rPr lang="en-US" sz="2400" dirty="0">
                <a:solidFill>
                  <a:schemeClr val="tx1"/>
                </a:solidFill>
              </a:rPr>
              <a:t>To increase the speed and relevance of search results for quicker and more effective product discovery.</a:t>
            </a:r>
            <a:endParaRPr lang="en-US" sz="2400" kern="0" dirty="0"/>
          </a:p>
          <a:p>
            <a:pPr defTabSz="914400">
              <a:buSzTx/>
              <a:buFont typeface="Wingdings" panose="05000000000000000000" pitchFamily="2" charset="2"/>
              <a:buChar char="q"/>
            </a:pPr>
            <a:r>
              <a:rPr lang="en-IN" sz="2800" kern="0" dirty="0"/>
              <a:t>Drive Business Growth:</a:t>
            </a:r>
          </a:p>
          <a:p>
            <a:pPr defTabSz="914400">
              <a:buSzTx/>
            </a:pPr>
            <a:r>
              <a:rPr lang="en-US" sz="2400" dirty="0">
                <a:solidFill>
                  <a:schemeClr val="tx1"/>
                </a:solidFill>
              </a:rPr>
              <a:t>To increase conversion rates and customer satisfaction by enhancing product visibility and discovery.</a:t>
            </a:r>
            <a:endParaRPr lang="en-IN" sz="2400" dirty="0"/>
          </a:p>
          <a:p>
            <a:pPr marL="0" indent="0" defTabSz="914400">
              <a:buSzTx/>
              <a:buNone/>
            </a:pPr>
            <a:endParaRPr lang="en-IN" sz="2800" kern="0" dirty="0"/>
          </a:p>
          <a:p>
            <a:pPr defTabSz="914400">
              <a:buSzTx/>
            </a:pPr>
            <a:endParaRPr lang="en-US" kern="0" dirty="0"/>
          </a:p>
          <a:p>
            <a:pPr marL="0" indent="0" defTabSz="914400">
              <a:buSzTx/>
              <a:buFont typeface="Arial" pitchFamily="34" charset="0"/>
              <a:buNone/>
            </a:pPr>
            <a:endParaRPr lang="en-US" kern="0" dirty="0"/>
          </a:p>
        </p:txBody>
      </p:sp>
      <p:sp>
        <p:nvSpPr>
          <p:cNvPr id="10" name="Rectangle 9"/>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1566341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CHALLENGES</a:t>
            </a:r>
          </a:p>
        </p:txBody>
      </p:sp>
      <p:sp>
        <p:nvSpPr>
          <p:cNvPr id="4" name="Text Box 2"/>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Text Box 2"/>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9" name="Content Placeholder 2"/>
          <p:cNvSpPr txBox="1">
            <a:spLocks/>
          </p:cNvSpPr>
          <p:nvPr/>
        </p:nvSpPr>
        <p:spPr>
          <a:xfrm>
            <a:off x="711016" y="1203533"/>
            <a:ext cx="11212846" cy="5311781"/>
          </a:xfrm>
          <a:prstGeom prst="rect">
            <a:avLst/>
          </a:prstGeom>
        </p:spPr>
        <p:txBody>
          <a:bodyPr/>
          <a:lstStyle>
            <a:defPPr marR="0" lvl="0" algn="l" rtl="0">
              <a:lnSpc>
                <a:spcPct val="100000"/>
              </a:lnSpc>
              <a:spcBef>
                <a:spcPts val="0"/>
              </a:spcBef>
              <a:spcAft>
                <a:spcPts val="0"/>
              </a:spcAft>
            </a:defPPr>
            <a:lvl1pPr marL="519113" indent="-519113" algn="l" rtl="0" eaLnBrk="0" fontAlgn="base" hangingPunct="0">
              <a:lnSpc>
                <a:spcPct val="120000"/>
              </a:lnSpc>
              <a:spcBef>
                <a:spcPct val="0"/>
              </a:spcBef>
              <a:spcAft>
                <a:spcPct val="0"/>
              </a:spcAft>
              <a:buClr>
                <a:srgbClr val="000000"/>
              </a:buClr>
              <a:buFont typeface="Wingdings" pitchFamily="2" charset="2"/>
              <a:buChar char="q"/>
              <a:defRPr sz="2600">
                <a:solidFill>
                  <a:srgbClr val="000000"/>
                </a:solidFill>
                <a:latin typeface="Arial"/>
                <a:ea typeface="Arial"/>
                <a:cs typeface="Arial"/>
                <a:sym typeface="Arial" pitchFamily="34" charset="0"/>
              </a:defRPr>
            </a:lvl1pPr>
            <a:lvl2pPr marL="1146175" lvl="1" indent="450850" algn="l" rtl="0" eaLnBrk="0" fontAlgn="base" hangingPunct="0">
              <a:lnSpc>
                <a:spcPct val="120000"/>
              </a:lnSpc>
              <a:spcBef>
                <a:spcPct val="0"/>
              </a:spcBef>
              <a:spcAft>
                <a:spcPct val="0"/>
              </a:spcAft>
              <a:buClr>
                <a:srgbClr val="000000"/>
              </a:buClr>
              <a:buFont typeface="Wingdings" pitchFamily="2" charset="2"/>
              <a:buChar char="v"/>
              <a:defRPr sz="2400">
                <a:solidFill>
                  <a:srgbClr val="000000"/>
                </a:solidFill>
                <a:latin typeface="Arial"/>
                <a:ea typeface="Arial"/>
                <a:cs typeface="Arial"/>
                <a:sym typeface="Arial" pitchFamily="34" charset="0"/>
              </a:defRPr>
            </a:lvl2pPr>
            <a:lvl3pPr marL="2116138" lvl="2" indent="-287338" algn="l" rtl="0" eaLnBrk="0" fontAlgn="base" hangingPunct="0">
              <a:lnSpc>
                <a:spcPct val="120000"/>
              </a:lnSpc>
              <a:spcBef>
                <a:spcPct val="0"/>
              </a:spcBef>
              <a:spcAft>
                <a:spcPct val="0"/>
              </a:spcAft>
              <a:buClr>
                <a:srgbClr val="000000"/>
              </a:buClr>
              <a:buFont typeface="Arial" pitchFamily="34" charset="0"/>
              <a:buChar char="•"/>
              <a:defRPr sz="2400">
                <a:solidFill>
                  <a:srgbClr val="000000"/>
                </a:solidFill>
                <a:latin typeface="Arial"/>
                <a:ea typeface="Arial"/>
                <a:cs typeface="Arial"/>
                <a:sym typeface="Arial" pitchFamily="34" charset="0"/>
              </a:defRPr>
            </a:lvl3pPr>
            <a:lvl4pPr marL="1600200" lvl="3" indent="-228600" algn="l" rtl="0" eaLnBrk="0" fontAlgn="base" hangingPunct="0">
              <a:lnSpc>
                <a:spcPct val="120000"/>
              </a:lnSpc>
              <a:spcBef>
                <a:spcPct val="0"/>
              </a:spcBef>
              <a:spcAft>
                <a:spcPct val="0"/>
              </a:spcAft>
              <a:buClr>
                <a:srgbClr val="000000"/>
              </a:buClr>
              <a:buFont typeface="Arial" pitchFamily="34" charset="0"/>
              <a:buChar char="–"/>
              <a:defRPr sz="2400">
                <a:solidFill>
                  <a:srgbClr val="000000"/>
                </a:solidFill>
                <a:latin typeface="Arial"/>
                <a:ea typeface="Arial"/>
                <a:cs typeface="Arial"/>
                <a:sym typeface="Arial" pitchFamily="34" charset="0"/>
              </a:defRPr>
            </a:lvl4pPr>
            <a:lvl5pPr marL="2057400" lvl="4" indent="-228600" algn="l" rtl="0" eaLnBrk="0" fontAlgn="base" hangingPunct="0">
              <a:lnSpc>
                <a:spcPct val="120000"/>
              </a:lnSpc>
              <a:spcBef>
                <a:spcPct val="0"/>
              </a:spcBef>
              <a:spcAft>
                <a:spcPct val="0"/>
              </a:spcAft>
              <a:buClr>
                <a:srgbClr val="000000"/>
              </a:buClr>
              <a:buFont typeface="Arial" pitchFamily="34" charset="0"/>
              <a:buChar char="»"/>
              <a:defRPr sz="2400">
                <a:solidFill>
                  <a:srgbClr val="000000"/>
                </a:solidFill>
                <a:latin typeface="Arial"/>
                <a:ea typeface="Arial"/>
                <a:cs typeface="Arial"/>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buSzTx/>
            </a:pPr>
            <a:r>
              <a:rPr lang="en-US" sz="2800" b="1" kern="0" dirty="0"/>
              <a:t>High Computational Cost</a:t>
            </a:r>
            <a:r>
              <a:rPr lang="en-US" sz="2800" kern="0" dirty="0"/>
              <a:t>: Feature extraction from images using deep learning models like CNN requires significant computational resources, especially for large databases.</a:t>
            </a:r>
          </a:p>
          <a:p>
            <a:pPr defTabSz="914400">
              <a:buSzTx/>
            </a:pPr>
            <a:r>
              <a:rPr lang="en-US" sz="2800" b="1" kern="0" dirty="0"/>
              <a:t>Diversity in Fashion Styles</a:t>
            </a:r>
            <a:r>
              <a:rPr lang="en-US" sz="2800" kern="0" dirty="0"/>
              <a:t>: Fashion items vary widely in style, color, and texture. Capturing these nuances and making accurate matches across such diverse items is complex.</a:t>
            </a:r>
          </a:p>
          <a:p>
            <a:pPr defTabSz="914400">
              <a:buSzTx/>
            </a:pPr>
            <a:r>
              <a:rPr lang="en-US" sz="2800" b="1" kern="0" dirty="0"/>
              <a:t>Storage and Memory Constraints</a:t>
            </a:r>
            <a:r>
              <a:rPr lang="en-US" sz="2800" kern="0" dirty="0"/>
              <a:t>: Storing feature vectors for a large number of images requires substantial memory, and managing this data efficiently is essential to avoid performance bottlenecks.</a:t>
            </a:r>
          </a:p>
          <a:p>
            <a:pPr defTabSz="914400">
              <a:buSzTx/>
            </a:pPr>
            <a:endParaRPr lang="en-US" kern="0" dirty="0"/>
          </a:p>
          <a:p>
            <a:pPr defTabSz="914400">
              <a:buSzTx/>
            </a:pPr>
            <a:endParaRPr lang="en-IN" kern="0" dirty="0"/>
          </a:p>
        </p:txBody>
      </p:sp>
      <p:sp>
        <p:nvSpPr>
          <p:cNvPr id="10" name="Rectangle 9"/>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15663410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734001"/>
            <a:ext cx="711385" cy="6129363"/>
            <a:chOff x="0" y="0"/>
            <a:chExt cx="1423142" cy="12258727"/>
          </a:xfrm>
        </p:grpSpPr>
        <p:sp>
          <p:nvSpPr>
            <p:cNvPr id="5" name="Freeform 5"/>
            <p:cNvSpPr/>
            <p:nvPr/>
          </p:nvSpPr>
          <p:spPr>
            <a:xfrm>
              <a:off x="0" y="0"/>
              <a:ext cx="1423162" cy="12258675"/>
            </a:xfrm>
            <a:custGeom>
              <a:avLst/>
              <a:gdLst/>
              <a:ahLst/>
              <a:cxnLst/>
              <a:rect l="l" t="t" r="r" b="b"/>
              <a:pathLst>
                <a:path w="1423162" h="12258675">
                  <a:moveTo>
                    <a:pt x="0" y="0"/>
                  </a:moveTo>
                  <a:lnTo>
                    <a:pt x="1423162" y="0"/>
                  </a:lnTo>
                  <a:lnTo>
                    <a:pt x="1423162" y="12258675"/>
                  </a:lnTo>
                  <a:lnTo>
                    <a:pt x="0" y="12258675"/>
                  </a:lnTo>
                  <a:close/>
                </a:path>
              </a:pathLst>
            </a:custGeom>
            <a:solidFill>
              <a:srgbClr val="2E4698"/>
            </a:solidFill>
          </p:spPr>
        </p:sp>
      </p:grpSp>
      <p:sp>
        <p:nvSpPr>
          <p:cNvPr id="6" name="TextBox 6"/>
          <p:cNvSpPr txBox="1"/>
          <p:nvPr/>
        </p:nvSpPr>
        <p:spPr>
          <a:xfrm rot="-5400000">
            <a:off x="-2940317" y="3626294"/>
            <a:ext cx="6450722" cy="359073"/>
          </a:xfrm>
          <a:prstGeom prst="rect">
            <a:avLst/>
          </a:prstGeom>
        </p:spPr>
        <p:txBody>
          <a:bodyPr lIns="0" tIns="0" rIns="0" bIns="0" rtlCol="0" anchor="t">
            <a:spAutoFit/>
          </a:bodyPr>
          <a:lstStyle/>
          <a:p>
            <a:pPr algn="ctr">
              <a:lnSpc>
                <a:spcPts val="2761"/>
              </a:lnSpc>
            </a:pPr>
            <a:r>
              <a:rPr lang="en-US" sz="2300" dirty="0">
                <a:solidFill>
                  <a:srgbClr val="FFFFFF"/>
                </a:solidFill>
                <a:latin typeface="Arial Bold"/>
                <a:ea typeface="Arial Bold"/>
                <a:cs typeface="Arial Bold"/>
                <a:sym typeface="Arial Bold"/>
              </a:rPr>
              <a:t>National Institute of Science &amp; Technology </a:t>
            </a:r>
          </a:p>
        </p:txBody>
      </p:sp>
      <p:sp>
        <p:nvSpPr>
          <p:cNvPr id="7" name="Freeform 7"/>
          <p:cNvSpPr/>
          <p:nvPr/>
        </p:nvSpPr>
        <p:spPr>
          <a:xfrm>
            <a:off x="10826555" y="40978"/>
            <a:ext cx="1370212" cy="874138"/>
          </a:xfrm>
          <a:custGeom>
            <a:avLst/>
            <a:gdLst/>
            <a:ahLst/>
            <a:cxnLst/>
            <a:rect l="l" t="t" r="r" b="b"/>
            <a:pathLst>
              <a:path w="2055853" h="1311207">
                <a:moveTo>
                  <a:pt x="0" y="0"/>
                </a:moveTo>
                <a:lnTo>
                  <a:pt x="2055853" y="0"/>
                </a:lnTo>
                <a:lnTo>
                  <a:pt x="2055853" y="1311206"/>
                </a:lnTo>
                <a:lnTo>
                  <a:pt x="0" y="1311206"/>
                </a:lnTo>
                <a:lnTo>
                  <a:pt x="0" y="0"/>
                </a:lnTo>
                <a:close/>
              </a:path>
            </a:pathLst>
          </a:custGeom>
          <a:blipFill>
            <a:blip r:embed="rId2" cstate="print"/>
            <a:stretch>
              <a:fillRect b="-13966"/>
            </a:stretch>
          </a:blipFill>
        </p:spPr>
      </p:sp>
      <p:grpSp>
        <p:nvGrpSpPr>
          <p:cNvPr id="3" name="Group 8"/>
          <p:cNvGrpSpPr/>
          <p:nvPr/>
        </p:nvGrpSpPr>
        <p:grpSpPr>
          <a:xfrm>
            <a:off x="0" y="2"/>
            <a:ext cx="711385" cy="733999"/>
            <a:chOff x="0" y="0"/>
            <a:chExt cx="1423142" cy="1467997"/>
          </a:xfrm>
        </p:grpSpPr>
        <p:sp>
          <p:nvSpPr>
            <p:cNvPr id="9" name="Freeform 9"/>
            <p:cNvSpPr/>
            <p:nvPr/>
          </p:nvSpPr>
          <p:spPr>
            <a:xfrm>
              <a:off x="0" y="0"/>
              <a:ext cx="1423162" cy="1467993"/>
            </a:xfrm>
            <a:custGeom>
              <a:avLst/>
              <a:gdLst/>
              <a:ahLst/>
              <a:cxnLst/>
              <a:rect l="l" t="t" r="r" b="b"/>
              <a:pathLst>
                <a:path w="1423162" h="1467993">
                  <a:moveTo>
                    <a:pt x="0" y="0"/>
                  </a:moveTo>
                  <a:lnTo>
                    <a:pt x="1423162" y="0"/>
                  </a:lnTo>
                  <a:lnTo>
                    <a:pt x="1423162" y="1467993"/>
                  </a:lnTo>
                  <a:lnTo>
                    <a:pt x="0" y="1467993"/>
                  </a:lnTo>
                  <a:close/>
                </a:path>
              </a:pathLst>
            </a:custGeom>
            <a:solidFill>
              <a:srgbClr val="F79646"/>
            </a:solidFill>
          </p:spPr>
        </p:sp>
      </p:grpSp>
      <p:grpSp>
        <p:nvGrpSpPr>
          <p:cNvPr id="4" name="Group 11"/>
          <p:cNvGrpSpPr/>
          <p:nvPr/>
        </p:nvGrpSpPr>
        <p:grpSpPr>
          <a:xfrm>
            <a:off x="685445" y="1071783"/>
            <a:ext cx="11498412" cy="36541"/>
            <a:chOff x="0" y="0"/>
            <a:chExt cx="23002813" cy="73083"/>
          </a:xfrm>
        </p:grpSpPr>
        <p:sp>
          <p:nvSpPr>
            <p:cNvPr id="12" name="Freeform 12"/>
            <p:cNvSpPr/>
            <p:nvPr/>
          </p:nvSpPr>
          <p:spPr>
            <a:xfrm>
              <a:off x="0" y="0"/>
              <a:ext cx="23002748" cy="73025"/>
            </a:xfrm>
            <a:custGeom>
              <a:avLst/>
              <a:gdLst/>
              <a:ahLst/>
              <a:cxnLst/>
              <a:rect l="l" t="t" r="r" b="b"/>
              <a:pathLst>
                <a:path w="23002748" h="73025">
                  <a:moveTo>
                    <a:pt x="34925" y="0"/>
                  </a:moveTo>
                  <a:lnTo>
                    <a:pt x="22967823" y="3175"/>
                  </a:lnTo>
                  <a:lnTo>
                    <a:pt x="23002748" y="3175"/>
                  </a:lnTo>
                  <a:lnTo>
                    <a:pt x="23002748" y="73025"/>
                  </a:lnTo>
                  <a:lnTo>
                    <a:pt x="22967823" y="73025"/>
                  </a:lnTo>
                  <a:lnTo>
                    <a:pt x="34925" y="69850"/>
                  </a:lnTo>
                  <a:lnTo>
                    <a:pt x="0" y="69850"/>
                  </a:lnTo>
                  <a:lnTo>
                    <a:pt x="0" y="0"/>
                  </a:lnTo>
                  <a:close/>
                </a:path>
              </a:pathLst>
            </a:custGeom>
            <a:solidFill>
              <a:srgbClr val="FF0000"/>
            </a:solidFill>
          </p:spPr>
        </p:sp>
      </p:grpSp>
      <p:grpSp>
        <p:nvGrpSpPr>
          <p:cNvPr id="8" name="Group 13"/>
          <p:cNvGrpSpPr/>
          <p:nvPr/>
        </p:nvGrpSpPr>
        <p:grpSpPr>
          <a:xfrm>
            <a:off x="685445" y="1071783"/>
            <a:ext cx="11498412" cy="36541"/>
            <a:chOff x="0" y="0"/>
            <a:chExt cx="23002813" cy="73083"/>
          </a:xfrm>
        </p:grpSpPr>
        <p:sp>
          <p:nvSpPr>
            <p:cNvPr id="14" name="Freeform 14"/>
            <p:cNvSpPr/>
            <p:nvPr/>
          </p:nvSpPr>
          <p:spPr>
            <a:xfrm>
              <a:off x="0" y="0"/>
              <a:ext cx="23002748" cy="73025"/>
            </a:xfrm>
            <a:custGeom>
              <a:avLst/>
              <a:gdLst/>
              <a:ahLst/>
              <a:cxnLst/>
              <a:rect l="l" t="t" r="r" b="b"/>
              <a:pathLst>
                <a:path w="23002748" h="73025">
                  <a:moveTo>
                    <a:pt x="34925" y="0"/>
                  </a:moveTo>
                  <a:lnTo>
                    <a:pt x="22967823" y="3175"/>
                  </a:lnTo>
                  <a:lnTo>
                    <a:pt x="23002748" y="3175"/>
                  </a:lnTo>
                  <a:lnTo>
                    <a:pt x="23002748" y="73025"/>
                  </a:lnTo>
                  <a:lnTo>
                    <a:pt x="22967823" y="73025"/>
                  </a:lnTo>
                  <a:lnTo>
                    <a:pt x="34925" y="69850"/>
                  </a:lnTo>
                  <a:lnTo>
                    <a:pt x="0" y="69850"/>
                  </a:lnTo>
                  <a:lnTo>
                    <a:pt x="0" y="0"/>
                  </a:lnTo>
                  <a:close/>
                </a:path>
              </a:pathLst>
            </a:custGeom>
            <a:solidFill>
              <a:srgbClr val="FF0000"/>
            </a:solidFill>
          </p:spPr>
        </p:sp>
      </p:grpSp>
      <p:sp>
        <p:nvSpPr>
          <p:cNvPr id="17" name="TextBox 17"/>
          <p:cNvSpPr txBox="1"/>
          <p:nvPr/>
        </p:nvSpPr>
        <p:spPr>
          <a:xfrm>
            <a:off x="821752" y="581193"/>
            <a:ext cx="9939134" cy="487313"/>
          </a:xfrm>
          <a:prstGeom prst="rect">
            <a:avLst/>
          </a:prstGeom>
        </p:spPr>
        <p:txBody>
          <a:bodyPr lIns="0" tIns="0" rIns="0" bIns="0" rtlCol="0" anchor="t">
            <a:spAutoFit/>
          </a:bodyPr>
          <a:lstStyle/>
          <a:p>
            <a:pPr>
              <a:lnSpc>
                <a:spcPts val="3842"/>
              </a:lnSpc>
            </a:pPr>
            <a:r>
              <a:rPr lang="en-US" sz="3200" spc="29" dirty="0">
                <a:solidFill>
                  <a:srgbClr val="002A7E"/>
                </a:solidFill>
                <a:latin typeface="TT Rounds Condensed Bold"/>
                <a:ea typeface="TT Rounds Condensed Bold"/>
                <a:cs typeface="TT Rounds Condensed Bold"/>
                <a:sym typeface="TT Rounds Condensed Bold"/>
              </a:rPr>
              <a:t>LITERATURE SURVEY 	</a:t>
            </a:r>
          </a:p>
        </p:txBody>
      </p:sp>
      <p:grpSp>
        <p:nvGrpSpPr>
          <p:cNvPr id="10" name="Group 2">
            <a:extLst>
              <a:ext uri="{FF2B5EF4-FFF2-40B4-BE49-F238E27FC236}">
                <a16:creationId xmlns:a16="http://schemas.microsoft.com/office/drawing/2014/main" id="{8B5F5771-6FE6-765C-0FE9-6C64537DAD7D}"/>
              </a:ext>
            </a:extLst>
          </p:cNvPr>
          <p:cNvGrpSpPr/>
          <p:nvPr/>
        </p:nvGrpSpPr>
        <p:grpSpPr>
          <a:xfrm>
            <a:off x="11511660" y="6424735"/>
            <a:ext cx="584856" cy="420643"/>
            <a:chOff x="63427" y="563"/>
            <a:chExt cx="1118235" cy="838835"/>
          </a:xfrm>
        </p:grpSpPr>
        <p:sp>
          <p:nvSpPr>
            <p:cNvPr id="18" name="Freeform 3">
              <a:extLst>
                <a:ext uri="{FF2B5EF4-FFF2-40B4-BE49-F238E27FC236}">
                  <a16:creationId xmlns:a16="http://schemas.microsoft.com/office/drawing/2014/main" id="{93A7C5ED-4A3F-FEA2-D5B3-C665D66A1FA5}"/>
                </a:ext>
              </a:extLst>
            </p:cNvPr>
            <p:cNvSpPr/>
            <p:nvPr/>
          </p:nvSpPr>
          <p:spPr>
            <a:xfrm>
              <a:off x="63427" y="563"/>
              <a:ext cx="1118235" cy="838835"/>
            </a:xfrm>
            <a:custGeom>
              <a:avLst/>
              <a:gdLst/>
              <a:ahLst/>
              <a:cxnLst/>
              <a:rect l="l" t="t" r="r" b="b"/>
              <a:pathLst>
                <a:path w="1118235" h="838835">
                  <a:moveTo>
                    <a:pt x="0" y="0"/>
                  </a:moveTo>
                  <a:lnTo>
                    <a:pt x="1118235" y="0"/>
                  </a:lnTo>
                  <a:lnTo>
                    <a:pt x="1118235" y="838835"/>
                  </a:lnTo>
                  <a:lnTo>
                    <a:pt x="0" y="838835"/>
                  </a:lnTo>
                  <a:close/>
                </a:path>
              </a:pathLst>
            </a:custGeom>
            <a:solidFill>
              <a:srgbClr val="F79646"/>
            </a:solidFill>
          </p:spPr>
          <p:txBody>
            <a:bodyPr/>
            <a:lstStyle/>
            <a:p>
              <a:r>
                <a:rPr lang="en-IN" sz="2700" dirty="0"/>
                <a:t>  4</a:t>
              </a:r>
            </a:p>
          </p:txBody>
        </p:sp>
      </p:grpSp>
      <p:sp>
        <p:nvSpPr>
          <p:cNvPr id="19" name="AutoShape 10">
            <a:extLst>
              <a:ext uri="{FF2B5EF4-FFF2-40B4-BE49-F238E27FC236}">
                <a16:creationId xmlns:a16="http://schemas.microsoft.com/office/drawing/2014/main" id="{544D1E34-FC2A-9370-A6DF-BFF88905FCA6}"/>
              </a:ext>
            </a:extLst>
          </p:cNvPr>
          <p:cNvSpPr/>
          <p:nvPr/>
        </p:nvSpPr>
        <p:spPr>
          <a:xfrm rot="12199">
            <a:off x="711351" y="6433590"/>
            <a:ext cx="10800353" cy="5769"/>
          </a:xfrm>
          <a:prstGeom prst="line">
            <a:avLst/>
          </a:prstGeom>
          <a:ln w="28575" cap="rnd">
            <a:solidFill>
              <a:srgbClr val="FF0000"/>
            </a:solidFill>
            <a:prstDash val="solid"/>
            <a:headEnd type="none" w="sm" len="sm"/>
            <a:tailEnd type="none" w="sm" len="sm"/>
          </a:ln>
        </p:spPr>
      </p:sp>
      <p:pic>
        <p:nvPicPr>
          <p:cNvPr id="23"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8" y="1183490"/>
            <a:ext cx="11212512" cy="5179994"/>
          </a:xfrm>
          <a:prstGeom prst="rect">
            <a:avLst/>
          </a:prstGeom>
        </p:spPr>
      </p:pic>
      <p:sp>
        <p:nvSpPr>
          <p:cNvPr id="24" name="Rectangle 23"/>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330745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D16BE-2DCF-E6A8-6B50-110E79B6E63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8750A2B-4BAB-8D41-4814-286A7EB4D010}"/>
              </a:ext>
            </a:extLst>
          </p:cNvPr>
          <p:cNvSpPr>
            <a:spLocks noGrp="1"/>
          </p:cNvSpPr>
          <p:nvPr>
            <p:ph type="title"/>
          </p:nvPr>
        </p:nvSpPr>
        <p:spPr/>
        <p:txBody>
          <a:bodyPr/>
          <a:lstStyle/>
          <a:p>
            <a:r>
              <a:rPr lang="en-US" dirty="0"/>
              <a:t>METHODOLOGY</a:t>
            </a:r>
          </a:p>
        </p:txBody>
      </p:sp>
      <p:sp>
        <p:nvSpPr>
          <p:cNvPr id="4" name="Text Box 2">
            <a:extLst>
              <a:ext uri="{FF2B5EF4-FFF2-40B4-BE49-F238E27FC236}">
                <a16:creationId xmlns:a16="http://schemas.microsoft.com/office/drawing/2014/main" id="{0098A441-CD81-40D8-CF49-BC32A1A82E17}"/>
              </a:ext>
            </a:extLst>
          </p:cNvPr>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Text Box 2">
            <a:extLst>
              <a:ext uri="{FF2B5EF4-FFF2-40B4-BE49-F238E27FC236}">
                <a16:creationId xmlns:a16="http://schemas.microsoft.com/office/drawing/2014/main" id="{82E16BD4-BD0A-5593-5C19-CA69DFF4795A}"/>
              </a:ext>
            </a:extLst>
          </p:cNvPr>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9" name="Rectangle 8"/>
          <p:cNvSpPr/>
          <p:nvPr/>
        </p:nvSpPr>
        <p:spPr>
          <a:xfrm>
            <a:off x="760413" y="1170519"/>
            <a:ext cx="10878616" cy="5016758"/>
          </a:xfrm>
          <a:prstGeom prst="rect">
            <a:avLst/>
          </a:prstGeom>
        </p:spPr>
        <p:txBody>
          <a:bodyPr wrap="square">
            <a:spAutoFit/>
          </a:bodyPr>
          <a:lstStyle/>
          <a:p>
            <a:r>
              <a:rPr lang="en-IN" sz="2000" b="1" dirty="0">
                <a:solidFill>
                  <a:schemeClr val="tx1">
                    <a:lumMod val="95000"/>
                    <a:lumOff val="5000"/>
                  </a:schemeClr>
                </a:solidFill>
              </a:rPr>
              <a:t>Data Preparation</a:t>
            </a:r>
            <a:r>
              <a:rPr lang="en-IN" sz="2000" dirty="0">
                <a:solidFill>
                  <a:schemeClr val="tx1">
                    <a:lumMod val="95000"/>
                    <a:lumOff val="5000"/>
                  </a:schemeClr>
                </a:solidFill>
              </a:rPr>
              <a:t>:</a:t>
            </a:r>
          </a:p>
          <a:p>
            <a:r>
              <a:rPr lang="en-IN" sz="2000" dirty="0">
                <a:solidFill>
                  <a:schemeClr val="tx1">
                    <a:lumMod val="95000"/>
                    <a:lumOff val="5000"/>
                  </a:schemeClr>
                </a:solidFill>
              </a:rPr>
              <a:t>The Fashion-MNIST dataset, containing 10 categories (e.g., T-shirts, trousers), provides the foundation for training. Images are resized to 24x24 pixels and organized by category to streamline training and feature extraction.</a:t>
            </a:r>
          </a:p>
          <a:p>
            <a:endParaRPr lang="en-IN" sz="2000" dirty="0">
              <a:solidFill>
                <a:schemeClr val="tx1">
                  <a:lumMod val="95000"/>
                  <a:lumOff val="5000"/>
                </a:schemeClr>
              </a:solidFill>
            </a:endParaRPr>
          </a:p>
          <a:p>
            <a:r>
              <a:rPr lang="en-IN" sz="2000" b="1" dirty="0">
                <a:solidFill>
                  <a:schemeClr val="tx1">
                    <a:lumMod val="95000"/>
                    <a:lumOff val="5000"/>
                  </a:schemeClr>
                </a:solidFill>
              </a:rPr>
              <a:t>Model Architecture:</a:t>
            </a:r>
          </a:p>
          <a:p>
            <a:r>
              <a:rPr lang="en-IN" sz="2000" dirty="0">
                <a:solidFill>
                  <a:schemeClr val="tx1">
                    <a:lumMod val="95000"/>
                    <a:lumOff val="5000"/>
                  </a:schemeClr>
                </a:solidFill>
              </a:rPr>
              <a:t>ResNet-50, VGG16, and Hybrid Model(VGG16 + EfficientNetB0 + MobileNetV3Small) are adapted by replacing their final layers with custom fully connected layers. This modification allows the model to generate feature vectors focused on fine details like patterns and textures.</a:t>
            </a:r>
          </a:p>
          <a:p>
            <a:endParaRPr lang="en-IN" sz="2000" dirty="0">
              <a:solidFill>
                <a:schemeClr val="tx1">
                  <a:lumMod val="95000"/>
                  <a:lumOff val="5000"/>
                </a:schemeClr>
              </a:solidFill>
            </a:endParaRPr>
          </a:p>
          <a:p>
            <a:r>
              <a:rPr lang="en-IN" sz="2000" b="1" dirty="0">
                <a:solidFill>
                  <a:schemeClr val="tx1">
                    <a:lumMod val="95000"/>
                    <a:lumOff val="5000"/>
                  </a:schemeClr>
                </a:solidFill>
              </a:rPr>
              <a:t>Feature Extraction:</a:t>
            </a:r>
          </a:p>
          <a:p>
            <a:r>
              <a:rPr lang="en-IN" sz="2000" dirty="0">
                <a:solidFill>
                  <a:schemeClr val="tx1">
                    <a:lumMod val="95000"/>
                    <a:lumOff val="5000"/>
                  </a:schemeClr>
                </a:solidFill>
              </a:rPr>
              <a:t>Each image is processed through the respective modified models to produce a feature vector.</a:t>
            </a:r>
          </a:p>
          <a:p>
            <a:r>
              <a:rPr lang="en-IN" sz="2000" dirty="0">
                <a:solidFill>
                  <a:schemeClr val="tx1">
                    <a:lumMod val="95000"/>
                    <a:lumOff val="5000"/>
                  </a:schemeClr>
                </a:solidFill>
              </a:rPr>
              <a:t>These vectors, representing unique products, are stored in a database for fast retrieval during searches.</a:t>
            </a:r>
          </a:p>
          <a:p>
            <a:endParaRPr lang="en-IN" sz="2000" dirty="0">
              <a:solidFill>
                <a:schemeClr val="tx1">
                  <a:lumMod val="95000"/>
                  <a:lumOff val="5000"/>
                </a:schemeClr>
              </a:solidFill>
            </a:endParaRPr>
          </a:p>
          <a:p>
            <a:r>
              <a:rPr lang="en-IN" sz="2000" b="1" dirty="0">
                <a:solidFill>
                  <a:schemeClr val="tx1">
                    <a:lumMod val="95000"/>
                    <a:lumOff val="5000"/>
                  </a:schemeClr>
                </a:solidFill>
              </a:rPr>
              <a:t>Similarity Measurement:</a:t>
            </a:r>
          </a:p>
          <a:p>
            <a:r>
              <a:rPr lang="en-IN" sz="2000" dirty="0">
                <a:solidFill>
                  <a:schemeClr val="tx1">
                    <a:lumMod val="95000"/>
                    <a:lumOff val="5000"/>
                  </a:schemeClr>
                </a:solidFill>
              </a:rPr>
              <a:t>Cosine similarity is used to compare query and database vectors, ranking items by similarity score.</a:t>
            </a:r>
          </a:p>
        </p:txBody>
      </p:sp>
      <p:sp>
        <p:nvSpPr>
          <p:cNvPr id="10" name="Rectangle 9"/>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20300876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D16BE-2DCF-E6A8-6B50-110E79B6E63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8750A2B-4BAB-8D41-4814-286A7EB4D010}"/>
              </a:ext>
            </a:extLst>
          </p:cNvPr>
          <p:cNvSpPr>
            <a:spLocks noGrp="1"/>
          </p:cNvSpPr>
          <p:nvPr>
            <p:ph type="title"/>
          </p:nvPr>
        </p:nvSpPr>
        <p:spPr/>
        <p:txBody>
          <a:bodyPr/>
          <a:lstStyle/>
          <a:p>
            <a:r>
              <a:rPr lang="en-US" dirty="0"/>
              <a:t>PROPOSED MODEL </a:t>
            </a:r>
          </a:p>
        </p:txBody>
      </p:sp>
      <p:sp>
        <p:nvSpPr>
          <p:cNvPr id="4" name="Text Box 2">
            <a:extLst>
              <a:ext uri="{FF2B5EF4-FFF2-40B4-BE49-F238E27FC236}">
                <a16:creationId xmlns:a16="http://schemas.microsoft.com/office/drawing/2014/main" id="{0098A441-CD81-40D8-CF49-BC32A1A82E17}"/>
              </a:ext>
            </a:extLst>
          </p:cNvPr>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Text Box 2">
            <a:extLst>
              <a:ext uri="{FF2B5EF4-FFF2-40B4-BE49-F238E27FC236}">
                <a16:creationId xmlns:a16="http://schemas.microsoft.com/office/drawing/2014/main" id="{82E16BD4-BD0A-5593-5C19-CA69DFF4795A}"/>
              </a:ext>
            </a:extLst>
          </p:cNvPr>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9" name="TextBox 8">
            <a:extLst>
              <a:ext uri="{FF2B5EF4-FFF2-40B4-BE49-F238E27FC236}">
                <a16:creationId xmlns:a16="http://schemas.microsoft.com/office/drawing/2014/main" id="{1886474A-B257-E0B4-37DA-FC9429E159D7}"/>
              </a:ext>
            </a:extLst>
          </p:cNvPr>
          <p:cNvSpPr txBox="1"/>
          <p:nvPr/>
        </p:nvSpPr>
        <p:spPr>
          <a:xfrm>
            <a:off x="741444" y="3464767"/>
            <a:ext cx="3542083" cy="990600"/>
          </a:xfrm>
          <a:prstGeom prst="rect">
            <a:avLst/>
          </a:prstGeom>
          <a:noFill/>
        </p:spPr>
        <p:txBody>
          <a:bodyPr wrap="square" rtlCol="0">
            <a:spAutoFit/>
          </a:bodyPr>
          <a:lstStyle/>
          <a:p>
            <a:endParaRPr lang="en-IN" dirty="0"/>
          </a:p>
        </p:txBody>
      </p:sp>
      <p:sp>
        <p:nvSpPr>
          <p:cNvPr id="10" name="Content Placeholder 11">
            <a:extLst>
              <a:ext uri="{FF2B5EF4-FFF2-40B4-BE49-F238E27FC236}">
                <a16:creationId xmlns:a16="http://schemas.microsoft.com/office/drawing/2014/main" id="{5F068497-AFF0-FA3E-8042-67C533234A94}"/>
              </a:ext>
            </a:extLst>
          </p:cNvPr>
          <p:cNvSpPr txBox="1">
            <a:spLocks/>
          </p:cNvSpPr>
          <p:nvPr/>
        </p:nvSpPr>
        <p:spPr>
          <a:xfrm>
            <a:off x="1056609" y="2789318"/>
            <a:ext cx="2057400" cy="92868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itchFamily="34" charset="0"/>
              <a:buChar char="•"/>
              <a:defRPr sz="1400">
                <a:solidFill>
                  <a:schemeClr val="dk1"/>
                </a:solidFill>
                <a:latin typeface="+mn-lt"/>
                <a:ea typeface="+mn-ea"/>
                <a:cs typeface="+mn-cs"/>
                <a:sym typeface="Arial" pitchFamily="34" charset="0"/>
              </a:defRPr>
            </a:lvl1pPr>
            <a:lvl2pPr marL="742950" lvl="1" indent="-285750" algn="l" rtl="0" eaLnBrk="0" fontAlgn="base" hangingPunct="0">
              <a:spcBef>
                <a:spcPct val="0"/>
              </a:spcBef>
              <a:spcAft>
                <a:spcPct val="0"/>
              </a:spcAft>
              <a:buClr>
                <a:srgbClr val="000000"/>
              </a:buClr>
              <a:buFont typeface="Arial" pitchFamily="34" charset="0"/>
              <a:buChar char="–"/>
              <a:defRPr sz="1400">
                <a:solidFill>
                  <a:schemeClr val="dk1"/>
                </a:solidFill>
                <a:latin typeface="+mn-lt"/>
                <a:ea typeface="+mn-ea"/>
                <a:cs typeface="+mn-cs"/>
                <a:sym typeface="Arial" pitchFamily="34" charset="0"/>
              </a:defRPr>
            </a:lvl2pPr>
            <a:lvl3pPr marL="1143000" lvl="2" indent="-228600" algn="l" rtl="0" eaLnBrk="0" fontAlgn="base" hangingPunct="0">
              <a:spcBef>
                <a:spcPct val="0"/>
              </a:spcBef>
              <a:spcAft>
                <a:spcPct val="0"/>
              </a:spcAft>
              <a:buClr>
                <a:srgbClr val="000000"/>
              </a:buClr>
              <a:buFont typeface="Arial" pitchFamily="34" charset="0"/>
              <a:buChar char="•"/>
              <a:defRPr sz="1400">
                <a:solidFill>
                  <a:schemeClr val="dk1"/>
                </a:solidFill>
                <a:latin typeface="+mn-lt"/>
                <a:ea typeface="+mn-ea"/>
                <a:cs typeface="+mn-cs"/>
                <a:sym typeface="Arial" pitchFamily="34" charset="0"/>
              </a:defRPr>
            </a:lvl3pPr>
            <a:lvl4pPr marL="1600200" lvl="3" indent="-228600" algn="l" rtl="0" eaLnBrk="0" fontAlgn="base" hangingPunct="0">
              <a:spcBef>
                <a:spcPct val="0"/>
              </a:spcBef>
              <a:spcAft>
                <a:spcPct val="0"/>
              </a:spcAft>
              <a:buClr>
                <a:srgbClr val="000000"/>
              </a:buClr>
              <a:buFont typeface="Arial" pitchFamily="34" charset="0"/>
              <a:buChar char="–"/>
              <a:defRPr sz="1400">
                <a:solidFill>
                  <a:schemeClr val="dk1"/>
                </a:solidFill>
                <a:latin typeface="+mn-lt"/>
                <a:ea typeface="+mn-ea"/>
                <a:cs typeface="+mn-cs"/>
                <a:sym typeface="Arial" pitchFamily="34" charset="0"/>
              </a:defRPr>
            </a:lvl4pPr>
            <a:lvl5pPr marL="2057400" lvl="4" indent="-228600" algn="l" rtl="0" eaLnBrk="0" fontAlgn="base" hangingPunct="0">
              <a:spcBef>
                <a:spcPct val="0"/>
              </a:spcBef>
              <a:spcAft>
                <a:spcPct val="0"/>
              </a:spcAft>
              <a:buClr>
                <a:srgbClr val="000000"/>
              </a:buClr>
              <a:buFont typeface="Arial" pitchFamily="34" charset="0"/>
              <a:buChar char="»"/>
              <a:defRPr sz="1400">
                <a:solidFill>
                  <a:schemeClr val="dk1"/>
                </a:solidFill>
                <a:latin typeface="+mn-lt"/>
                <a:ea typeface="+mn-ea"/>
                <a:cs typeface="+mn-cs"/>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0" indent="0" algn="ctr" defTabSz="914400">
              <a:buSzTx/>
              <a:buFont typeface="Arial" pitchFamily="34" charset="0"/>
              <a:buNone/>
            </a:pPr>
            <a:r>
              <a:rPr lang="en-US" sz="2000" kern="0" dirty="0"/>
              <a:t>Feature extraction</a:t>
            </a:r>
            <a:endParaRPr lang="en-IN" sz="2000" kern="0" dirty="0"/>
          </a:p>
        </p:txBody>
      </p:sp>
      <p:sp>
        <p:nvSpPr>
          <p:cNvPr id="12" name="Rectangle 11">
            <a:extLst>
              <a:ext uri="{FF2B5EF4-FFF2-40B4-BE49-F238E27FC236}">
                <a16:creationId xmlns:a16="http://schemas.microsoft.com/office/drawing/2014/main" id="{51A1D10E-71BA-7AD3-6915-634BCE06D6A0}"/>
              </a:ext>
            </a:extLst>
          </p:cNvPr>
          <p:cNvSpPr/>
          <p:nvPr/>
        </p:nvSpPr>
        <p:spPr>
          <a:xfrm>
            <a:off x="1066655" y="4326047"/>
            <a:ext cx="2039979" cy="928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Query image</a:t>
            </a:r>
          </a:p>
          <a:p>
            <a:pPr algn="ctr"/>
            <a:r>
              <a:rPr lang="en-US" dirty="0"/>
              <a:t>Features</a:t>
            </a:r>
            <a:endParaRPr lang="en-IN" dirty="0"/>
          </a:p>
        </p:txBody>
      </p:sp>
      <p:sp>
        <p:nvSpPr>
          <p:cNvPr id="13" name="Rectangle 12">
            <a:extLst>
              <a:ext uri="{FF2B5EF4-FFF2-40B4-BE49-F238E27FC236}">
                <a16:creationId xmlns:a16="http://schemas.microsoft.com/office/drawing/2014/main" id="{02A02BB7-7664-27A2-AD60-8094AD72DC80}"/>
              </a:ext>
            </a:extLst>
          </p:cNvPr>
          <p:cNvSpPr/>
          <p:nvPr/>
        </p:nvSpPr>
        <p:spPr>
          <a:xfrm>
            <a:off x="4053234" y="4310042"/>
            <a:ext cx="2057400" cy="959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Similarities measures</a:t>
            </a:r>
            <a:endParaRPr lang="en-IN" dirty="0"/>
          </a:p>
        </p:txBody>
      </p:sp>
      <p:sp>
        <p:nvSpPr>
          <p:cNvPr id="14" name="Rectangle 13">
            <a:extLst>
              <a:ext uri="{FF2B5EF4-FFF2-40B4-BE49-F238E27FC236}">
                <a16:creationId xmlns:a16="http://schemas.microsoft.com/office/drawing/2014/main" id="{FEE9B01E-E10F-98E3-4D61-82E5AF3066E9}"/>
              </a:ext>
            </a:extLst>
          </p:cNvPr>
          <p:cNvSpPr/>
          <p:nvPr/>
        </p:nvSpPr>
        <p:spPr>
          <a:xfrm>
            <a:off x="3782833" y="5574861"/>
            <a:ext cx="2598201" cy="7444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Retrieved results</a:t>
            </a:r>
            <a:endParaRPr lang="en-IN" dirty="0"/>
          </a:p>
        </p:txBody>
      </p:sp>
      <p:sp>
        <p:nvSpPr>
          <p:cNvPr id="15" name="Content Placeholder 11">
            <a:extLst>
              <a:ext uri="{FF2B5EF4-FFF2-40B4-BE49-F238E27FC236}">
                <a16:creationId xmlns:a16="http://schemas.microsoft.com/office/drawing/2014/main" id="{EDC185FE-9785-709A-E256-2F1AF23B345B}"/>
              </a:ext>
            </a:extLst>
          </p:cNvPr>
          <p:cNvSpPr txBox="1">
            <a:spLocks/>
          </p:cNvSpPr>
          <p:nvPr/>
        </p:nvSpPr>
        <p:spPr>
          <a:xfrm>
            <a:off x="7224230" y="4310042"/>
            <a:ext cx="2057400" cy="92868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marR="0" lvl="0" algn="l" rtl="0">
              <a:lnSpc>
                <a:spcPct val="100000"/>
              </a:lnSpc>
              <a:spcBef>
                <a:spcPts val="0"/>
              </a:spcBef>
              <a:spcAft>
                <a:spcPts val="0"/>
              </a:spcAft>
            </a:defPPr>
            <a:lvl1pPr marL="519113" indent="-519113" algn="l" rtl="0" eaLnBrk="0" fontAlgn="base" hangingPunct="0">
              <a:lnSpc>
                <a:spcPct val="120000"/>
              </a:lnSpc>
              <a:spcBef>
                <a:spcPct val="0"/>
              </a:spcBef>
              <a:spcAft>
                <a:spcPct val="0"/>
              </a:spcAft>
              <a:buClr>
                <a:srgbClr val="000000"/>
              </a:buClr>
              <a:buFont typeface="Wingdings" pitchFamily="2" charset="2"/>
              <a:buChar char="q"/>
              <a:defRPr sz="2600">
                <a:solidFill>
                  <a:schemeClr val="dk1"/>
                </a:solidFill>
                <a:latin typeface="+mn-lt"/>
                <a:ea typeface="+mn-ea"/>
                <a:cs typeface="+mn-cs"/>
                <a:sym typeface="Arial" pitchFamily="34" charset="0"/>
              </a:defRPr>
            </a:lvl1pPr>
            <a:lvl2pPr marL="1146175" lvl="1" indent="450850" algn="l" rtl="0" eaLnBrk="0" fontAlgn="base" hangingPunct="0">
              <a:lnSpc>
                <a:spcPct val="120000"/>
              </a:lnSpc>
              <a:spcBef>
                <a:spcPct val="0"/>
              </a:spcBef>
              <a:spcAft>
                <a:spcPct val="0"/>
              </a:spcAft>
              <a:buClr>
                <a:srgbClr val="000000"/>
              </a:buClr>
              <a:buFont typeface="Wingdings" pitchFamily="2" charset="2"/>
              <a:buChar char="v"/>
              <a:defRPr sz="2400">
                <a:solidFill>
                  <a:schemeClr val="dk1"/>
                </a:solidFill>
                <a:latin typeface="+mn-lt"/>
                <a:ea typeface="+mn-ea"/>
                <a:cs typeface="+mn-cs"/>
                <a:sym typeface="Arial" pitchFamily="34" charset="0"/>
              </a:defRPr>
            </a:lvl2pPr>
            <a:lvl3pPr marL="2116138" lvl="2" indent="-287338" algn="l" rtl="0" eaLnBrk="0" fontAlgn="base" hangingPunct="0">
              <a:lnSpc>
                <a:spcPct val="120000"/>
              </a:lnSpc>
              <a:spcBef>
                <a:spcPct val="0"/>
              </a:spcBef>
              <a:spcAft>
                <a:spcPct val="0"/>
              </a:spcAft>
              <a:buClr>
                <a:srgbClr val="000000"/>
              </a:buClr>
              <a:buFont typeface="Arial" pitchFamily="34" charset="0"/>
              <a:buChar char="•"/>
              <a:defRPr sz="2400">
                <a:solidFill>
                  <a:schemeClr val="dk1"/>
                </a:solidFill>
                <a:latin typeface="+mn-lt"/>
                <a:ea typeface="+mn-ea"/>
                <a:cs typeface="+mn-cs"/>
                <a:sym typeface="Arial" pitchFamily="34" charset="0"/>
              </a:defRPr>
            </a:lvl3pPr>
            <a:lvl4pPr marL="1600200" lvl="3" indent="-228600" algn="l" rtl="0" eaLnBrk="0" fontAlgn="base" hangingPunct="0">
              <a:lnSpc>
                <a:spcPct val="120000"/>
              </a:lnSpc>
              <a:spcBef>
                <a:spcPct val="0"/>
              </a:spcBef>
              <a:spcAft>
                <a:spcPct val="0"/>
              </a:spcAft>
              <a:buClr>
                <a:srgbClr val="000000"/>
              </a:buClr>
              <a:buFont typeface="Arial" pitchFamily="34" charset="0"/>
              <a:buChar char="–"/>
              <a:defRPr sz="2400">
                <a:solidFill>
                  <a:schemeClr val="dk1"/>
                </a:solidFill>
                <a:latin typeface="+mn-lt"/>
                <a:ea typeface="+mn-ea"/>
                <a:cs typeface="+mn-cs"/>
                <a:sym typeface="Arial" pitchFamily="34" charset="0"/>
              </a:defRPr>
            </a:lvl4pPr>
            <a:lvl5pPr marL="2057400" lvl="4" indent="-228600" algn="l" rtl="0" eaLnBrk="0" fontAlgn="base" hangingPunct="0">
              <a:lnSpc>
                <a:spcPct val="120000"/>
              </a:lnSpc>
              <a:spcBef>
                <a:spcPct val="0"/>
              </a:spcBef>
              <a:spcAft>
                <a:spcPct val="0"/>
              </a:spcAft>
              <a:buClr>
                <a:srgbClr val="000000"/>
              </a:buClr>
              <a:buFont typeface="Arial" pitchFamily="34" charset="0"/>
              <a:buChar char="»"/>
              <a:defRPr sz="2400">
                <a:solidFill>
                  <a:schemeClr val="dk1"/>
                </a:solidFill>
                <a:latin typeface="+mn-lt"/>
                <a:ea typeface="+mn-ea"/>
                <a:cs typeface="+mn-cs"/>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0" indent="0" algn="ctr" defTabSz="914400">
              <a:buSzTx/>
              <a:buFont typeface="Wingdings" pitchFamily="2" charset="2"/>
              <a:buNone/>
            </a:pPr>
            <a:r>
              <a:rPr lang="en-US" kern="0" dirty="0"/>
              <a:t>Feature Database</a:t>
            </a:r>
            <a:endParaRPr lang="en-IN" kern="0" dirty="0"/>
          </a:p>
        </p:txBody>
      </p:sp>
      <p:sp>
        <p:nvSpPr>
          <p:cNvPr id="16" name="Content Placeholder 11">
            <a:extLst>
              <a:ext uri="{FF2B5EF4-FFF2-40B4-BE49-F238E27FC236}">
                <a16:creationId xmlns:a16="http://schemas.microsoft.com/office/drawing/2014/main" id="{E5553A10-5C5F-6519-2C34-226982CAD578}"/>
              </a:ext>
            </a:extLst>
          </p:cNvPr>
          <p:cNvSpPr txBox="1">
            <a:spLocks/>
          </p:cNvSpPr>
          <p:nvPr/>
        </p:nvSpPr>
        <p:spPr>
          <a:xfrm>
            <a:off x="7224230" y="2778283"/>
            <a:ext cx="2057400" cy="92868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marR="0" lvl="0" algn="l" rtl="0">
              <a:lnSpc>
                <a:spcPct val="100000"/>
              </a:lnSpc>
              <a:spcBef>
                <a:spcPts val="0"/>
              </a:spcBef>
              <a:spcAft>
                <a:spcPts val="0"/>
              </a:spcAft>
            </a:defPPr>
            <a:lvl1pPr marL="519113" indent="-519113" algn="l" rtl="0" eaLnBrk="0" fontAlgn="base" hangingPunct="0">
              <a:lnSpc>
                <a:spcPct val="120000"/>
              </a:lnSpc>
              <a:spcBef>
                <a:spcPct val="0"/>
              </a:spcBef>
              <a:spcAft>
                <a:spcPct val="0"/>
              </a:spcAft>
              <a:buClr>
                <a:srgbClr val="000000"/>
              </a:buClr>
              <a:buFont typeface="Wingdings" pitchFamily="2" charset="2"/>
              <a:buChar char="q"/>
              <a:defRPr sz="2600">
                <a:solidFill>
                  <a:schemeClr val="dk1"/>
                </a:solidFill>
                <a:latin typeface="+mn-lt"/>
                <a:ea typeface="+mn-ea"/>
                <a:cs typeface="+mn-cs"/>
                <a:sym typeface="Arial" pitchFamily="34" charset="0"/>
              </a:defRPr>
            </a:lvl1pPr>
            <a:lvl2pPr marL="1146175" lvl="1" indent="450850" algn="l" rtl="0" eaLnBrk="0" fontAlgn="base" hangingPunct="0">
              <a:lnSpc>
                <a:spcPct val="120000"/>
              </a:lnSpc>
              <a:spcBef>
                <a:spcPct val="0"/>
              </a:spcBef>
              <a:spcAft>
                <a:spcPct val="0"/>
              </a:spcAft>
              <a:buClr>
                <a:srgbClr val="000000"/>
              </a:buClr>
              <a:buFont typeface="Wingdings" pitchFamily="2" charset="2"/>
              <a:buChar char="v"/>
              <a:defRPr sz="2400">
                <a:solidFill>
                  <a:schemeClr val="dk1"/>
                </a:solidFill>
                <a:latin typeface="+mn-lt"/>
                <a:ea typeface="+mn-ea"/>
                <a:cs typeface="+mn-cs"/>
                <a:sym typeface="Arial" pitchFamily="34" charset="0"/>
              </a:defRPr>
            </a:lvl2pPr>
            <a:lvl3pPr marL="2116138" lvl="2" indent="-287338" algn="l" rtl="0" eaLnBrk="0" fontAlgn="base" hangingPunct="0">
              <a:lnSpc>
                <a:spcPct val="120000"/>
              </a:lnSpc>
              <a:spcBef>
                <a:spcPct val="0"/>
              </a:spcBef>
              <a:spcAft>
                <a:spcPct val="0"/>
              </a:spcAft>
              <a:buClr>
                <a:srgbClr val="000000"/>
              </a:buClr>
              <a:buFont typeface="Arial" pitchFamily="34" charset="0"/>
              <a:buChar char="•"/>
              <a:defRPr sz="2400">
                <a:solidFill>
                  <a:schemeClr val="dk1"/>
                </a:solidFill>
                <a:latin typeface="+mn-lt"/>
                <a:ea typeface="+mn-ea"/>
                <a:cs typeface="+mn-cs"/>
                <a:sym typeface="Arial" pitchFamily="34" charset="0"/>
              </a:defRPr>
            </a:lvl3pPr>
            <a:lvl4pPr marL="1600200" lvl="3" indent="-228600" algn="l" rtl="0" eaLnBrk="0" fontAlgn="base" hangingPunct="0">
              <a:lnSpc>
                <a:spcPct val="120000"/>
              </a:lnSpc>
              <a:spcBef>
                <a:spcPct val="0"/>
              </a:spcBef>
              <a:spcAft>
                <a:spcPct val="0"/>
              </a:spcAft>
              <a:buClr>
                <a:srgbClr val="000000"/>
              </a:buClr>
              <a:buFont typeface="Arial" pitchFamily="34" charset="0"/>
              <a:buChar char="–"/>
              <a:defRPr sz="2400">
                <a:solidFill>
                  <a:schemeClr val="dk1"/>
                </a:solidFill>
                <a:latin typeface="+mn-lt"/>
                <a:ea typeface="+mn-ea"/>
                <a:cs typeface="+mn-cs"/>
                <a:sym typeface="Arial" pitchFamily="34" charset="0"/>
              </a:defRPr>
            </a:lvl4pPr>
            <a:lvl5pPr marL="2057400" lvl="4" indent="-228600" algn="l" rtl="0" eaLnBrk="0" fontAlgn="base" hangingPunct="0">
              <a:lnSpc>
                <a:spcPct val="120000"/>
              </a:lnSpc>
              <a:spcBef>
                <a:spcPct val="0"/>
              </a:spcBef>
              <a:spcAft>
                <a:spcPct val="0"/>
              </a:spcAft>
              <a:buClr>
                <a:srgbClr val="000000"/>
              </a:buClr>
              <a:buFont typeface="Arial" pitchFamily="34" charset="0"/>
              <a:buChar char="»"/>
              <a:defRPr sz="2400">
                <a:solidFill>
                  <a:schemeClr val="dk1"/>
                </a:solidFill>
                <a:latin typeface="+mn-lt"/>
                <a:ea typeface="+mn-ea"/>
                <a:cs typeface="+mn-cs"/>
                <a:sym typeface="Arial"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marL="0" indent="0" algn="ctr" defTabSz="914400">
              <a:buSzTx/>
              <a:buFont typeface="Wingdings" pitchFamily="2" charset="2"/>
              <a:buNone/>
            </a:pPr>
            <a:r>
              <a:rPr lang="en-US" kern="0" dirty="0"/>
              <a:t>Feature extraction</a:t>
            </a:r>
            <a:endParaRPr lang="en-IN" kern="0" dirty="0"/>
          </a:p>
        </p:txBody>
      </p:sp>
      <p:cxnSp>
        <p:nvCxnSpPr>
          <p:cNvPr id="17" name="Straight Arrow Connector 16">
            <a:extLst>
              <a:ext uri="{FF2B5EF4-FFF2-40B4-BE49-F238E27FC236}">
                <a16:creationId xmlns:a16="http://schemas.microsoft.com/office/drawing/2014/main" id="{F5FBD0CE-9D13-49AC-4D8E-2C060BACB747}"/>
              </a:ext>
            </a:extLst>
          </p:cNvPr>
          <p:cNvCxnSpPr>
            <a:cxnSpLocks/>
          </p:cNvCxnSpPr>
          <p:nvPr/>
        </p:nvCxnSpPr>
        <p:spPr>
          <a:xfrm>
            <a:off x="2070559" y="2222707"/>
            <a:ext cx="7375" cy="589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8C33EEE-F9A6-8176-80C0-5E19F69988D1}"/>
              </a:ext>
            </a:extLst>
          </p:cNvPr>
          <p:cNvCxnSpPr>
            <a:cxnSpLocks/>
          </p:cNvCxnSpPr>
          <p:nvPr/>
        </p:nvCxnSpPr>
        <p:spPr>
          <a:xfrm>
            <a:off x="2095619" y="3736544"/>
            <a:ext cx="7375" cy="589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282A48C-9AED-E603-76AE-C71B6B137CFD}"/>
              </a:ext>
            </a:extLst>
          </p:cNvPr>
          <p:cNvCxnSpPr>
            <a:cxnSpLocks/>
            <a:stCxn id="12" idx="3"/>
            <a:endCxn id="13" idx="1"/>
          </p:cNvCxnSpPr>
          <p:nvPr/>
        </p:nvCxnSpPr>
        <p:spPr>
          <a:xfrm flipV="1">
            <a:off x="3106634" y="4789595"/>
            <a:ext cx="946600" cy="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AE17933A-64D7-9FB0-9DF8-B3E09009D711}"/>
              </a:ext>
            </a:extLst>
          </p:cNvPr>
          <p:cNvCxnSpPr>
            <a:cxnSpLocks/>
            <a:endCxn id="16" idx="0"/>
          </p:cNvCxnSpPr>
          <p:nvPr/>
        </p:nvCxnSpPr>
        <p:spPr>
          <a:xfrm>
            <a:off x="8252930" y="2268466"/>
            <a:ext cx="0" cy="509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1F7D130-766F-33BF-99EC-A671C537F4AE}"/>
              </a:ext>
            </a:extLst>
          </p:cNvPr>
          <p:cNvCxnSpPr>
            <a:cxnSpLocks/>
            <a:stCxn id="16" idx="2"/>
            <a:endCxn id="15" idx="0"/>
          </p:cNvCxnSpPr>
          <p:nvPr/>
        </p:nvCxnSpPr>
        <p:spPr>
          <a:xfrm>
            <a:off x="8252930" y="3706971"/>
            <a:ext cx="0" cy="603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2198028-ED61-5FC2-B451-00E7B85B6834}"/>
              </a:ext>
            </a:extLst>
          </p:cNvPr>
          <p:cNvCxnSpPr>
            <a:cxnSpLocks/>
            <a:stCxn id="13" idx="2"/>
            <a:endCxn id="14" idx="0"/>
          </p:cNvCxnSpPr>
          <p:nvPr/>
        </p:nvCxnSpPr>
        <p:spPr>
          <a:xfrm>
            <a:off x="5081934" y="5269147"/>
            <a:ext cx="0" cy="305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3959B64E-B931-8B3A-6626-323C128A5EFA}"/>
              </a:ext>
            </a:extLst>
          </p:cNvPr>
          <p:cNvCxnSpPr>
            <a:cxnSpLocks/>
            <a:stCxn id="15" idx="1"/>
            <a:endCxn id="13" idx="3"/>
          </p:cNvCxnSpPr>
          <p:nvPr/>
        </p:nvCxnSpPr>
        <p:spPr>
          <a:xfrm flipH="1">
            <a:off x="6110634" y="4774386"/>
            <a:ext cx="1113596" cy="15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522C4446-3D1C-C4A6-BC56-43B859BC1006}"/>
              </a:ext>
            </a:extLst>
          </p:cNvPr>
          <p:cNvSpPr/>
          <p:nvPr/>
        </p:nvSpPr>
        <p:spPr>
          <a:xfrm>
            <a:off x="1041859" y="1270722"/>
            <a:ext cx="2057400" cy="9286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Query image</a:t>
            </a:r>
            <a:endParaRPr lang="en-IN" dirty="0"/>
          </a:p>
        </p:txBody>
      </p:sp>
      <p:sp>
        <p:nvSpPr>
          <p:cNvPr id="26" name="Rectangle 25">
            <a:extLst>
              <a:ext uri="{FF2B5EF4-FFF2-40B4-BE49-F238E27FC236}">
                <a16:creationId xmlns:a16="http://schemas.microsoft.com/office/drawing/2014/main" id="{373A2AA6-97F3-EC11-4A2A-A34016EB91EF}"/>
              </a:ext>
            </a:extLst>
          </p:cNvPr>
          <p:cNvSpPr/>
          <p:nvPr/>
        </p:nvSpPr>
        <p:spPr>
          <a:xfrm>
            <a:off x="7270319" y="1270722"/>
            <a:ext cx="1965222" cy="99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Image collection</a:t>
            </a:r>
            <a:endParaRPr lang="en-IN" dirty="0"/>
          </a:p>
        </p:txBody>
      </p:sp>
      <p:sp>
        <p:nvSpPr>
          <p:cNvPr id="27" name="Rectangle 26"/>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Tree>
    <p:extLst>
      <p:ext uri="{BB962C8B-B14F-4D97-AF65-F5344CB8AC3E}">
        <p14:creationId xmlns:p14="http://schemas.microsoft.com/office/powerpoint/2010/main" val="20300876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43EA1-E818-6BFA-908B-55991C05F51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C1B3F36-18A5-C111-8496-AE7A65965F44}"/>
              </a:ext>
            </a:extLst>
          </p:cNvPr>
          <p:cNvSpPr>
            <a:spLocks noGrp="1"/>
          </p:cNvSpPr>
          <p:nvPr>
            <p:ph type="title"/>
          </p:nvPr>
        </p:nvSpPr>
        <p:spPr>
          <a:xfrm>
            <a:off x="711016" y="457200"/>
            <a:ext cx="10783996" cy="523528"/>
          </a:xfrm>
        </p:spPr>
        <p:txBody>
          <a:bodyPr/>
          <a:lstStyle/>
          <a:p>
            <a:r>
              <a:rPr lang="en-US" dirty="0"/>
              <a:t>PROPOSED MODEL</a:t>
            </a:r>
            <a:endParaRPr lang="en-US" sz="2000" dirty="0"/>
          </a:p>
        </p:txBody>
      </p:sp>
      <p:sp>
        <p:nvSpPr>
          <p:cNvPr id="4" name="Text Box 2">
            <a:extLst>
              <a:ext uri="{FF2B5EF4-FFF2-40B4-BE49-F238E27FC236}">
                <a16:creationId xmlns:a16="http://schemas.microsoft.com/office/drawing/2014/main" id="{6F5ECB33-9E15-0DDC-C6E2-0FEC384C4423}"/>
              </a:ext>
            </a:extLst>
          </p:cNvPr>
          <p:cNvSpPr txBox="1">
            <a:spLocks noChangeArrowheads="1"/>
          </p:cNvSpPr>
          <p:nvPr/>
        </p:nvSpPr>
        <p:spPr bwMode="auto">
          <a:xfrm>
            <a:off x="6246812" y="6372070"/>
            <a:ext cx="35052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7" name="Text Box 2">
            <a:extLst>
              <a:ext uri="{FF2B5EF4-FFF2-40B4-BE49-F238E27FC236}">
                <a16:creationId xmlns:a16="http://schemas.microsoft.com/office/drawing/2014/main" id="{0AB26010-EBD8-F8A4-42C5-C784CD0D48D0}"/>
              </a:ext>
            </a:extLst>
          </p:cNvPr>
          <p:cNvSpPr txBox="1">
            <a:spLocks noChangeArrowheads="1"/>
          </p:cNvSpPr>
          <p:nvPr/>
        </p:nvSpPr>
        <p:spPr bwMode="auto">
          <a:xfrm>
            <a:off x="760412" y="6385810"/>
            <a:ext cx="3352800" cy="381000"/>
          </a:xfrm>
          <a:prstGeom prst="rect">
            <a:avLst/>
          </a:prstGeom>
          <a:noFill/>
          <a:ln w="9525" cap="flat">
            <a:noFill/>
            <a:round/>
            <a:headEnd/>
            <a:tailEnd/>
          </a:ln>
          <a:effectLst/>
        </p:spPr>
        <p:txBody>
          <a:bodyPr/>
          <a:lstStyle/>
          <a:p>
            <a:pPr algn="ct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FF0000"/>
              </a:solidFill>
              <a:ea typeface="DejaVu Sans" charset="0"/>
              <a:cs typeface="DejaVu Sans" charset="0"/>
            </a:endParaRPr>
          </a:p>
        </p:txBody>
      </p:sp>
      <p:sp>
        <p:nvSpPr>
          <p:cNvPr id="9" name="TextBox 8">
            <a:extLst>
              <a:ext uri="{FF2B5EF4-FFF2-40B4-BE49-F238E27FC236}">
                <a16:creationId xmlns:a16="http://schemas.microsoft.com/office/drawing/2014/main" id="{7FEE9118-819C-BEBC-858B-BE78F21CFA54}"/>
              </a:ext>
            </a:extLst>
          </p:cNvPr>
          <p:cNvSpPr txBox="1"/>
          <p:nvPr/>
        </p:nvSpPr>
        <p:spPr>
          <a:xfrm>
            <a:off x="741444" y="3464767"/>
            <a:ext cx="3542083" cy="990600"/>
          </a:xfrm>
          <a:prstGeom prst="rect">
            <a:avLst/>
          </a:prstGeom>
          <a:noFill/>
        </p:spPr>
        <p:txBody>
          <a:bodyPr wrap="square" rtlCol="0">
            <a:spAutoFit/>
          </a:bodyPr>
          <a:lstStyle/>
          <a:p>
            <a:endParaRPr lang="en-IN" dirty="0"/>
          </a:p>
        </p:txBody>
      </p:sp>
      <p:sp>
        <p:nvSpPr>
          <p:cNvPr id="27" name="Rectangle 26">
            <a:extLst>
              <a:ext uri="{FF2B5EF4-FFF2-40B4-BE49-F238E27FC236}">
                <a16:creationId xmlns:a16="http://schemas.microsoft.com/office/drawing/2014/main" id="{4A6EF6B8-B30C-8D13-81CE-DAC7A7DCA7D8}"/>
              </a:ext>
            </a:extLst>
          </p:cNvPr>
          <p:cNvSpPr/>
          <p:nvPr/>
        </p:nvSpPr>
        <p:spPr>
          <a:xfrm>
            <a:off x="665124" y="6504057"/>
            <a:ext cx="11523701" cy="338554"/>
          </a:xfrm>
          <a:prstGeom prst="rect">
            <a:avLst/>
          </a:prstGeom>
        </p:spPr>
        <p:txBody>
          <a:bodyPr wrap="square">
            <a:spAutoFit/>
          </a:bodyPr>
          <a:lstStyle/>
          <a:p>
            <a:r>
              <a:rPr lang="en-US" sz="1600" dirty="0">
                <a:solidFill>
                  <a:srgbClr val="FF0000"/>
                </a:solidFill>
                <a:latin typeface="Times New Roman Bold" panose="02020803070505020304" pitchFamily="18" charset="0"/>
                <a:cs typeface="Times New Roman Bold" panose="02020803070505020304" pitchFamily="18" charset="0"/>
              </a:rPr>
              <a:t>202110124 </a:t>
            </a:r>
            <a:r>
              <a:rPr lang="en-US" sz="1600" dirty="0" err="1">
                <a:solidFill>
                  <a:srgbClr val="FF0000"/>
                </a:solidFill>
                <a:latin typeface="Times New Roman Bold" panose="02020803070505020304" pitchFamily="18" charset="0"/>
                <a:cs typeface="Times New Roman Bold" panose="02020803070505020304" pitchFamily="18" charset="0"/>
              </a:rPr>
              <a:t>V.Litesh</a:t>
            </a:r>
            <a:r>
              <a:rPr lang="en-US" sz="1600" dirty="0">
                <a:solidFill>
                  <a:srgbClr val="FF0000"/>
                </a:solidFill>
                <a:latin typeface="Times New Roman Bold" panose="02020803070505020304" pitchFamily="18" charset="0"/>
                <a:cs typeface="Times New Roman Bold" panose="02020803070505020304" pitchFamily="18" charset="0"/>
              </a:rPr>
              <a:t> Kumar   202113343 </a:t>
            </a:r>
            <a:r>
              <a:rPr lang="en-US" sz="1600" dirty="0" err="1">
                <a:solidFill>
                  <a:srgbClr val="FF0000"/>
                </a:solidFill>
                <a:latin typeface="Times New Roman Bold" panose="02020803070505020304" pitchFamily="18" charset="0"/>
                <a:cs typeface="Times New Roman Bold" panose="02020803070505020304" pitchFamily="18" charset="0"/>
              </a:rPr>
              <a:t>Silla</a:t>
            </a:r>
            <a:r>
              <a:rPr lang="en-US" sz="1600" dirty="0">
                <a:solidFill>
                  <a:srgbClr val="FF0000"/>
                </a:solidFill>
                <a:latin typeface="Times New Roman Bold" panose="02020803070505020304" pitchFamily="18" charset="0"/>
                <a:cs typeface="Times New Roman Bold" panose="02020803070505020304" pitchFamily="18" charset="0"/>
              </a:rPr>
              <a:t> </a:t>
            </a:r>
            <a:r>
              <a:rPr lang="en-US" sz="1600" dirty="0" err="1">
                <a:solidFill>
                  <a:srgbClr val="FF0000"/>
                </a:solidFill>
                <a:latin typeface="Times New Roman Bold" panose="02020803070505020304" pitchFamily="18" charset="0"/>
                <a:cs typeface="Times New Roman Bold" panose="02020803070505020304" pitchFamily="18" charset="0"/>
              </a:rPr>
              <a:t>Suhani</a:t>
            </a:r>
            <a:r>
              <a:rPr lang="en-US" sz="1600" dirty="0">
                <a:solidFill>
                  <a:srgbClr val="FF0000"/>
                </a:solidFill>
                <a:latin typeface="Times New Roman Bold" panose="02020803070505020304" pitchFamily="18" charset="0"/>
                <a:cs typeface="Times New Roman Bold" panose="02020803070505020304" pitchFamily="18" charset="0"/>
              </a:rPr>
              <a:t>        202140150 </a:t>
            </a:r>
            <a:r>
              <a:rPr lang="en-US" sz="1600" dirty="0" err="1">
                <a:solidFill>
                  <a:srgbClr val="FF0000"/>
                </a:solidFill>
                <a:latin typeface="Times New Roman Bold" panose="02020803070505020304" pitchFamily="18" charset="0"/>
                <a:cs typeface="Times New Roman Bold" panose="02020803070505020304" pitchFamily="18" charset="0"/>
              </a:rPr>
              <a:t>Paramjyoti</a:t>
            </a:r>
            <a:r>
              <a:rPr lang="en-US" sz="1600" dirty="0">
                <a:solidFill>
                  <a:srgbClr val="FF0000"/>
                </a:solidFill>
                <a:latin typeface="Times New Roman Bold" panose="02020803070505020304" pitchFamily="18" charset="0"/>
                <a:cs typeface="Times New Roman Bold" panose="02020803070505020304" pitchFamily="18" charset="0"/>
              </a:rPr>
              <a:t> Sahu         202110154  Nikhil </a:t>
            </a:r>
            <a:r>
              <a:rPr lang="en-US" sz="1600" dirty="0" err="1">
                <a:solidFill>
                  <a:srgbClr val="FF0000"/>
                </a:solidFill>
                <a:latin typeface="Times New Roman Bold" panose="02020803070505020304" pitchFamily="18" charset="0"/>
                <a:cs typeface="Times New Roman Bold" panose="02020803070505020304" pitchFamily="18" charset="0"/>
              </a:rPr>
              <a:t>Patnaik</a:t>
            </a:r>
            <a:endParaRPr lang="en-IN" sz="1600" dirty="0">
              <a:solidFill>
                <a:srgbClr val="FF0000"/>
              </a:solidFill>
              <a:latin typeface="Times New Roman Bold" panose="02020803070505020304" pitchFamily="18" charset="0"/>
              <a:cs typeface="Times New Roman Bold" panose="02020803070505020304" pitchFamily="18" charset="0"/>
            </a:endParaRPr>
          </a:p>
        </p:txBody>
      </p:sp>
      <p:sp>
        <p:nvSpPr>
          <p:cNvPr id="28" name="TextBox 27">
            <a:extLst>
              <a:ext uri="{FF2B5EF4-FFF2-40B4-BE49-F238E27FC236}">
                <a16:creationId xmlns:a16="http://schemas.microsoft.com/office/drawing/2014/main" id="{9E0254C9-BDB7-60D5-06F8-41B2B73587B1}"/>
              </a:ext>
            </a:extLst>
          </p:cNvPr>
          <p:cNvSpPr txBox="1"/>
          <p:nvPr/>
        </p:nvSpPr>
        <p:spPr>
          <a:xfrm rot="10800000" flipV="1">
            <a:off x="760412" y="1112715"/>
            <a:ext cx="7889597" cy="1200329"/>
          </a:xfrm>
          <a:prstGeom prst="rect">
            <a:avLst/>
          </a:prstGeom>
          <a:noFill/>
        </p:spPr>
        <p:txBody>
          <a:bodyPr wrap="square" rtlCol="0">
            <a:spAutoFit/>
          </a:bodyPr>
          <a:lstStyle/>
          <a:p>
            <a:r>
              <a:rPr lang="en-US" sz="1800" dirty="0">
                <a:solidFill>
                  <a:schemeClr val="tx1"/>
                </a:solidFill>
              </a:rPr>
              <a:t>(Hybrid model = VGG16 + EfficientNetB0 + MobileNetV3Small)</a:t>
            </a:r>
          </a:p>
          <a:p>
            <a:endParaRPr lang="en-IN" sz="1800" dirty="0">
              <a:solidFill>
                <a:schemeClr val="tx1"/>
              </a:solidFill>
            </a:endParaRPr>
          </a:p>
          <a:p>
            <a:endParaRPr lang="en-IN" sz="1800" dirty="0">
              <a:solidFill>
                <a:schemeClr val="tx1"/>
              </a:solidFill>
            </a:endParaRPr>
          </a:p>
          <a:p>
            <a:endParaRPr lang="en-IN" sz="1800" dirty="0">
              <a:solidFill>
                <a:schemeClr val="tx1"/>
              </a:solidFill>
            </a:endParaRPr>
          </a:p>
        </p:txBody>
      </p:sp>
      <p:sp>
        <p:nvSpPr>
          <p:cNvPr id="32" name="Rectangle 3">
            <a:extLst>
              <a:ext uri="{FF2B5EF4-FFF2-40B4-BE49-F238E27FC236}">
                <a16:creationId xmlns:a16="http://schemas.microsoft.com/office/drawing/2014/main" id="{15C20D0D-EFBE-BECF-81C8-F704CE1556F1}"/>
              </a:ext>
            </a:extLst>
          </p:cNvPr>
          <p:cNvSpPr>
            <a:spLocks noChangeArrowheads="1"/>
          </p:cNvSpPr>
          <p:nvPr/>
        </p:nvSpPr>
        <p:spPr bwMode="auto">
          <a:xfrm rot="10800000" flipV="1">
            <a:off x="760412" y="1465701"/>
            <a:ext cx="1144738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The image shows a deep learning architecture diagram that combines multiple pretrained models. Here are key points you could mention in your presentation: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chemeClr val="tx1"/>
                </a:solidFill>
                <a:effectLst/>
                <a:latin typeface="Arial" panose="020B0604020202020204" pitchFamily="34" charset="0"/>
              </a:rPr>
              <a:t>Multi-model ensemble architecture</a:t>
            </a:r>
            <a:r>
              <a:rPr kumimoji="0" lang="en-US" altLang="en-US" sz="1700" b="0" i="0" u="none" strike="noStrike" cap="none" normalizeH="0" baseline="0" dirty="0">
                <a:ln>
                  <a:noFill/>
                </a:ln>
                <a:solidFill>
                  <a:schemeClr val="tx1"/>
                </a:solidFill>
                <a:effectLst/>
                <a:latin typeface="Arial" panose="020B0604020202020204" pitchFamily="34" charset="0"/>
              </a:rPr>
              <a:t> - The diagram shows an ensemble of three pretrained models (VGG16, EfficientNetB0, and MobileNetV3Small) working in parallel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Arial" panose="020B0604020202020204" pitchFamily="34" charset="0"/>
              </a:rPr>
              <a:t>Feature extraction approach</a:t>
            </a:r>
            <a:r>
              <a:rPr kumimoji="0" lang="en-US" altLang="en-US" sz="1700" b="0" i="0" u="none" strike="noStrike" cap="none" normalizeH="0" baseline="0" dirty="0">
                <a:ln>
                  <a:noFill/>
                </a:ln>
                <a:solidFill>
                  <a:schemeClr val="tx1"/>
                </a:solidFill>
                <a:effectLst/>
                <a:latin typeface="Arial" panose="020B0604020202020204" pitchFamily="34" charset="0"/>
              </a:rPr>
              <a:t> - Each pretrained model is frozen and used as a feature extractor, producing 512, 1280, and   576 features respectively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Arial" panose="020B0604020202020204" pitchFamily="34" charset="0"/>
              </a:rPr>
              <a:t>Global pooling layer</a:t>
            </a:r>
            <a:r>
              <a:rPr kumimoji="0" lang="en-US" altLang="en-US" sz="1700" b="0" i="0" u="none" strike="noStrike" cap="none" normalizeH="0" baseline="0" dirty="0">
                <a:ln>
                  <a:noFill/>
                </a:ln>
                <a:solidFill>
                  <a:schemeClr val="tx1"/>
                </a:solidFill>
                <a:effectLst/>
                <a:latin typeface="Arial" panose="020B0604020202020204" pitchFamily="34" charset="0"/>
              </a:rPr>
              <a:t> - Each model's output passes through a GlobalAveragePooling2D layer to reduce dimensions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Arial" panose="020B0604020202020204" pitchFamily="34" charset="0"/>
              </a:rPr>
              <a:t>Feature concatenation</a:t>
            </a:r>
            <a:r>
              <a:rPr kumimoji="0" lang="en-US" altLang="en-US" sz="1700" b="0" i="0" u="none" strike="noStrike" cap="none" normalizeH="0" baseline="0" dirty="0">
                <a:ln>
                  <a:noFill/>
                </a:ln>
                <a:solidFill>
                  <a:schemeClr val="tx1"/>
                </a:solidFill>
                <a:effectLst/>
                <a:latin typeface="Arial" panose="020B0604020202020204" pitchFamily="34" charset="0"/>
              </a:rPr>
              <a:t> - The features from all three models are concatenated, resulting in 2368 combined features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chemeClr val="tx1"/>
                </a:solidFill>
                <a:effectLst/>
                <a:latin typeface="Arial" panose="020B0604020202020204" pitchFamily="34" charset="0"/>
              </a:rPr>
              <a:t>Dense layers for refinement</a:t>
            </a:r>
            <a:r>
              <a:rPr kumimoji="0" lang="en-US" altLang="en-US" sz="1700" b="0" i="0" u="none" strike="noStrike" cap="none" normalizeH="0" baseline="0" dirty="0">
                <a:ln>
                  <a:noFill/>
                </a:ln>
                <a:solidFill>
                  <a:schemeClr val="tx1"/>
                </a:solidFill>
                <a:effectLst/>
                <a:latin typeface="Arial" panose="020B0604020202020204" pitchFamily="34" charset="0"/>
              </a:rPr>
              <a:t> - The concatenated features pass through two dense layers with </a:t>
            </a:r>
            <a:r>
              <a:rPr kumimoji="0" lang="en-US" altLang="en-US" sz="1700" b="0" i="0" u="none" strike="noStrike" cap="none" normalizeH="0" baseline="0" dirty="0" err="1">
                <a:ln>
                  <a:noFill/>
                </a:ln>
                <a:solidFill>
                  <a:schemeClr val="tx1"/>
                </a:solidFill>
                <a:effectLst/>
                <a:latin typeface="Arial" panose="020B0604020202020204" pitchFamily="34" charset="0"/>
              </a:rPr>
              <a:t>ReLU</a:t>
            </a:r>
            <a:r>
              <a:rPr kumimoji="0" lang="en-US" altLang="en-US" sz="1700" b="0" i="0" u="none" strike="noStrike" cap="none" normalizeH="0" baseline="0" dirty="0">
                <a:ln>
                  <a:noFill/>
                </a:ln>
                <a:solidFill>
                  <a:schemeClr val="tx1"/>
                </a:solidFill>
                <a:effectLst/>
                <a:latin typeface="Arial" panose="020B0604020202020204" pitchFamily="34" charset="0"/>
              </a:rPr>
              <a:t> activation (512 and 256 neurons)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700" b="1" i="0" u="none" strike="noStrike" cap="none" normalizeH="0" baseline="0" dirty="0">
                <a:ln>
                  <a:noFill/>
                </a:ln>
                <a:solidFill>
                  <a:schemeClr val="tx1"/>
                </a:solidFill>
                <a:effectLst/>
                <a:latin typeface="Arial" panose="020B0604020202020204" pitchFamily="34" charset="0"/>
              </a:rPr>
              <a:t>Dual output branches</a:t>
            </a:r>
            <a:r>
              <a:rPr kumimoji="0" lang="en-US" altLang="en-US" sz="1700" b="0" i="0" u="none" strike="noStrike" cap="none" normalizeH="0" baseline="0" dirty="0">
                <a:ln>
                  <a:noFill/>
                </a:ln>
                <a:solidFill>
                  <a:schemeClr val="tx1"/>
                </a:solidFill>
                <a:effectLst/>
                <a:latin typeface="Arial" panose="020B0604020202020204" pitchFamily="34" charset="0"/>
              </a:rPr>
              <a:t> - The network splits into two output heads: a feature extractor (CBIR) and a classification layer (10 classes with </a:t>
            </a:r>
            <a:r>
              <a:rPr kumimoji="0" lang="en-US" altLang="en-US" sz="1700" b="0" i="0" u="none" strike="noStrike" cap="none" normalizeH="0" baseline="0" dirty="0" err="1">
                <a:ln>
                  <a:noFill/>
                </a:ln>
                <a:solidFill>
                  <a:schemeClr val="tx1"/>
                </a:solidFill>
                <a:effectLst/>
                <a:latin typeface="Arial" panose="020B0604020202020204" pitchFamily="34" charset="0"/>
              </a:rPr>
              <a:t>Softmax</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700" b="1" i="0" u="none" strike="noStrike" cap="none" normalizeH="0" baseline="0" dirty="0">
                <a:ln>
                  <a:noFill/>
                </a:ln>
                <a:solidFill>
                  <a:schemeClr val="tx1"/>
                </a:solidFill>
                <a:effectLst/>
                <a:latin typeface="Arial" panose="020B0604020202020204" pitchFamily="34" charset="0"/>
              </a:rPr>
              <a:t>Input specifications</a:t>
            </a:r>
            <a:r>
              <a:rPr kumimoji="0" lang="en-US" altLang="en-US" sz="1700" b="0" i="0" u="none" strike="noStrike" cap="none" normalizeH="0" baseline="0" dirty="0">
                <a:ln>
                  <a:noFill/>
                </a:ln>
                <a:solidFill>
                  <a:schemeClr val="tx1"/>
                </a:solidFill>
                <a:effectLst/>
                <a:latin typeface="Arial" panose="020B0604020202020204" pitchFamily="34" charset="0"/>
              </a:rPr>
              <a:t> - The model accepts 224×224×3 images as input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700" b="1" i="0" u="none" strike="noStrike" cap="none" normalizeH="0" baseline="0" dirty="0">
                <a:ln>
                  <a:noFill/>
                </a:ln>
                <a:solidFill>
                  <a:schemeClr val="tx1"/>
                </a:solidFill>
                <a:effectLst/>
                <a:latin typeface="Arial" panose="020B0604020202020204" pitchFamily="34" charset="0"/>
              </a:rPr>
              <a:t>Transfer learning paradigm</a:t>
            </a:r>
            <a:r>
              <a:rPr kumimoji="0" lang="en-US" altLang="en-US" sz="1700" b="0" i="0" u="none" strike="noStrike" cap="none" normalizeH="0" baseline="0" dirty="0">
                <a:ln>
                  <a:noFill/>
                </a:ln>
                <a:solidFill>
                  <a:schemeClr val="tx1"/>
                </a:solidFill>
                <a:effectLst/>
                <a:latin typeface="Arial" panose="020B0604020202020204" pitchFamily="34" charset="0"/>
              </a:rPr>
              <a:t> - Leverages knowledge from pretrained models while adding custom layers for specific tasks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700" b="1" i="0" u="none" strike="noStrike" cap="none" normalizeH="0" baseline="0" dirty="0">
                <a:ln>
                  <a:noFill/>
                </a:ln>
                <a:solidFill>
                  <a:schemeClr val="tx1"/>
                </a:solidFill>
                <a:effectLst/>
                <a:latin typeface="Arial" panose="020B0604020202020204" pitchFamily="34" charset="0"/>
              </a:rPr>
              <a:t>Hybrid architecture</a:t>
            </a:r>
            <a:r>
              <a:rPr kumimoji="0" lang="en-US" altLang="en-US" sz="1700" b="0" i="0" u="none" strike="noStrike" cap="none" normalizeH="0" baseline="0" dirty="0">
                <a:ln>
                  <a:noFill/>
                </a:ln>
                <a:solidFill>
                  <a:schemeClr val="tx1"/>
                </a:solidFill>
                <a:effectLst/>
                <a:latin typeface="Arial" panose="020B0604020202020204" pitchFamily="34" charset="0"/>
              </a:rPr>
              <a:t> - Combines lightweight models (</a:t>
            </a:r>
            <a:r>
              <a:rPr kumimoji="0" lang="en-US" altLang="en-US" sz="1700" b="0" i="0" u="none" strike="noStrike" cap="none" normalizeH="0" baseline="0" dirty="0" err="1">
                <a:ln>
                  <a:noFill/>
                </a:ln>
                <a:solidFill>
                  <a:schemeClr val="tx1"/>
                </a:solidFill>
                <a:effectLst/>
                <a:latin typeface="Arial" panose="020B0604020202020204" pitchFamily="34" charset="0"/>
              </a:rPr>
              <a:t>MobileNet</a:t>
            </a:r>
            <a:r>
              <a:rPr kumimoji="0" lang="en-US" altLang="en-US" sz="1700" b="0" i="0" u="none" strike="noStrike" cap="none" normalizeH="0" baseline="0" dirty="0">
                <a:ln>
                  <a:noFill/>
                </a:ln>
                <a:solidFill>
                  <a:schemeClr val="tx1"/>
                </a:solidFill>
                <a:effectLst/>
                <a:latin typeface="Arial" panose="020B0604020202020204" pitchFamily="34" charset="0"/>
              </a:rPr>
              <a:t>) with deeper models (VGG16) to balance efficiency and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DMISSION PPT AS RECEIVED FROM CHAIRM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7223</TotalTime>
  <Words>1767</Words>
  <Application>Microsoft Office PowerPoint</Application>
  <PresentationFormat>Custom</PresentationFormat>
  <Paragraphs>213</Paragraphs>
  <Slides>25</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Bold</vt:lpstr>
      <vt:lpstr>Calibri</vt:lpstr>
      <vt:lpstr>DejaVu Sans</vt:lpstr>
      <vt:lpstr>helvetica neue</vt:lpstr>
      <vt:lpstr>Times New Roman</vt:lpstr>
      <vt:lpstr>Times New Roman Bold</vt:lpstr>
      <vt:lpstr>TT Rounds Condensed Bold</vt:lpstr>
      <vt:lpstr>Wingdings</vt:lpstr>
      <vt:lpstr>ADMISSION PPT AS RECEIVED FROM CHAIRMAN</vt:lpstr>
      <vt:lpstr>PowerPoint Presentation</vt:lpstr>
      <vt:lpstr>CONTENTS</vt:lpstr>
      <vt:lpstr>INTRODUCTION</vt:lpstr>
      <vt:lpstr>OBJECTIVE</vt:lpstr>
      <vt:lpstr>CHALLENGES</vt:lpstr>
      <vt:lpstr>PowerPoint Presentation</vt:lpstr>
      <vt:lpstr>METHODOLOGY</vt:lpstr>
      <vt:lpstr>PROPOSED MODEL </vt:lpstr>
      <vt:lpstr>PROPOSED MODEL</vt:lpstr>
      <vt:lpstr>PROPOSED MODEL (Hybrid model = VGG16 + EfficientNetB0 + MobileNetV3Small)</vt:lpstr>
      <vt:lpstr>Retrieval Result of ResNet50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Silla Suhani</cp:lastModifiedBy>
  <cp:revision>770</cp:revision>
  <cp:lastPrinted>1601-01-01T00:00:00Z</cp:lastPrinted>
  <dcterms:created xsi:type="dcterms:W3CDTF">2005-01-24T10:28:59Z</dcterms:created>
  <dcterms:modified xsi:type="dcterms:W3CDTF">2025-03-12T07:05:25Z</dcterms:modified>
</cp:coreProperties>
</file>