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3"/>
  </p:notesMasterIdLst>
  <p:sldIdLst>
    <p:sldId id="256" r:id="rId2"/>
    <p:sldId id="300" r:id="rId3"/>
    <p:sldId id="298" r:id="rId4"/>
    <p:sldId id="257" r:id="rId5"/>
    <p:sldId id="279" r:id="rId6"/>
    <p:sldId id="280" r:id="rId7"/>
    <p:sldId id="259" r:id="rId8"/>
    <p:sldId id="260" r:id="rId9"/>
    <p:sldId id="305" r:id="rId10"/>
    <p:sldId id="291" r:id="rId11"/>
    <p:sldId id="261" r:id="rId12"/>
    <p:sldId id="275" r:id="rId13"/>
    <p:sldId id="262" r:id="rId14"/>
    <p:sldId id="264" r:id="rId15"/>
    <p:sldId id="266" r:id="rId16"/>
    <p:sldId id="293" r:id="rId17"/>
    <p:sldId id="267" r:id="rId18"/>
    <p:sldId id="269" r:id="rId19"/>
    <p:sldId id="270" r:id="rId20"/>
    <p:sldId id="271" r:id="rId21"/>
    <p:sldId id="281" r:id="rId22"/>
    <p:sldId id="282" r:id="rId23"/>
    <p:sldId id="294" r:id="rId24"/>
    <p:sldId id="286" r:id="rId25"/>
    <p:sldId id="296" r:id="rId26"/>
    <p:sldId id="304" r:id="rId27"/>
    <p:sldId id="301" r:id="rId28"/>
    <p:sldId id="303" r:id="rId29"/>
    <p:sldId id="306" r:id="rId30"/>
    <p:sldId id="290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58065" autoAdjust="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laji\Downloads\rac%20conference%20hall%2001%20(3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laji\Downloads\rac%20conference%20hall%2001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v>cooling load component</c:v>
          </c:tx>
          <c:dPt>
            <c:idx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65-4D98-8846-8AE0DF8430FF}"/>
              </c:ext>
            </c:extLst>
          </c:dPt>
          <c:dPt>
            <c:idx val="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63-4542-917A-AE747C818E24}"/>
              </c:ext>
            </c:extLst>
          </c:dPt>
          <c:dPt>
            <c:idx val="2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563-4542-917A-AE747C818E24}"/>
              </c:ext>
            </c:extLst>
          </c:dPt>
          <c:dPt>
            <c:idx val="3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563-4542-917A-AE747C818E24}"/>
              </c:ext>
            </c:extLst>
          </c:dPt>
          <c:dPt>
            <c:idx val="4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563-4542-917A-AE747C818E24}"/>
              </c:ext>
            </c:extLst>
          </c:dPt>
          <c:dPt>
            <c:idx val="5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563-4542-917A-AE747C818E24}"/>
              </c:ext>
            </c:extLst>
          </c:dPt>
          <c:dPt>
            <c:idx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C563-4542-917A-AE747C818E24}"/>
              </c:ext>
            </c:extLst>
          </c:dPt>
          <c:dPt>
            <c:idx val="7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C563-4542-917A-AE747C818E2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CatName val="1"/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Sheet1!$A$85:$A$95</c:f>
              <c:strCache>
                <c:ptCount val="11"/>
                <c:pt idx="0">
                  <c:v>WALLS</c:v>
                </c:pt>
                <c:pt idx="1">
                  <c:v>ROOFS</c:v>
                </c:pt>
                <c:pt idx="2">
                  <c:v>DOORS</c:v>
                </c:pt>
                <c:pt idx="3">
                  <c:v>LIGHTS</c:v>
                </c:pt>
                <c:pt idx="4">
                  <c:v>PEOPLE</c:v>
                </c:pt>
                <c:pt idx="5">
                  <c:v>APPLIANCES</c:v>
                </c:pt>
                <c:pt idx="6">
                  <c:v>INFILTRATION</c:v>
                </c:pt>
                <c:pt idx="7">
                  <c:v>VENTILATION</c:v>
                </c:pt>
                <c:pt idx="8">
                  <c:v>Total</c:v>
                </c:pt>
                <c:pt idx="9">
                  <c:v>Room Total sensible Load</c:v>
                </c:pt>
                <c:pt idx="10">
                  <c:v>Room Total latent Load</c:v>
                </c:pt>
              </c:strCache>
            </c:strRef>
          </c:cat>
          <c:val>
            <c:numRef>
              <c:f>Sheet1!$D$85:$D$92</c:f>
              <c:numCache>
                <c:formatCode>General</c:formatCode>
                <c:ptCount val="8"/>
                <c:pt idx="0">
                  <c:v>6487.2461999999996</c:v>
                </c:pt>
                <c:pt idx="1">
                  <c:v>7329.1800000000012</c:v>
                </c:pt>
                <c:pt idx="2">
                  <c:v>311.03999999999996</c:v>
                </c:pt>
                <c:pt idx="3">
                  <c:v>8353.8000000000011</c:v>
                </c:pt>
                <c:pt idx="4">
                  <c:v>58422</c:v>
                </c:pt>
                <c:pt idx="5">
                  <c:v>3447.6</c:v>
                </c:pt>
                <c:pt idx="6">
                  <c:v>85585.499999999985</c:v>
                </c:pt>
                <c:pt idx="7">
                  <c:v>104089.70000000001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65-4D98-8846-8AE0DF8430FF}"/>
            </c:ext>
          </c:extLst>
        </c:ser>
        <c:dLbls>
          <c:showPercent val="1"/>
        </c:dLbls>
      </c:pie3D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826423064304464E-2"/>
          <c:y val="4.1489710283029904E-2"/>
          <c:w val="0.96017358149501553"/>
          <c:h val="0.73849278644091076"/>
        </c:manualLayout>
      </c:layout>
      <c:pie3DChart>
        <c:varyColors val="1"/>
        <c:ser>
          <c:idx val="0"/>
          <c:order val="0"/>
          <c:tx>
            <c:v>cooling load distribution</c:v>
          </c:tx>
          <c:dPt>
            <c:idx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482-4CD8-BFC0-2D0B9CBC6AFB}"/>
              </c:ext>
            </c:extLst>
          </c:dPt>
          <c:dPt>
            <c:idx val="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482-4CD8-BFC0-2D0B9CBC6AFB}"/>
              </c:ext>
            </c:extLst>
          </c:dPt>
          <c:dPt>
            <c:idx val="2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482-4CD8-BFC0-2D0B9CBC6AFB}"/>
              </c:ext>
            </c:extLst>
          </c:dPt>
          <c:dPt>
            <c:idx val="3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482-4CD8-BFC0-2D0B9CBC6AFB}"/>
              </c:ext>
            </c:extLst>
          </c:dPt>
          <c:dPt>
            <c:idx val="4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482-4CD8-BFC0-2D0B9CBC6AFB}"/>
              </c:ext>
            </c:extLst>
          </c:dPt>
          <c:dPt>
            <c:idx val="5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6482-4CD8-BFC0-2D0B9CBC6AFB}"/>
              </c:ext>
            </c:extLst>
          </c:dPt>
          <c:dPt>
            <c:idx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6482-4CD8-BFC0-2D0B9CBC6AFB}"/>
              </c:ext>
            </c:extLst>
          </c:dPt>
          <c:dPt>
            <c:idx val="7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6482-4CD8-BFC0-2D0B9CBC6AFB}"/>
              </c:ext>
            </c:extLst>
          </c:dPt>
          <c:dPt>
            <c:idx val="8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6482-4CD8-BFC0-2D0B9CBC6AFB}"/>
              </c:ext>
            </c:extLst>
          </c:dPt>
          <c:dLbls>
            <c:dLbl>
              <c:idx val="0"/>
              <c:layout>
                <c:manualLayout>
                  <c:x val="-4.4245348048431762E-2"/>
                  <c:y val="5.1327989296129285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482-4CD8-BFC0-2D0B9CBC6AFB}"/>
                </c:ext>
              </c:extLst>
            </c:dLbl>
            <c:dLbl>
              <c:idx val="1"/>
              <c:layout>
                <c:manualLayout>
                  <c:x val="-5.7452862806901671E-2"/>
                  <c:y val="6.3872344040312931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482-4CD8-BFC0-2D0B9CBC6AFB}"/>
                </c:ext>
              </c:extLst>
            </c:dLbl>
            <c:dLbl>
              <c:idx val="2"/>
              <c:layout>
                <c:manualLayout>
                  <c:x val="-4.145319028557895E-2"/>
                  <c:y val="5.5638752428372573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482-4CD8-BFC0-2D0B9CBC6AFB}"/>
                </c:ext>
              </c:extLst>
            </c:dLbl>
            <c:dLbl>
              <c:idx val="4"/>
              <c:layout>
                <c:manualLayout>
                  <c:x val="-6.0135830553175812E-2"/>
                  <c:y val="5.2168010238046743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482-4CD8-BFC0-2D0B9CBC6AFB}"/>
                </c:ext>
              </c:extLst>
            </c:dLbl>
            <c:dLbl>
              <c:idx val="5"/>
              <c:layout>
                <c:manualLayout>
                  <c:x val="-0.2107902762224165"/>
                  <c:y val="4.876179778849523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482-4CD8-BFC0-2D0B9CBC6AFB}"/>
                </c:ext>
              </c:extLst>
            </c:dLbl>
            <c:dLbl>
              <c:idx val="6"/>
              <c:layout>
                <c:manualLayout>
                  <c:x val="-1.3935113170198268E-2"/>
                  <c:y val="-2.7517901331505671E-2"/>
                </c:manualLayout>
              </c:layout>
              <c:dLblPos val="bestFit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6482-4CD8-BFC0-2D0B9CBC6A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CatName val="1"/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'C:\Users\balaji\Downloads\[rac project conference hall 02.xlsx]Sheet1'!$A$85:$A$93</c:f>
              <c:strCache>
                <c:ptCount val="9"/>
                <c:pt idx="0">
                  <c:v>WALLS</c:v>
                </c:pt>
                <c:pt idx="1">
                  <c:v>ROOFS</c:v>
                </c:pt>
                <c:pt idx="2">
                  <c:v>FLOOR</c:v>
                </c:pt>
                <c:pt idx="3">
                  <c:v>DOORS</c:v>
                </c:pt>
                <c:pt idx="4">
                  <c:v>LIGHTS</c:v>
                </c:pt>
                <c:pt idx="5">
                  <c:v>PEOPLE</c:v>
                </c:pt>
                <c:pt idx="6">
                  <c:v>APPLIANCES</c:v>
                </c:pt>
                <c:pt idx="7">
                  <c:v>INFILTRATION</c:v>
                </c:pt>
                <c:pt idx="8">
                  <c:v>VENTILATION</c:v>
                </c:pt>
              </c:strCache>
            </c:strRef>
          </c:cat>
          <c:val>
            <c:numRef>
              <c:f>'C:\Users\balaji\Downloads\[rac project conference hall 02.xlsx]Sheet1'!$D$85:$D$93</c:f>
              <c:numCache>
                <c:formatCode>General</c:formatCode>
                <c:ptCount val="9"/>
                <c:pt idx="0">
                  <c:v>15357.973699999999</c:v>
                </c:pt>
                <c:pt idx="1">
                  <c:v>7329.1800000000012</c:v>
                </c:pt>
                <c:pt idx="2">
                  <c:v>6034.8779999999997</c:v>
                </c:pt>
                <c:pt idx="3">
                  <c:v>99.36</c:v>
                </c:pt>
                <c:pt idx="4">
                  <c:v>23868</c:v>
                </c:pt>
                <c:pt idx="5">
                  <c:v>44310</c:v>
                </c:pt>
                <c:pt idx="6">
                  <c:v>387.6</c:v>
                </c:pt>
                <c:pt idx="7">
                  <c:v>131670</c:v>
                </c:pt>
                <c:pt idx="8">
                  <c:v>171155.6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6482-4CD8-BFC0-2D0B9CBC6AFB}"/>
            </c:ext>
          </c:extLst>
        </c:ser>
        <c:dLbls>
          <c:showCatName val="1"/>
        </c:dLbls>
      </c:pie3D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2E506-B012-4897-ABD4-DC6323B03425}" type="datetimeFigureOut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42D96-0B38-411F-A5FB-74270B2956D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5032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42D96-0B38-411F-A5FB-74270B2956DA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1277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42D96-0B38-411F-A5FB-74270B2956DA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032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9012-FD07-413C-B930-587DC4668224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7116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D77-5FAA-43DD-85D5-D3974AFC469B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0746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D065-805D-46DA-9D9A-81607DAE8112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4871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4047-0470-4571-B087-DBA26C726D71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6982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419C-CFCF-41F5-94C5-70B582102AE7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8348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70A5-812B-4A82-84F7-FBBFF49A694A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68057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5591-76DE-4CCB-8BB8-7FAC4B4FD7B0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1154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C9F1-7C16-4A4A-A0EA-519745071971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1071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AC6-D17F-48FD-8C4B-C01B7CCF915E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8240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D5E9-A191-484E-AB1A-D5B8A35F9B22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4695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4DD-D75C-45C4-9E6D-627A7CF5EF69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109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9916-5EA6-4BE1-BD74-760D6EBA7FD2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962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5A8A-17A0-4048-8E34-C07432A8FE46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796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1E0-F32E-42BC-8734-F63A2BDBEF48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506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101-A5CD-4C1C-BF18-324425A7222A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4205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DEA5-5355-43E0-A9F1-B0BF3A83BEA1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431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8CA1-5DD9-4B2B-9B34-FC75D825F980}" type="datetime1">
              <a:rPr lang="en-IN" smtClean="0"/>
              <a:pPr/>
              <a:t>25-04-2022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AFE3AA-49C4-400A-A332-810F0249A2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4415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DC50249-D706-464A-9878-E6D14637A648}"/>
              </a:ext>
            </a:extLst>
          </p:cNvPr>
          <p:cNvSpPr txBox="1"/>
          <p:nvPr/>
        </p:nvSpPr>
        <p:spPr>
          <a:xfrm>
            <a:off x="1938997" y="1266092"/>
            <a:ext cx="8302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COLLING LOAD CALCULATION </a:t>
            </a:r>
            <a:r>
              <a:rPr lang="en-IN" sz="28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OF CONFERENCE HALL 1 &amp; 2 </a:t>
            </a:r>
            <a:r>
              <a:rPr lang="en-IN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OF MECHANICAL DEPARTMENT, IIT GUWAHATI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98B1A7-37D0-4C56-974B-5D6568E0BD9E}"/>
              </a:ext>
            </a:extLst>
          </p:cNvPr>
          <p:cNvSpPr txBox="1"/>
          <p:nvPr/>
        </p:nvSpPr>
        <p:spPr>
          <a:xfrm>
            <a:off x="4345743" y="3719756"/>
            <a:ext cx="3460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Presented by </a:t>
            </a:r>
          </a:p>
          <a:p>
            <a:pPr algn="ctr"/>
            <a:r>
              <a:rPr lang="en-IN" sz="28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Nikhil Kumar (214103315)</a:t>
            </a:r>
            <a:endParaRPr lang="en-IN" sz="28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algn="ctr"/>
            <a:r>
              <a:rPr lang="en-IN" sz="28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Rishabh Sharma (214103333)</a:t>
            </a:r>
            <a:endParaRPr lang="en-IN" sz="28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1614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D9ED6E-AD7E-4F58-87C0-75332A5B5E1F}"/>
              </a:ext>
            </a:extLst>
          </p:cNvPr>
          <p:cNvSpPr txBox="1"/>
          <p:nvPr/>
        </p:nvSpPr>
        <p:spPr>
          <a:xfrm>
            <a:off x="1505243" y="1516618"/>
            <a:ext cx="22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For </a:t>
            </a:r>
            <a:r>
              <a:rPr lang="en-IN" dirty="0" smtClean="0">
                <a:solidFill>
                  <a:srgbClr val="002060"/>
                </a:solidFill>
              </a:rPr>
              <a:t>exterior walls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1" y="2532545"/>
            <a:ext cx="7160454" cy="498675"/>
          </a:xfrm>
          <a:prstGeom prst="rect">
            <a:avLst/>
          </a:prstGeom>
          <a:noFill/>
        </p:spPr>
      </p:pic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6591" y="3443522"/>
            <a:ext cx="6085229" cy="562379"/>
          </a:xfrm>
          <a:prstGeom prst="rect">
            <a:avLst/>
          </a:prstGeom>
          <a:noFill/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8156" y="4701836"/>
            <a:ext cx="1304353" cy="314302"/>
          </a:xfrm>
          <a:prstGeom prst="rect">
            <a:avLst/>
          </a:prstGeom>
          <a:noFill/>
        </p:spPr>
      </p:pic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0" y="8286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165735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6200000">
            <a:off x="9157065" y="3732965"/>
            <a:ext cx="2672858" cy="291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overall Heat transfer co-coefficient 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569531" y="4655119"/>
            <a:ext cx="12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Btu/hr.ft².°F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97886" cy="64817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heat load through wall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24297" y="1763486"/>
            <a:ext cx="9780315" cy="414773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EXTERIOR WALL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44E3B6-435D-455F-ACB4-A097C5F9B957}"/>
              </a:ext>
            </a:extLst>
          </p:cNvPr>
          <p:cNvSpPr txBox="1"/>
          <p:nvPr/>
        </p:nvSpPr>
        <p:spPr>
          <a:xfrm>
            <a:off x="4460467" y="2481051"/>
            <a:ext cx="354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Q= U×A× CLTDc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E0192D1C-E5FB-4E68-9E99-FAB467FC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3518737"/>
              </p:ext>
            </p:extLst>
          </p:nvPr>
        </p:nvGraphicFramePr>
        <p:xfrm>
          <a:off x="1896539" y="4277181"/>
          <a:ext cx="4543865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59497">
                  <a:extLst>
                    <a:ext uri="{9D8B030D-6E8A-4147-A177-3AD203B41FA5}">
                      <a16:colId xmlns="" xmlns:a16="http://schemas.microsoft.com/office/drawing/2014/main" val="3662801606"/>
                    </a:ext>
                  </a:extLst>
                </a:gridCol>
                <a:gridCol w="946092">
                  <a:extLst>
                    <a:ext uri="{9D8B030D-6E8A-4147-A177-3AD203B41FA5}">
                      <a16:colId xmlns="" xmlns:a16="http://schemas.microsoft.com/office/drawing/2014/main" val="2587575096"/>
                    </a:ext>
                  </a:extLst>
                </a:gridCol>
                <a:gridCol w="946092">
                  <a:extLst>
                    <a:ext uri="{9D8B030D-6E8A-4147-A177-3AD203B41FA5}">
                      <a16:colId xmlns="" xmlns:a16="http://schemas.microsoft.com/office/drawing/2014/main" val="445706920"/>
                    </a:ext>
                  </a:extLst>
                </a:gridCol>
                <a:gridCol w="946092">
                  <a:extLst>
                    <a:ext uri="{9D8B030D-6E8A-4147-A177-3AD203B41FA5}">
                      <a16:colId xmlns="" xmlns:a16="http://schemas.microsoft.com/office/drawing/2014/main" val="3596549925"/>
                    </a:ext>
                  </a:extLst>
                </a:gridCol>
                <a:gridCol w="946092">
                  <a:extLst>
                    <a:ext uri="{9D8B030D-6E8A-4147-A177-3AD203B41FA5}">
                      <a16:colId xmlns="" xmlns:a16="http://schemas.microsoft.com/office/drawing/2014/main" val="3531762770"/>
                    </a:ext>
                  </a:extLst>
                </a:gridCol>
              </a:tblGrid>
              <a:tr h="5661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CLTDc (˚F)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Q (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0329605"/>
                  </a:ext>
                </a:extLst>
              </a:tr>
              <a:tr h="627935">
                <a:tc>
                  <a:txBody>
                    <a:bodyPr/>
                    <a:lstStyle/>
                    <a:p>
                      <a:r>
                        <a:rPr lang="en-IN" dirty="0" smtClean="0"/>
                        <a:t>East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wall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0.1489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2950.9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77458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A8430F2-8C28-4BF7-A318-29DFE8376E15}"/>
              </a:ext>
            </a:extLst>
          </p:cNvPr>
          <p:cNvSpPr txBox="1"/>
          <p:nvPr/>
        </p:nvSpPr>
        <p:spPr>
          <a:xfrm>
            <a:off x="2799473" y="3557026"/>
            <a:ext cx="3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CONFERENCE HALL 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7A8B2B4-0374-4B9F-9C0A-5695B1F9E5E3}"/>
              </a:ext>
            </a:extLst>
          </p:cNvPr>
          <p:cNvSpPr txBox="1"/>
          <p:nvPr/>
        </p:nvSpPr>
        <p:spPr>
          <a:xfrm>
            <a:off x="7766203" y="3557026"/>
            <a:ext cx="260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CONFERENCE HALL 2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E0192D1C-E5FB-4E68-9E99-FAB467FC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20901840"/>
              </p:ext>
            </p:extLst>
          </p:nvPr>
        </p:nvGraphicFramePr>
        <p:xfrm>
          <a:off x="6700575" y="4252183"/>
          <a:ext cx="4543865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59497">
                  <a:extLst>
                    <a:ext uri="{9D8B030D-6E8A-4147-A177-3AD203B41FA5}">
                      <a16:colId xmlns="" xmlns:a16="http://schemas.microsoft.com/office/drawing/2014/main" val="3662801606"/>
                    </a:ext>
                  </a:extLst>
                </a:gridCol>
                <a:gridCol w="946092">
                  <a:extLst>
                    <a:ext uri="{9D8B030D-6E8A-4147-A177-3AD203B41FA5}">
                      <a16:colId xmlns="" xmlns:a16="http://schemas.microsoft.com/office/drawing/2014/main" val="2587575096"/>
                    </a:ext>
                  </a:extLst>
                </a:gridCol>
                <a:gridCol w="946092">
                  <a:extLst>
                    <a:ext uri="{9D8B030D-6E8A-4147-A177-3AD203B41FA5}">
                      <a16:colId xmlns="" xmlns:a16="http://schemas.microsoft.com/office/drawing/2014/main" val="445706920"/>
                    </a:ext>
                  </a:extLst>
                </a:gridCol>
                <a:gridCol w="946092">
                  <a:extLst>
                    <a:ext uri="{9D8B030D-6E8A-4147-A177-3AD203B41FA5}">
                      <a16:colId xmlns="" xmlns:a16="http://schemas.microsoft.com/office/drawing/2014/main" val="3596549925"/>
                    </a:ext>
                  </a:extLst>
                </a:gridCol>
                <a:gridCol w="946092">
                  <a:extLst>
                    <a:ext uri="{9D8B030D-6E8A-4147-A177-3AD203B41FA5}">
                      <a16:colId xmlns="" xmlns:a16="http://schemas.microsoft.com/office/drawing/2014/main" val="3531762770"/>
                    </a:ext>
                  </a:extLst>
                </a:gridCol>
              </a:tblGrid>
              <a:tr h="5661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CLTDc (˚F)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Q (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0329605"/>
                  </a:ext>
                </a:extLst>
              </a:tr>
              <a:tr h="627935">
                <a:tc>
                  <a:txBody>
                    <a:bodyPr/>
                    <a:lstStyle/>
                    <a:p>
                      <a:r>
                        <a:rPr lang="en-IN" dirty="0" smtClean="0"/>
                        <a:t>East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wall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724.75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0.1489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3884.94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774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138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01971B9-80EB-47BA-A89B-4CCF7BF3E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3545957"/>
              </p:ext>
            </p:extLst>
          </p:nvPr>
        </p:nvGraphicFramePr>
        <p:xfrm>
          <a:off x="4991268" y="2756884"/>
          <a:ext cx="6513344" cy="1754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5694">
                  <a:extLst>
                    <a:ext uri="{9D8B030D-6E8A-4147-A177-3AD203B41FA5}">
                      <a16:colId xmlns="" xmlns:a16="http://schemas.microsoft.com/office/drawing/2014/main" val="2070599143"/>
                    </a:ext>
                  </a:extLst>
                </a:gridCol>
                <a:gridCol w="2043560">
                  <a:extLst>
                    <a:ext uri="{9D8B030D-6E8A-4147-A177-3AD203B41FA5}">
                      <a16:colId xmlns="" xmlns:a16="http://schemas.microsoft.com/office/drawing/2014/main" val="932523201"/>
                    </a:ext>
                  </a:extLst>
                </a:gridCol>
                <a:gridCol w="1227276">
                  <a:extLst>
                    <a:ext uri="{9D8B030D-6E8A-4147-A177-3AD203B41FA5}">
                      <a16:colId xmlns="" xmlns:a16="http://schemas.microsoft.com/office/drawing/2014/main" val="2610537124"/>
                    </a:ext>
                  </a:extLst>
                </a:gridCol>
                <a:gridCol w="596244">
                  <a:extLst>
                    <a:ext uri="{9D8B030D-6E8A-4147-A177-3AD203B41FA5}">
                      <a16:colId xmlns="" xmlns:a16="http://schemas.microsoft.com/office/drawing/2014/main" val="2916823728"/>
                    </a:ext>
                  </a:extLst>
                </a:gridCol>
                <a:gridCol w="840570">
                  <a:extLst>
                    <a:ext uri="{9D8B030D-6E8A-4147-A177-3AD203B41FA5}">
                      <a16:colId xmlns="" xmlns:a16="http://schemas.microsoft.com/office/drawing/2014/main" val="4033999013"/>
                    </a:ext>
                  </a:extLst>
                </a:gridCol>
              </a:tblGrid>
              <a:tr h="419285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∆T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708830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1394.64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3176853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 wall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1394.64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West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514.5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747.05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535582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31E8AC2-D5D2-4262-814A-D9716C9C7DBF}"/>
              </a:ext>
            </a:extLst>
          </p:cNvPr>
          <p:cNvSpPr/>
          <p:nvPr/>
        </p:nvSpPr>
        <p:spPr>
          <a:xfrm>
            <a:off x="5902459" y="1979712"/>
            <a:ext cx="2005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Q=U*A*∆T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6858888-5E5E-4E20-86F6-0E23DDCFF9A9}"/>
              </a:ext>
            </a:extLst>
          </p:cNvPr>
          <p:cNvSpPr txBox="1"/>
          <p:nvPr/>
        </p:nvSpPr>
        <p:spPr>
          <a:xfrm>
            <a:off x="2250496" y="3564765"/>
            <a:ext cx="251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CONFERENCE HALL 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D7EEA87-EA0C-4A2A-B5FC-E129AEF46C62}"/>
              </a:ext>
            </a:extLst>
          </p:cNvPr>
          <p:cNvSpPr txBox="1"/>
          <p:nvPr/>
        </p:nvSpPr>
        <p:spPr>
          <a:xfrm>
            <a:off x="2241118" y="5721532"/>
            <a:ext cx="251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CONFERENCE HALL 2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C01971B9-80EB-47BA-A89B-4CCF7BF3E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5672012"/>
              </p:ext>
            </p:extLst>
          </p:nvPr>
        </p:nvGraphicFramePr>
        <p:xfrm>
          <a:off x="4991268" y="5003795"/>
          <a:ext cx="6513344" cy="1754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5694">
                  <a:extLst>
                    <a:ext uri="{9D8B030D-6E8A-4147-A177-3AD203B41FA5}">
                      <a16:colId xmlns="" xmlns:a16="http://schemas.microsoft.com/office/drawing/2014/main" val="2070599143"/>
                    </a:ext>
                  </a:extLst>
                </a:gridCol>
                <a:gridCol w="2043560">
                  <a:extLst>
                    <a:ext uri="{9D8B030D-6E8A-4147-A177-3AD203B41FA5}">
                      <a16:colId xmlns="" xmlns:a16="http://schemas.microsoft.com/office/drawing/2014/main" val="932523201"/>
                    </a:ext>
                  </a:extLst>
                </a:gridCol>
                <a:gridCol w="1227276">
                  <a:extLst>
                    <a:ext uri="{9D8B030D-6E8A-4147-A177-3AD203B41FA5}">
                      <a16:colId xmlns="" xmlns:a16="http://schemas.microsoft.com/office/drawing/2014/main" val="2610537124"/>
                    </a:ext>
                  </a:extLst>
                </a:gridCol>
                <a:gridCol w="584368">
                  <a:extLst>
                    <a:ext uri="{9D8B030D-6E8A-4147-A177-3AD203B41FA5}">
                      <a16:colId xmlns="" xmlns:a16="http://schemas.microsoft.com/office/drawing/2014/main" val="2916823728"/>
                    </a:ext>
                  </a:extLst>
                </a:gridCol>
                <a:gridCol w="852446">
                  <a:extLst>
                    <a:ext uri="{9D8B030D-6E8A-4147-A177-3AD203B41FA5}">
                      <a16:colId xmlns="" xmlns:a16="http://schemas.microsoft.com/office/drawing/2014/main" val="4033999013"/>
                    </a:ext>
                  </a:extLst>
                </a:gridCol>
              </a:tblGrid>
              <a:tr h="419285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∆T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708830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 wall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1394.64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1394.64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3176853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West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688.75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53558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2589213" y="910485"/>
            <a:ext cx="7756570" cy="65334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heat load through wall </a:t>
            </a:r>
            <a:endParaRPr lang="en-US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54628A49-6645-4001-97B5-F7A4300F7D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INTERIOR WALL</a:t>
            </a:r>
          </a:p>
        </p:txBody>
      </p:sp>
    </p:spTree>
    <p:extLst>
      <p:ext uri="{BB962C8B-B14F-4D97-AF65-F5344CB8AC3E}">
        <p14:creationId xmlns="" xmlns:p14="http://schemas.microsoft.com/office/powerpoint/2010/main" val="326927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C0129A3-BFCD-4ED4-8068-95CFCEA0171B}"/>
              </a:ext>
            </a:extLst>
          </p:cNvPr>
          <p:cNvSpPr txBox="1">
            <a:spLocks/>
          </p:cNvSpPr>
          <p:nvPr/>
        </p:nvSpPr>
        <p:spPr>
          <a:xfrm>
            <a:off x="1209822" y="295422"/>
            <a:ext cx="10269415" cy="942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sz="28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E0192D1C-E5FB-4E68-9E99-FAB467FC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077564"/>
              </p:ext>
            </p:extLst>
          </p:nvPr>
        </p:nvGraphicFramePr>
        <p:xfrm>
          <a:off x="2277963" y="4053103"/>
          <a:ext cx="9537898" cy="18463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94238">
                  <a:extLst>
                    <a:ext uri="{9D8B030D-6E8A-4147-A177-3AD203B41FA5}">
                      <a16:colId xmlns="" xmlns:a16="http://schemas.microsoft.com/office/drawing/2014/main" val="3662801606"/>
                    </a:ext>
                  </a:extLst>
                </a:gridCol>
                <a:gridCol w="1985915">
                  <a:extLst>
                    <a:ext uri="{9D8B030D-6E8A-4147-A177-3AD203B41FA5}">
                      <a16:colId xmlns="" xmlns:a16="http://schemas.microsoft.com/office/drawing/2014/main" val="2587575096"/>
                    </a:ext>
                  </a:extLst>
                </a:gridCol>
                <a:gridCol w="1985915">
                  <a:extLst>
                    <a:ext uri="{9D8B030D-6E8A-4147-A177-3AD203B41FA5}">
                      <a16:colId xmlns="" xmlns:a16="http://schemas.microsoft.com/office/drawing/2014/main" val="445706920"/>
                    </a:ext>
                  </a:extLst>
                </a:gridCol>
                <a:gridCol w="1985915">
                  <a:extLst>
                    <a:ext uri="{9D8B030D-6E8A-4147-A177-3AD203B41FA5}">
                      <a16:colId xmlns="" xmlns:a16="http://schemas.microsoft.com/office/drawing/2014/main" val="3596549925"/>
                    </a:ext>
                  </a:extLst>
                </a:gridCol>
                <a:gridCol w="1985915">
                  <a:extLst>
                    <a:ext uri="{9D8B030D-6E8A-4147-A177-3AD203B41FA5}">
                      <a16:colId xmlns="" xmlns:a16="http://schemas.microsoft.com/office/drawing/2014/main" val="3531762770"/>
                    </a:ext>
                  </a:extLst>
                </a:gridCol>
              </a:tblGrid>
              <a:tr h="5661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CLTDc (˚F)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Q (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0329605"/>
                  </a:ext>
                </a:extLst>
              </a:tr>
              <a:tr h="627935">
                <a:tc>
                  <a:txBody>
                    <a:bodyPr/>
                    <a:lstStyle/>
                    <a:p>
                      <a:r>
                        <a:rPr lang="en-IN" dirty="0" smtClean="0"/>
                        <a:t>Conference</a:t>
                      </a:r>
                      <a:r>
                        <a:rPr lang="en-IN" baseline="0" dirty="0" smtClean="0"/>
                        <a:t> hall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1949.25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0.1504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7329.18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5125443"/>
                  </a:ext>
                </a:extLst>
              </a:tr>
              <a:tr h="627935">
                <a:tc>
                  <a:txBody>
                    <a:bodyPr/>
                    <a:lstStyle/>
                    <a:p>
                      <a:r>
                        <a:rPr lang="en-IN" dirty="0" smtClean="0"/>
                        <a:t>Conference hall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2528.375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0.1504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9506.69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8881" y="561704"/>
            <a:ext cx="9035731" cy="67625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heat load through Roof 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144E3B6-435D-455F-ACB4-A097C5F9B9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 Roof               </a:t>
            </a:r>
            <a:endParaRPr lang="en-IN" sz="32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Q</a:t>
            </a:r>
            <a:r>
              <a:rPr lang="en-IN" sz="32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U×A× CLTDc</a:t>
            </a:r>
          </a:p>
        </p:txBody>
      </p:sp>
    </p:spTree>
    <p:extLst>
      <p:ext uri="{BB962C8B-B14F-4D97-AF65-F5344CB8AC3E}">
        <p14:creationId xmlns="" xmlns:p14="http://schemas.microsoft.com/office/powerpoint/2010/main" val="170837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93B891B-9281-43C0-9DED-AF573B5F5143}"/>
              </a:ext>
            </a:extLst>
          </p:cNvPr>
          <p:cNvSpPr txBox="1">
            <a:spLocks/>
          </p:cNvSpPr>
          <p:nvPr/>
        </p:nvSpPr>
        <p:spPr>
          <a:xfrm>
            <a:off x="1209822" y="295422"/>
            <a:ext cx="10269415" cy="942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0141D73-FCA5-4BE7-BC97-9E1312A51691}"/>
              </a:ext>
            </a:extLst>
          </p:cNvPr>
          <p:cNvSpPr txBox="1"/>
          <p:nvPr/>
        </p:nvSpPr>
        <p:spPr>
          <a:xfrm>
            <a:off x="1886829" y="3920337"/>
            <a:ext cx="5570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CONFERENCE HALL 1</a:t>
            </a:r>
            <a:endParaRPr lang="en-IN" b="1" dirty="0"/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Assumption: </a:t>
            </a:r>
            <a:r>
              <a:rPr lang="en-IN" dirty="0" smtClean="0">
                <a:solidFill>
                  <a:srgbClr val="FF0000"/>
                </a:solidFill>
              </a:rPr>
              <a:t>Standing, walkin</a:t>
            </a:r>
            <a:r>
              <a:rPr lang="en-IN" dirty="0" smtClean="0">
                <a:solidFill>
                  <a:srgbClr val="FF0000"/>
                </a:solidFill>
              </a:rPr>
              <a:t>g slowly</a:t>
            </a:r>
            <a:r>
              <a:rPr lang="en-IN" dirty="0" smtClean="0">
                <a:solidFill>
                  <a:srgbClr val="FF0000"/>
                </a:solidFill>
              </a:rPr>
              <a:t>            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  </a:t>
            </a:r>
            <a:r>
              <a:rPr lang="en-IN" dirty="0" smtClean="0">
                <a:solidFill>
                  <a:srgbClr val="FF0000"/>
                </a:solidFill>
              </a:rPr>
              <a:t>             SGH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smtClean="0">
                <a:solidFill>
                  <a:srgbClr val="FF0000"/>
                </a:solidFill>
              </a:rPr>
              <a:t>220 </a:t>
            </a:r>
            <a:r>
              <a:rPr lang="en-IN" dirty="0">
                <a:solidFill>
                  <a:srgbClr val="FF0000"/>
                </a:solidFill>
              </a:rPr>
              <a:t>Btu/hr ,</a:t>
            </a:r>
            <a:r>
              <a:rPr lang="en-IN" dirty="0" smtClean="0">
                <a:solidFill>
                  <a:srgbClr val="FF0000"/>
                </a:solidFill>
              </a:rPr>
              <a:t>LGH=280 </a:t>
            </a:r>
            <a:r>
              <a:rPr lang="en-IN" dirty="0">
                <a:solidFill>
                  <a:srgbClr val="FF0000"/>
                </a:solidFill>
              </a:rPr>
              <a:t>Btu/hr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           </a:t>
            </a:r>
            <a:r>
              <a:rPr lang="en-IN" dirty="0" smtClean="0">
                <a:solidFill>
                  <a:srgbClr val="FF0000"/>
                </a:solidFill>
              </a:rPr>
              <a:t>N=130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dirty="0" smtClean="0"/>
              <a:t>Qs =</a:t>
            </a:r>
            <a:r>
              <a:rPr lang="en-IN" dirty="0" smtClean="0"/>
              <a:t>130×220×0.77 </a:t>
            </a:r>
            <a:r>
              <a:rPr lang="en-IN" dirty="0"/>
              <a:t>= </a:t>
            </a:r>
            <a:r>
              <a:rPr lang="en-IN" dirty="0" smtClean="0"/>
              <a:t>22022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</a:rPr>
              <a:t>Btu/hr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</a:rPr>
              <a:t>Ql </a:t>
            </a:r>
            <a:r>
              <a:rPr lang="en-IN" dirty="0">
                <a:latin typeface="Times New Roman" panose="02020603050405020304" pitchFamily="18" charset="0"/>
              </a:rPr>
              <a:t>=</a:t>
            </a:r>
            <a:r>
              <a:rPr lang="en-IN" dirty="0"/>
              <a:t> </a:t>
            </a:r>
            <a:r>
              <a:rPr lang="en-IN" dirty="0" smtClean="0"/>
              <a:t>130×280 </a:t>
            </a:r>
            <a:r>
              <a:rPr lang="en-IN" dirty="0"/>
              <a:t>= </a:t>
            </a:r>
            <a:r>
              <a:rPr lang="en-IN" dirty="0" smtClean="0"/>
              <a:t>36400</a:t>
            </a:r>
            <a:r>
              <a:rPr lang="en-IN" dirty="0" smtClean="0"/>
              <a:t> </a:t>
            </a:r>
            <a:r>
              <a:rPr lang="en-IN" dirty="0">
                <a:latin typeface="Times New Roman" panose="02020603050405020304" pitchFamily="18" charset="0"/>
              </a:rPr>
              <a:t>Btu/hr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258839E-E7E0-40D2-B43F-49C43B9BD572}"/>
              </a:ext>
            </a:extLst>
          </p:cNvPr>
          <p:cNvSpPr/>
          <p:nvPr/>
        </p:nvSpPr>
        <p:spPr>
          <a:xfrm>
            <a:off x="3518099" y="1897042"/>
            <a:ext cx="68507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 s (Btu/hr) = N (number of people) x SHG (Btu/hr) x CLF</a:t>
            </a:r>
          </a:p>
          <a:p>
            <a:endParaRPr lang="en-IN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 l (Btu/hr) = N (number of people) x LHG (Btu/hr</a:t>
            </a:r>
          </a:p>
          <a:p>
            <a:endParaRPr lang="en-IN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Assumption: (10 hrs per day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work )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I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CLF=0.77</a:t>
            </a:r>
            <a:endParaRPr lang="en-I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445189" cy="6138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people load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6828" y="1475676"/>
            <a:ext cx="10305171" cy="2377867"/>
          </a:xfrm>
        </p:spPr>
        <p:txBody>
          <a:bodyPr/>
          <a:lstStyle/>
          <a:p>
            <a:r>
              <a:rPr lang="en-US" dirty="0" smtClean="0"/>
              <a:t>For People load calculation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0141D73-FCA5-4BE7-BC97-9E1312A51691}"/>
              </a:ext>
            </a:extLst>
          </p:cNvPr>
          <p:cNvSpPr txBox="1"/>
          <p:nvPr/>
        </p:nvSpPr>
        <p:spPr>
          <a:xfrm>
            <a:off x="6950917" y="3915981"/>
            <a:ext cx="5570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CONFERENCE HALL 1</a:t>
            </a:r>
            <a:endParaRPr lang="en-IN" b="1" dirty="0"/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Assumption: </a:t>
            </a:r>
            <a:r>
              <a:rPr lang="en-IN" dirty="0" smtClean="0">
                <a:solidFill>
                  <a:srgbClr val="FF0000"/>
                </a:solidFill>
              </a:rPr>
              <a:t>Standing, walkin</a:t>
            </a:r>
            <a:r>
              <a:rPr lang="en-IN" dirty="0" smtClean="0">
                <a:solidFill>
                  <a:srgbClr val="FF0000"/>
                </a:solidFill>
              </a:rPr>
              <a:t>g slowly</a:t>
            </a:r>
            <a:r>
              <a:rPr lang="en-IN" dirty="0" smtClean="0">
                <a:solidFill>
                  <a:srgbClr val="FF0000"/>
                </a:solidFill>
              </a:rPr>
              <a:t>            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  </a:t>
            </a:r>
            <a:r>
              <a:rPr lang="en-IN" dirty="0" smtClean="0">
                <a:solidFill>
                  <a:srgbClr val="FF0000"/>
                </a:solidFill>
              </a:rPr>
              <a:t>             SGH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smtClean="0">
                <a:solidFill>
                  <a:srgbClr val="FF0000"/>
                </a:solidFill>
              </a:rPr>
              <a:t>220 </a:t>
            </a:r>
            <a:r>
              <a:rPr lang="en-IN" dirty="0">
                <a:solidFill>
                  <a:srgbClr val="FF0000"/>
                </a:solidFill>
              </a:rPr>
              <a:t>Btu/hr ,</a:t>
            </a:r>
            <a:r>
              <a:rPr lang="en-IN" dirty="0" smtClean="0">
                <a:solidFill>
                  <a:srgbClr val="FF0000"/>
                </a:solidFill>
              </a:rPr>
              <a:t>LGH=280 </a:t>
            </a:r>
            <a:r>
              <a:rPr lang="en-IN" dirty="0">
                <a:solidFill>
                  <a:srgbClr val="FF0000"/>
                </a:solidFill>
              </a:rPr>
              <a:t>Btu/hr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           </a:t>
            </a:r>
            <a:r>
              <a:rPr lang="en-IN" dirty="0" smtClean="0">
                <a:solidFill>
                  <a:srgbClr val="FF0000"/>
                </a:solidFill>
              </a:rPr>
              <a:t>N=200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dirty="0" smtClean="0"/>
              <a:t>Qs </a:t>
            </a:r>
            <a:r>
              <a:rPr lang="en-IN" dirty="0" smtClean="0"/>
              <a:t>=</a:t>
            </a:r>
            <a:r>
              <a:rPr lang="en-IN" dirty="0" smtClean="0"/>
              <a:t>20</a:t>
            </a:r>
            <a:r>
              <a:rPr lang="en-IN" dirty="0" smtClean="0"/>
              <a:t>0×220×0.77 </a:t>
            </a:r>
            <a:r>
              <a:rPr lang="en-IN" dirty="0"/>
              <a:t>= </a:t>
            </a:r>
            <a:r>
              <a:rPr lang="en-IN" dirty="0" smtClean="0"/>
              <a:t>33880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</a:rPr>
              <a:t>Btu/hr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</a:rPr>
              <a:t>Ql </a:t>
            </a:r>
            <a:r>
              <a:rPr lang="en-IN" dirty="0">
                <a:latin typeface="Times New Roman" panose="02020603050405020304" pitchFamily="18" charset="0"/>
              </a:rPr>
              <a:t>=</a:t>
            </a:r>
            <a:r>
              <a:rPr lang="en-IN" dirty="0"/>
              <a:t> </a:t>
            </a:r>
            <a:r>
              <a:rPr lang="en-IN" dirty="0" smtClean="0"/>
              <a:t>20</a:t>
            </a:r>
            <a:r>
              <a:rPr lang="en-IN" dirty="0" smtClean="0"/>
              <a:t>0×280 </a:t>
            </a:r>
            <a:r>
              <a:rPr lang="en-IN" dirty="0"/>
              <a:t>= </a:t>
            </a:r>
            <a:r>
              <a:rPr lang="en-IN" dirty="0" smtClean="0"/>
              <a:t>56000 </a:t>
            </a:r>
            <a:r>
              <a:rPr lang="en-IN" dirty="0" smtClean="0">
                <a:latin typeface="Times New Roman" panose="02020603050405020304" pitchFamily="18" charset="0"/>
              </a:rPr>
              <a:t>Btu/hr</a:t>
            </a:r>
            <a:endParaRPr lang="en-IN" dirty="0">
              <a:latin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3437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605218D-7459-457E-9E9F-AF86E63B995B}"/>
              </a:ext>
            </a:extLst>
          </p:cNvPr>
          <p:cNvSpPr txBox="1">
            <a:spLocks/>
          </p:cNvSpPr>
          <p:nvPr/>
        </p:nvSpPr>
        <p:spPr>
          <a:xfrm>
            <a:off x="1587640" y="140032"/>
            <a:ext cx="10283483" cy="101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7773" y="709719"/>
            <a:ext cx="8710159" cy="60595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lighting load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7177" y="1598727"/>
            <a:ext cx="9963946" cy="4762884"/>
          </a:xfrm>
        </p:spPr>
        <p:txBody>
          <a:bodyPr/>
          <a:lstStyle/>
          <a:p>
            <a:r>
              <a:rPr lang="en-US" dirty="0" smtClean="0"/>
              <a:t>For Light load calculation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CLF = 0.45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(Assumption : Heavy weight, Simple Furnishings, no carpet and V* &lt; 0.5, Where 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* is the air supply rate in CFM per sq. foot of floor area)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15</a:t>
            </a:fld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C01971B9-80EB-47BA-A89B-4CCF7BF3E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9179163"/>
              </p:ext>
            </p:extLst>
          </p:nvPr>
        </p:nvGraphicFramePr>
        <p:xfrm>
          <a:off x="2497773" y="4872663"/>
          <a:ext cx="7877909" cy="1488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515">
                  <a:extLst>
                    <a:ext uri="{9D8B030D-6E8A-4147-A177-3AD203B41FA5}">
                      <a16:colId xmlns="" xmlns:a16="http://schemas.microsoft.com/office/drawing/2014/main" val="2070599143"/>
                    </a:ext>
                  </a:extLst>
                </a:gridCol>
                <a:gridCol w="1453726">
                  <a:extLst>
                    <a:ext uri="{9D8B030D-6E8A-4147-A177-3AD203B41FA5}">
                      <a16:colId xmlns="" xmlns:a16="http://schemas.microsoft.com/office/drawing/2014/main" val="932523201"/>
                    </a:ext>
                  </a:extLst>
                </a:gridCol>
                <a:gridCol w="14537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3047">
                  <a:extLst>
                    <a:ext uri="{9D8B030D-6E8A-4147-A177-3AD203B41FA5}">
                      <a16:colId xmlns="" xmlns:a16="http://schemas.microsoft.com/office/drawing/2014/main" val="2610537124"/>
                    </a:ext>
                  </a:extLst>
                </a:gridCol>
                <a:gridCol w="873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9466">
                  <a:extLst>
                    <a:ext uri="{9D8B030D-6E8A-4147-A177-3AD203B41FA5}">
                      <a16:colId xmlns="" xmlns:a16="http://schemas.microsoft.com/office/drawing/2014/main" val="2916823728"/>
                    </a:ext>
                  </a:extLst>
                </a:gridCol>
                <a:gridCol w="860382">
                  <a:extLst>
                    <a:ext uri="{9D8B030D-6E8A-4147-A177-3AD203B41FA5}">
                      <a16:colId xmlns="" xmlns:a16="http://schemas.microsoft.com/office/drawing/2014/main" val="4033999013"/>
                    </a:ext>
                  </a:extLst>
                </a:gridCol>
              </a:tblGrid>
              <a:tr h="419285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factor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lights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CLF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F(B)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W(rated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power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708830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hall 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8353.5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3176853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hall 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10740.6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36" marR="8636" marT="86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535582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605218D-7459-457E-9E9F-AF86E63B995B}"/>
              </a:ext>
            </a:extLst>
          </p:cNvPr>
          <p:cNvSpPr txBox="1">
            <a:spLocks/>
          </p:cNvSpPr>
          <p:nvPr/>
        </p:nvSpPr>
        <p:spPr>
          <a:xfrm>
            <a:off x="1626829" y="2223565"/>
            <a:ext cx="9405382" cy="650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(Btu/hr) = 3.4[Btu/hr /Watt] * CLF * W * f(b</a:t>
            </a:r>
            <a:r>
              <a:rPr lang="en-US" sz="2800" dirty="0" smtClean="0"/>
              <a:t>)</a:t>
            </a: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326199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345EE-A5A8-494B-926B-08F7F197C4F5}"/>
              </a:ext>
            </a:extLst>
          </p:cNvPr>
          <p:cNvSpPr txBox="1">
            <a:spLocks/>
          </p:cNvSpPr>
          <p:nvPr/>
        </p:nvSpPr>
        <p:spPr>
          <a:xfrm>
            <a:off x="1065138" y="0"/>
            <a:ext cx="10311619" cy="1012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sz="28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19EB6BDB-104F-4527-8AA2-D40B015C6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4717462"/>
              </p:ext>
            </p:extLst>
          </p:nvPr>
        </p:nvGraphicFramePr>
        <p:xfrm>
          <a:off x="3252653" y="4872446"/>
          <a:ext cx="7297067" cy="1437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5576">
                  <a:extLst>
                    <a:ext uri="{9D8B030D-6E8A-4147-A177-3AD203B41FA5}">
                      <a16:colId xmlns="" xmlns:a16="http://schemas.microsoft.com/office/drawing/2014/main" val="1862641772"/>
                    </a:ext>
                  </a:extLst>
                </a:gridCol>
                <a:gridCol w="647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1564">
                  <a:extLst>
                    <a:ext uri="{9D8B030D-6E8A-4147-A177-3AD203B41FA5}">
                      <a16:colId xmlns="" xmlns:a16="http://schemas.microsoft.com/office/drawing/2014/main" val="2411113181"/>
                    </a:ext>
                  </a:extLst>
                </a:gridCol>
                <a:gridCol w="1193789">
                  <a:extLst>
                    <a:ext uri="{9D8B030D-6E8A-4147-A177-3AD203B41FA5}">
                      <a16:colId xmlns="" xmlns:a16="http://schemas.microsoft.com/office/drawing/2014/main" val="1953942158"/>
                    </a:ext>
                  </a:extLst>
                </a:gridCol>
                <a:gridCol w="982232">
                  <a:extLst>
                    <a:ext uri="{9D8B030D-6E8A-4147-A177-3AD203B41FA5}">
                      <a16:colId xmlns="" xmlns:a16="http://schemas.microsoft.com/office/drawing/2014/main" val="829495773"/>
                    </a:ext>
                  </a:extLst>
                </a:gridCol>
                <a:gridCol w="906676">
                  <a:extLst>
                    <a:ext uri="{9D8B030D-6E8A-4147-A177-3AD203B41FA5}">
                      <a16:colId xmlns="" xmlns:a16="http://schemas.microsoft.com/office/drawing/2014/main" val="1285240148"/>
                    </a:ext>
                  </a:extLst>
                </a:gridCol>
              </a:tblGrid>
              <a:tr h="401429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U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6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959544"/>
                  </a:ext>
                </a:extLst>
              </a:tr>
              <a:tr h="4014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hall 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36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5356346"/>
                  </a:ext>
                </a:extLst>
              </a:tr>
              <a:tr h="53910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hall 2</a:t>
                      </a:r>
                      <a:endParaRPr lang="en-I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36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89212" y="526017"/>
            <a:ext cx="8783831" cy="48685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window-Door load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6D6B1CB3-EE25-43DE-B585-5413B17B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333" y="2199736"/>
            <a:ext cx="9384797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Window: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There 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will be no load for window in conference hall </a:t>
            </a:r>
            <a:r>
              <a:rPr lang="en-I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I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 2</a:t>
            </a:r>
          </a:p>
          <a:p>
            <a:pPr marL="0" indent="0">
              <a:buNone/>
            </a:pPr>
            <a:endParaRPr lang="en-IN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Door: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IN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94E6C06-36B1-45AE-A0F4-C93CD7D86289}"/>
              </a:ext>
            </a:extLst>
          </p:cNvPr>
          <p:cNvSpPr/>
          <p:nvPr/>
        </p:nvSpPr>
        <p:spPr>
          <a:xfrm>
            <a:off x="3104590" y="27371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94E6C06-36B1-45AE-A0F4-C93CD7D86289}"/>
              </a:ext>
            </a:extLst>
          </p:cNvPr>
          <p:cNvSpPr/>
          <p:nvPr/>
        </p:nvSpPr>
        <p:spPr>
          <a:xfrm>
            <a:off x="2266454" y="3699317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DF5E84-DB98-4B25-BB32-50E883E6CC6E}"/>
              </a:ext>
            </a:extLst>
          </p:cNvPr>
          <p:cNvSpPr txBox="1">
            <a:spLocks/>
          </p:cNvSpPr>
          <p:nvPr/>
        </p:nvSpPr>
        <p:spPr>
          <a:xfrm>
            <a:off x="1167618" y="0"/>
            <a:ext cx="10311619" cy="123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 load though appliances</a:t>
            </a:r>
            <a:endParaRPr lang="en-IN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BED7DF4-BBEB-4600-95B2-3A564F74914E}"/>
              </a:ext>
            </a:extLst>
          </p:cNvPr>
          <p:cNvSpPr/>
          <p:nvPr/>
        </p:nvSpPr>
        <p:spPr>
          <a:xfrm>
            <a:off x="5701344" y="2373306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CONFERENCE HALL 1</a:t>
            </a:r>
            <a:endParaRPr lang="en-IN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CE2C6399-B564-42F3-AF09-002270F66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7693888"/>
              </p:ext>
            </p:extLst>
          </p:nvPr>
        </p:nvGraphicFramePr>
        <p:xfrm>
          <a:off x="3197400" y="2834079"/>
          <a:ext cx="7252887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724">
                  <a:extLst>
                    <a:ext uri="{9D8B030D-6E8A-4147-A177-3AD203B41FA5}">
                      <a16:colId xmlns="" xmlns:a16="http://schemas.microsoft.com/office/drawing/2014/main" val="1716536473"/>
                    </a:ext>
                  </a:extLst>
                </a:gridCol>
                <a:gridCol w="943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3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31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090">
                  <a:extLst>
                    <a:ext uri="{9D8B030D-6E8A-4147-A177-3AD203B41FA5}">
                      <a16:colId xmlns="" xmlns:a16="http://schemas.microsoft.com/office/drawing/2014/main" val="4127645109"/>
                    </a:ext>
                  </a:extLst>
                </a:gridCol>
                <a:gridCol w="476764">
                  <a:extLst>
                    <a:ext uri="{9D8B030D-6E8A-4147-A177-3AD203B41FA5}">
                      <a16:colId xmlns="" xmlns:a16="http://schemas.microsoft.com/office/drawing/2014/main" val="3507396635"/>
                    </a:ext>
                  </a:extLst>
                </a:gridCol>
                <a:gridCol w="919147">
                  <a:extLst>
                    <a:ext uri="{9D8B030D-6E8A-4147-A177-3AD203B41FA5}">
                      <a16:colId xmlns="" xmlns:a16="http://schemas.microsoft.com/office/drawing/2014/main" val="1442857620"/>
                    </a:ext>
                  </a:extLst>
                </a:gridCol>
                <a:gridCol w="7545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NUMBER(N)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CLF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Qsensible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Qlatent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4982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Projector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1665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137.7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940408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ED7DF4-BBEB-4600-95B2-3A564F74914E}"/>
              </a:ext>
            </a:extLst>
          </p:cNvPr>
          <p:cNvSpPr/>
          <p:nvPr/>
        </p:nvSpPr>
        <p:spPr>
          <a:xfrm>
            <a:off x="5684928" y="4389715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CONFERENCE HALL 2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3048000" y="836024"/>
            <a:ext cx="6546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 Sensible = Qin x Fu x Fr x (CLF) </a:t>
            </a:r>
          </a:p>
          <a:p>
            <a:r>
              <a:rPr lang="en-US" dirty="0" smtClean="0"/>
              <a:t>Q Latent = Qin x Fu </a:t>
            </a:r>
          </a:p>
          <a:p>
            <a:r>
              <a:rPr lang="en-US" dirty="0" smtClean="0"/>
              <a:t>Qin = 3.4 x W, CLF = 0.45 (simple furnishing)</a:t>
            </a:r>
          </a:p>
          <a:p>
            <a:r>
              <a:rPr lang="en-US" dirty="0" smtClean="0"/>
              <a:t>Fu= Usage factor ,Fr= Radiation factor ,CLF = Cooling Load Factor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E2C6399-B564-42F3-AF09-002270F66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7693888"/>
              </p:ext>
            </p:extLst>
          </p:nvPr>
        </p:nvGraphicFramePr>
        <p:xfrm>
          <a:off x="3223188" y="5026339"/>
          <a:ext cx="7227097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516">
                  <a:extLst>
                    <a:ext uri="{9D8B030D-6E8A-4147-A177-3AD203B41FA5}">
                      <a16:colId xmlns="" xmlns:a16="http://schemas.microsoft.com/office/drawing/2014/main" val="1716536473"/>
                    </a:ext>
                  </a:extLst>
                </a:gridCol>
                <a:gridCol w="9403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03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11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60352">
                  <a:extLst>
                    <a:ext uri="{9D8B030D-6E8A-4147-A177-3AD203B41FA5}">
                      <a16:colId xmlns="" xmlns:a16="http://schemas.microsoft.com/office/drawing/2014/main" val="4127645109"/>
                    </a:ext>
                  </a:extLst>
                </a:gridCol>
                <a:gridCol w="597625">
                  <a:extLst>
                    <a:ext uri="{9D8B030D-6E8A-4147-A177-3AD203B41FA5}">
                      <a16:colId xmlns="" xmlns:a16="http://schemas.microsoft.com/office/drawing/2014/main" val="3507396635"/>
                    </a:ext>
                  </a:extLst>
                </a:gridCol>
                <a:gridCol w="915879">
                  <a:extLst>
                    <a:ext uri="{9D8B030D-6E8A-4147-A177-3AD203B41FA5}">
                      <a16:colId xmlns="" xmlns:a16="http://schemas.microsoft.com/office/drawing/2014/main" val="1442857620"/>
                    </a:ext>
                  </a:extLst>
                </a:gridCol>
                <a:gridCol w="7519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NUMBER(N)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CLF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Qsensible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Qlatent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4982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Projector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1665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137.7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940408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6968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13B6707-5F69-42F9-BD8A-B6DAACE51423}"/>
              </a:ext>
            </a:extLst>
          </p:cNvPr>
          <p:cNvSpPr txBox="1">
            <a:spLocks/>
          </p:cNvSpPr>
          <p:nvPr/>
        </p:nvSpPr>
        <p:spPr>
          <a:xfrm>
            <a:off x="1153552" y="168812"/>
            <a:ext cx="10325686" cy="1069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infiltration load</a:t>
            </a:r>
            <a:endParaRPr lang="en-IN" sz="2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8C4FC79-4C9D-4612-B240-5BAAFEA04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7504354"/>
              </p:ext>
            </p:extLst>
          </p:nvPr>
        </p:nvGraphicFramePr>
        <p:xfrm>
          <a:off x="942022" y="4560785"/>
          <a:ext cx="4459972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0149">
                  <a:extLst>
                    <a:ext uri="{9D8B030D-6E8A-4147-A177-3AD203B41FA5}">
                      <a16:colId xmlns="" xmlns:a16="http://schemas.microsoft.com/office/drawing/2014/main" val="606189011"/>
                    </a:ext>
                  </a:extLst>
                </a:gridCol>
                <a:gridCol w="439738">
                  <a:extLst>
                    <a:ext uri="{9D8B030D-6E8A-4147-A177-3AD203B41FA5}">
                      <a16:colId xmlns="" xmlns:a16="http://schemas.microsoft.com/office/drawing/2014/main" val="1659157716"/>
                    </a:ext>
                  </a:extLst>
                </a:gridCol>
                <a:gridCol w="439420">
                  <a:extLst>
                    <a:ext uri="{9D8B030D-6E8A-4147-A177-3AD203B41FA5}">
                      <a16:colId xmlns="" xmlns:a16="http://schemas.microsoft.com/office/drawing/2014/main" val="2219264891"/>
                    </a:ext>
                  </a:extLst>
                </a:gridCol>
                <a:gridCol w="1066205">
                  <a:extLst>
                    <a:ext uri="{9D8B030D-6E8A-4147-A177-3AD203B41FA5}">
                      <a16:colId xmlns="" xmlns:a16="http://schemas.microsoft.com/office/drawing/2014/main" val="2396831859"/>
                    </a:ext>
                  </a:extLst>
                </a:gridCol>
                <a:gridCol w="734460">
                  <a:extLst>
                    <a:ext uri="{9D8B030D-6E8A-4147-A177-3AD203B41FA5}">
                      <a16:colId xmlns="" xmlns:a16="http://schemas.microsoft.com/office/drawing/2014/main" val="36028560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Sensible Heat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</a:t>
                      </a:r>
                      <a:r>
                        <a:rPr lang="en-IN" sz="14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people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4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3841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Educational Institute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5672522"/>
                  </a:ext>
                </a:extLst>
              </a:tr>
              <a:tr h="184423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812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Latent Heat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</a:t>
                      </a:r>
                      <a:r>
                        <a:rPr lang="en-IN" sz="14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people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83093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77863.5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2589544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8CD0600-C97F-4849-BF29-D8B0AFB58273}"/>
              </a:ext>
            </a:extLst>
          </p:cNvPr>
          <p:cNvSpPr/>
          <p:nvPr/>
        </p:nvSpPr>
        <p:spPr>
          <a:xfrm>
            <a:off x="4178105" y="1182790"/>
            <a:ext cx="3607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Q </a:t>
            </a:r>
            <a:r>
              <a:rPr lang="fr-FR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Sensible</a:t>
            </a: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= 1.08 * CFM * ΔT</a:t>
            </a:r>
          </a:p>
          <a:p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Q </a:t>
            </a:r>
            <a:r>
              <a:rPr lang="fr-FR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Latent</a:t>
            </a: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= 4840 * CFM * ΔW</a:t>
            </a:r>
            <a:endParaRPr lang="en-IN" sz="2400" dirty="0">
              <a:solidFill>
                <a:srgbClr val="002060"/>
              </a:solidFill>
            </a:endParaRPr>
          </a:p>
          <a:p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CA7219-8809-452F-BD55-6962D0372633}"/>
              </a:ext>
            </a:extLst>
          </p:cNvPr>
          <p:cNvSpPr txBox="1"/>
          <p:nvPr/>
        </p:nvSpPr>
        <p:spPr>
          <a:xfrm>
            <a:off x="4276578" y="2729132"/>
            <a:ext cx="595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Assumption: Educational institute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     </a:t>
            </a:r>
            <a:r>
              <a:rPr lang="en-IN" dirty="0" smtClean="0">
                <a:solidFill>
                  <a:srgbClr val="FF0000"/>
                </a:solidFill>
              </a:rPr>
              <a:t>     CFM(cubic feet of air per minute)=5.5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D64D4D-778C-4F66-96B9-A89D0BE7375E}"/>
              </a:ext>
            </a:extLst>
          </p:cNvPr>
          <p:cNvSpPr/>
          <p:nvPr/>
        </p:nvSpPr>
        <p:spPr>
          <a:xfrm>
            <a:off x="1473957" y="3671248"/>
            <a:ext cx="4804227" cy="383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CONFERENCE HALL 1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73AA8C-97A2-4726-BB06-E0143A4F2EE7}"/>
              </a:ext>
            </a:extLst>
          </p:cNvPr>
          <p:cNvSpPr/>
          <p:nvPr/>
        </p:nvSpPr>
        <p:spPr>
          <a:xfrm>
            <a:off x="8202347" y="3668099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CONFERENCE HALL 2</a:t>
            </a:r>
            <a:endParaRPr lang="en-I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18C4FC79-4C9D-4612-B240-5BAAFEA04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7504354"/>
              </p:ext>
            </p:extLst>
          </p:nvPr>
        </p:nvGraphicFramePr>
        <p:xfrm>
          <a:off x="6721622" y="4502165"/>
          <a:ext cx="4459972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0149">
                  <a:extLst>
                    <a:ext uri="{9D8B030D-6E8A-4147-A177-3AD203B41FA5}">
                      <a16:colId xmlns="" xmlns:a16="http://schemas.microsoft.com/office/drawing/2014/main" val="606189011"/>
                    </a:ext>
                  </a:extLst>
                </a:gridCol>
                <a:gridCol w="439738">
                  <a:extLst>
                    <a:ext uri="{9D8B030D-6E8A-4147-A177-3AD203B41FA5}">
                      <a16:colId xmlns="" xmlns:a16="http://schemas.microsoft.com/office/drawing/2014/main" val="1659157716"/>
                    </a:ext>
                  </a:extLst>
                </a:gridCol>
                <a:gridCol w="439420">
                  <a:extLst>
                    <a:ext uri="{9D8B030D-6E8A-4147-A177-3AD203B41FA5}">
                      <a16:colId xmlns="" xmlns:a16="http://schemas.microsoft.com/office/drawing/2014/main" val="2219264891"/>
                    </a:ext>
                  </a:extLst>
                </a:gridCol>
                <a:gridCol w="1059608">
                  <a:extLst>
                    <a:ext uri="{9D8B030D-6E8A-4147-A177-3AD203B41FA5}">
                      <a16:colId xmlns="" xmlns:a16="http://schemas.microsoft.com/office/drawing/2014/main" val="2396831859"/>
                    </a:ext>
                  </a:extLst>
                </a:gridCol>
                <a:gridCol w="741057">
                  <a:extLst>
                    <a:ext uri="{9D8B030D-6E8A-4147-A177-3AD203B41FA5}">
                      <a16:colId xmlns="" xmlns:a16="http://schemas.microsoft.com/office/drawing/2014/main" val="36028560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Sensible Heat </a:t>
                      </a:r>
                      <a:r>
                        <a:rPr lang="en-I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</a:t>
                      </a:r>
                      <a:r>
                        <a:rPr lang="en-IN" sz="14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people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4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3841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Educational Institute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11880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5672522"/>
                  </a:ext>
                </a:extLst>
              </a:tr>
              <a:tr h="184423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812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Latent Heat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</a:t>
                      </a:r>
                      <a:r>
                        <a:rPr lang="en-IN" sz="14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people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83093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119790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2589544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4970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453020C1-0C43-4251-B350-BB050240784C}"/>
              </a:ext>
            </a:extLst>
          </p:cNvPr>
          <p:cNvSpPr txBox="1">
            <a:spLocks/>
          </p:cNvSpPr>
          <p:nvPr/>
        </p:nvSpPr>
        <p:spPr>
          <a:xfrm>
            <a:off x="1153552" y="168812"/>
            <a:ext cx="10325686" cy="1069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room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load</a:t>
            </a:r>
            <a:endParaRPr lang="en-IN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E160D3-6449-4D0E-B03F-62646BFCF020}"/>
              </a:ext>
            </a:extLst>
          </p:cNvPr>
          <p:cNvSpPr/>
          <p:nvPr/>
        </p:nvSpPr>
        <p:spPr>
          <a:xfrm>
            <a:off x="1604556" y="1485507"/>
            <a:ext cx="2635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CONFERENCE HALL 1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5CFADF86-BBF6-4D3F-9EB0-1AD413AF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8426848"/>
              </p:ext>
            </p:extLst>
          </p:nvPr>
        </p:nvGraphicFramePr>
        <p:xfrm>
          <a:off x="2897944" y="2249284"/>
          <a:ext cx="6715923" cy="3547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4845">
                  <a:extLst>
                    <a:ext uri="{9D8B030D-6E8A-4147-A177-3AD203B41FA5}">
                      <a16:colId xmlns="" xmlns:a16="http://schemas.microsoft.com/office/drawing/2014/main" val="4088371488"/>
                    </a:ext>
                  </a:extLst>
                </a:gridCol>
                <a:gridCol w="1175657">
                  <a:extLst>
                    <a:ext uri="{9D8B030D-6E8A-4147-A177-3AD203B41FA5}">
                      <a16:colId xmlns="" xmlns:a16="http://schemas.microsoft.com/office/drawing/2014/main" val="4207016402"/>
                    </a:ext>
                  </a:extLst>
                </a:gridCol>
                <a:gridCol w="1169628">
                  <a:extLst>
                    <a:ext uri="{9D8B030D-6E8A-4147-A177-3AD203B41FA5}">
                      <a16:colId xmlns="" xmlns:a16="http://schemas.microsoft.com/office/drawing/2014/main" val="3049266898"/>
                    </a:ext>
                  </a:extLst>
                </a:gridCol>
                <a:gridCol w="1285793">
                  <a:extLst>
                    <a:ext uri="{9D8B030D-6E8A-4147-A177-3AD203B41FA5}">
                      <a16:colId xmlns="" xmlns:a16="http://schemas.microsoft.com/office/drawing/2014/main" val="1913779438"/>
                    </a:ext>
                  </a:extLst>
                </a:gridCol>
              </a:tblGrid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SECTION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SHL(BTU/hr)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LHL(BTU/hr)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Total(BTU/hr)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9155579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WALLS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6487.2463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6487.2463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5466807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</a:rPr>
                        <a:t>Roof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7329.18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</a:rPr>
                        <a:t>7329.18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44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8353.8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8353.8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044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DOORS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6550860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Electrical Appliances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3289.5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2925963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People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4573618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infiltration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77863.5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85585.5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6036990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159936.366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7264734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Total(TR)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  <a:highlight>
                            <a:srgbClr val="FFFF00"/>
                          </a:highlight>
                        </a:rPr>
                        <a:t>14.16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244094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2942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498B1A7-37D0-4C56-974B-5D6568E0BD9E}"/>
              </a:ext>
            </a:extLst>
          </p:cNvPr>
          <p:cNvSpPr txBox="1"/>
          <p:nvPr/>
        </p:nvSpPr>
        <p:spPr>
          <a:xfrm>
            <a:off x="4345743" y="3719756"/>
            <a:ext cx="34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endParaRPr lang="en-IN" sz="28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498B1A7-37D0-4C56-974B-5D6568E0BD9E}"/>
              </a:ext>
            </a:extLst>
          </p:cNvPr>
          <p:cNvSpPr txBox="1"/>
          <p:nvPr/>
        </p:nvSpPr>
        <p:spPr>
          <a:xfrm>
            <a:off x="3775165" y="1802674"/>
            <a:ext cx="7837715" cy="4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Orientation of building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Physical dimensions of spaces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Ceiling height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Construction materials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Windows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Doors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People (occupancy- nature of activity)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Lighting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Appliances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Ventilation and infiltration</a:t>
            </a:r>
            <a:endParaRPr lang="en-IN" sz="28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98B1A7-37D0-4C56-974B-5D6568E0BD9E}"/>
              </a:ext>
            </a:extLst>
          </p:cNvPr>
          <p:cNvSpPr txBox="1"/>
          <p:nvPr/>
        </p:nvSpPr>
        <p:spPr>
          <a:xfrm>
            <a:off x="1311579" y="768186"/>
            <a:ext cx="9931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information for load estimation</a:t>
            </a:r>
            <a:endParaRPr lang="en-IN" sz="44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98ABB4-513C-406B-A40A-1ECA37F4C671}"/>
              </a:ext>
            </a:extLst>
          </p:cNvPr>
          <p:cNvSpPr/>
          <p:nvPr/>
        </p:nvSpPr>
        <p:spPr>
          <a:xfrm>
            <a:off x="1767172" y="1343467"/>
            <a:ext cx="4804227" cy="383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CONFERENCE HALL 2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5CFADF86-BBF6-4D3F-9EB0-1AD413AF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3428790"/>
              </p:ext>
            </p:extLst>
          </p:nvPr>
        </p:nvGraphicFramePr>
        <p:xfrm>
          <a:off x="2897944" y="2442754"/>
          <a:ext cx="7173519" cy="335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4662">
                  <a:extLst>
                    <a:ext uri="{9D8B030D-6E8A-4147-A177-3AD203B41FA5}">
                      <a16:colId xmlns="" xmlns:a16="http://schemas.microsoft.com/office/drawing/2014/main" val="4088371488"/>
                    </a:ext>
                  </a:extLst>
                </a:gridCol>
                <a:gridCol w="1446237">
                  <a:extLst>
                    <a:ext uri="{9D8B030D-6E8A-4147-A177-3AD203B41FA5}">
                      <a16:colId xmlns="" xmlns:a16="http://schemas.microsoft.com/office/drawing/2014/main" val="4207016402"/>
                    </a:ext>
                  </a:extLst>
                </a:gridCol>
                <a:gridCol w="1114083">
                  <a:extLst>
                    <a:ext uri="{9D8B030D-6E8A-4147-A177-3AD203B41FA5}">
                      <a16:colId xmlns="" xmlns:a16="http://schemas.microsoft.com/office/drawing/2014/main" val="3049266898"/>
                    </a:ext>
                  </a:extLst>
                </a:gridCol>
                <a:gridCol w="1358537">
                  <a:extLst>
                    <a:ext uri="{9D8B030D-6E8A-4147-A177-3AD203B41FA5}">
                      <a16:colId xmlns="" xmlns:a16="http://schemas.microsoft.com/office/drawing/2014/main" val="1913779438"/>
                    </a:ext>
                  </a:extLst>
                </a:gridCol>
              </a:tblGrid>
              <a:tr h="299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SECTION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SHL(BTU/hr)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LHL(BTU/hr)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Total(BTU/hr)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9155579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WALLS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7674,3069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7674.3069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5466807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</a:rPr>
                        <a:t>Roof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9506.69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</a:rPr>
                        <a:t>9506.69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10740.6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10740.6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DOORS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655086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Electrical Appliances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3060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3289.5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2925963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People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33880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89880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4573618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infiltration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11880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119790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131670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603699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253230.2369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7264734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Total(TR)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  <a:highlight>
                            <a:srgbClr val="FFFF00"/>
                          </a:highlight>
                        </a:rPr>
                        <a:t>21.10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244094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2854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BCF659BF-D5C6-4CA5-9F70-712EA4ADF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6976663"/>
              </p:ext>
            </p:extLst>
          </p:nvPr>
        </p:nvGraphicFramePr>
        <p:xfrm>
          <a:off x="1141187" y="3791895"/>
          <a:ext cx="4879756" cy="2232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903">
                  <a:extLst>
                    <a:ext uri="{9D8B030D-6E8A-4147-A177-3AD203B41FA5}">
                      <a16:colId xmlns="" xmlns:a16="http://schemas.microsoft.com/office/drawing/2014/main" val="3546174916"/>
                    </a:ext>
                  </a:extLst>
                </a:gridCol>
                <a:gridCol w="918386">
                  <a:extLst>
                    <a:ext uri="{9D8B030D-6E8A-4147-A177-3AD203B41FA5}">
                      <a16:colId xmlns="" xmlns:a16="http://schemas.microsoft.com/office/drawing/2014/main" val="2588137529"/>
                    </a:ext>
                  </a:extLst>
                </a:gridCol>
                <a:gridCol w="918386">
                  <a:extLst>
                    <a:ext uri="{9D8B030D-6E8A-4147-A177-3AD203B41FA5}">
                      <a16:colId xmlns="" xmlns:a16="http://schemas.microsoft.com/office/drawing/2014/main" val="1884277540"/>
                    </a:ext>
                  </a:extLst>
                </a:gridCol>
                <a:gridCol w="918386">
                  <a:extLst>
                    <a:ext uri="{9D8B030D-6E8A-4147-A177-3AD203B41FA5}">
                      <a16:colId xmlns="" xmlns:a16="http://schemas.microsoft.com/office/drawing/2014/main" val="2727759684"/>
                    </a:ext>
                  </a:extLst>
                </a:gridCol>
                <a:gridCol w="1058695">
                  <a:extLst>
                    <a:ext uri="{9D8B030D-6E8A-4147-A177-3AD203B41FA5}">
                      <a16:colId xmlns="" xmlns:a16="http://schemas.microsoft.com/office/drawing/2014/main" val="759113381"/>
                    </a:ext>
                  </a:extLst>
                </a:gridCol>
              </a:tblGrid>
              <a:tr h="373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Sensible Heat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</a:t>
                      </a:r>
                      <a:r>
                        <a:rPr lang="en-IN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8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237020"/>
                  </a:ext>
                </a:extLst>
              </a:tr>
              <a:tr h="373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Educational Institute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19305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0245173"/>
                  </a:ext>
                </a:extLst>
              </a:tr>
              <a:tr h="18911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03276530"/>
                  </a:ext>
                </a:extLst>
              </a:tr>
              <a:tr h="373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Latent Heat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</a:t>
                      </a:r>
                      <a:r>
                        <a:rPr lang="en-IN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8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8262773"/>
                  </a:ext>
                </a:extLst>
              </a:tr>
              <a:tr h="18911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84784.7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73792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D17B6A-A04B-41AF-B30C-A4C3C89D2FEF}"/>
              </a:ext>
            </a:extLst>
          </p:cNvPr>
          <p:cNvSpPr txBox="1"/>
          <p:nvPr/>
        </p:nvSpPr>
        <p:spPr>
          <a:xfrm>
            <a:off x="2790825" y="473309"/>
            <a:ext cx="6038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ventilation load</a:t>
            </a:r>
            <a:endParaRPr lang="en-IN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07C5A97-397A-4E63-8CFB-DDE4CD0DD644}"/>
              </a:ext>
            </a:extLst>
          </p:cNvPr>
          <p:cNvSpPr/>
          <p:nvPr/>
        </p:nvSpPr>
        <p:spPr>
          <a:xfrm>
            <a:off x="4124325" y="1362074"/>
            <a:ext cx="36607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Q </a:t>
            </a:r>
            <a:r>
              <a:rPr lang="fr-FR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Sensible</a:t>
            </a: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= 1.08 * CFM * ΔT</a:t>
            </a:r>
          </a:p>
          <a:p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Q </a:t>
            </a:r>
            <a:r>
              <a:rPr lang="fr-FR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Latent</a:t>
            </a: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= 4840 * CFM * ΔW</a:t>
            </a:r>
            <a:endParaRPr lang="en-IN" sz="2400" dirty="0">
              <a:solidFill>
                <a:srgbClr val="002060"/>
              </a:solidFill>
            </a:endParaRPr>
          </a:p>
          <a:p>
            <a:endParaRPr lang="en-IN" sz="2400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CF659BF-D5C6-4CA5-9F70-712EA4ADF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6976663"/>
              </p:ext>
            </p:extLst>
          </p:nvPr>
        </p:nvGraphicFramePr>
        <p:xfrm>
          <a:off x="6695699" y="3637272"/>
          <a:ext cx="4879756" cy="2371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903">
                  <a:extLst>
                    <a:ext uri="{9D8B030D-6E8A-4147-A177-3AD203B41FA5}">
                      <a16:colId xmlns="" xmlns:a16="http://schemas.microsoft.com/office/drawing/2014/main" val="3546174916"/>
                    </a:ext>
                  </a:extLst>
                </a:gridCol>
                <a:gridCol w="918386">
                  <a:extLst>
                    <a:ext uri="{9D8B030D-6E8A-4147-A177-3AD203B41FA5}">
                      <a16:colId xmlns="" xmlns:a16="http://schemas.microsoft.com/office/drawing/2014/main" val="2588137529"/>
                    </a:ext>
                  </a:extLst>
                </a:gridCol>
                <a:gridCol w="918386">
                  <a:extLst>
                    <a:ext uri="{9D8B030D-6E8A-4147-A177-3AD203B41FA5}">
                      <a16:colId xmlns="" xmlns:a16="http://schemas.microsoft.com/office/drawing/2014/main" val="1884277540"/>
                    </a:ext>
                  </a:extLst>
                </a:gridCol>
                <a:gridCol w="918386">
                  <a:extLst>
                    <a:ext uri="{9D8B030D-6E8A-4147-A177-3AD203B41FA5}">
                      <a16:colId xmlns="" xmlns:a16="http://schemas.microsoft.com/office/drawing/2014/main" val="2727759684"/>
                    </a:ext>
                  </a:extLst>
                </a:gridCol>
                <a:gridCol w="1058695">
                  <a:extLst>
                    <a:ext uri="{9D8B030D-6E8A-4147-A177-3AD203B41FA5}">
                      <a16:colId xmlns="" xmlns:a16="http://schemas.microsoft.com/office/drawing/2014/main" val="759113381"/>
                    </a:ext>
                  </a:extLst>
                </a:gridCol>
              </a:tblGrid>
              <a:tr h="695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Sensible Heat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</a:t>
                      </a:r>
                      <a:r>
                        <a:rPr lang="en-IN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8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237020"/>
                  </a:ext>
                </a:extLst>
              </a:tr>
              <a:tr h="373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Educational Institute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0245173"/>
                  </a:ext>
                </a:extLst>
              </a:tr>
              <a:tr h="18911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03276530"/>
                  </a:ext>
                </a:extLst>
              </a:tr>
              <a:tr h="373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Latent Heat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</a:t>
                      </a:r>
                      <a:r>
                        <a:rPr lang="en-IN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N" sz="1800" b="0" dirty="0" err="1" smtClean="0">
                          <a:solidFill>
                            <a:schemeClr val="tx1"/>
                          </a:solidFill>
                        </a:rPr>
                        <a:t>btu</a:t>
                      </a:r>
                      <a:r>
                        <a:rPr lang="en-IN" sz="1800" b="0" dirty="0" smtClean="0">
                          <a:solidFill>
                            <a:schemeClr val="tx1"/>
                          </a:solidFill>
                        </a:rPr>
                        <a:t>/hr)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8262773"/>
                  </a:ext>
                </a:extLst>
              </a:tr>
              <a:tr h="170171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130438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73792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E160D3-6449-4D0E-B03F-62646BFCF020}"/>
              </a:ext>
            </a:extLst>
          </p:cNvPr>
          <p:cNvSpPr/>
          <p:nvPr/>
        </p:nvSpPr>
        <p:spPr>
          <a:xfrm>
            <a:off x="1604556" y="2892307"/>
            <a:ext cx="2635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CONFERENCE HALL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E160D3-6449-4D0E-B03F-62646BFCF020}"/>
              </a:ext>
            </a:extLst>
          </p:cNvPr>
          <p:cNvSpPr/>
          <p:nvPr/>
        </p:nvSpPr>
        <p:spPr>
          <a:xfrm>
            <a:off x="7344300" y="2892307"/>
            <a:ext cx="2635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CONFERENCE HALL 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4249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7184BE-DAEE-4592-908A-E27561700514}"/>
              </a:ext>
            </a:extLst>
          </p:cNvPr>
          <p:cNvSpPr txBox="1"/>
          <p:nvPr/>
        </p:nvSpPr>
        <p:spPr>
          <a:xfrm>
            <a:off x="2790825" y="473309"/>
            <a:ext cx="6038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Total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with ventilation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72197" y="1427416"/>
            <a:ext cx="25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CONFERENCE HALL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22</a:t>
            </a:fld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CFADF86-BBF6-4D3F-9EB0-1AD413AF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8426848"/>
              </p:ext>
            </p:extLst>
          </p:nvPr>
        </p:nvGraphicFramePr>
        <p:xfrm>
          <a:off x="2897944" y="2249284"/>
          <a:ext cx="6715923" cy="3897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4845">
                  <a:extLst>
                    <a:ext uri="{9D8B030D-6E8A-4147-A177-3AD203B41FA5}">
                      <a16:colId xmlns="" xmlns:a16="http://schemas.microsoft.com/office/drawing/2014/main" val="4088371488"/>
                    </a:ext>
                  </a:extLst>
                </a:gridCol>
                <a:gridCol w="1175657">
                  <a:extLst>
                    <a:ext uri="{9D8B030D-6E8A-4147-A177-3AD203B41FA5}">
                      <a16:colId xmlns="" xmlns:a16="http://schemas.microsoft.com/office/drawing/2014/main" val="4207016402"/>
                    </a:ext>
                  </a:extLst>
                </a:gridCol>
                <a:gridCol w="1169628">
                  <a:extLst>
                    <a:ext uri="{9D8B030D-6E8A-4147-A177-3AD203B41FA5}">
                      <a16:colId xmlns="" xmlns:a16="http://schemas.microsoft.com/office/drawing/2014/main" val="3049266898"/>
                    </a:ext>
                  </a:extLst>
                </a:gridCol>
                <a:gridCol w="1285793">
                  <a:extLst>
                    <a:ext uri="{9D8B030D-6E8A-4147-A177-3AD203B41FA5}">
                      <a16:colId xmlns="" xmlns:a16="http://schemas.microsoft.com/office/drawing/2014/main" val="1913779438"/>
                    </a:ext>
                  </a:extLst>
                </a:gridCol>
              </a:tblGrid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SECTION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SHL(BTU/hr)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LHL(BTU/hr)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Total(BTU/hr)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9155579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WALLS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6487.2463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6487.2463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5466807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</a:rPr>
                        <a:t>Roof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7329.18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</a:rPr>
                        <a:t>7329.18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44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8353.8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8353.8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044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DOORS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6550860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Electrical Appliances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3289.5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2925963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People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4573618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infiltration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77863.5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85585.5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6036990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Ventilation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84784.7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104089.7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274026.06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7264734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Total(TR)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</a:rPr>
                        <a:t>22.835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2440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7572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23</a:t>
            </a:fld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737359" y="434612"/>
          <a:ext cx="10261553" cy="596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453020C1-0C43-4251-B350-BB050240784C}"/>
              </a:ext>
            </a:extLst>
          </p:cNvPr>
          <p:cNvSpPr txBox="1">
            <a:spLocks/>
          </p:cNvSpPr>
          <p:nvPr/>
        </p:nvSpPr>
        <p:spPr>
          <a:xfrm>
            <a:off x="1153552" y="168812"/>
            <a:ext cx="10325686" cy="1069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total load</a:t>
            </a:r>
            <a:endParaRPr lang="en-IN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E160D3-6449-4D0E-B03F-62646BFCF020}"/>
              </a:ext>
            </a:extLst>
          </p:cNvPr>
          <p:cNvSpPr/>
          <p:nvPr/>
        </p:nvSpPr>
        <p:spPr>
          <a:xfrm>
            <a:off x="1266093" y="1026941"/>
            <a:ext cx="294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CONFERENCE HALL 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24</a:t>
            </a:fld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CFADF86-BBF6-4D3F-9EB0-1AD413AF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3428790"/>
              </p:ext>
            </p:extLst>
          </p:nvPr>
        </p:nvGraphicFramePr>
        <p:xfrm>
          <a:off x="2897944" y="2442754"/>
          <a:ext cx="7173519" cy="3702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4662">
                  <a:extLst>
                    <a:ext uri="{9D8B030D-6E8A-4147-A177-3AD203B41FA5}">
                      <a16:colId xmlns="" xmlns:a16="http://schemas.microsoft.com/office/drawing/2014/main" val="4088371488"/>
                    </a:ext>
                  </a:extLst>
                </a:gridCol>
                <a:gridCol w="1446237">
                  <a:extLst>
                    <a:ext uri="{9D8B030D-6E8A-4147-A177-3AD203B41FA5}">
                      <a16:colId xmlns="" xmlns:a16="http://schemas.microsoft.com/office/drawing/2014/main" val="4207016402"/>
                    </a:ext>
                  </a:extLst>
                </a:gridCol>
                <a:gridCol w="1114083">
                  <a:extLst>
                    <a:ext uri="{9D8B030D-6E8A-4147-A177-3AD203B41FA5}">
                      <a16:colId xmlns="" xmlns:a16="http://schemas.microsoft.com/office/drawing/2014/main" val="3049266898"/>
                    </a:ext>
                  </a:extLst>
                </a:gridCol>
                <a:gridCol w="1358537">
                  <a:extLst>
                    <a:ext uri="{9D8B030D-6E8A-4147-A177-3AD203B41FA5}">
                      <a16:colId xmlns="" xmlns:a16="http://schemas.microsoft.com/office/drawing/2014/main" val="1913779438"/>
                    </a:ext>
                  </a:extLst>
                </a:gridCol>
              </a:tblGrid>
              <a:tr h="29970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SECTION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SHL(BTU/hr)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LHL(BTU/hr)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Total(BTU/hr)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9155579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WALLS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7674,3069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7674.3069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5466807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</a:rPr>
                        <a:t>Roof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9506.69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</a:rPr>
                        <a:t>9506.69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10740.6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10740.6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DOORS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655086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Electrical Appliances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3060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3289.5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2925963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People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33880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89880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4573618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infiltration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11880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119790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131670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603699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Ventilation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160138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413368.236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7264734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Total(TR)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34.447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2440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96575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25</a:t>
            </a:fld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752600" y="457201"/>
          <a:ext cx="10096500" cy="598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="" xmlns:a16="http://schemas.microsoft.com/office/drawing/2014/main" id="{1D5AEE4F-2A77-4E82-BBE9-6CD0A1132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9575132"/>
              </p:ext>
            </p:extLst>
          </p:nvPr>
        </p:nvGraphicFramePr>
        <p:xfrm>
          <a:off x="1659468" y="4389120"/>
          <a:ext cx="8127999" cy="1619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3518768136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424235896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315858776"/>
                    </a:ext>
                  </a:extLst>
                </a:gridCol>
              </a:tblGrid>
              <a:tr h="809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Sensible heat factor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Bypass</a:t>
                      </a:r>
                      <a:r>
                        <a:rPr lang="en-US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factor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Cooling</a:t>
                      </a:r>
                      <a:r>
                        <a:rPr lang="en-US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coil efficiency (%)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824224761"/>
                  </a:ext>
                </a:extLst>
              </a:tr>
              <a:tr h="809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0.532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14223356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577755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hall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34" y="1545780"/>
            <a:ext cx="8596668" cy="2307763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9977" y="1371601"/>
            <a:ext cx="8020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 = 35 °C</a:t>
            </a:r>
          </a:p>
          <a:p>
            <a:r>
              <a:rPr lang="en-US" dirty="0" smtClean="0"/>
              <a:t>Ti  = 25 °C</a:t>
            </a:r>
          </a:p>
          <a:p>
            <a:r>
              <a:rPr lang="en-US" dirty="0" smtClean="0"/>
              <a:t>Tc  = </a:t>
            </a:r>
            <a:r>
              <a:rPr lang="en-US" dirty="0" smtClean="0"/>
              <a:t>10 </a:t>
            </a:r>
            <a:r>
              <a:rPr lang="en-US" dirty="0" smtClean="0"/>
              <a:t>°C</a:t>
            </a:r>
          </a:p>
          <a:p>
            <a:r>
              <a:rPr lang="en-US" dirty="0" smtClean="0"/>
              <a:t>Assumption : </a:t>
            </a:r>
            <a:r>
              <a:rPr lang="en-US" dirty="0" smtClean="0"/>
              <a:t>20</a:t>
            </a:r>
            <a:r>
              <a:rPr lang="en-US" dirty="0" smtClean="0"/>
              <a:t>%  fresh air for ventilation</a:t>
            </a:r>
          </a:p>
          <a:p>
            <a:r>
              <a:rPr lang="en-US" dirty="0" smtClean="0"/>
              <a:t>Air entering to room  = </a:t>
            </a:r>
            <a:r>
              <a:rPr lang="en-US" dirty="0" smtClean="0"/>
              <a:t>21</a:t>
            </a:r>
            <a:r>
              <a:rPr lang="en-US" dirty="0" smtClean="0"/>
              <a:t> </a:t>
            </a:r>
            <a:r>
              <a:rPr lang="en-US" dirty="0" smtClean="0"/>
              <a:t>°C</a:t>
            </a:r>
          </a:p>
          <a:p>
            <a:r>
              <a:rPr lang="en-US" dirty="0" smtClean="0"/>
              <a:t>SHF = room sensible load / total room load</a:t>
            </a:r>
          </a:p>
          <a:p>
            <a:endParaRPr lang="en-US" dirty="0" smtClean="0"/>
          </a:p>
          <a:p>
            <a:r>
              <a:rPr lang="en-US" dirty="0" smtClean="0"/>
              <a:t>BPF =</a:t>
            </a:r>
          </a:p>
          <a:p>
            <a:endParaRPr lang="en-US" dirty="0" smtClean="0"/>
          </a:p>
          <a:p>
            <a:r>
              <a:rPr lang="en-US" dirty="0" smtClean="0"/>
              <a:t>Cooling coil  efficiency = 1-BPF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26</a:t>
            </a:fld>
            <a:endParaRPr lang="en-IN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6182" y="3239588"/>
            <a:ext cx="666207" cy="5094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809"/>
            <a:ext cx="1219199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58897DBB-ED72-48FF-8EC4-7F584FB41A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3858" y="1716256"/>
            <a:ext cx="4037430" cy="173032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8897DBB-ED72-48FF-8EC4-7F584FB41A8F}"/>
              </a:ext>
            </a:extLst>
          </p:cNvPr>
          <p:cNvCxnSpPr>
            <a:cxnSpLocks/>
          </p:cNvCxnSpPr>
          <p:nvPr/>
        </p:nvCxnSpPr>
        <p:spPr>
          <a:xfrm flipV="1">
            <a:off x="4037610" y="3823855"/>
            <a:ext cx="2850078" cy="124691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8897DBB-ED72-48FF-8EC4-7F584FB41A8F}"/>
              </a:ext>
            </a:extLst>
          </p:cNvPr>
          <p:cNvCxnSpPr>
            <a:cxnSpLocks/>
          </p:cNvCxnSpPr>
          <p:nvPr/>
        </p:nvCxnSpPr>
        <p:spPr>
          <a:xfrm flipV="1">
            <a:off x="5913912" y="2481944"/>
            <a:ext cx="6056415" cy="241069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27</a:t>
            </a:fld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8897DBB-ED72-48FF-8EC4-7F584FB41A8F}"/>
              </a:ext>
            </a:extLst>
          </p:cNvPr>
          <p:cNvCxnSpPr>
            <a:cxnSpLocks/>
          </p:cNvCxnSpPr>
          <p:nvPr/>
        </p:nvCxnSpPr>
        <p:spPr>
          <a:xfrm flipV="1">
            <a:off x="4370119" y="4880758"/>
            <a:ext cx="1520042" cy="5937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40436" y="455221"/>
            <a:ext cx="34176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3964" y="4443351"/>
            <a:ext cx="335348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67595" y="4631377"/>
            <a:ext cx="343364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8213" y="3679372"/>
            <a:ext cx="33374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6846" y="4639293"/>
            <a:ext cx="34176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="" xmlns:a16="http://schemas.microsoft.com/office/drawing/2014/main" id="{1D5AEE4F-2A77-4E82-BBE9-6CD0A1132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9575132"/>
              </p:ext>
            </p:extLst>
          </p:nvPr>
        </p:nvGraphicFramePr>
        <p:xfrm>
          <a:off x="1659468" y="4271554"/>
          <a:ext cx="8127999" cy="1672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3518768136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424235896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315858776"/>
                    </a:ext>
                  </a:extLst>
                </a:gridCol>
              </a:tblGrid>
              <a:tr h="83602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Sensible heat factor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Bypass</a:t>
                      </a:r>
                      <a:r>
                        <a:rPr lang="en-US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factor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Cooling</a:t>
                      </a:r>
                      <a:r>
                        <a:rPr lang="en-US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coil efficiency (%)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824224761"/>
                  </a:ext>
                </a:extLst>
              </a:tr>
              <a:tr h="83602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0.514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14223356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577755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hall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9977" y="1371601"/>
            <a:ext cx="8020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 = 35 °C</a:t>
            </a:r>
          </a:p>
          <a:p>
            <a:r>
              <a:rPr lang="en-US" dirty="0" smtClean="0"/>
              <a:t>Ti  = 25 °C</a:t>
            </a:r>
          </a:p>
          <a:p>
            <a:r>
              <a:rPr lang="en-US" dirty="0" smtClean="0"/>
              <a:t>Tc  </a:t>
            </a:r>
            <a:r>
              <a:rPr lang="en-US" smtClean="0"/>
              <a:t>= </a:t>
            </a:r>
            <a:r>
              <a:rPr lang="en-US" smtClean="0"/>
              <a:t>10 </a:t>
            </a:r>
            <a:r>
              <a:rPr lang="en-US" dirty="0" smtClean="0"/>
              <a:t>°C</a:t>
            </a:r>
          </a:p>
          <a:p>
            <a:r>
              <a:rPr lang="en-US" dirty="0" smtClean="0"/>
              <a:t>Assumption : </a:t>
            </a:r>
            <a:r>
              <a:rPr lang="en-US" dirty="0" smtClean="0"/>
              <a:t>20</a:t>
            </a:r>
            <a:r>
              <a:rPr lang="en-US" dirty="0" smtClean="0"/>
              <a:t>%  fresh air for ventilation</a:t>
            </a:r>
          </a:p>
          <a:p>
            <a:r>
              <a:rPr lang="en-US" dirty="0" smtClean="0"/>
              <a:t>Air entering to room  = </a:t>
            </a:r>
            <a:r>
              <a:rPr lang="en-US" dirty="0" smtClean="0"/>
              <a:t>21</a:t>
            </a:r>
            <a:r>
              <a:rPr lang="en-US" dirty="0" smtClean="0"/>
              <a:t> </a:t>
            </a:r>
            <a:r>
              <a:rPr lang="en-US" dirty="0" smtClean="0"/>
              <a:t>°C</a:t>
            </a:r>
          </a:p>
          <a:p>
            <a:r>
              <a:rPr lang="en-US" dirty="0" smtClean="0"/>
              <a:t>SHF = room sensible load / total room load</a:t>
            </a:r>
          </a:p>
          <a:p>
            <a:endParaRPr lang="en-US" dirty="0" smtClean="0"/>
          </a:p>
          <a:p>
            <a:r>
              <a:rPr lang="en-US" dirty="0" smtClean="0"/>
              <a:t>BPF =</a:t>
            </a:r>
          </a:p>
          <a:p>
            <a:endParaRPr lang="en-US" dirty="0" smtClean="0"/>
          </a:p>
          <a:p>
            <a:r>
              <a:rPr lang="en-US" dirty="0" smtClean="0"/>
              <a:t>Cooling coil  efficiency = 1-BPF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6182" y="3239588"/>
            <a:ext cx="666207" cy="509452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286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809"/>
            <a:ext cx="1219199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58897DBB-ED72-48FF-8EC4-7F584FB41A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3858" y="1716256"/>
            <a:ext cx="4037430" cy="173032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8897DBB-ED72-48FF-8EC4-7F584FB41A8F}"/>
              </a:ext>
            </a:extLst>
          </p:cNvPr>
          <p:cNvCxnSpPr>
            <a:cxnSpLocks/>
          </p:cNvCxnSpPr>
          <p:nvPr/>
        </p:nvCxnSpPr>
        <p:spPr>
          <a:xfrm flipV="1">
            <a:off x="4037610" y="3823855"/>
            <a:ext cx="2850078" cy="124691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8897DBB-ED72-48FF-8EC4-7F584FB41A8F}"/>
              </a:ext>
            </a:extLst>
          </p:cNvPr>
          <p:cNvCxnSpPr>
            <a:cxnSpLocks/>
          </p:cNvCxnSpPr>
          <p:nvPr/>
        </p:nvCxnSpPr>
        <p:spPr>
          <a:xfrm flipV="1">
            <a:off x="5902036" y="2303814"/>
            <a:ext cx="6115793" cy="2576944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29</a:t>
            </a:fld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8897DBB-ED72-48FF-8EC4-7F584FB41A8F}"/>
              </a:ext>
            </a:extLst>
          </p:cNvPr>
          <p:cNvCxnSpPr>
            <a:cxnSpLocks/>
          </p:cNvCxnSpPr>
          <p:nvPr/>
        </p:nvCxnSpPr>
        <p:spPr>
          <a:xfrm flipV="1">
            <a:off x="4358244" y="4892635"/>
            <a:ext cx="1543792" cy="1187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40436" y="455221"/>
            <a:ext cx="34176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3964" y="4443351"/>
            <a:ext cx="335348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67595" y="4631377"/>
            <a:ext cx="343364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28213" y="3679372"/>
            <a:ext cx="33374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6846" y="4639293"/>
            <a:ext cx="34176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98B1A7-37D0-4C56-974B-5D6568E0BD9E}"/>
              </a:ext>
            </a:extLst>
          </p:cNvPr>
          <p:cNvSpPr txBox="1"/>
          <p:nvPr/>
        </p:nvSpPr>
        <p:spPr>
          <a:xfrm>
            <a:off x="1471079" y="585623"/>
            <a:ext cx="9931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 of </a:t>
            </a:r>
            <a:r>
              <a:rPr lang="en-IN" sz="44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44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onference Hall</a:t>
            </a:r>
            <a:endParaRPr lang="en-IN" sz="44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056729"/>
              </p:ext>
            </p:extLst>
          </p:nvPr>
        </p:nvGraphicFramePr>
        <p:xfrm>
          <a:off x="2750457" y="1601708"/>
          <a:ext cx="8127999" cy="502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 Hall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 Hall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(ft)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Width  </a:t>
                      </a:r>
                      <a:r>
                        <a:rPr lang="en-US" baseline="0" dirty="0" smtClean="0"/>
                        <a:t>(ft)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 </a:t>
                      </a:r>
                      <a:r>
                        <a:rPr lang="en-US" baseline="0" dirty="0" smtClean="0"/>
                        <a:t>(ft)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Thickness</a:t>
                      </a:r>
                      <a:r>
                        <a:rPr lang="en-US" baseline="0" dirty="0" smtClean="0"/>
                        <a:t> of wall (ft)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door </a:t>
                      </a:r>
                      <a:r>
                        <a:rPr lang="en-US" baseline="0" dirty="0" smtClean="0"/>
                        <a:t>(ft)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Thickness</a:t>
                      </a:r>
                      <a:r>
                        <a:rPr lang="en-US" baseline="0" dirty="0" smtClean="0"/>
                        <a:t> of door (ft)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r>
                        <a:rPr lang="en-US" baseline="0" dirty="0" smtClean="0"/>
                        <a:t> of door (ft)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lights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speakers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projectors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F745FD-3789-4F66-9840-EE642914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32411"/>
            <a:ext cx="8911687" cy="1240971"/>
          </a:xfrm>
        </p:spPr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3A41DB-94CB-485B-90AE-545F9375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ASHRAE Handbook, 2001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COOLING LOAD PPT </a:t>
            </a:r>
            <a:r>
              <a:rPr lang="en-US" dirty="0"/>
              <a:t>Course ME621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2789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6176B9-568D-43E1-9389-02EEEE4BC941}"/>
              </a:ext>
            </a:extLst>
          </p:cNvPr>
          <p:cNvSpPr txBox="1"/>
          <p:nvPr/>
        </p:nvSpPr>
        <p:spPr>
          <a:xfrm>
            <a:off x="4979961" y="2659559"/>
            <a:ext cx="3910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7163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D404C1-1BD0-48FC-BB12-1A114A7D4CF7}"/>
              </a:ext>
            </a:extLst>
          </p:cNvPr>
          <p:cNvSpPr txBox="1"/>
          <p:nvPr/>
        </p:nvSpPr>
        <p:spPr>
          <a:xfrm>
            <a:off x="3066757" y="450166"/>
            <a:ext cx="5990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98C7B2-054F-4942-9863-18DD49BCC359}"/>
              </a:ext>
            </a:extLst>
          </p:cNvPr>
          <p:cNvSpPr txBox="1"/>
          <p:nvPr/>
        </p:nvSpPr>
        <p:spPr>
          <a:xfrm>
            <a:off x="3066756" y="1802675"/>
            <a:ext cx="87923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Outdoor Design Condition: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     at peak time,  DBT= </a:t>
            </a:r>
            <a:r>
              <a:rPr lang="en-IN" sz="3200" dirty="0" smtClean="0"/>
              <a:t>95˚F(35˚</a:t>
            </a:r>
            <a:r>
              <a:rPr lang="en-IN" sz="3200" dirty="0"/>
              <a:t>C),  </a:t>
            </a:r>
            <a:r>
              <a:rPr lang="en-IN" sz="3200" dirty="0" smtClean="0"/>
              <a:t>                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                   90</a:t>
            </a:r>
            <a:r>
              <a:rPr lang="en-IN" sz="3200" dirty="0"/>
              <a:t>% RH  (for Guwahati)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Indoor Design Condition: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     at peak time,  DBT= </a:t>
            </a:r>
            <a:r>
              <a:rPr lang="en-IN" sz="3200" dirty="0" smtClean="0"/>
              <a:t>77˚F(25˚</a:t>
            </a:r>
            <a:r>
              <a:rPr lang="en-IN" sz="3200" dirty="0"/>
              <a:t>C),  </a:t>
            </a:r>
            <a:endParaRPr lang="en-IN" sz="3200" dirty="0" smtClean="0"/>
          </a:p>
          <a:p>
            <a:r>
              <a:rPr lang="en-IN" sz="3200" dirty="0"/>
              <a:t> </a:t>
            </a:r>
            <a:r>
              <a:rPr lang="en-IN" sz="3200" dirty="0" smtClean="0"/>
              <a:t>                                             50</a:t>
            </a:r>
            <a:r>
              <a:rPr lang="en-IN" sz="3200" dirty="0"/>
              <a:t>% RH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0592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ac mini project\WhatsApp Image 2022-04-15 at 6.36.42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558" y="690008"/>
            <a:ext cx="4779497" cy="3584623"/>
          </a:xfrm>
          <a:prstGeom prst="rect">
            <a:avLst/>
          </a:prstGeom>
          <a:noFill/>
        </p:spPr>
      </p:pic>
      <p:pic>
        <p:nvPicPr>
          <p:cNvPr id="1028" name="Picture 4" descr="D:\pac mini project\WhatsApp Image 2022-04-15 at 6.36.49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755" y="2636374"/>
            <a:ext cx="4779497" cy="3584623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7870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pac mini project\WhatsApp Image 2022-04-15 at 6.36.42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3822" y="970344"/>
            <a:ext cx="6217919" cy="466344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248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B23479E-20BE-43C9-B574-137B4D6FED55}"/>
              </a:ext>
            </a:extLst>
          </p:cNvPr>
          <p:cNvSpPr txBox="1"/>
          <p:nvPr/>
        </p:nvSpPr>
        <p:spPr>
          <a:xfrm>
            <a:off x="1811719" y="708734"/>
            <a:ext cx="863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CLTD CORRECTION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937255D-18D2-46C8-AC86-9AF6DCAD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9829601"/>
              </p:ext>
            </p:extLst>
          </p:nvPr>
        </p:nvGraphicFramePr>
        <p:xfrm>
          <a:off x="1811719" y="5295481"/>
          <a:ext cx="4153140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9546">
                  <a:extLst>
                    <a:ext uri="{9D8B030D-6E8A-4147-A177-3AD203B41FA5}">
                      <a16:colId xmlns="" xmlns:a16="http://schemas.microsoft.com/office/drawing/2014/main" val="3662801606"/>
                    </a:ext>
                  </a:extLst>
                </a:gridCol>
                <a:gridCol w="1481797">
                  <a:extLst>
                    <a:ext uri="{9D8B030D-6E8A-4147-A177-3AD203B41FA5}">
                      <a16:colId xmlns="" xmlns:a16="http://schemas.microsoft.com/office/drawing/2014/main" val="445706920"/>
                    </a:ext>
                  </a:extLst>
                </a:gridCol>
                <a:gridCol w="1481797">
                  <a:extLst>
                    <a:ext uri="{9D8B030D-6E8A-4147-A177-3AD203B41FA5}">
                      <a16:colId xmlns="" xmlns:a16="http://schemas.microsoft.com/office/drawing/2014/main" val="3596549925"/>
                    </a:ext>
                  </a:extLst>
                </a:gridCol>
              </a:tblGrid>
              <a:tr h="3627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CLTD (˚F)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CLTDc (˚F)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0329605"/>
                  </a:ext>
                </a:extLst>
              </a:tr>
              <a:tr h="282624">
                <a:tc>
                  <a:txBody>
                    <a:bodyPr/>
                    <a:lstStyle/>
                    <a:p>
                      <a:r>
                        <a:rPr lang="en-IN" dirty="0" smtClean="0"/>
                        <a:t>East</a:t>
                      </a:r>
                      <a:r>
                        <a:rPr lang="en-IN" baseline="0" dirty="0" smtClean="0"/>
                        <a:t> wall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2328F5-ABFB-46F0-8DF7-CC263F5D2B13}"/>
              </a:ext>
            </a:extLst>
          </p:cNvPr>
          <p:cNvSpPr txBox="1"/>
          <p:nvPr/>
        </p:nvSpPr>
        <p:spPr>
          <a:xfrm>
            <a:off x="2072977" y="4715691"/>
            <a:ext cx="420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CONFERENCE HALL 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EDE490D-F855-442D-BCAF-6A7CE78C640E}"/>
              </a:ext>
            </a:extLst>
          </p:cNvPr>
          <p:cNvSpPr txBox="1"/>
          <p:nvPr/>
        </p:nvSpPr>
        <p:spPr>
          <a:xfrm>
            <a:off x="7903031" y="4715691"/>
            <a:ext cx="254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CONFERENCE HALL 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2DB206-D678-4B5C-81F9-A832C578E24C}"/>
              </a:ext>
            </a:extLst>
          </p:cNvPr>
          <p:cNvSpPr txBox="1"/>
          <p:nvPr/>
        </p:nvSpPr>
        <p:spPr>
          <a:xfrm>
            <a:off x="2072977" y="1696550"/>
            <a:ext cx="9519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CLTD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[CLTD + (78 – TR) +(TM – 85)]</a:t>
            </a:r>
            <a:endParaRPr lang="en-US" sz="2000" kern="0" dirty="0"/>
          </a:p>
          <a:p>
            <a:r>
              <a:rPr lang="en-IN" sz="2000" dirty="0"/>
              <a:t>Where </a:t>
            </a:r>
            <a:endParaRPr lang="en-IN" sz="2000" dirty="0" smtClean="0"/>
          </a:p>
          <a:p>
            <a:r>
              <a:rPr lang="en-IN" sz="2000" dirty="0" smtClean="0"/>
              <a:t>TR</a:t>
            </a:r>
            <a:r>
              <a:rPr lang="en-IN" sz="2000" dirty="0"/>
              <a:t>= inside design temp= </a:t>
            </a:r>
            <a:r>
              <a:rPr lang="en-IN" sz="2000" dirty="0" smtClean="0"/>
              <a:t>77˚ </a:t>
            </a:r>
            <a:r>
              <a:rPr lang="en-IN" sz="2000" dirty="0"/>
              <a:t>F</a:t>
            </a:r>
          </a:p>
          <a:p>
            <a:r>
              <a:rPr lang="en-IN" sz="2000" dirty="0"/>
              <a:t>Daily range= max DBT- min DBT</a:t>
            </a:r>
          </a:p>
          <a:p>
            <a:r>
              <a:rPr lang="en-IN" sz="2000" dirty="0"/>
              <a:t>                 =  </a:t>
            </a:r>
            <a:r>
              <a:rPr lang="en-IN" sz="2000" dirty="0" smtClean="0"/>
              <a:t>35-25 </a:t>
            </a:r>
            <a:r>
              <a:rPr lang="en-IN" sz="2000" dirty="0"/>
              <a:t>= </a:t>
            </a:r>
            <a:r>
              <a:rPr lang="en-IN" sz="2000" dirty="0" smtClean="0"/>
              <a:t>10˚ C </a:t>
            </a:r>
            <a:r>
              <a:rPr lang="en-IN" sz="2000" dirty="0"/>
              <a:t>(from Guwahati climate graph)</a:t>
            </a:r>
          </a:p>
          <a:p>
            <a:r>
              <a:rPr lang="en-IN" sz="2000" dirty="0"/>
              <a:t>TM=Mean outdoor temp= Max outdoor temperature-(Daily range/2)</a:t>
            </a:r>
          </a:p>
          <a:p>
            <a:r>
              <a:rPr lang="en-IN" sz="2000" dirty="0"/>
              <a:t>     = </a:t>
            </a:r>
            <a:r>
              <a:rPr lang="en-IN" sz="2000" dirty="0" smtClean="0"/>
              <a:t>35-10/2</a:t>
            </a:r>
            <a:r>
              <a:rPr lang="en-IN" sz="2000" dirty="0"/>
              <a:t>= </a:t>
            </a:r>
            <a:r>
              <a:rPr lang="en-IN" sz="2000" dirty="0" smtClean="0"/>
              <a:t>30˚ </a:t>
            </a:r>
            <a:r>
              <a:rPr lang="en-IN" sz="2000" dirty="0"/>
              <a:t>C or </a:t>
            </a:r>
            <a:r>
              <a:rPr lang="en-IN" sz="2000" dirty="0" smtClean="0"/>
              <a:t>86˚ </a:t>
            </a:r>
            <a:r>
              <a:rPr lang="en-IN" sz="2000" dirty="0"/>
              <a:t>F</a:t>
            </a:r>
          </a:p>
          <a:p>
            <a:endParaRPr lang="en-IN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5937255D-18D2-46C8-AC86-9AF6DCAD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4409710"/>
              </p:ext>
            </p:extLst>
          </p:nvPr>
        </p:nvGraphicFramePr>
        <p:xfrm>
          <a:off x="7065803" y="5295481"/>
          <a:ext cx="4153140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9546">
                  <a:extLst>
                    <a:ext uri="{9D8B030D-6E8A-4147-A177-3AD203B41FA5}">
                      <a16:colId xmlns="" xmlns:a16="http://schemas.microsoft.com/office/drawing/2014/main" val="3662801606"/>
                    </a:ext>
                  </a:extLst>
                </a:gridCol>
                <a:gridCol w="1481797">
                  <a:extLst>
                    <a:ext uri="{9D8B030D-6E8A-4147-A177-3AD203B41FA5}">
                      <a16:colId xmlns="" xmlns:a16="http://schemas.microsoft.com/office/drawing/2014/main" val="445706920"/>
                    </a:ext>
                  </a:extLst>
                </a:gridCol>
                <a:gridCol w="1481797">
                  <a:extLst>
                    <a:ext uri="{9D8B030D-6E8A-4147-A177-3AD203B41FA5}">
                      <a16:colId xmlns="" xmlns:a16="http://schemas.microsoft.com/office/drawing/2014/main" val="3596549925"/>
                    </a:ext>
                  </a:extLst>
                </a:gridCol>
              </a:tblGrid>
              <a:tr h="3627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CLTD (˚F)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CLTDc (˚F)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0329605"/>
                  </a:ext>
                </a:extLst>
              </a:tr>
              <a:tr h="282624">
                <a:tc>
                  <a:txBody>
                    <a:bodyPr/>
                    <a:lstStyle/>
                    <a:p>
                      <a:r>
                        <a:rPr lang="en-IN" dirty="0" smtClean="0"/>
                        <a:t>East</a:t>
                      </a:r>
                      <a:r>
                        <a:rPr lang="en-IN" baseline="0" dirty="0" smtClean="0"/>
                        <a:t> wall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4627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58F445A7-3828-4AF7-88D4-12E5630B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950" y="519660"/>
            <a:ext cx="11563643" cy="87219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Heat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co-coefficient 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2355AC-6AA8-4506-8AB7-E367F1E19F8B}"/>
              </a:ext>
            </a:extLst>
          </p:cNvPr>
          <p:cNvSpPr txBox="1"/>
          <p:nvPr/>
        </p:nvSpPr>
        <p:spPr>
          <a:xfrm>
            <a:off x="1209821" y="1696795"/>
            <a:ext cx="171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For </a:t>
            </a:r>
            <a:r>
              <a:rPr lang="en-IN" dirty="0" smtClean="0">
                <a:solidFill>
                  <a:srgbClr val="002060"/>
                </a:solidFill>
              </a:rPr>
              <a:t>roof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0" y="8286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8286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65735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972" y="2232557"/>
            <a:ext cx="7374589" cy="627299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5525" y="3276000"/>
            <a:ext cx="5300949" cy="579571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85533" y="4434632"/>
            <a:ext cx="1296810" cy="294122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889928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169545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828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120015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78715" y="4271715"/>
            <a:ext cx="3715517" cy="190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712031" y="4370119"/>
            <a:ext cx="12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Btu/hr.ft².°F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64735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alculation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overall Heat transfer co-coefficient </a:t>
            </a:r>
            <a:r>
              <a:rPr lang="en-IN" dirty="0">
                <a:solidFill>
                  <a:srgbClr val="002060"/>
                </a:solidFill>
              </a:rPr>
              <a:t/>
            </a:r>
            <a:br>
              <a:rPr lang="en-IN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926" y="2056448"/>
            <a:ext cx="9649686" cy="385477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For  interior walls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E3AA-49C4-400A-A332-810F0249A251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8103" y="2806886"/>
            <a:ext cx="8513806" cy="595051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217" y="3751197"/>
            <a:ext cx="6531131" cy="603588"/>
          </a:xfrm>
          <a:prstGeom prst="rect">
            <a:avLst/>
          </a:prstGeom>
          <a:noFill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92575" y="4889814"/>
            <a:ext cx="1305998" cy="340824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6200000">
            <a:off x="9165480" y="3433809"/>
            <a:ext cx="2672858" cy="291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892656" y="4845119"/>
            <a:ext cx="12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Btu/hr.ft².°F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673777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6D8F705BBA3478B6CBDC5F661D40F" ma:contentTypeVersion="5" ma:contentTypeDescription="Create a new document." ma:contentTypeScope="" ma:versionID="af8813784047dc04025f410d1ac676b2">
  <xsd:schema xmlns:xsd="http://www.w3.org/2001/XMLSchema" xmlns:xs="http://www.w3.org/2001/XMLSchema" xmlns:p="http://schemas.microsoft.com/office/2006/metadata/properties" xmlns:ns2="1d85d62b-72fe-451e-8ee5-d78072a910c1" targetNamespace="http://schemas.microsoft.com/office/2006/metadata/properties" ma:root="true" ma:fieldsID="0a2361147b8b11e097be88c81d4679ec" ns2:_="">
    <xsd:import namespace="1d85d62b-72fe-451e-8ee5-d78072a910c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5d62b-72fe-451e-8ee5-d78072a910c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d85d62b-72fe-451e-8ee5-d78072a910c1" xsi:nil="true"/>
  </documentManagement>
</p:properties>
</file>

<file path=customXml/itemProps1.xml><?xml version="1.0" encoding="utf-8"?>
<ds:datastoreItem xmlns:ds="http://schemas.openxmlformats.org/officeDocument/2006/customXml" ds:itemID="{76BD464B-5F0C-4911-A764-96B3344FC41E}"/>
</file>

<file path=customXml/itemProps2.xml><?xml version="1.0" encoding="utf-8"?>
<ds:datastoreItem xmlns:ds="http://schemas.openxmlformats.org/officeDocument/2006/customXml" ds:itemID="{7F925BA6-83B3-4937-81FB-A7961A8C6550}"/>
</file>

<file path=customXml/itemProps3.xml><?xml version="1.0" encoding="utf-8"?>
<ds:datastoreItem xmlns:ds="http://schemas.openxmlformats.org/officeDocument/2006/customXml" ds:itemID="{5A029203-DEC8-467D-9B4D-3C3B37A1143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3967</TotalTime>
  <Words>1443</Words>
  <Application>Microsoft Office PowerPoint</Application>
  <PresentationFormat>Custom</PresentationFormat>
  <Paragraphs>645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  <vt:lpstr>Calculation of overall Heat transfer co-coefficient </vt:lpstr>
      <vt:lpstr>Calculation of overall Heat transfer co-coefficient  </vt:lpstr>
      <vt:lpstr>Calculation of overall Heat transfer co-coefficient </vt:lpstr>
      <vt:lpstr>Calculation of heat load through wall </vt:lpstr>
      <vt:lpstr>Calculation of heat load through wall </vt:lpstr>
      <vt:lpstr>Calculation of heat load through Roof  </vt:lpstr>
      <vt:lpstr>Calculation of people load </vt:lpstr>
      <vt:lpstr>Calculation of lighting load </vt:lpstr>
      <vt:lpstr>Calculation of window-Door load 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References 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NAYANITA KALITA</dc:creator>
  <cp:lastModifiedBy>balaji</cp:lastModifiedBy>
  <cp:revision>191</cp:revision>
  <dcterms:created xsi:type="dcterms:W3CDTF">2021-04-04T12:41:03Z</dcterms:created>
  <dcterms:modified xsi:type="dcterms:W3CDTF">2022-04-25T08:00:08Z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0x0101004A56D8F705BBA3478B6CBDC5F661D40F</vt:lpwstr>
  </property>
</Properties>
</file>