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2"/>
  </p:notesMasterIdLst>
  <p:sldIdLst>
    <p:sldId id="278" r:id="rId5"/>
    <p:sldId id="279" r:id="rId6"/>
    <p:sldId id="280" r:id="rId7"/>
    <p:sldId id="290" r:id="rId8"/>
    <p:sldId id="292" r:id="rId9"/>
    <p:sldId id="294" r:id="rId10"/>
    <p:sldId id="293"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98" d="100"/>
          <a:sy n="98" d="100"/>
        </p:scale>
        <p:origin x="110" y="16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IN" b="0" i="0" dirty="0">
                <a:solidFill>
                  <a:srgbClr val="FF0000"/>
                </a:solidFill>
                <a:effectLst/>
                <a:latin typeface="Söhne"/>
              </a:rPr>
              <a:t>stock prediction</a:t>
            </a:r>
            <a:br>
              <a:rPr lang="en-US" dirty="0"/>
            </a:br>
            <a:endParaRPr lang="en-US" dirty="0"/>
          </a:p>
        </p:txBody>
      </p:sp>
      <p:sp>
        <p:nvSpPr>
          <p:cNvPr id="5" name="Subtitle 4">
            <a:extLst>
              <a:ext uri="{FF2B5EF4-FFF2-40B4-BE49-F238E27FC236}">
                <a16:creationId xmlns:a16="http://schemas.microsoft.com/office/drawing/2014/main" id="{53176A1C-8333-250C-6CEC-BB0FFE8D1DB3}"/>
              </a:ext>
            </a:extLst>
          </p:cNvPr>
          <p:cNvSpPr>
            <a:spLocks noGrp="1"/>
          </p:cNvSpPr>
          <p:nvPr>
            <p:ph type="subTitle" idx="1"/>
          </p:nvPr>
        </p:nvSpPr>
        <p:spPr>
          <a:xfrm>
            <a:off x="4349495" y="3483864"/>
            <a:ext cx="4355965" cy="878908"/>
          </a:xfrm>
        </p:spPr>
        <p:txBody>
          <a:bodyPr/>
          <a:lstStyle/>
          <a:p>
            <a:r>
              <a:rPr lang="en-US" dirty="0"/>
              <a:t>Aditya Bhadauria E22CSEU0625</a:t>
            </a:r>
          </a:p>
          <a:p>
            <a:r>
              <a:rPr lang="en-IN" dirty="0" err="1"/>
              <a:t>Supradeep</a:t>
            </a:r>
            <a:r>
              <a:rPr lang="en-IN" dirty="0"/>
              <a:t> Reddy E22CSEU0614</a:t>
            </a:r>
          </a:p>
          <a:p>
            <a:r>
              <a:rPr lang="en-IN" dirty="0"/>
              <a:t>Nikhil E22CSEU0622</a:t>
            </a:r>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173044" y="965200"/>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ABSTRACT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173044" y="2164142"/>
            <a:ext cx="5693664" cy="3122168"/>
          </a:xfrm>
        </p:spPr>
        <p:txBody>
          <a:bodyPr/>
          <a:lstStyle/>
          <a:p>
            <a:r>
              <a:rPr lang="en-US" b="0" i="0" dirty="0">
                <a:solidFill>
                  <a:schemeClr val="tx1"/>
                </a:solidFill>
                <a:effectLst/>
                <a:latin typeface="Söhne"/>
              </a:rPr>
              <a:t>This presentation discusses a data analysis project focused on stock prediction. The project leverages data from Tata Motors, Tata Steel, and TCS to analyze stock prices and perform linear regression for price prediction. The presentation highlights key findings and outcomes.</a:t>
            </a:r>
            <a:endParaRPr lang="en-US" dirty="0">
              <a:solidFill>
                <a:schemeClr val="tx1"/>
              </a:solidFill>
            </a:endParaRP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sz="2000" b="0" i="0" dirty="0">
                <a:solidFill>
                  <a:schemeClr val="tx1"/>
                </a:solidFill>
                <a:effectLst/>
                <a:latin typeface="Söhne"/>
              </a:rPr>
              <a:t>Stock prediction is a critical aspect of financial analysis. It provides insights into potential investment opportunities and helps in making informed decisions. In this project, we explore the analysis of stock data for Tata Motors, Tata Steel, and TCS. The project aims to predict stock prices and evaluate investment outcomes.</a:t>
            </a:r>
            <a:endParaRPr lang="en-US" sz="2000" dirty="0">
              <a:solidFill>
                <a:schemeClr val="tx1"/>
              </a:solidFill>
            </a:endParaRP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86784" y="866648"/>
            <a:ext cx="8165592" cy="768096"/>
          </a:xfrm>
        </p:spPr>
        <p:txBody>
          <a:bodyPr/>
          <a:lstStyle/>
          <a:p>
            <a:r>
              <a:rPr lang="en-US" dirty="0"/>
              <a:t>METHOD</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088247" y="1431834"/>
            <a:ext cx="7520659" cy="3684588"/>
          </a:xfrm>
        </p:spPr>
        <p:txBody>
          <a:bodyPr/>
          <a:lstStyle/>
          <a:p>
            <a:pPr algn="l">
              <a:buFont typeface="Arial" panose="020B0604020202020204" pitchFamily="34" charset="0"/>
              <a:buChar char="•"/>
            </a:pPr>
            <a:endParaRPr lang="en-US" sz="2000" b="0" i="0" dirty="0">
              <a:solidFill>
                <a:srgbClr val="CECAC3"/>
              </a:solidFill>
              <a:effectLst/>
              <a:latin typeface="Söhne"/>
            </a:endParaRPr>
          </a:p>
          <a:p>
            <a:pPr marL="742950" lvl="1" indent="-285750" algn="l">
              <a:buFont typeface="Arial" panose="020B0604020202020204" pitchFamily="34" charset="0"/>
              <a:buChar char="•"/>
            </a:pPr>
            <a:r>
              <a:rPr lang="en-US" sz="2000" b="1" i="0" dirty="0">
                <a:solidFill>
                  <a:schemeClr val="tx1"/>
                </a:solidFill>
                <a:effectLst/>
                <a:latin typeface="Söhne"/>
              </a:rPr>
              <a:t>Data Collection</a:t>
            </a:r>
            <a:r>
              <a:rPr lang="en-US" sz="2000" b="0" i="0" dirty="0">
                <a:solidFill>
                  <a:schemeClr val="tx1"/>
                </a:solidFill>
                <a:effectLst/>
                <a:latin typeface="Söhne"/>
              </a:rPr>
              <a:t>: We collected historical stock data for Tata Motors, Tata Steel, and TCS from CSV files.</a:t>
            </a:r>
          </a:p>
          <a:p>
            <a:pPr marL="742950" lvl="1" indent="-285750" algn="l">
              <a:buFont typeface="Arial" panose="020B0604020202020204" pitchFamily="34" charset="0"/>
              <a:buChar char="•"/>
            </a:pPr>
            <a:r>
              <a:rPr lang="en-US" sz="2000" b="1" i="0" dirty="0">
                <a:solidFill>
                  <a:schemeClr val="tx1"/>
                </a:solidFill>
                <a:effectLst/>
                <a:latin typeface="Söhne"/>
              </a:rPr>
              <a:t>Data Preprocessing</a:t>
            </a:r>
            <a:r>
              <a:rPr lang="en-US" sz="2000" b="0" i="0" dirty="0">
                <a:solidFill>
                  <a:schemeClr val="tx1"/>
                </a:solidFill>
                <a:effectLst/>
                <a:latin typeface="Söhne"/>
              </a:rPr>
              <a:t>: The data was cleaned, and unnecessary columns were removed. We also converted the date column to a datetime format.</a:t>
            </a:r>
          </a:p>
          <a:p>
            <a:pPr marL="742950" lvl="1" indent="-285750" algn="l">
              <a:buFont typeface="Arial" panose="020B0604020202020204" pitchFamily="34" charset="0"/>
              <a:buChar char="•"/>
            </a:pPr>
            <a:r>
              <a:rPr lang="en-US" sz="2000" b="1" i="0" dirty="0">
                <a:solidFill>
                  <a:schemeClr val="tx1"/>
                </a:solidFill>
                <a:effectLst/>
                <a:latin typeface="Söhne"/>
              </a:rPr>
              <a:t>Visualization</a:t>
            </a:r>
            <a:r>
              <a:rPr lang="en-US" sz="2000" b="0" i="0" dirty="0">
                <a:solidFill>
                  <a:schemeClr val="tx1"/>
                </a:solidFill>
                <a:effectLst/>
                <a:latin typeface="Söhne"/>
              </a:rPr>
              <a:t>: We created plots to visualize the opening prices and trading volumes of the three stocks over time.</a:t>
            </a:r>
          </a:p>
          <a:p>
            <a:pPr marL="742950" lvl="1" indent="-285750" algn="l">
              <a:buFont typeface="Arial" panose="020B0604020202020204" pitchFamily="34" charset="0"/>
              <a:buChar char="•"/>
            </a:pPr>
            <a:r>
              <a:rPr lang="en-US" sz="2000" b="1" i="0" dirty="0">
                <a:solidFill>
                  <a:schemeClr val="tx1"/>
                </a:solidFill>
                <a:effectLst/>
                <a:latin typeface="Söhne"/>
              </a:rPr>
              <a:t>Linear Regression</a:t>
            </a:r>
            <a:r>
              <a:rPr lang="en-US" sz="2000" b="0" i="0" dirty="0">
                <a:solidFill>
                  <a:schemeClr val="tx1"/>
                </a:solidFill>
                <a:effectLst/>
                <a:latin typeface="Söhne"/>
              </a:rPr>
              <a:t>: Linear regression was performed to predict stock prices. Predictions were extended to the year 2040.</a:t>
            </a:r>
          </a:p>
          <a:p>
            <a:pPr marL="742950" lvl="1" indent="-285750" algn="l">
              <a:buFont typeface="Arial" panose="020B0604020202020204" pitchFamily="34" charset="0"/>
              <a:buChar char="•"/>
            </a:pPr>
            <a:r>
              <a:rPr lang="en-US" sz="2000" b="1" i="0" dirty="0">
                <a:solidFill>
                  <a:schemeClr val="tx1"/>
                </a:solidFill>
                <a:effectLst/>
                <a:latin typeface="Söhne"/>
              </a:rPr>
              <a:t>Investment Analysis</a:t>
            </a:r>
            <a:r>
              <a:rPr lang="en-US" sz="2000" b="0" i="0" dirty="0">
                <a:solidFill>
                  <a:schemeClr val="tx1"/>
                </a:solidFill>
                <a:effectLst/>
                <a:latin typeface="Söhne"/>
              </a:rPr>
              <a:t>: Investment results, including profit/loss and ROI, were calculated.</a:t>
            </a:r>
          </a:p>
          <a:p>
            <a:endParaRPr lang="en-US" sz="2000" dirty="0">
              <a:solidFill>
                <a:schemeClr val="tx1"/>
              </a:solidFill>
            </a:endParaRPr>
          </a:p>
        </p:txBody>
      </p:sp>
    </p:spTree>
    <p:extLst>
      <p:ext uri="{BB962C8B-B14F-4D97-AF65-F5344CB8AC3E}">
        <p14:creationId xmlns:p14="http://schemas.microsoft.com/office/powerpoint/2010/main" val="3170280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2105919" y="1891875"/>
            <a:ext cx="6766560" cy="768096"/>
          </a:xfrm>
        </p:spPr>
        <p:txBody>
          <a:bodyPr/>
          <a:lstStyle/>
          <a:p>
            <a:r>
              <a:rPr lang="en-IN" b="1" i="0" dirty="0">
                <a:effectLst/>
                <a:latin typeface="Söhne"/>
              </a:rPr>
              <a:t>Results</a:t>
            </a:r>
            <a:endParaRPr lang="en-US" dirty="0"/>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59" y="2837688"/>
            <a:ext cx="6851469" cy="2700528"/>
          </a:xfrm>
        </p:spPr>
        <p:txBody>
          <a:bodyPr/>
          <a:lstStyle/>
          <a:p>
            <a:pPr algn="l">
              <a:buFont typeface="Arial" panose="020B0604020202020204" pitchFamily="34" charset="0"/>
              <a:buChar char="•"/>
            </a:pPr>
            <a:endParaRPr lang="en-US" b="0" i="0" dirty="0">
              <a:solidFill>
                <a:srgbClr val="CECAC3"/>
              </a:solidFill>
              <a:effectLst/>
              <a:latin typeface="Söhne"/>
            </a:endParaRPr>
          </a:p>
          <a:p>
            <a:pPr marL="742950" lvl="1" indent="-285750" algn="l">
              <a:buFont typeface="Arial" panose="020B0604020202020204" pitchFamily="34" charset="0"/>
              <a:buChar char="•"/>
            </a:pPr>
            <a:r>
              <a:rPr lang="en-US" sz="2000" b="1" i="0" dirty="0">
                <a:solidFill>
                  <a:schemeClr val="tx1"/>
                </a:solidFill>
                <a:effectLst/>
                <a:latin typeface="Söhne"/>
              </a:rPr>
              <a:t>Stock Price Visualization</a:t>
            </a:r>
            <a:r>
              <a:rPr lang="en-US" sz="2000" b="0" i="0" dirty="0">
                <a:solidFill>
                  <a:schemeClr val="tx1"/>
                </a:solidFill>
                <a:effectLst/>
                <a:latin typeface="Söhne"/>
              </a:rPr>
              <a:t>: The presentation includes visualizations of the opening prices and trading volumes of Tata Motors, Tata Steel, and TCS over time.</a:t>
            </a:r>
          </a:p>
          <a:p>
            <a:pPr marL="742950" lvl="1" indent="-285750" algn="l">
              <a:buFont typeface="Arial" panose="020B0604020202020204" pitchFamily="34" charset="0"/>
              <a:buChar char="•"/>
            </a:pPr>
            <a:r>
              <a:rPr lang="en-US" sz="2000" b="1" i="0" dirty="0">
                <a:solidFill>
                  <a:schemeClr val="tx1"/>
                </a:solidFill>
                <a:effectLst/>
                <a:latin typeface="Söhne"/>
              </a:rPr>
              <a:t>Linear Regression Predictions</a:t>
            </a:r>
            <a:r>
              <a:rPr lang="en-US" sz="2000" b="0" i="0" dirty="0">
                <a:solidFill>
                  <a:schemeClr val="tx1"/>
                </a:solidFill>
                <a:effectLst/>
                <a:latin typeface="Söhne"/>
              </a:rPr>
              <a:t>: Linear regression was used to predict stock prices, and the predictions were extended to the year 2040.</a:t>
            </a:r>
          </a:p>
          <a:p>
            <a:pPr marL="742950" lvl="1" indent="-285750" algn="l">
              <a:buFont typeface="Arial" panose="020B0604020202020204" pitchFamily="34" charset="0"/>
              <a:buChar char="•"/>
            </a:pPr>
            <a:r>
              <a:rPr lang="en-US" sz="2000" b="1" i="0" dirty="0">
                <a:solidFill>
                  <a:schemeClr val="tx1"/>
                </a:solidFill>
                <a:effectLst/>
                <a:latin typeface="Söhne"/>
              </a:rPr>
              <a:t>Investment Outcomes</a:t>
            </a:r>
            <a:r>
              <a:rPr lang="en-US" sz="2000" b="0" i="0" dirty="0">
                <a:solidFill>
                  <a:schemeClr val="tx1"/>
                </a:solidFill>
                <a:effectLst/>
                <a:latin typeface="Söhne"/>
              </a:rPr>
              <a:t>: We calculated and displayed investment results for each stock, including the total amount invested, shares owned, average investment per share, profit/loss, and ROI.</a:t>
            </a:r>
          </a:p>
          <a:p>
            <a:endParaRPr lang="en-US" dirty="0">
              <a:solidFill>
                <a:schemeClr val="tx1"/>
              </a:solidFill>
            </a:endParaRPr>
          </a:p>
        </p:txBody>
      </p:sp>
    </p:spTree>
    <p:extLst>
      <p:ext uri="{BB962C8B-B14F-4D97-AF65-F5344CB8AC3E}">
        <p14:creationId xmlns:p14="http://schemas.microsoft.com/office/powerpoint/2010/main" val="9481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E9AD-F1F9-375E-ABF4-1377EC7CC1E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BF3DC506-DB41-240A-A790-BF5CB99EC6AF}"/>
              </a:ext>
            </a:extLst>
          </p:cNvPr>
          <p:cNvSpPr>
            <a:spLocks noGrp="1"/>
          </p:cNvSpPr>
          <p:nvPr>
            <p:ph idx="1"/>
          </p:nvPr>
        </p:nvSpPr>
        <p:spPr>
          <a:xfrm>
            <a:off x="1508760" y="2837688"/>
            <a:ext cx="5927738" cy="2700528"/>
          </a:xfrm>
        </p:spPr>
        <p:txBody>
          <a:bodyPr/>
          <a:lstStyle/>
          <a:p>
            <a:r>
              <a:rPr lang="en-US" sz="2400" b="0" i="0" dirty="0">
                <a:solidFill>
                  <a:schemeClr val="tx1"/>
                </a:solidFill>
                <a:effectLst/>
                <a:latin typeface="Söhne"/>
              </a:rPr>
              <a:t>In conclusion, this project on stock prediction using data from Tata Motors, Tata Steel, and TCS provides valuable insights into stock analysis and investment. The use of linear regression and data visualization techniques enhances our understanding of stock price trends. The results indicate the potential for informed investment decisions in the future</a:t>
            </a:r>
            <a:r>
              <a:rPr lang="en-US" sz="2400" b="0" i="0" dirty="0">
                <a:solidFill>
                  <a:srgbClr val="CECAC3"/>
                </a:solidFill>
                <a:effectLst/>
                <a:latin typeface="Söhne"/>
              </a:rPr>
              <a:t>.</a:t>
            </a:r>
            <a:endParaRPr lang="en-IN" sz="2400" dirty="0"/>
          </a:p>
        </p:txBody>
      </p:sp>
      <p:sp>
        <p:nvSpPr>
          <p:cNvPr id="4" name="Slide Number Placeholder 3">
            <a:extLst>
              <a:ext uri="{FF2B5EF4-FFF2-40B4-BE49-F238E27FC236}">
                <a16:creationId xmlns:a16="http://schemas.microsoft.com/office/drawing/2014/main" id="{0A4AC70B-FCFA-6F06-D705-29BED63237EE}"/>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5" name="Footer Placeholder 4">
            <a:extLst>
              <a:ext uri="{FF2B5EF4-FFF2-40B4-BE49-F238E27FC236}">
                <a16:creationId xmlns:a16="http://schemas.microsoft.com/office/drawing/2014/main" id="{E4E7EC23-2106-FF2A-E2D5-8B80809D52F7}"/>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69687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9060146-7700-4F6C-986B-89E3839BD4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{0CA759DC-D86A-4DA4-94D6-819F0132ABD6}tf78438558_win32</Template>
  <TotalTime>20</TotalTime>
  <Words>372</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Sabon Next LT</vt:lpstr>
      <vt:lpstr>Söhne</vt:lpstr>
      <vt:lpstr>Office Theme</vt:lpstr>
      <vt:lpstr>stock prediction </vt:lpstr>
      <vt:lpstr>ABSTRACT</vt:lpstr>
      <vt:lpstr>Introduction</vt:lpstr>
      <vt:lpstr>METHOD</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prediction</dc:title>
  <dc:subject/>
  <dc:creator>Aditya Bhadauria</dc:creator>
  <cp:lastModifiedBy>Supradeep Reddy</cp:lastModifiedBy>
  <cp:revision>2</cp:revision>
  <dcterms:created xsi:type="dcterms:W3CDTF">2023-11-07T03:07:41Z</dcterms:created>
  <dcterms:modified xsi:type="dcterms:W3CDTF">2023-11-07T03:30:02Z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