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5" r:id="rId1"/>
  </p:sldMasterIdLst>
  <p:notesMasterIdLst>
    <p:notesMasterId r:id="rId8"/>
  </p:notesMasterIdLst>
  <p:sldIdLst>
    <p:sldId id="256" r:id="rId2"/>
    <p:sldId id="257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F5919-7D1C-48B5-A798-BF32242E645D}" v="6" dt="2025-06-04T18:03:00.2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840" y="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Garse" userId="685701bb88ea47a5" providerId="LiveId" clId="{891F5919-7D1C-48B5-A798-BF32242E645D}"/>
    <pc:docChg chg="undo custSel modSld">
      <pc:chgData name="Nikhil Garse" userId="685701bb88ea47a5" providerId="LiveId" clId="{891F5919-7D1C-48B5-A798-BF32242E645D}" dt="2025-06-04T18:03:02.806" v="636" actId="20577"/>
      <pc:docMkLst>
        <pc:docMk/>
      </pc:docMkLst>
      <pc:sldChg chg="modSp mod">
        <pc:chgData name="Nikhil Garse" userId="685701bb88ea47a5" providerId="LiveId" clId="{891F5919-7D1C-48B5-A798-BF32242E645D}" dt="2025-06-04T17:53:04.916" v="97" actId="113"/>
        <pc:sldMkLst>
          <pc:docMk/>
          <pc:sldMk cId="0" sldId="260"/>
        </pc:sldMkLst>
        <pc:spChg chg="mod">
          <ac:chgData name="Nikhil Garse" userId="685701bb88ea47a5" providerId="LiveId" clId="{891F5919-7D1C-48B5-A798-BF32242E645D}" dt="2025-06-04T17:50:42.743" v="23" actId="21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khil Garse" userId="685701bb88ea47a5" providerId="LiveId" clId="{891F5919-7D1C-48B5-A798-BF32242E645D}" dt="2025-06-04T17:53:04.916" v="97" actId="113"/>
          <ac:spMkLst>
            <pc:docMk/>
            <pc:sldMk cId="0" sldId="260"/>
            <ac:spMk id="3" creationId="{00000000-0000-0000-0000-000000000000}"/>
          </ac:spMkLst>
        </pc:spChg>
      </pc:sldChg>
      <pc:sldChg chg="addSp modSp mod">
        <pc:chgData name="Nikhil Garse" userId="685701bb88ea47a5" providerId="LiveId" clId="{891F5919-7D1C-48B5-A798-BF32242E645D}" dt="2025-06-04T18:03:02.806" v="636" actId="20577"/>
        <pc:sldMkLst>
          <pc:docMk/>
          <pc:sldMk cId="0" sldId="261"/>
        </pc:sldMkLst>
        <pc:spChg chg="mod">
          <ac:chgData name="Nikhil Garse" userId="685701bb88ea47a5" providerId="LiveId" clId="{891F5919-7D1C-48B5-A798-BF32242E645D}" dt="2025-06-04T17:53:48.883" v="102" actId="5793"/>
          <ac:spMkLst>
            <pc:docMk/>
            <pc:sldMk cId="0" sldId="261"/>
            <ac:spMk id="3" creationId="{00000000-0000-0000-0000-000000000000}"/>
          </ac:spMkLst>
        </pc:spChg>
        <pc:graphicFrameChg chg="add mod modGraphic">
          <ac:chgData name="Nikhil Garse" userId="685701bb88ea47a5" providerId="LiveId" clId="{891F5919-7D1C-48B5-A798-BF32242E645D}" dt="2025-06-04T18:03:02.806" v="636" actId="20577"/>
          <ac:graphicFrameMkLst>
            <pc:docMk/>
            <pc:sldMk cId="0" sldId="261"/>
            <ac:graphicFrameMk id="4" creationId="{2361DAB9-4E8F-2C09-FEAE-DDAEBF669F72}"/>
          </ac:graphicFrameMkLst>
        </pc:graphicFrameChg>
      </pc:sldChg>
      <pc:sldChg chg="modSp mod">
        <pc:chgData name="Nikhil Garse" userId="685701bb88ea47a5" providerId="LiveId" clId="{891F5919-7D1C-48B5-A798-BF32242E645D}" dt="2025-06-04T17:50:00.394" v="22" actId="20577"/>
        <pc:sldMkLst>
          <pc:docMk/>
          <pc:sldMk cId="3357388524" sldId="262"/>
        </pc:sldMkLst>
        <pc:spChg chg="mod">
          <ac:chgData name="Nikhil Garse" userId="685701bb88ea47a5" providerId="LiveId" clId="{891F5919-7D1C-48B5-A798-BF32242E645D}" dt="2025-06-04T17:50:00.394" v="22" actId="20577"/>
          <ac:spMkLst>
            <pc:docMk/>
            <pc:sldMk cId="3357388524" sldId="262"/>
            <ac:spMk id="6" creationId="{3417A17F-4B88-ED8A-ADF1-E62B843B4AF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E89349-345C-4EA4-9EE3-A48395B8A12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1A1C2-A927-4178-A9A5-160FDB1A8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92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1A1C2-A927-4178-A9A5-160FDB1A8E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10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1A1C2-A927-4178-A9A5-160FDB1A8EA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138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0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4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94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3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96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34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8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3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55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254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4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374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8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21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3152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Loan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Comprehensive overview and problem statements across three dashboards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1500" y="447188"/>
            <a:ext cx="7928998" cy="97045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alibri"/>
              </a:rPr>
              <a:t>DASHBOARD 1: SUMMARY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240" y="2225040"/>
            <a:ext cx="8961120" cy="4185772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Key Performance Indicators (KPIs) Requirements</a:t>
            </a:r>
            <a:r>
              <a:rPr lang="en-US" sz="4500" b="1" dirty="0">
                <a:solidFill>
                  <a:schemeClr val="bg1"/>
                </a:solidFill>
                <a:latin typeface="Calibri"/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endParaRPr lang="en-US" sz="1400" dirty="0">
              <a:latin typeface="Calibri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1. Total Loan Applications: </a:t>
            </a:r>
            <a:r>
              <a:rPr lang="en-US" sz="43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2. Total Funded Amount: </a:t>
            </a:r>
            <a:r>
              <a:rPr lang="en-US" sz="43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</a:rPr>
              <a:t>Understanding the total amount of funds disbursed as loans is crucial. We also want to keep an eye on the MTD Total Funded Amount and analyze the Month-over-Month (MoM) changes in this metric.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3. Total Amount Received: </a:t>
            </a:r>
            <a:r>
              <a:rPr lang="en-US" sz="43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</a:rPr>
              <a:t>Tracking the total amount received from borrowers is essential for assessing the bank's cash flow and loan repayment. We should analyze the Month-to-Date (MTD) Total Amount Received and observe the Month-over-Month (MoM) changes.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4. Average Interest Rate: </a:t>
            </a:r>
            <a:r>
              <a:rPr lang="en-US" sz="43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45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5. Average Debt-to-Income Ratio (DTI): </a:t>
            </a:r>
            <a:r>
              <a:rPr lang="en-US" sz="4300" dirty="0">
                <a:solidFill>
                  <a:schemeClr val="bg1">
                    <a:lumMod val="65000"/>
                    <a:lumOff val="35000"/>
                  </a:schemeClr>
                </a:solidFill>
                <a:latin typeface="Calibri"/>
              </a:rPr>
              <a:t>Evaluating the average DTI for our borrowers helps us gauge their financial health.</a:t>
            </a:r>
          </a:p>
          <a:p>
            <a:pPr>
              <a:lnSpc>
                <a:spcPct val="90000"/>
              </a:lnSpc>
            </a:pPr>
            <a:endParaRPr lang="en-US" sz="700" dirty="0">
              <a:latin typeface="Calibri"/>
            </a:endParaRP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1F623FF3-A14B-A058-6A82-4F66664F4A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57" r="30128" b="-3"/>
          <a:stretch>
            <a:fillRect/>
          </a:stretch>
        </p:blipFill>
        <p:spPr>
          <a:xfrm>
            <a:off x="9103360" y="2225040"/>
            <a:ext cx="2946400" cy="418577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DDE5E-17CC-B5BB-18A1-0E71450D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Dashboard 1: Summary - Good Loan vs Bad Loan KPIs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5A3F3C-FD9C-38B2-1B9E-1490F6CDB6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5730049"/>
              </p:ext>
            </p:extLst>
          </p:nvPr>
        </p:nvGraphicFramePr>
        <p:xfrm>
          <a:off x="810000" y="2395220"/>
          <a:ext cx="105537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6850">
                  <a:extLst>
                    <a:ext uri="{9D8B030D-6E8A-4147-A177-3AD203B41FA5}">
                      <a16:colId xmlns:a16="http://schemas.microsoft.com/office/drawing/2014/main" val="3401756898"/>
                    </a:ext>
                  </a:extLst>
                </a:gridCol>
                <a:gridCol w="5276850">
                  <a:extLst>
                    <a:ext uri="{9D8B030D-6E8A-4147-A177-3AD203B41FA5}">
                      <a16:colId xmlns:a16="http://schemas.microsoft.com/office/drawing/2014/main" val="309677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Good Loan: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Bad Loan: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85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1. Good Loan Application Percentage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1. Bad Loan Application Percentage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038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2. Good Loan Applications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2. Bad Loan Applications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24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3. Good Loan Funded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3. Bad Loan Funded Amount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285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4. Good Loan Total Received Amount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4. Bad Loan Total Received Amount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3938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417A17F-4B88-ED8A-ADF1-E62B843B4AF5}"/>
              </a:ext>
            </a:extLst>
          </p:cNvPr>
          <p:cNvSpPr txBox="1"/>
          <p:nvPr/>
        </p:nvSpPr>
        <p:spPr>
          <a:xfrm>
            <a:off x="810000" y="4490720"/>
            <a:ext cx="105537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Calibri"/>
              </a:rPr>
              <a:t>LOAN STATUS GRID VIEW:</a:t>
            </a:r>
            <a:br>
              <a:rPr lang="en-US" sz="1800" b="1" dirty="0">
                <a:solidFill>
                  <a:srgbClr val="002060"/>
                </a:solidFill>
                <a:latin typeface="Calibri"/>
              </a:rPr>
            </a:br>
            <a:r>
              <a:rPr lang="en-US" sz="1800" b="1" dirty="0">
                <a:solidFill>
                  <a:srgbClr val="002060"/>
                </a:solidFill>
                <a:latin typeface="Calibri"/>
              </a:rPr>
              <a:t>In order to gain a comprehensive overview of our lending operations and monitor the performance of loans, we aim to create a grid view report categorized by ‘Loan Status. By providing insights into metrics such as ‘Total Loan Applications,’ ‘Total Funded Amount,' ‘Total Amount Received,’ 'Month-to-Date (MTD) Funded Amount,’ 'MTD Amount Received,’ 'Average Interest Rate,' and 'Average Debt-to-Income Ratio (DTI),' this grid view will empower us to make data-driven decisions and assess the health of our loan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2: Overview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8800" b="1" u="sng" dirty="0"/>
              <a:t>Charts</a:t>
            </a:r>
            <a:endParaRPr sz="4600" b="1" u="sng" dirty="0">
              <a:solidFill>
                <a:srgbClr val="003366"/>
              </a:solidFill>
              <a:latin typeface="Calibri"/>
            </a:endParaRP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1. Monthly Trends by Issue Date (Line Chart):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To identify seasonality and long-term trends in lending activities</a:t>
            </a: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2. Regional Analysis by State (Filled Map):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To identify regions with significant lending activity and assess regional</a:t>
            </a:r>
            <a:br>
              <a:rPr lang="en-US" sz="6400" dirty="0">
                <a:solidFill>
                  <a:srgbClr val="003366"/>
                </a:solidFill>
                <a:latin typeface="Calibri"/>
              </a:rPr>
            </a:br>
            <a:r>
              <a:rPr sz="6400" dirty="0">
                <a:solidFill>
                  <a:srgbClr val="003366"/>
                </a:solidFill>
                <a:latin typeface="Calibri"/>
              </a:rPr>
              <a:t>disparities</a:t>
            </a: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3. Loan Term Analysis (Donut Chart):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To allow the client to understand the distribution of loans across various term</a:t>
            </a:r>
            <a:br>
              <a:rPr lang="en-US" sz="6400" dirty="0">
                <a:solidFill>
                  <a:srgbClr val="003366"/>
                </a:solidFill>
                <a:latin typeface="Calibri"/>
              </a:rPr>
            </a:br>
            <a:r>
              <a:rPr lang="en-US" sz="6400" dirty="0">
                <a:solidFill>
                  <a:srgbClr val="003366"/>
                </a:solidFill>
                <a:latin typeface="Calibri"/>
              </a:rPr>
              <a:t>l</a:t>
            </a:r>
            <a:r>
              <a:rPr sz="6400" dirty="0">
                <a:solidFill>
                  <a:srgbClr val="003366"/>
                </a:solidFill>
                <a:latin typeface="Calibri"/>
              </a:rPr>
              <a:t>engths.</a:t>
            </a: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4. Employee Length Analysis (Bar Chart):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How lending metrics are distributed among borrowers with different</a:t>
            </a:r>
          </a:p>
          <a:p>
            <a:pPr marL="0" indent="0">
              <a:buNone/>
            </a:pPr>
            <a:r>
              <a:rPr sz="6400" dirty="0">
                <a:solidFill>
                  <a:srgbClr val="003366"/>
                </a:solidFill>
                <a:latin typeface="Calibri"/>
              </a:rPr>
              <a:t>employment lengths, helping us assess the impact of employment history on loan applications.</a:t>
            </a: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5. Loan Purpose Breakdown (Bar Chart):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Will provide a visual breakdown of loan metrics based on the stated purposes</a:t>
            </a:r>
          </a:p>
          <a:p>
            <a:pPr marL="0" indent="0">
              <a:buNone/>
            </a:pPr>
            <a:r>
              <a:rPr sz="6400" dirty="0">
                <a:solidFill>
                  <a:srgbClr val="003366"/>
                </a:solidFill>
                <a:latin typeface="Calibri"/>
              </a:rPr>
              <a:t>of loans, aiding in the understanding of the primary reasons borrowers seek financing.</a:t>
            </a:r>
          </a:p>
          <a:p>
            <a:pPr marL="0" indent="0">
              <a:buNone/>
            </a:pPr>
            <a:r>
              <a:rPr sz="6400" b="1" dirty="0">
                <a:solidFill>
                  <a:schemeClr val="accent2">
                    <a:lumMod val="50000"/>
                  </a:schemeClr>
                </a:solidFill>
                <a:latin typeface="Calibri"/>
              </a:rPr>
              <a:t>6. Home Ownership Analysis (Tree Map):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For a hierarchical view of how home ownership impacts loan applications and</a:t>
            </a:r>
            <a:r>
              <a:rPr lang="en-US" sz="6400" dirty="0">
                <a:solidFill>
                  <a:srgbClr val="003366"/>
                </a:solidFill>
                <a:latin typeface="Calibri"/>
              </a:rPr>
              <a:t> </a:t>
            </a:r>
            <a:r>
              <a:rPr sz="6400" dirty="0">
                <a:solidFill>
                  <a:srgbClr val="003366"/>
                </a:solidFill>
                <a:latin typeface="Calibri"/>
              </a:rPr>
              <a:t>disbursements.</a:t>
            </a:r>
          </a:p>
          <a:p>
            <a:endParaRPr sz="1600" dirty="0">
              <a:solidFill>
                <a:srgbClr val="00336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3: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3600" b="1" dirty="0">
                <a:solidFill>
                  <a:srgbClr val="003366"/>
                </a:solidFill>
                <a:latin typeface="Calibri"/>
              </a:rPr>
              <a:t>GRID</a:t>
            </a:r>
            <a:endParaRPr sz="1600" b="1" dirty="0">
              <a:solidFill>
                <a:srgbClr val="003366"/>
              </a:solidFill>
              <a:latin typeface="Calibri"/>
            </a:endParaRP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Need for a comprehensive ‘Details Dashboard’ that provides a consolidated view of all the essential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information within our loan data. This Details Dashboard aims to offer a holistic snapshot of key loan-related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metrics and data points, enabling users to access critical information efficiently.</a:t>
            </a:r>
          </a:p>
          <a:p>
            <a:pPr marL="0" indent="0">
              <a:buNone/>
            </a:pPr>
            <a:r>
              <a:rPr sz="2600" b="1" dirty="0">
                <a:solidFill>
                  <a:srgbClr val="003366"/>
                </a:solidFill>
                <a:latin typeface="Calibri"/>
              </a:rPr>
              <a:t>O</a:t>
            </a:r>
            <a:r>
              <a:rPr lang="en-US" sz="2600" b="1" dirty="0">
                <a:solidFill>
                  <a:srgbClr val="003366"/>
                </a:solidFill>
                <a:latin typeface="Calibri"/>
              </a:rPr>
              <a:t>BJECTIVE</a:t>
            </a:r>
            <a:r>
              <a:rPr sz="2600" b="1" dirty="0">
                <a:solidFill>
                  <a:srgbClr val="003366"/>
                </a:solidFill>
                <a:latin typeface="Calibri"/>
              </a:rPr>
              <a:t>:</a:t>
            </a:r>
            <a:endParaRPr sz="1600" b="1" dirty="0">
              <a:solidFill>
                <a:srgbClr val="003366"/>
              </a:solidFill>
              <a:latin typeface="Calibri"/>
            </a:endParaRP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The primary objective of the Details Dashboard is to provide a comprehensive and user-friendly interface for</a:t>
            </a:r>
            <a:endParaRPr lang="en-US" dirty="0">
              <a:solidFill>
                <a:srgbClr val="003366"/>
              </a:solidFill>
              <a:latin typeface="Calibri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66"/>
                </a:solidFill>
                <a:latin typeface="Calibri"/>
              </a:rPr>
              <a:t>accessing vital loan data. It will serve as a one-stop solution for users seeking detailed insights into our loan</a:t>
            </a:r>
          </a:p>
          <a:p>
            <a:pPr marL="0" indent="0">
              <a:buNone/>
            </a:pPr>
            <a:r>
              <a:rPr dirty="0">
                <a:solidFill>
                  <a:srgbClr val="003366"/>
                </a:solidFill>
                <a:latin typeface="Calibri"/>
              </a:rPr>
              <a:t>portfolio, borrower profiles, and loan performance.</a:t>
            </a:r>
          </a:p>
          <a:p>
            <a:endParaRPr sz="1600" dirty="0">
              <a:solidFill>
                <a:srgbClr val="003366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Functionalities You Will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1600" dirty="0">
              <a:solidFill>
                <a:srgbClr val="003366"/>
              </a:solidFill>
              <a:latin typeface="Calibri"/>
            </a:endParaRPr>
          </a:p>
          <a:p>
            <a:pPr marL="0" indent="0">
              <a:buNone/>
            </a:pPr>
            <a:endParaRPr sz="1600" dirty="0">
              <a:solidFill>
                <a:srgbClr val="003366"/>
              </a:solidFill>
              <a:latin typeface="Calibri"/>
            </a:endParaRPr>
          </a:p>
          <a:p>
            <a:endParaRPr sz="1600" dirty="0">
              <a:solidFill>
                <a:srgbClr val="003366"/>
              </a:solidFill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61DAB9-4E8F-2C09-FEAE-DDAEBF669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13854"/>
              </p:ext>
            </p:extLst>
          </p:nvPr>
        </p:nvGraphicFramePr>
        <p:xfrm>
          <a:off x="498764" y="2222285"/>
          <a:ext cx="11139056" cy="40538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764">
                  <a:extLst>
                    <a:ext uri="{9D8B030D-6E8A-4147-A177-3AD203B41FA5}">
                      <a16:colId xmlns:a16="http://schemas.microsoft.com/office/drawing/2014/main" val="2781082467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381177086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2248093823"/>
                    </a:ext>
                  </a:extLst>
                </a:gridCol>
                <a:gridCol w="2784764">
                  <a:extLst>
                    <a:ext uri="{9D8B030D-6E8A-4147-A177-3AD203B41FA5}">
                      <a16:colId xmlns:a16="http://schemas.microsoft.com/office/drawing/2014/main" val="1430517050"/>
                    </a:ext>
                  </a:extLst>
                </a:gridCol>
              </a:tblGrid>
              <a:tr h="670544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SQL- MS SQL SERVER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POWER BI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070994"/>
                  </a:ext>
                </a:extLst>
              </a:tr>
              <a:tr h="30267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Database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Select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Datename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Datepart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Month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Hour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Quarter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Group by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Order by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Decimal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Limit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Count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Distinct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Partition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Connecting to SQL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Cleaning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Modelling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Processing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 Query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 Tables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Time Intelligence Functions</a:t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Date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Text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Filter Function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Calculate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SUM/SUMX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KPIs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Card Visuals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Charts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Formatting Visuals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Creating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Navigations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3512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9328</TotalTime>
  <Words>723</Words>
  <Application>Microsoft Office PowerPoint</Application>
  <PresentationFormat>Widescreen</PresentationFormat>
  <Paragraphs>85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Calibri</vt:lpstr>
      <vt:lpstr>Wingdings 2</vt:lpstr>
      <vt:lpstr>Quotable</vt:lpstr>
      <vt:lpstr>Bank Loan Dashboard Project</vt:lpstr>
      <vt:lpstr>DASHBOARD 1: SUMMARY</vt:lpstr>
      <vt:lpstr>Dashboard 1: Summary - Good Loan vs Bad Loan KPIs</vt:lpstr>
      <vt:lpstr>Dashboard 2: Overview </vt:lpstr>
      <vt:lpstr>Dashboard 3: Details</vt:lpstr>
      <vt:lpstr>Functionalities You Will Learn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Nikhil Garse</dc:creator>
  <cp:keywords/>
  <dc:description>generated using python-pptx</dc:description>
  <cp:lastModifiedBy>Nikhil Garse</cp:lastModifiedBy>
  <cp:revision>2</cp:revision>
  <dcterms:created xsi:type="dcterms:W3CDTF">2013-01-27T09:14:16Z</dcterms:created>
  <dcterms:modified xsi:type="dcterms:W3CDTF">2025-06-04T18:03:19Z</dcterms:modified>
  <cp:category/>
</cp:coreProperties>
</file>