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67" r:id="rId3"/>
    <p:sldId id="274" r:id="rId4"/>
    <p:sldId id="273" r:id="rId5"/>
    <p:sldId id="275" r:id="rId6"/>
    <p:sldId id="276" r:id="rId7"/>
    <p:sldId id="277" r:id="rId8"/>
    <p:sldId id="278" r:id="rId9"/>
    <p:sldId id="279" r:id="rId10"/>
    <p:sldId id="280" r:id="rId11"/>
    <p:sldId id="28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4E3F53-4698-4D0A-BBBB-6C8E60D7EE30}">
          <p14:sldIdLst>
            <p14:sldId id="272"/>
            <p14:sldId id="267"/>
            <p14:sldId id="274"/>
            <p14:sldId id="273"/>
            <p14:sldId id="275"/>
            <p14:sldId id="276"/>
            <p14:sldId id="277"/>
            <p14:sldId id="278"/>
            <p14:sldId id="279"/>
          </p14:sldIdLst>
        </p14:section>
        <p14:section name="Untitled Section" id="{A9A02109-97FD-4BC3-93DD-633FE34C3803}">
          <p14:sldIdLst>
            <p14:sldId id="280"/>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extLst>
      <p:ext uri="{19B8F6BF-5375-455C-9EA6-DF929625EA0E}">
        <p15:presenceInfo xmlns:p15="http://schemas.microsoft.com/office/powerpoint/2012/main" userId="2bda19a11f670e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343" autoAdjust="0"/>
  </p:normalViewPr>
  <p:slideViewPr>
    <p:cSldViewPr>
      <p:cViewPr varScale="1">
        <p:scale>
          <a:sx n="82" d="100"/>
          <a:sy n="82" d="100"/>
        </p:scale>
        <p:origin x="150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A04797-B579-40AF-8F83-E4702A9ED9FF}"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A04797-B579-40AF-8F83-E4702A9ED9FF}" type="datetimeFigureOut">
              <a:rPr lang="en-US" smtClean="0"/>
              <a:pPr/>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04797-B579-40AF-8F83-E4702A9ED9FF}" type="datetimeFigureOut">
              <a:rPr lang="en-US" smtClean="0"/>
              <a:pPr/>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pPr/>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pPr/>
              <a:t>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generated/sklearn.linear%20model.LinearRegression.html" TargetMode="External"/><Relationship Id="rId2" Type="http://schemas.openxmlformats.org/officeDocument/2006/relationships/hyperlink" Target="https://www.elsevier.com/research-intelligence/university-rankings-guide" TargetMode="External"/><Relationship Id="rId1" Type="http://schemas.openxmlformats.org/officeDocument/2006/relationships/slideLayout" Target="../slideLayouts/slideLayout2.xml"/><Relationship Id="rId4" Type="http://schemas.openxmlformats.org/officeDocument/2006/relationships/hyperlink" Target="https://www.kaggle.com/datasets/apoorvgupta25/nirf-%20rankings-from-2016-to-2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0"/>
            <a:ext cx="8229600" cy="1904854"/>
          </a:xfrm>
        </p:spPr>
        <p:txBody>
          <a:bodyPr>
            <a:normAutofit/>
          </a:bodyPr>
          <a:lstStyle/>
          <a:p>
            <a:r>
              <a:rPr lang="en-IN" sz="2000" dirty="0">
                <a:latin typeface="Times New Roman" panose="02020603050405020304" pitchFamily="18" charset="0"/>
                <a:cs typeface="Times New Roman" panose="02020603050405020304" pitchFamily="18" charset="0"/>
              </a:rPr>
              <a:t>A Project  presentation on</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Learning Models for Predicting Ranks”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000" y="5046470"/>
            <a:ext cx="4800600" cy="152400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    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a:t>
            </a:r>
            <a:r>
              <a:rPr lang="en-IN" sz="8000" b="1" dirty="0" err="1">
                <a:solidFill>
                  <a:srgbClr val="C00000"/>
                </a:solidFill>
                <a:latin typeface="Times New Roman" panose="02020603050405020304" pitchFamily="18" charset="0"/>
                <a:cs typeface="Times New Roman" panose="02020603050405020304" pitchFamily="18" charset="0"/>
              </a:rPr>
              <a:t>Dr.</a:t>
            </a:r>
            <a:r>
              <a:rPr lang="en-IN" sz="8000" b="1" dirty="0">
                <a:solidFill>
                  <a:srgbClr val="C00000"/>
                </a:solidFill>
                <a:latin typeface="Times New Roman" panose="02020603050405020304" pitchFamily="18" charset="0"/>
                <a:cs typeface="Times New Roman" panose="02020603050405020304" pitchFamily="18" charset="0"/>
              </a:rPr>
              <a:t> A.V. </a:t>
            </a:r>
            <a:r>
              <a:rPr lang="en-IN" sz="8000" b="1" dirty="0" err="1">
                <a:solidFill>
                  <a:srgbClr val="C00000"/>
                </a:solidFill>
                <a:latin typeface="Times New Roman" panose="02020603050405020304" pitchFamily="18" charset="0"/>
                <a:cs typeface="Times New Roman" panose="02020603050405020304" pitchFamily="18" charset="0"/>
              </a:rPr>
              <a:t>Sriharsha</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Professor </a:t>
            </a: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          Dept. of CSE</a:t>
            </a:r>
          </a:p>
        </p:txBody>
      </p:sp>
      <p:sp>
        <p:nvSpPr>
          <p:cNvPr id="5" name="TextBox 4"/>
          <p:cNvSpPr txBox="1"/>
          <p:nvPr/>
        </p:nvSpPr>
        <p:spPr>
          <a:xfrm>
            <a:off x="235528" y="1600200"/>
            <a:ext cx="8375073" cy="4401205"/>
          </a:xfrm>
          <a:prstGeom prst="rect">
            <a:avLst/>
          </a:prstGeom>
          <a:noFill/>
        </p:spPr>
        <p:txBody>
          <a:bodyPr wrap="square" rtlCol="0">
            <a:spAutoFit/>
          </a:bodyPr>
          <a:lstStyle/>
          <a:p>
            <a:pPr algn="ctr"/>
            <a:r>
              <a:rPr lang="en-IN" sz="2000" b="1" dirty="0">
                <a:solidFill>
                  <a:srgbClr val="C00000"/>
                </a:solidFill>
                <a:latin typeface="Times New Roman" panose="02020603050405020304" pitchFamily="18" charset="0"/>
                <a:cs typeface="Times New Roman" panose="02020603050405020304" pitchFamily="18" charset="0"/>
              </a:rPr>
              <a:t>Presented by Batch No.: INT-B-MT-27</a:t>
            </a:r>
          </a:p>
          <a:p>
            <a:pPr algn="ctr"/>
            <a:endParaRPr lang="en-IN" sz="2000" b="1" dirty="0">
              <a:solidFill>
                <a:schemeClr val="tx2"/>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MANTHRI NANDINI</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19121A05D7</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MARUBOYINA POOJITHA   		           19121A05D8</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 NIKHIL KUMAR REDDY      </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19121A05D9</a:t>
            </a: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MAVILLA PRAVALLIKA</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19121A05E0</a:t>
            </a:r>
          </a:p>
          <a:p>
            <a:pPr algn="ctr"/>
            <a:r>
              <a:rPr lang="en-IN" sz="2000" b="1" dirty="0">
                <a:solidFill>
                  <a:srgbClr val="C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   </a:t>
            </a:r>
          </a:p>
          <a:p>
            <a:r>
              <a:rPr lang="en-IN" sz="2000" b="1" dirty="0">
                <a:solidFill>
                  <a:srgbClr val="C00000"/>
                </a:solidFill>
                <a:latin typeface="Times New Roman" panose="02020603050405020304" pitchFamily="18" charset="0"/>
                <a:cs typeface="Times New Roman" panose="02020603050405020304" pitchFamily="18" charset="0"/>
              </a:rPr>
              <a:t>	     </a:t>
            </a:r>
          </a:p>
          <a:p>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6" name="Content Placeholder 3" descr="clge">
            <a:extLst>
              <a:ext uri="{FF2B5EF4-FFF2-40B4-BE49-F238E27FC236}">
                <a16:creationId xmlns:a16="http://schemas.microsoft.com/office/drawing/2014/main" id="{29EFF5C1-B284-4B0F-A528-F19CA4DA56BA}"/>
              </a:ext>
            </a:extLst>
          </p:cNvPr>
          <p:cNvPicPr>
            <a:picLocks noChangeAspect="1" noChangeArrowheads="1"/>
          </p:cNvPicPr>
          <p:nvPr/>
        </p:nvPicPr>
        <p:blipFill>
          <a:blip r:embed="rId2" cstate="print"/>
          <a:srcRect/>
          <a:stretch>
            <a:fillRect/>
          </a:stretch>
        </p:blipFill>
        <p:spPr bwMode="auto">
          <a:xfrm>
            <a:off x="3352800" y="3703415"/>
            <a:ext cx="3276600" cy="1143000"/>
          </a:xfrm>
          <a:prstGeom prst="rect">
            <a:avLst/>
          </a:prstGeom>
          <a:noFill/>
          <a:ln w="9525">
            <a:noFill/>
            <a:miter lim="800000"/>
            <a:headEnd/>
            <a:tailEnd/>
          </a:ln>
        </p:spPr>
      </p:pic>
      <p:sp>
        <p:nvSpPr>
          <p:cNvPr id="12" name="Rectangle 11"/>
          <p:cNvSpPr/>
          <p:nvPr/>
        </p:nvSpPr>
        <p:spPr>
          <a:xfrm>
            <a:off x="2453310" y="4646360"/>
            <a:ext cx="42672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Engineering</a:t>
            </a:r>
          </a:p>
        </p:txBody>
      </p:sp>
    </p:spTree>
    <p:extLst>
      <p:ext uri="{BB962C8B-B14F-4D97-AF65-F5344CB8AC3E}">
        <p14:creationId xmlns:p14="http://schemas.microsoft.com/office/powerpoint/2010/main" val="340280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buNone/>
            </a:pPr>
            <a:endParaRPr lang="en-US" b="1" dirty="0">
              <a:solidFill>
                <a:srgbClr val="FF0000"/>
              </a:solidFill>
              <a:latin typeface="Times New Roman" panose="02020603050405020304" pitchFamily="18" charset="0"/>
              <a:cs typeface="Times New Roman" panose="02020603050405020304" pitchFamily="18" charset="0"/>
            </a:endParaRP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a:p>
            <a:pPr algn="ctr">
              <a:spcBef>
                <a:spcPct val="0"/>
              </a:spcBef>
              <a:buNone/>
            </a:pPr>
            <a:r>
              <a:rPr lang="en-US" sz="3600" b="1" dirty="0">
                <a:solidFill>
                  <a:srgbClr val="FF0000"/>
                </a:solidFill>
                <a:latin typeface="Times New Roman" panose="02020603050405020304" pitchFamily="18" charset="0"/>
                <a:ea typeface="+mj-ea"/>
                <a:cs typeface="Times New Roman" panose="02020603050405020304" pitchFamily="18" charset="0"/>
              </a:rPr>
              <a:t> Queries …??</a:t>
            </a:r>
          </a:p>
          <a:p>
            <a:pPr algn="ctr">
              <a:spcBef>
                <a:spcPct val="0"/>
              </a:spcBef>
              <a:buNone/>
            </a:pP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IN" dirty="0">
              <a:latin typeface="Times New Roman" panose="02020603050405020304" pitchFamily="18" charset="0"/>
              <a:cs typeface="Times New Roman" panose="02020603050405020304" pitchFamily="18" charset="0"/>
            </a:endParaRPr>
          </a:p>
          <a:p>
            <a:pPr algn="ctr">
              <a:buNone/>
            </a:pPr>
            <a:endParaRPr lang="en-IN" dirty="0">
              <a:latin typeface="Times New Roman" panose="02020603050405020304" pitchFamily="18" charset="0"/>
              <a:cs typeface="Times New Roman" panose="02020603050405020304" pitchFamily="18" charset="0"/>
            </a:endParaRPr>
          </a:p>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457200" y="838200"/>
            <a:ext cx="8229600" cy="5791200"/>
          </a:xfrm>
        </p:spPr>
        <p:txBody>
          <a:bodyPr>
            <a:noAutofit/>
          </a:bodyPr>
          <a:lstStyle/>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Requirements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Societal Applications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a:p>
            <a:pPr>
              <a:buNone/>
            </a:pPr>
            <a:endParaRPr lang="en-IN" sz="225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2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27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Abstract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19200"/>
            <a:ext cx="8305800" cy="5257800"/>
          </a:xfrm>
        </p:spPr>
        <p:txBody>
          <a:bodyPr>
            <a:normAutofit fontScale="62500" lnSpcReduction="20000"/>
          </a:bodyPr>
          <a:lstStyle/>
          <a:p>
            <a:pPr algn="just">
              <a:lnSpc>
                <a:spcPct val="120000"/>
              </a:lnSpc>
              <a:buNone/>
            </a:pPr>
            <a:r>
              <a:rPr lang="en-US" sz="2800" dirty="0">
                <a:latin typeface="Verdana" pitchFamily="34" charset="0"/>
                <a:ea typeface="Verdana" pitchFamily="34" charset="0"/>
              </a:rPr>
              <a:t>	The rankings are provided yearly so the analysis of data that Provided by the Institution and various Other Sources. There Should be a Learning model for predicting Ranks Since the Parameters are changing in a rapid manner where the Statistical model fails. So There Should be a Learning model to overcome the drawbacks of Rigid way of Computation. This Project intends to build a model for NIRF Rank prediction with interactive visualization of ranking parameters and also suggests the areas where the institution should be focused to achieve for attaining the standards fixed by the National Institutional Ranking Framework (NIRF). The parameters broadly cover “Teaching, Learning and Resources”, “Research and Professional Practices”, “Graduation Outcomes”, “Outreach and Inclusivity”, and “Perception”. The progress in the Parameters signs the improvement of the Quality of Educational Institutions in the country.</a:t>
            </a:r>
            <a:endParaRPr lang="en-US" sz="2800" b="1" dirty="0">
              <a:latin typeface="Verdana" pitchFamily="34" charset="0"/>
              <a:ea typeface="Verdana" pitchFamily="34" charset="0"/>
            </a:endParaRPr>
          </a:p>
          <a:p>
            <a:pPr>
              <a:buNone/>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186" y="304800"/>
            <a:ext cx="8229600" cy="1143000"/>
          </a:xfrm>
        </p:spPr>
        <p:txBody>
          <a:bodyPr>
            <a:noAutofit/>
          </a:bodyPr>
          <a:lstStyle/>
          <a:p>
            <a:r>
              <a:rPr lang="en-IN" sz="3600" b="1" dirty="0">
                <a:solidFill>
                  <a:srgbClr val="FF0000"/>
                </a:solidFill>
                <a:latin typeface="Times New Roman" panose="02020603050405020304" pitchFamily="18" charset="0"/>
                <a:cs typeface="Times New Roman" panose="02020603050405020304" pitchFamily="18" charset="0"/>
              </a:rPr>
              <a:t>Problem Statement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sz="2000" dirty="0">
                <a:latin typeface="Verdana" pitchFamily="34" charset="0"/>
                <a:ea typeface="Verdana" pitchFamily="34" charset="0"/>
                <a:cs typeface="Times New Roman" panose="02020603050405020304" pitchFamily="18" charset="0"/>
              </a:rPr>
              <a:t>Build a Learning Model for Predicting Ranks of various organization based on the Standards followed by various Ranking </a:t>
            </a:r>
            <a:r>
              <a:rPr lang="en-US" sz="2000" dirty="0" err="1">
                <a:latin typeface="Verdana" pitchFamily="34" charset="0"/>
                <a:ea typeface="Verdana" pitchFamily="34" charset="0"/>
                <a:cs typeface="Times New Roman" panose="02020603050405020304" pitchFamily="18" charset="0"/>
              </a:rPr>
              <a:t>Organisation</a:t>
            </a:r>
            <a:r>
              <a:rPr lang="en-US" sz="2000" dirty="0">
                <a:latin typeface="Verdana" pitchFamily="34" charset="0"/>
                <a:ea typeface="Verdana" pitchFamily="34" charset="0"/>
                <a:cs typeface="Times New Roman" panose="02020603050405020304" pitchFamily="18" charset="0"/>
              </a:rPr>
              <a:t> unlike the Rigid System which follows the statistical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52400" y="1600200"/>
            <a:ext cx="8534400" cy="5165724"/>
          </a:xfrm>
        </p:spPr>
        <p:txBody>
          <a:bodyPr>
            <a:normAutofit/>
          </a:bodyPr>
          <a:lstStyle/>
          <a:p>
            <a:pPr>
              <a:buFont typeface="Wingdings" pitchFamily="2" charset="2"/>
              <a:buChar char="Ø"/>
            </a:pPr>
            <a:r>
              <a:rPr lang="en-US" sz="2000" dirty="0">
                <a:latin typeface="Verdana" pitchFamily="34" charset="0"/>
                <a:ea typeface="Verdana" pitchFamily="34" charset="0"/>
              </a:rPr>
              <a:t>To Predict the Ranks of various Institutions using the Learning Model using the advance technologies where the Conventional System Fails.</a:t>
            </a:r>
          </a:p>
          <a:p>
            <a:pPr>
              <a:buFont typeface="Wingdings" pitchFamily="2" charset="2"/>
              <a:buChar char="Ø"/>
            </a:pPr>
            <a:r>
              <a:rPr lang="en-US" sz="2000" dirty="0">
                <a:latin typeface="Verdana" pitchFamily="34" charset="0"/>
                <a:ea typeface="Verdana" pitchFamily="34" charset="0"/>
              </a:rPr>
              <a:t>The main idea behind the National Institutional Ranking Framework (NIRF) is to outlines a methodology to rank institutions across the country.</a:t>
            </a:r>
          </a:p>
          <a:p>
            <a:pPr>
              <a:buFont typeface="Wingdings" pitchFamily="2" charset="2"/>
              <a:buChar char="Ø"/>
            </a:pPr>
            <a:r>
              <a:rPr lang="en-US" sz="2000" dirty="0">
                <a:latin typeface="Verdana" pitchFamily="34" charset="0"/>
                <a:ea typeface="Verdana" pitchFamily="34" charset="0"/>
              </a:rPr>
              <a:t>One of the key factors influencing students for enrollment.</a:t>
            </a:r>
          </a:p>
          <a:p>
            <a:pPr>
              <a:buFont typeface="Wingdings" pitchFamily="2" charset="2"/>
              <a:buChar char="Ø"/>
            </a:pPr>
            <a:r>
              <a:rPr lang="en-US" sz="2000" dirty="0">
                <a:latin typeface="Verdana" pitchFamily="34" charset="0"/>
                <a:ea typeface="Verdana" pitchFamily="34" charset="0"/>
              </a:rPr>
              <a:t>Helps institutes to take measures for improving the performance.</a:t>
            </a:r>
          </a:p>
          <a:p>
            <a:pPr>
              <a:buFont typeface="Wingdings" pitchFamily="2" charset="2"/>
              <a:buChar char="Ø"/>
            </a:pPr>
            <a:r>
              <a:rPr lang="en-US" sz="2000" dirty="0">
                <a:latin typeface="Verdana" pitchFamily="34" charset="0"/>
                <a:ea typeface="Verdana" pitchFamily="34" charset="0"/>
              </a:rPr>
              <a:t>Encourages the institutes to work harder to provide quality education.</a:t>
            </a:r>
          </a:p>
          <a:p>
            <a:pPr>
              <a:buFont typeface="Wingdings" pitchFamily="2" charset="2"/>
              <a:buChar char="Ø"/>
            </a:pPr>
            <a:endParaRPr lang="en-US" sz="2000" dirty="0">
              <a:latin typeface="Verdana" pitchFamily="34" charset="0"/>
              <a:ea typeface="Verdana" pitchFamily="34" charset="0"/>
            </a:endParaRPr>
          </a:p>
          <a:p>
            <a:pPr>
              <a:buFont typeface="Wingdings" pitchFamily="2" charset="2"/>
              <a:buChar char="Ø"/>
            </a:pPr>
            <a:endParaRPr lang="en-US" sz="2000" dirty="0">
              <a:latin typeface="Verdana" pitchFamily="34" charset="0"/>
              <a:ea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82000" cy="5059363"/>
          </a:xfrm>
        </p:spPr>
        <p:txBody>
          <a:bodyPr>
            <a:normAutofit/>
          </a:bodyPr>
          <a:lstStyle/>
          <a:p>
            <a:pPr algn="just">
              <a:lnSpc>
                <a:spcPct val="107000"/>
              </a:lnSpc>
              <a:spcAft>
                <a:spcPts val="800"/>
              </a:spcAft>
              <a:buNone/>
            </a:pPr>
            <a:r>
              <a:rPr lang="en-US" sz="2000" dirty="0">
                <a:latin typeface="Verdana" pitchFamily="34" charset="0"/>
                <a:ea typeface="Verdana" pitchFamily="34" charset="0"/>
              </a:rPr>
              <a:t>	To outline the Brand value of a specific College in India, the Concept of NIRF Ranking Parameters was introduced by the </a:t>
            </a:r>
            <a:r>
              <a:rPr lang="en-US" sz="2000" i="1" dirty="0">
                <a:latin typeface="Verdana" pitchFamily="34" charset="0"/>
                <a:ea typeface="Verdana" pitchFamily="34" charset="0"/>
              </a:rPr>
              <a:t>Ministry of Human Resource &amp; Development (MHRD</a:t>
            </a:r>
            <a:r>
              <a:rPr lang="en-US" sz="2000" dirty="0">
                <a:latin typeface="Verdana" pitchFamily="34" charset="0"/>
                <a:ea typeface="Verdana" pitchFamily="34" charset="0"/>
              </a:rPr>
              <a:t>) on 29th September 2015. The main idea behind the National Institutional Ranking Framework (NIRF) is to outlines a methodology to rank institutions across the country. The Ministry of Education’s National Institutional Ranking Framework (NIRF), which provides access to statistical databases and reputation surveys to generate national league tables, is primarily responsible for the Indian national university ranking system. This system contains a more comprehensive collection of factors due to their access and in-depth understanding of institutions.</a:t>
            </a:r>
            <a:endParaRPr lang="en-IN" sz="9600" dirty="0">
              <a:effectLst/>
              <a:latin typeface="Verdana" pitchFamily="34" charset="0"/>
              <a:ea typeface="Verdana" pitchFamily="34" charset="0"/>
              <a:cs typeface="Times New Roman" panose="02020603050405020304" pitchFamily="18" charset="0"/>
            </a:endParaRPr>
          </a:p>
          <a:p>
            <a:pPr>
              <a:lnSpc>
                <a:spcPct val="107000"/>
              </a:lnSpc>
              <a:spcAft>
                <a:spcPts val="800"/>
              </a:spcAft>
            </a:pPr>
            <a:endParaRPr lang="en-IN" sz="8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400" dirty="0">
                <a:solidFill>
                  <a:srgbClr val="00B0F0"/>
                </a:solidFill>
                <a:latin typeface="Verdana" pitchFamily="34" charset="0"/>
                <a:ea typeface="Verdana" pitchFamily="34" charset="0"/>
              </a:rPr>
              <a:t>Python Environment above 3.6</a:t>
            </a:r>
          </a:p>
          <a:p>
            <a:pPr>
              <a:buFont typeface="Wingdings" panose="05000000000000000000" pitchFamily="2" charset="2"/>
              <a:buChar char="v"/>
            </a:pPr>
            <a:r>
              <a:rPr lang="en-US" sz="2400" dirty="0" err="1">
                <a:solidFill>
                  <a:srgbClr val="00B0F0"/>
                </a:solidFill>
                <a:latin typeface="Verdana" pitchFamily="34" charset="0"/>
                <a:ea typeface="Verdana" pitchFamily="34" charset="0"/>
              </a:rPr>
              <a:t>FastAPI</a:t>
            </a:r>
            <a:r>
              <a:rPr lang="en-US" sz="2400" dirty="0">
                <a:solidFill>
                  <a:srgbClr val="00B0F0"/>
                </a:solidFill>
                <a:latin typeface="Verdana" pitchFamily="34" charset="0"/>
                <a:ea typeface="Verdana" pitchFamily="34" charset="0"/>
              </a:rPr>
              <a:t> </a:t>
            </a:r>
          </a:p>
          <a:p>
            <a:pPr>
              <a:buFont typeface="Wingdings" panose="05000000000000000000" pitchFamily="2" charset="2"/>
              <a:buChar char="v"/>
            </a:pPr>
            <a:r>
              <a:rPr lang="en-US" sz="2400" dirty="0" err="1">
                <a:solidFill>
                  <a:srgbClr val="00B0F0"/>
                </a:solidFill>
                <a:latin typeface="Verdana" pitchFamily="34" charset="0"/>
                <a:ea typeface="Verdana" pitchFamily="34" charset="0"/>
              </a:rPr>
              <a:t>SKLearn</a:t>
            </a:r>
            <a:endParaRPr lang="en-US" sz="2400" dirty="0">
              <a:solidFill>
                <a:srgbClr val="00B0F0"/>
              </a:solidFill>
              <a:latin typeface="Verdana" pitchFamily="34" charset="0"/>
              <a:ea typeface="Verdana" pitchFamily="34" charset="0"/>
            </a:endParaRPr>
          </a:p>
          <a:p>
            <a:pPr>
              <a:buFont typeface="Wingdings" panose="05000000000000000000" pitchFamily="2" charset="2"/>
              <a:buChar char="v"/>
            </a:pPr>
            <a:r>
              <a:rPr lang="en-US" sz="2400" dirty="0" err="1">
                <a:solidFill>
                  <a:srgbClr val="00B0F0"/>
                </a:solidFill>
                <a:latin typeface="Verdana" pitchFamily="34" charset="0"/>
                <a:ea typeface="Verdana" pitchFamily="34" charset="0"/>
              </a:rPr>
              <a:t>Keras</a:t>
            </a:r>
            <a:endParaRPr lang="en-US" sz="2400" dirty="0">
              <a:solidFill>
                <a:srgbClr val="00B0F0"/>
              </a:solidFill>
              <a:latin typeface="Verdana" pitchFamily="34" charset="0"/>
              <a:ea typeface="Verdana" pitchFamily="34" charset="0"/>
            </a:endParaRPr>
          </a:p>
          <a:p>
            <a:pPr>
              <a:buFont typeface="Wingdings" panose="05000000000000000000" pitchFamily="2" charset="2"/>
              <a:buChar char="v"/>
            </a:pPr>
            <a:r>
              <a:rPr lang="en-US" sz="2400" dirty="0">
                <a:solidFill>
                  <a:srgbClr val="00B0F0"/>
                </a:solidFill>
                <a:latin typeface="Verdana" pitchFamily="34" charset="0"/>
                <a:ea typeface="Verdana" pitchFamily="34" charset="0"/>
              </a:rPr>
              <a:t>Seaborn for Visualization.</a:t>
            </a:r>
          </a:p>
          <a:p>
            <a:pPr>
              <a:buFont typeface="Wingdings" panose="05000000000000000000" pitchFamily="2" charset="2"/>
              <a:buChar char="v"/>
            </a:pPr>
            <a:endParaRPr lang="en-US" sz="2400" dirty="0">
              <a:solidFill>
                <a:srgbClr val="00B0F0"/>
              </a:solidFill>
              <a:latin typeface="Verdana" pitchFamily="34" charset="0"/>
              <a:ea typeface="Verdan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Societal Applications</a:t>
            </a:r>
            <a:endParaRPr lang="en-IN" sz="3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000" dirty="0">
                <a:latin typeface="Verdana" pitchFamily="34" charset="0"/>
                <a:ea typeface="Verdana" pitchFamily="34" charset="0"/>
              </a:rPr>
              <a:t>For Institutions:</a:t>
            </a:r>
          </a:p>
          <a:p>
            <a:pPr marL="0" indent="0">
              <a:buNone/>
            </a:pPr>
            <a:r>
              <a:rPr lang="en-US" sz="2000" dirty="0">
                <a:latin typeface="Verdana" pitchFamily="34" charset="0"/>
                <a:ea typeface="Verdana" pitchFamily="34" charset="0"/>
              </a:rPr>
              <a:t>         “Transformation to Current Standards helps the    	</a:t>
            </a:r>
            <a:r>
              <a:rPr lang="en-US" sz="2000" dirty="0" err="1">
                <a:latin typeface="Verdana" pitchFamily="34" charset="0"/>
                <a:ea typeface="Verdana" pitchFamily="34" charset="0"/>
              </a:rPr>
              <a:t>Organisation</a:t>
            </a:r>
            <a:r>
              <a:rPr lang="en-US" sz="2000" dirty="0">
                <a:latin typeface="Verdana" pitchFamily="34" charset="0"/>
                <a:ea typeface="Verdana" pitchFamily="34" charset="0"/>
              </a:rPr>
              <a:t> to be in this Competitive World”. This 	System gets the Standards of the </a:t>
            </a:r>
            <a:r>
              <a:rPr lang="en-US" sz="2000" dirty="0" err="1">
                <a:latin typeface="Verdana" pitchFamily="34" charset="0"/>
                <a:ea typeface="Verdana" pitchFamily="34" charset="0"/>
              </a:rPr>
              <a:t>Organisation</a:t>
            </a:r>
            <a:r>
              <a:rPr lang="en-US" sz="2000" dirty="0">
                <a:latin typeface="Verdana" pitchFamily="34" charset="0"/>
                <a:ea typeface="Verdana" pitchFamily="34" charset="0"/>
              </a:rPr>
              <a:t> and 	Analyzes their Standards Ranking.</a:t>
            </a:r>
          </a:p>
          <a:p>
            <a:pPr>
              <a:buFont typeface="Wingdings" pitchFamily="2" charset="2"/>
              <a:buChar char="Ø"/>
            </a:pPr>
            <a:r>
              <a:rPr lang="en-US" sz="2000" dirty="0">
                <a:latin typeface="Verdana" pitchFamily="34" charset="0"/>
                <a:ea typeface="Verdana" pitchFamily="34" charset="0"/>
              </a:rPr>
              <a:t>For Different </a:t>
            </a:r>
            <a:r>
              <a:rPr lang="en-US" sz="2000" dirty="0" err="1">
                <a:latin typeface="Verdana" pitchFamily="34" charset="0"/>
                <a:ea typeface="Verdana" pitchFamily="34" charset="0"/>
              </a:rPr>
              <a:t>StakeHolders</a:t>
            </a:r>
            <a:r>
              <a:rPr lang="en-US" sz="2000" dirty="0">
                <a:latin typeface="Verdana" pitchFamily="34" charset="0"/>
                <a:ea typeface="Verdana" pitchFamily="34" charset="0"/>
              </a:rPr>
              <a:t>:</a:t>
            </a:r>
          </a:p>
          <a:p>
            <a:pPr marL="0" indent="0">
              <a:buNone/>
            </a:pPr>
            <a:r>
              <a:rPr lang="en-US" sz="2000" dirty="0">
                <a:latin typeface="Verdana" pitchFamily="34" charset="0"/>
                <a:ea typeface="Verdana" pitchFamily="34" charset="0"/>
              </a:rPr>
              <a:t>         “There Should be authentic Source for Ranking   	</a:t>
            </a:r>
            <a:r>
              <a:rPr lang="en-US" sz="2000" dirty="0" err="1">
                <a:latin typeface="Verdana" pitchFamily="34" charset="0"/>
                <a:ea typeface="Verdana" pitchFamily="34" charset="0"/>
              </a:rPr>
              <a:t>Organisation</a:t>
            </a:r>
            <a:r>
              <a:rPr lang="en-US" sz="2000" dirty="0">
                <a:latin typeface="Verdana" pitchFamily="34" charset="0"/>
                <a:ea typeface="Verdana" pitchFamily="34" charset="0"/>
              </a:rPr>
              <a:t>”. This System automates the Process with 	high transparency and accuracy.</a:t>
            </a:r>
          </a:p>
          <a:p>
            <a:pPr>
              <a:buFont typeface="Wingdings" pitchFamily="2" charset="2"/>
              <a:buChar char="Ø"/>
            </a:pPr>
            <a:endParaRPr lang="en-US" sz="2000" dirty="0">
              <a:latin typeface="Verdana" pitchFamily="34" charset="0"/>
              <a:ea typeface="Verdana" pitchFamily="34" charset="0"/>
            </a:endParaRPr>
          </a:p>
          <a:p>
            <a:pPr>
              <a:buFont typeface="Wingdings" pitchFamily="2" charset="2"/>
              <a:buChar char="Ø"/>
            </a:pPr>
            <a:endParaRPr lang="en-US" sz="2000" dirty="0">
              <a:latin typeface="Verdana" pitchFamily="34" charset="0"/>
              <a:ea typeface="Verdan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1800" dirty="0">
                <a:latin typeface="Verdana" pitchFamily="34" charset="0"/>
                <a:ea typeface="Verdana" pitchFamily="34" charset="0"/>
              </a:rPr>
              <a:t>“World University Rankings Research Papers.” Academia.edu, https://www.academia.edu/Documents/in/World </a:t>
            </a:r>
            <a:r>
              <a:rPr lang="en-US" sz="1800" dirty="0" err="1">
                <a:latin typeface="Verdana" pitchFamily="34" charset="0"/>
                <a:ea typeface="Verdana" pitchFamily="34" charset="0"/>
              </a:rPr>
              <a:t>UniversityRankings</a:t>
            </a:r>
            <a:r>
              <a:rPr lang="en-US" sz="1800" dirty="0">
                <a:latin typeface="Verdana" pitchFamily="34" charset="0"/>
                <a:ea typeface="Verdana" pitchFamily="34" charset="0"/>
              </a:rPr>
              <a:t>. </a:t>
            </a:r>
            <a:r>
              <a:rPr lang="en-US" sz="1800" dirty="0">
                <a:latin typeface="Verdana" pitchFamily="34" charset="0"/>
                <a:ea typeface="Verdana" pitchFamily="34" charset="0"/>
                <a:hlinkClick r:id="rId2"/>
              </a:rPr>
              <a:t>https://www.elsevier.com/research-intelligence/university-rankings-guide</a:t>
            </a:r>
            <a:r>
              <a:rPr lang="en-US" sz="1800" dirty="0"/>
              <a:t>.</a:t>
            </a:r>
            <a:endParaRPr lang="en-US" sz="1800" dirty="0">
              <a:latin typeface="Verdana" pitchFamily="34" charset="0"/>
              <a:ea typeface="Verdana" pitchFamily="34" charset="0"/>
            </a:endParaRPr>
          </a:p>
          <a:p>
            <a:pPr>
              <a:buNone/>
            </a:pPr>
            <a:endParaRPr lang="en-US" sz="1800" dirty="0"/>
          </a:p>
          <a:p>
            <a:pPr>
              <a:buFont typeface="Wingdings" pitchFamily="2" charset="2"/>
              <a:buChar char="Ø"/>
            </a:pPr>
            <a:r>
              <a:rPr lang="en-US" sz="1800" dirty="0">
                <a:latin typeface="Verdana" pitchFamily="34" charset="0"/>
                <a:ea typeface="Verdana" pitchFamily="34" charset="0"/>
              </a:rPr>
              <a:t>“Linear Regression — </a:t>
            </a:r>
            <a:r>
              <a:rPr lang="en-US" sz="1800" dirty="0" err="1">
                <a:latin typeface="Verdana" pitchFamily="34" charset="0"/>
                <a:ea typeface="Verdana" pitchFamily="34" charset="0"/>
              </a:rPr>
              <a:t>scikit</a:t>
            </a:r>
            <a:r>
              <a:rPr lang="en-US" sz="1800" dirty="0">
                <a:latin typeface="Verdana" pitchFamily="34" charset="0"/>
                <a:ea typeface="Verdana" pitchFamily="34" charset="0"/>
              </a:rPr>
              <a:t>-learn 1.0.2 documentation”, </a:t>
            </a:r>
            <a:r>
              <a:rPr lang="en-US" sz="1800" dirty="0">
                <a:latin typeface="Verdana" pitchFamily="34" charset="0"/>
                <a:ea typeface="Verdana" pitchFamily="34" charset="0"/>
                <a:hlinkClick r:id="rId3"/>
              </a:rPr>
              <a:t>https://scikitlearn.org/stable/modules/generated/sklearn.linear </a:t>
            </a:r>
            <a:r>
              <a:rPr lang="en-US" sz="1800" dirty="0" err="1">
                <a:latin typeface="Verdana" pitchFamily="34" charset="0"/>
                <a:ea typeface="Verdana" pitchFamily="34" charset="0"/>
                <a:hlinkClick r:id="rId3"/>
              </a:rPr>
              <a:t>model.LinearRegression.html</a:t>
            </a:r>
            <a:endParaRPr lang="en-US" sz="1800" dirty="0">
              <a:latin typeface="Verdana" pitchFamily="34" charset="0"/>
              <a:ea typeface="Verdana" pitchFamily="34" charset="0"/>
            </a:endParaRPr>
          </a:p>
          <a:p>
            <a:pPr>
              <a:buNone/>
            </a:pPr>
            <a:endParaRPr lang="en-US" sz="1800" dirty="0"/>
          </a:p>
          <a:p>
            <a:pPr>
              <a:buFont typeface="Wingdings" pitchFamily="2" charset="2"/>
              <a:buChar char="Ø"/>
            </a:pPr>
            <a:r>
              <a:rPr lang="en-US" sz="1800" dirty="0">
                <a:latin typeface="Verdana" pitchFamily="34" charset="0"/>
                <a:ea typeface="Verdana" pitchFamily="34" charset="0"/>
              </a:rPr>
              <a:t>NIRF Ranking Dataset </a:t>
            </a:r>
            <a:r>
              <a:rPr lang="en-US" sz="1800" dirty="0">
                <a:latin typeface="Verdana" pitchFamily="34" charset="0"/>
                <a:ea typeface="Verdana" pitchFamily="34" charset="0"/>
                <a:hlinkClick r:id="rId4"/>
              </a:rPr>
              <a:t>https://www.kaggle.com/datasets/apoorvgupta25/nirf- rankings-from-2016-to-2021</a:t>
            </a:r>
            <a:endParaRPr lang="en-US" sz="1800" dirty="0"/>
          </a:p>
          <a:p>
            <a:pPr>
              <a:buNone/>
            </a:pPr>
            <a:endParaRPr lang="en-US" sz="1800" dirty="0">
              <a:latin typeface="Verdana" pitchFamily="34" charset="0"/>
              <a:ea typeface="Verdan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Organic</Template>
  <TotalTime>2116</TotalTime>
  <Words>639</Words>
  <Application>Microsoft Office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Verdana</vt:lpstr>
      <vt:lpstr>Wingdings</vt:lpstr>
      <vt:lpstr>Office Theme</vt:lpstr>
      <vt:lpstr>A Project  presentation on “Learning Models for Predicting Ranks”</vt:lpstr>
      <vt:lpstr>CONTENTS</vt:lpstr>
      <vt:lpstr>Abstract</vt:lpstr>
      <vt:lpstr>Problem Statement</vt:lpstr>
      <vt:lpstr>Objectives</vt:lpstr>
      <vt:lpstr>Introduction</vt:lpstr>
      <vt:lpstr>System Requirements </vt:lpstr>
      <vt:lpstr>Societal Applications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19121A05D9-NIKHIL MATTA MADUGU</cp:lastModifiedBy>
  <cp:revision>192</cp:revision>
  <dcterms:created xsi:type="dcterms:W3CDTF">2018-02-12T04:29:38Z</dcterms:created>
  <dcterms:modified xsi:type="dcterms:W3CDTF">2023-01-07T06:37:23Z</dcterms:modified>
</cp:coreProperties>
</file>