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67" r:id="rId3"/>
    <p:sldId id="274" r:id="rId4"/>
    <p:sldId id="284" r:id="rId5"/>
    <p:sldId id="273" r:id="rId6"/>
    <p:sldId id="275" r:id="rId7"/>
    <p:sldId id="277" r:id="rId8"/>
    <p:sldId id="285" r:id="rId9"/>
    <p:sldId id="286" r:id="rId10"/>
    <p:sldId id="290" r:id="rId11"/>
    <p:sldId id="287" r:id="rId12"/>
    <p:sldId id="288" r:id="rId13"/>
    <p:sldId id="289" r:id="rId14"/>
    <p:sldId id="279" r:id="rId15"/>
    <p:sldId id="280"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4E3F53-4698-4D0A-BBBB-6C8E60D7EE30}">
          <p14:sldIdLst>
            <p14:sldId id="272"/>
            <p14:sldId id="267"/>
            <p14:sldId id="274"/>
            <p14:sldId id="284"/>
            <p14:sldId id="273"/>
            <p14:sldId id="275"/>
            <p14:sldId id="277"/>
            <p14:sldId id="285"/>
            <p14:sldId id="286"/>
            <p14:sldId id="290"/>
            <p14:sldId id="287"/>
            <p14:sldId id="288"/>
            <p14:sldId id="289"/>
            <p14:sldId id="279"/>
          </p14:sldIdLst>
        </p14:section>
        <p14:section name="Untitled Section" id="{A9A02109-97FD-4BC3-93DD-633FE34C3803}">
          <p14:sldIdLst>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challa" initials="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343" autoAdjust="0"/>
  </p:normalViewPr>
  <p:slideViewPr>
    <p:cSldViewPr>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A04797-B579-40AF-8F83-E4702A9ED9FF}"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04797-B579-40AF-8F83-E4702A9ED9FF}"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A04797-B579-40AF-8F83-E4702A9ED9FF}"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A04797-B579-40AF-8F83-E4702A9ED9FF}"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04797-B579-40AF-8F83-E4702A9ED9FF}"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04797-B579-40AF-8F83-E4702A9ED9FF}"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04797-B579-40AF-8F83-E4702A9ED9FF}" type="datetimeFigureOut">
              <a:rPr lang="en-US" smtClean="0"/>
              <a:t>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D178-02C0-4294-8602-787D7B816A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generated/sklearn.linear%20model.LinearRegression.html" TargetMode="External"/><Relationship Id="rId2" Type="http://schemas.openxmlformats.org/officeDocument/2006/relationships/hyperlink" Target="https://www.elsevier.com/research-intelligence/university-rankings-guide" TargetMode="External"/><Relationship Id="rId1" Type="http://schemas.openxmlformats.org/officeDocument/2006/relationships/slideLayout" Target="../slideLayouts/slideLayout2.xml"/><Relationship Id="rId4" Type="http://schemas.openxmlformats.org/officeDocument/2006/relationships/hyperlink" Target="https://www.kaggle.com/datasets/apoorvgupta25/nirf-%20rankings-from-2016-to-2021"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0"/>
            <a:ext cx="8229600" cy="1904854"/>
          </a:xfrm>
        </p:spPr>
        <p:txBody>
          <a:bodyPr>
            <a:normAutofit/>
          </a:bodyPr>
          <a:lstStyle/>
          <a:p>
            <a:r>
              <a:rPr lang="en-IN" sz="2000" dirty="0">
                <a:latin typeface="Times New Roman" panose="02020603050405020304" pitchFamily="18" charset="0"/>
                <a:cs typeface="Times New Roman" panose="02020603050405020304" pitchFamily="18" charset="0"/>
              </a:rPr>
              <a:t>A Project  presentation on</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Learning Models for Predicting Ranks”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000" y="5046470"/>
            <a:ext cx="4800600" cy="1524000"/>
          </a:xfrm>
        </p:spPr>
        <p:txBody>
          <a:bodyPr>
            <a:normAutofit fontScale="25000" lnSpcReduction="20000"/>
          </a:bodyPr>
          <a:lstStyle/>
          <a:p>
            <a:pPr marL="0" indent="0">
              <a:buNone/>
            </a:pPr>
            <a:endParaRPr lang="en-IN" sz="20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    Under the Guidance of		</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       </a:t>
            </a:r>
            <a:r>
              <a:rPr lang="en-IN" sz="8000" b="1" dirty="0" err="1">
                <a:solidFill>
                  <a:srgbClr val="C00000"/>
                </a:solidFill>
                <a:latin typeface="Times New Roman" panose="02020603050405020304" pitchFamily="18" charset="0"/>
                <a:cs typeface="Times New Roman" panose="02020603050405020304" pitchFamily="18" charset="0"/>
              </a:rPr>
              <a:t>Dr.</a:t>
            </a:r>
            <a:r>
              <a:rPr lang="en-IN" sz="8000" b="1" dirty="0">
                <a:solidFill>
                  <a:srgbClr val="C00000"/>
                </a:solidFill>
                <a:latin typeface="Times New Roman" panose="02020603050405020304" pitchFamily="18" charset="0"/>
                <a:cs typeface="Times New Roman" panose="02020603050405020304" pitchFamily="18" charset="0"/>
              </a:rPr>
              <a:t> A.V. </a:t>
            </a:r>
            <a:r>
              <a:rPr lang="en-IN" sz="8000" b="1" dirty="0" err="1">
                <a:solidFill>
                  <a:srgbClr val="C00000"/>
                </a:solidFill>
                <a:latin typeface="Times New Roman" panose="02020603050405020304" pitchFamily="18" charset="0"/>
                <a:cs typeface="Times New Roman" panose="02020603050405020304" pitchFamily="18" charset="0"/>
              </a:rPr>
              <a:t>Sriharsha</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             Professor </a:t>
            </a: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          Dept. of CSE</a:t>
            </a:r>
          </a:p>
        </p:txBody>
      </p:sp>
      <p:sp>
        <p:nvSpPr>
          <p:cNvPr id="5" name="TextBox 4"/>
          <p:cNvSpPr txBox="1"/>
          <p:nvPr/>
        </p:nvSpPr>
        <p:spPr>
          <a:xfrm>
            <a:off x="235528" y="1600200"/>
            <a:ext cx="8375073" cy="4401205"/>
          </a:xfrm>
          <a:prstGeom prst="rect">
            <a:avLst/>
          </a:prstGeom>
          <a:noFill/>
        </p:spPr>
        <p:txBody>
          <a:bodyPr wrap="square" rtlCol="0">
            <a:spAutoFit/>
          </a:bodyPr>
          <a:lstStyle/>
          <a:p>
            <a:pPr algn="ctr"/>
            <a:r>
              <a:rPr lang="en-IN" sz="2000" b="1" dirty="0">
                <a:solidFill>
                  <a:srgbClr val="C00000"/>
                </a:solidFill>
                <a:latin typeface="Times New Roman" panose="02020603050405020304" pitchFamily="18" charset="0"/>
                <a:cs typeface="Times New Roman" panose="02020603050405020304" pitchFamily="18" charset="0"/>
              </a:rPr>
              <a:t>Presented by Batch No.: INT-B-MT-27</a:t>
            </a:r>
          </a:p>
          <a:p>
            <a:pPr algn="ctr"/>
            <a:endParaRPr lang="en-IN" sz="2000" b="1" dirty="0">
              <a:solidFill>
                <a:schemeClr val="tx2"/>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MANTHRI NANDINI</a:t>
            </a: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19121A05D7</a:t>
            </a: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MARUBOYINA POOJITHA   		           19121A05D8</a:t>
            </a: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 NIKHIL KUMAR REDDY      </a:t>
            </a: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19121A05D9</a:t>
            </a: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MAVILLA PRAVALLIKA</a:t>
            </a: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19121A05E0</a:t>
            </a:r>
          </a:p>
          <a:p>
            <a:pPr algn="ctr"/>
            <a:r>
              <a:rPr lang="en-IN" sz="2000" b="1" dirty="0">
                <a:solidFill>
                  <a:srgbClr val="C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p>
          <a:p>
            <a:r>
              <a:rPr lang="en-IN" sz="2000" b="1" dirty="0">
                <a:solidFill>
                  <a:srgbClr val="C00000"/>
                </a:solidFill>
                <a:latin typeface="Times New Roman" panose="02020603050405020304" pitchFamily="18" charset="0"/>
                <a:cs typeface="Times New Roman" panose="02020603050405020304" pitchFamily="18" charset="0"/>
              </a:rPr>
              <a:t>	     </a:t>
            </a:r>
          </a:p>
          <a:p>
            <a:r>
              <a:rPr lang="en-US" sz="2000" b="1" dirty="0">
                <a:solidFill>
                  <a:srgbClr val="FF0000"/>
                </a:solidFill>
                <a:latin typeface="Times New Roman" panose="02020603050405020304" pitchFamily="18" charset="0"/>
                <a:cs typeface="Times New Roman" panose="02020603050405020304" pitchFamily="18" charset="0"/>
              </a:rPr>
              <a:t> </a:t>
            </a:r>
          </a:p>
        </p:txBody>
      </p:sp>
      <p:pic>
        <p:nvPicPr>
          <p:cNvPr id="6" name="Content Placeholder 3" descr="clge"/>
          <p:cNvPicPr>
            <a:picLocks noChangeAspect="1" noChangeArrowheads="1"/>
          </p:cNvPicPr>
          <p:nvPr/>
        </p:nvPicPr>
        <p:blipFill>
          <a:blip r:embed="rId2" cstate="print"/>
          <a:srcRect/>
          <a:stretch>
            <a:fillRect/>
          </a:stretch>
        </p:blipFill>
        <p:spPr bwMode="auto">
          <a:xfrm>
            <a:off x="3352800" y="3703415"/>
            <a:ext cx="3276600" cy="1143000"/>
          </a:xfrm>
          <a:prstGeom prst="rect">
            <a:avLst/>
          </a:prstGeom>
          <a:noFill/>
          <a:ln w="9525">
            <a:noFill/>
            <a:miter lim="800000"/>
            <a:headEnd/>
            <a:tailEnd/>
          </a:ln>
        </p:spPr>
      </p:pic>
      <p:sp>
        <p:nvSpPr>
          <p:cNvPr id="12" name="Rectangle 11"/>
          <p:cNvSpPr/>
          <p:nvPr/>
        </p:nvSpPr>
        <p:spPr>
          <a:xfrm>
            <a:off x="2453310" y="4646360"/>
            <a:ext cx="4267200" cy="400110"/>
          </a:xfrm>
          <a:prstGeom prst="rect">
            <a:avLst/>
          </a:prstGeom>
        </p:spPr>
        <p:txBody>
          <a:bodyPr wrap="squar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F8FB-5172-89F6-6BBF-3CF6198E19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9299FE-05B5-27A1-8E02-AABB14C3C67D}"/>
              </a:ext>
            </a:extLst>
          </p:cNvPr>
          <p:cNvSpPr>
            <a:spLocks noGrp="1"/>
          </p:cNvSpPr>
          <p:nvPr>
            <p:ph idx="1"/>
          </p:nvPr>
        </p:nvSpPr>
        <p:spPr/>
        <p:txBody>
          <a:bodyPr/>
          <a:lstStyle/>
          <a:p>
            <a:pPr>
              <a:buFont typeface="Wingdings" panose="05000000000000000000" pitchFamily="2" charset="2"/>
              <a:buChar char="v"/>
            </a:pPr>
            <a:r>
              <a:rPr lang="en-IN" b="1" dirty="0"/>
              <a:t>Non-Functional Requirements </a:t>
            </a:r>
            <a:r>
              <a:rPr lang="en-IN" dirty="0"/>
              <a:t>:</a:t>
            </a:r>
          </a:p>
          <a:p>
            <a:r>
              <a:rPr lang="en-IN" dirty="0"/>
              <a:t>The System is able to handle the differences in decimal precision between Consecutive Years.</a:t>
            </a:r>
          </a:p>
          <a:p>
            <a:r>
              <a:rPr lang="en-IN" dirty="0"/>
              <a:t>The System Should be Consistent and able to handle the Outliers.</a:t>
            </a:r>
          </a:p>
        </p:txBody>
      </p:sp>
    </p:spTree>
    <p:extLst>
      <p:ext uri="{BB962C8B-B14F-4D97-AF65-F5344CB8AC3E}">
        <p14:creationId xmlns:p14="http://schemas.microsoft.com/office/powerpoint/2010/main" val="402383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0C8D-4179-6C48-16E9-8AC6F05FFBF1}"/>
              </a:ext>
            </a:extLst>
          </p:cNvPr>
          <p:cNvSpPr>
            <a:spLocks noGrp="1"/>
          </p:cNvSpPr>
          <p:nvPr>
            <p:ph type="title"/>
          </p:nvPr>
        </p:nvSpPr>
        <p:spPr/>
        <p:txBody>
          <a:bodyPr/>
          <a:lstStyle/>
          <a:p>
            <a:r>
              <a:rPr lang="en-US" dirty="0">
                <a:solidFill>
                  <a:srgbClr val="FF0000"/>
                </a:solidFill>
              </a:rPr>
              <a:t>Proposed System</a:t>
            </a:r>
            <a:endParaRPr lang="en-IN" dirty="0">
              <a:solidFill>
                <a:srgbClr val="FF0000"/>
              </a:solidFill>
            </a:endParaRPr>
          </a:p>
        </p:txBody>
      </p:sp>
      <p:sp>
        <p:nvSpPr>
          <p:cNvPr id="3" name="Content Placeholder 2">
            <a:extLst>
              <a:ext uri="{FF2B5EF4-FFF2-40B4-BE49-F238E27FC236}">
                <a16:creationId xmlns:a16="http://schemas.microsoft.com/office/drawing/2014/main" id="{F031451C-2C38-3488-A9CB-17AE77E64D71}"/>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Our proposed university ranking prediction system is compatible to assess the upcoming global university ranking.</a:t>
            </a:r>
          </a:p>
          <a:p>
            <a:pPr>
              <a:buFont typeface="Wingdings" panose="05000000000000000000" pitchFamily="2" charset="2"/>
              <a:buChar char="Ø"/>
            </a:pPr>
            <a:r>
              <a:rPr lang="en-US" dirty="0"/>
              <a:t>To evaluate the prediction model, we split the dataset as training data for year 2016 to 2022 and left the data of year 2023 for test purpose.  </a:t>
            </a:r>
          </a:p>
          <a:p>
            <a:pPr>
              <a:buFont typeface="Wingdings" panose="05000000000000000000" pitchFamily="2" charset="2"/>
              <a:buChar char="Ø"/>
            </a:pPr>
            <a:r>
              <a:rPr lang="en-US" dirty="0"/>
              <a:t>This model predicts the future ranks of the organizations. As a part of </a:t>
            </a:r>
            <a:r>
              <a:rPr lang="en-US" dirty="0" err="1"/>
              <a:t>this,our</a:t>
            </a:r>
            <a:r>
              <a:rPr lang="en-US" dirty="0"/>
              <a:t> developed model tells the organizations which parameters should be improved so as to improve their future ranks.</a:t>
            </a:r>
            <a:endParaRPr lang="en-IN" dirty="0"/>
          </a:p>
        </p:txBody>
      </p:sp>
    </p:spTree>
    <p:extLst>
      <p:ext uri="{BB962C8B-B14F-4D97-AF65-F5344CB8AC3E}">
        <p14:creationId xmlns:p14="http://schemas.microsoft.com/office/powerpoint/2010/main" val="79669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56FF-3DAE-ECE7-CCDA-E205BC476B66}"/>
              </a:ext>
            </a:extLst>
          </p:cNvPr>
          <p:cNvSpPr>
            <a:spLocks noGrp="1"/>
          </p:cNvSpPr>
          <p:nvPr>
            <p:ph type="title"/>
          </p:nvPr>
        </p:nvSpPr>
        <p:spPr/>
        <p:txBody>
          <a:bodyPr/>
          <a:lstStyle/>
          <a:p>
            <a:r>
              <a:rPr lang="en-US" dirty="0">
                <a:solidFill>
                  <a:srgbClr val="FF0000"/>
                </a:solidFill>
              </a:rPr>
              <a:t>Algorithm or Approach used</a:t>
            </a:r>
            <a:endParaRPr lang="en-IN" dirty="0">
              <a:solidFill>
                <a:srgbClr val="FF0000"/>
              </a:solidFill>
            </a:endParaRPr>
          </a:p>
        </p:txBody>
      </p:sp>
      <p:sp>
        <p:nvSpPr>
          <p:cNvPr id="3" name="Content Placeholder 2">
            <a:extLst>
              <a:ext uri="{FF2B5EF4-FFF2-40B4-BE49-F238E27FC236}">
                <a16:creationId xmlns:a16="http://schemas.microsoft.com/office/drawing/2014/main" id="{5B7EA763-02A8-069A-E4BA-2BBB4B0631A8}"/>
              </a:ext>
            </a:extLst>
          </p:cNvPr>
          <p:cNvSpPr>
            <a:spLocks noGrp="1"/>
          </p:cNvSpPr>
          <p:nvPr>
            <p:ph idx="1"/>
          </p:nvPr>
        </p:nvSpPr>
        <p:spPr/>
        <p:txBody>
          <a:bodyPr>
            <a:normAutofit/>
          </a:bodyPr>
          <a:lstStyle/>
          <a:p>
            <a:r>
              <a:rPr lang="en-US" sz="2200" dirty="0"/>
              <a:t>The following is How the proposed System Works:</a:t>
            </a:r>
          </a:p>
          <a:p>
            <a:r>
              <a:rPr lang="en-US" sz="2200" dirty="0"/>
              <a:t> Step 1: Web Server (</a:t>
            </a:r>
            <a:r>
              <a:rPr lang="en-US" sz="2200" dirty="0" err="1"/>
              <a:t>uvicorn</a:t>
            </a:r>
            <a:r>
              <a:rPr lang="en-US" sz="2200" dirty="0"/>
              <a:t>) renders the Homepage.</a:t>
            </a:r>
          </a:p>
          <a:p>
            <a:r>
              <a:rPr lang="en-US" sz="2200" dirty="0"/>
              <a:t> Step 2: The user Selects to Analyze the College or to predict the 	     College’s Next Year Rank.</a:t>
            </a:r>
          </a:p>
          <a:p>
            <a:r>
              <a:rPr lang="en-US" sz="2200" dirty="0"/>
              <a:t>Step 2.1: If Analyze is Selected the Analyze template is rendered   		and asks for the College Name.</a:t>
            </a:r>
            <a:endParaRPr lang="en-US" sz="1400" dirty="0"/>
          </a:p>
          <a:p>
            <a:r>
              <a:rPr lang="en-US" sz="2200" dirty="0"/>
              <a:t>Step 2.2: If Prediction is Selected The form for taking Parameters is 	         Rendered and the output is Predicted. The Output is 	         Analyzed and the Respective rank is displayed.</a:t>
            </a:r>
          </a:p>
          <a:p>
            <a:endParaRPr lang="en-IN" sz="1400" dirty="0"/>
          </a:p>
        </p:txBody>
      </p:sp>
    </p:spTree>
    <p:extLst>
      <p:ext uri="{BB962C8B-B14F-4D97-AF65-F5344CB8AC3E}">
        <p14:creationId xmlns:p14="http://schemas.microsoft.com/office/powerpoint/2010/main" val="300590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325C-EFE4-9F59-C880-D1C3A98B1BEB}"/>
              </a:ext>
            </a:extLst>
          </p:cNvPr>
          <p:cNvSpPr>
            <a:spLocks noGrp="1"/>
          </p:cNvSpPr>
          <p:nvPr>
            <p:ph type="title"/>
          </p:nvPr>
        </p:nvSpPr>
        <p:spPr/>
        <p:txBody>
          <a:bodyPr/>
          <a:lstStyle/>
          <a:p>
            <a:r>
              <a:rPr lang="en-US" dirty="0">
                <a:solidFill>
                  <a:srgbClr val="FF0000"/>
                </a:solidFill>
              </a:rPr>
              <a:t>Design</a:t>
            </a:r>
            <a:endParaRPr lang="en-IN" dirty="0">
              <a:solidFill>
                <a:srgbClr val="FF0000"/>
              </a:solidFill>
            </a:endParaRPr>
          </a:p>
        </p:txBody>
      </p:sp>
      <p:pic>
        <p:nvPicPr>
          <p:cNvPr id="5" name="Content Placeholder 4">
            <a:extLst>
              <a:ext uri="{FF2B5EF4-FFF2-40B4-BE49-F238E27FC236}">
                <a16:creationId xmlns:a16="http://schemas.microsoft.com/office/drawing/2014/main" id="{729F3E27-8D70-0D37-6CA5-DDC198BF505F}"/>
              </a:ext>
            </a:extLst>
          </p:cNvPr>
          <p:cNvPicPr>
            <a:picLocks noGrp="1" noChangeAspect="1"/>
          </p:cNvPicPr>
          <p:nvPr>
            <p:ph idx="1"/>
          </p:nvPr>
        </p:nvPicPr>
        <p:blipFill>
          <a:blip r:embed="rId2"/>
          <a:stretch>
            <a:fillRect/>
          </a:stretch>
        </p:blipFill>
        <p:spPr>
          <a:xfrm>
            <a:off x="1211405" y="1600200"/>
            <a:ext cx="6721190" cy="4525963"/>
          </a:xfrm>
        </p:spPr>
      </p:pic>
    </p:spTree>
    <p:extLst>
      <p:ext uri="{BB962C8B-B14F-4D97-AF65-F5344CB8AC3E}">
        <p14:creationId xmlns:p14="http://schemas.microsoft.com/office/powerpoint/2010/main" val="171144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a:latin typeface="Verdana" panose="020B0604030504040204" pitchFamily="34" charset="0"/>
                <a:ea typeface="Verdana" panose="020B0604030504040204" pitchFamily="34" charset="0"/>
              </a:rPr>
              <a:t>“World University Rankings Research Papers.” Academia.edu, https://www.academia.edu/Documents/in/World </a:t>
            </a:r>
            <a:r>
              <a:rPr lang="en-US" sz="1800" dirty="0" err="1">
                <a:latin typeface="Verdana" panose="020B0604030504040204" pitchFamily="34" charset="0"/>
                <a:ea typeface="Verdana" panose="020B0604030504040204" pitchFamily="34" charset="0"/>
              </a:rPr>
              <a:t>UniversityRankings</a:t>
            </a:r>
            <a:r>
              <a:rPr lang="en-US" sz="1800" dirty="0">
                <a:latin typeface="Verdana" panose="020B0604030504040204" pitchFamily="34" charset="0"/>
                <a:ea typeface="Verdana" panose="020B0604030504040204" pitchFamily="34" charset="0"/>
              </a:rPr>
              <a:t>. </a:t>
            </a:r>
            <a:r>
              <a:rPr lang="en-US" sz="1800" dirty="0">
                <a:latin typeface="Verdana" panose="020B0604030504040204" pitchFamily="34" charset="0"/>
                <a:ea typeface="Verdana" panose="020B0604030504040204" pitchFamily="34" charset="0"/>
                <a:hlinkClick r:id="rId2"/>
              </a:rPr>
              <a:t>https://www.elsevier.com/research-intelligence/university-rankings-guide</a:t>
            </a:r>
            <a:r>
              <a:rPr lang="en-US" sz="1800" dirty="0"/>
              <a:t>.</a:t>
            </a:r>
            <a:endParaRPr lang="en-US" sz="1800" dirty="0">
              <a:latin typeface="Verdana" panose="020B0604030504040204" pitchFamily="34" charset="0"/>
              <a:ea typeface="Verdana" panose="020B0604030504040204" pitchFamily="34" charset="0"/>
            </a:endParaRPr>
          </a:p>
          <a:p>
            <a:pPr>
              <a:buNone/>
            </a:pPr>
            <a:endParaRPr lang="en-US" sz="1800" dirty="0"/>
          </a:p>
          <a:p>
            <a:pPr>
              <a:buFont typeface="Wingdings" panose="05000000000000000000" pitchFamily="2" charset="2"/>
              <a:buChar char="Ø"/>
            </a:pPr>
            <a:r>
              <a:rPr lang="en-US" sz="1800" dirty="0">
                <a:latin typeface="Verdana" panose="020B0604030504040204" pitchFamily="34" charset="0"/>
                <a:ea typeface="Verdana" panose="020B0604030504040204" pitchFamily="34" charset="0"/>
              </a:rPr>
              <a:t>“Linear Regression — </a:t>
            </a:r>
            <a:r>
              <a:rPr lang="en-US" sz="1800" dirty="0" err="1">
                <a:latin typeface="Verdana" panose="020B0604030504040204" pitchFamily="34" charset="0"/>
                <a:ea typeface="Verdana" panose="020B0604030504040204" pitchFamily="34" charset="0"/>
              </a:rPr>
              <a:t>scikit</a:t>
            </a:r>
            <a:r>
              <a:rPr lang="en-US" sz="1800" dirty="0">
                <a:latin typeface="Verdana" panose="020B0604030504040204" pitchFamily="34" charset="0"/>
                <a:ea typeface="Verdana" panose="020B0604030504040204" pitchFamily="34" charset="0"/>
              </a:rPr>
              <a:t>-learn 1.0.2 documentation”, </a:t>
            </a:r>
            <a:r>
              <a:rPr lang="en-US" sz="1800" dirty="0">
                <a:latin typeface="Verdana" panose="020B0604030504040204" pitchFamily="34" charset="0"/>
                <a:ea typeface="Verdana" panose="020B0604030504040204" pitchFamily="34" charset="0"/>
                <a:hlinkClick r:id="rId3"/>
              </a:rPr>
              <a:t>https://scikitlearn.org/stable/modules/generated/sklearn.linear </a:t>
            </a:r>
            <a:r>
              <a:rPr lang="en-US" sz="1800" dirty="0" err="1">
                <a:latin typeface="Verdana" panose="020B0604030504040204" pitchFamily="34" charset="0"/>
                <a:ea typeface="Verdana" panose="020B0604030504040204" pitchFamily="34" charset="0"/>
                <a:hlinkClick r:id="rId3"/>
              </a:rPr>
              <a:t>model.LinearRegression.html</a:t>
            </a:r>
            <a:endParaRPr lang="en-US" sz="1800" dirty="0">
              <a:latin typeface="Verdana" panose="020B0604030504040204" pitchFamily="34" charset="0"/>
              <a:ea typeface="Verdana" panose="020B0604030504040204" pitchFamily="34" charset="0"/>
            </a:endParaRPr>
          </a:p>
          <a:p>
            <a:pPr>
              <a:buNone/>
            </a:pPr>
            <a:endParaRPr lang="en-US" sz="1800" dirty="0"/>
          </a:p>
          <a:p>
            <a:pPr>
              <a:buFont typeface="Wingdings" panose="05000000000000000000" pitchFamily="2" charset="2"/>
              <a:buChar char="Ø"/>
            </a:pPr>
            <a:r>
              <a:rPr lang="en-US" sz="1800" dirty="0">
                <a:latin typeface="Verdana" panose="020B0604030504040204" pitchFamily="34" charset="0"/>
                <a:ea typeface="Verdana" panose="020B0604030504040204" pitchFamily="34" charset="0"/>
              </a:rPr>
              <a:t>NIRF Ranking Dataset </a:t>
            </a:r>
            <a:r>
              <a:rPr lang="en-US" sz="1800" dirty="0">
                <a:latin typeface="Verdana" panose="020B0604030504040204" pitchFamily="34" charset="0"/>
                <a:ea typeface="Verdana" panose="020B0604030504040204" pitchFamily="34" charset="0"/>
                <a:hlinkClick r:id="rId4"/>
              </a:rPr>
              <a:t>https://www.kaggle.com/datasets/apoorvgupta25/nirf- rankings-from-2016-to-2021</a:t>
            </a:r>
            <a:endParaRPr lang="en-US" sz="1800" dirty="0"/>
          </a:p>
          <a:p>
            <a:pPr>
              <a:buNone/>
            </a:pPr>
            <a:endParaRPr lang="en-US" sz="1800"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spcBef>
                <a:spcPct val="0"/>
              </a:spcBef>
              <a:buNone/>
            </a:pPr>
            <a:endParaRPr lang="en-US" sz="3600" b="1" dirty="0">
              <a:solidFill>
                <a:srgbClr val="FF0000"/>
              </a:solidFill>
              <a:latin typeface="Times New Roman" panose="02020603050405020304" pitchFamily="18" charset="0"/>
              <a:ea typeface="+mj-ea"/>
              <a:cs typeface="Times New Roman" panose="02020603050405020304" pitchFamily="18" charset="0"/>
            </a:endParaRPr>
          </a:p>
          <a:p>
            <a:pPr algn="ctr">
              <a:spcBef>
                <a:spcPct val="0"/>
              </a:spcBef>
              <a:buNone/>
            </a:pPr>
            <a:r>
              <a:rPr lang="en-US" sz="3600" b="1" dirty="0">
                <a:solidFill>
                  <a:srgbClr val="FF0000"/>
                </a:solidFill>
                <a:latin typeface="Times New Roman" panose="02020603050405020304" pitchFamily="18" charset="0"/>
                <a:ea typeface="+mj-ea"/>
                <a:cs typeface="Times New Roman" panose="02020603050405020304" pitchFamily="18" charset="0"/>
              </a:rPr>
              <a:t> Queries …??</a:t>
            </a:r>
          </a:p>
          <a:p>
            <a:pPr algn="ctr">
              <a:spcBef>
                <a:spcPct val="0"/>
              </a:spcBef>
              <a:buNone/>
            </a:pP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a:latin typeface="Times New Roman" panose="02020603050405020304" pitchFamily="18" charset="0"/>
              <a:cs typeface="Times New Roman" panose="02020603050405020304" pitchFamily="18" charset="0"/>
            </a:endParaRPr>
          </a:p>
          <a:p>
            <a:pPr algn="ctr">
              <a:buNone/>
            </a:pPr>
            <a:endParaRPr lang="en-IN" dirty="0">
              <a:latin typeface="Times New Roman" panose="02020603050405020304" pitchFamily="18" charset="0"/>
              <a:cs typeface="Times New Roman" panose="02020603050405020304" pitchFamily="18" charset="0"/>
            </a:endParaRPr>
          </a:p>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rPr>
              <a:t>Thank You..!</a:t>
            </a: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84238"/>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914400"/>
            <a:ext cx="8229600" cy="5211762"/>
          </a:xfrm>
        </p:spPr>
        <p:txBody>
          <a:bodyPr>
            <a:noAutofit/>
          </a:bodyPr>
          <a:lstStyle/>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Statement of the problem</a:t>
            </a:r>
          </a:p>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Software and hardware requirements</a:t>
            </a:r>
          </a:p>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Existing System</a:t>
            </a:r>
            <a:endParaRPr lang="en-IN" altLang="en-US" sz="2400" dirty="0"/>
          </a:p>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Software Requirement Document</a:t>
            </a:r>
          </a:p>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Algorithm or approach used</a:t>
            </a:r>
            <a:endParaRPr lang="en-IN" altLang="en-US" sz="2400" dirty="0"/>
          </a:p>
          <a:p>
            <a:pPr>
              <a:buFont typeface="Wingdings" panose="05000000000000000000" charset="0"/>
              <a:buChar char="Ø"/>
            </a:pPr>
            <a:r>
              <a:rPr lang="en-IN" altLang="en-US" sz="2400" dirty="0"/>
              <a:t>  Design</a:t>
            </a:r>
          </a:p>
          <a:p>
            <a:pPr>
              <a:buFont typeface="Wingdings" panose="05000000000000000000" charset="0"/>
              <a:buChar char="Ø"/>
            </a:pPr>
            <a:r>
              <a:rPr lang="en-IN" altLang="en-US" sz="2400" dirty="0"/>
              <a:t>  References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Abstract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219200"/>
            <a:ext cx="8305800" cy="5257800"/>
          </a:xfrm>
        </p:spPr>
        <p:txBody>
          <a:bodyPr>
            <a:normAutofit fontScale="62500" lnSpcReduction="20000"/>
          </a:bodyPr>
          <a:lstStyle/>
          <a:p>
            <a:pPr algn="just">
              <a:lnSpc>
                <a:spcPct val="120000"/>
              </a:lnSpc>
              <a:buNone/>
            </a:pPr>
            <a:r>
              <a:rPr lang="en-US" sz="2800" dirty="0">
                <a:latin typeface="Verdana" panose="020B0604030504040204" pitchFamily="34" charset="0"/>
                <a:ea typeface="Verdana" panose="020B0604030504040204" pitchFamily="34" charset="0"/>
              </a:rPr>
              <a:t>	The rankings are provided yearly so the analysis of data that Provided by the Institution and various Other Sources. There Should be a Learning model for predicting Ranks Since the Parameters are changing in a rapid manner where the Statistical model fails. So There Should be a Learning model to overcome the drawbacks of Rigid way of Computation. This Project intends to build a model for NIRF Rank prediction with interactive visualization of ranking parameters and also suggests the areas where the institution should be focused to achieve for attaining the standards fixed by the National Institutional Ranking Framework (NIRF). The parameters broadly cover “Teaching, Learning and Resources”, “Research and Professional Practices”, “Graduation Outcomes”, “Outreach and Inclusivity”, and “Perception”. The progress in the Parameters signs the improvement of the Quality of Educational Institutions in the country.</a:t>
            </a:r>
            <a:endParaRPr lang="en-US" sz="2800" b="1" dirty="0">
              <a:latin typeface="Verdana" panose="020B0604030504040204" pitchFamily="34" charset="0"/>
              <a:ea typeface="Verdana" panose="020B0604030504040204" pitchFamily="34" charset="0"/>
            </a:endParaRPr>
          </a:p>
          <a:p>
            <a:pPr>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Introduction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82000" cy="5059363"/>
          </a:xfrm>
        </p:spPr>
        <p:txBody>
          <a:bodyPr>
            <a:normAutofit/>
          </a:bodyPr>
          <a:lstStyle/>
          <a:p>
            <a:pPr algn="just">
              <a:lnSpc>
                <a:spcPct val="107000"/>
              </a:lnSpc>
              <a:spcAft>
                <a:spcPts val="800"/>
              </a:spcAft>
              <a:buNone/>
            </a:pPr>
            <a:r>
              <a:rPr lang="en-US" sz="2000" dirty="0">
                <a:latin typeface="Verdana" panose="020B0604030504040204" pitchFamily="34" charset="0"/>
                <a:ea typeface="Verdana" panose="020B0604030504040204" pitchFamily="34" charset="0"/>
              </a:rPr>
              <a:t>	To outline the Brand value of a specific College in India, the Concept of NIRF Ranking Parameters was introduced by the </a:t>
            </a:r>
            <a:r>
              <a:rPr lang="en-US" sz="2000" i="1" dirty="0">
                <a:latin typeface="Verdana" panose="020B0604030504040204" pitchFamily="34" charset="0"/>
                <a:ea typeface="Verdana" panose="020B0604030504040204" pitchFamily="34" charset="0"/>
              </a:rPr>
              <a:t>Ministry of Human Resource &amp; Development (MHRD</a:t>
            </a:r>
            <a:r>
              <a:rPr lang="en-US" sz="2000" dirty="0">
                <a:latin typeface="Verdana" panose="020B0604030504040204" pitchFamily="34" charset="0"/>
                <a:ea typeface="Verdana" panose="020B0604030504040204" pitchFamily="34" charset="0"/>
              </a:rPr>
              <a:t>) on 29th September 2015. The main idea behind the National Institutional Ranking Framework (NIRF) is to outlines a methodology to rank institutions across the country. The Ministry of Education’s National Institutional Ranking Framework (NIRF), which provides access to statistical databases and reputation surveys to generate national league tables, is primarily responsible for the Indian national university ranking system. This system contains a more comprehensive collection of factors due to their access and in-depth understanding of institutions.</a:t>
            </a:r>
            <a:endParaRPr lang="en-IN" sz="96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6" y="304800"/>
            <a:ext cx="8229600" cy="1143000"/>
          </a:xfrm>
        </p:spPr>
        <p:txBody>
          <a:bodyPr>
            <a:noAutofit/>
          </a:bodyPr>
          <a:lstStyle/>
          <a:p>
            <a:r>
              <a:rPr lang="en-IN" sz="3600" b="1" dirty="0">
                <a:solidFill>
                  <a:srgbClr val="FF0000"/>
                </a:solidFill>
                <a:latin typeface="Times New Roman" panose="02020603050405020304" pitchFamily="18" charset="0"/>
                <a:cs typeface="Times New Roman" panose="02020603050405020304" pitchFamily="18" charset="0"/>
              </a:rPr>
              <a:t>Problem Statement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000" dirty="0">
                <a:latin typeface="Verdana" panose="020B0604030504040204" pitchFamily="34" charset="0"/>
                <a:ea typeface="Verdana" panose="020B0604030504040204" pitchFamily="34" charset="0"/>
                <a:cs typeface="Times New Roman" panose="02020603050405020304" pitchFamily="18" charset="0"/>
              </a:rPr>
              <a:t>Build a Learning Model for Predicting Ranks of various organization based on the Standards followed by various Ranking </a:t>
            </a:r>
            <a:r>
              <a:rPr lang="en-US" sz="2000" dirty="0" err="1">
                <a:latin typeface="Verdana" panose="020B0604030504040204" pitchFamily="34" charset="0"/>
                <a:ea typeface="Verdana" panose="020B0604030504040204" pitchFamily="34" charset="0"/>
                <a:cs typeface="Times New Roman" panose="02020603050405020304" pitchFamily="18" charset="0"/>
              </a:rPr>
              <a:t>Organisation</a:t>
            </a:r>
            <a:r>
              <a:rPr lang="en-US" sz="2000" dirty="0">
                <a:latin typeface="Verdana" panose="020B0604030504040204" pitchFamily="34" charset="0"/>
                <a:ea typeface="Verdana" panose="020B0604030504040204" pitchFamily="34" charset="0"/>
                <a:cs typeface="Times New Roman" panose="02020603050405020304" pitchFamily="18" charset="0"/>
              </a:rPr>
              <a:t> unlike the Rigid System which follows the statistical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52400" y="1600200"/>
            <a:ext cx="8534400" cy="5165724"/>
          </a:xfrm>
        </p:spPr>
        <p:txBody>
          <a:bodyPr>
            <a:normAutofit/>
          </a:bodyPr>
          <a:lstStyle/>
          <a:p>
            <a:pPr>
              <a:buFont typeface="Wingdings" panose="05000000000000000000" pitchFamily="2" charset="2"/>
              <a:buChar char="Ø"/>
            </a:pPr>
            <a:r>
              <a:rPr lang="en-US" sz="2000" dirty="0">
                <a:latin typeface="Verdana" panose="020B0604030504040204" pitchFamily="34" charset="0"/>
                <a:ea typeface="Verdana" panose="020B0604030504040204" pitchFamily="34" charset="0"/>
              </a:rPr>
              <a:t>To Predict the Ranks of various Institutions using the Learning Model using the advance technologies where the Conventional System Fails.</a:t>
            </a:r>
          </a:p>
          <a:p>
            <a:pPr>
              <a:buFont typeface="Wingdings" panose="05000000000000000000" pitchFamily="2" charset="2"/>
              <a:buChar char="Ø"/>
            </a:pPr>
            <a:r>
              <a:rPr lang="en-US" sz="2000" dirty="0">
                <a:latin typeface="Verdana" panose="020B0604030504040204" pitchFamily="34" charset="0"/>
                <a:ea typeface="Verdana" panose="020B0604030504040204" pitchFamily="34" charset="0"/>
              </a:rPr>
              <a:t>The main idea behind the National Institutional Ranking Framework (NIRF) is to outlines a methodology to rank institutions across the country.</a:t>
            </a:r>
          </a:p>
          <a:p>
            <a:pPr>
              <a:buFont typeface="Wingdings" panose="05000000000000000000" pitchFamily="2" charset="2"/>
              <a:buChar char="Ø"/>
            </a:pPr>
            <a:r>
              <a:rPr lang="en-US" sz="2000" dirty="0">
                <a:latin typeface="Verdana" panose="020B0604030504040204" pitchFamily="34" charset="0"/>
                <a:ea typeface="Verdana" panose="020B0604030504040204" pitchFamily="34" charset="0"/>
              </a:rPr>
              <a:t>One of the key factors influencing students for enrollment.</a:t>
            </a:r>
          </a:p>
          <a:p>
            <a:pPr>
              <a:buFont typeface="Wingdings" panose="05000000000000000000" pitchFamily="2" charset="2"/>
              <a:buChar char="Ø"/>
            </a:pPr>
            <a:r>
              <a:rPr lang="en-US" sz="2000" dirty="0">
                <a:latin typeface="Verdana" panose="020B0604030504040204" pitchFamily="34" charset="0"/>
                <a:ea typeface="Verdana" panose="020B0604030504040204" pitchFamily="34" charset="0"/>
              </a:rPr>
              <a:t>Helps institutes to take measures for improving the performance.</a:t>
            </a:r>
          </a:p>
          <a:p>
            <a:pPr>
              <a:buFont typeface="Wingdings" panose="05000000000000000000" pitchFamily="2" charset="2"/>
              <a:buChar char="Ø"/>
            </a:pPr>
            <a:r>
              <a:rPr lang="en-US" sz="2000" dirty="0">
                <a:latin typeface="Verdana" panose="020B0604030504040204" pitchFamily="34" charset="0"/>
                <a:ea typeface="Verdana" panose="020B0604030504040204" pitchFamily="34" charset="0"/>
              </a:rPr>
              <a:t>Encourages the institutes to work harder to provide quality education.</a:t>
            </a:r>
          </a:p>
          <a:p>
            <a:pPr>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Software and hardware Requirements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solidFill>
                  <a:srgbClr val="00B0F0"/>
                </a:solidFill>
                <a:latin typeface="Verdana" panose="020B0604030504040204" pitchFamily="34" charset="0"/>
                <a:ea typeface="Verdana" panose="020B0604030504040204" pitchFamily="34" charset="0"/>
              </a:rPr>
              <a:t>Python Environment above 3.6</a:t>
            </a:r>
          </a:p>
          <a:p>
            <a:pPr>
              <a:buFont typeface="Wingdings" panose="05000000000000000000" pitchFamily="2" charset="2"/>
              <a:buChar char="v"/>
            </a:pPr>
            <a:r>
              <a:rPr lang="en-US" sz="2400" dirty="0" err="1">
                <a:solidFill>
                  <a:srgbClr val="00B0F0"/>
                </a:solidFill>
                <a:latin typeface="Verdana" panose="020B0604030504040204" pitchFamily="34" charset="0"/>
                <a:ea typeface="Verdana" panose="020B0604030504040204" pitchFamily="34" charset="0"/>
              </a:rPr>
              <a:t>FastAPI</a:t>
            </a:r>
            <a:r>
              <a:rPr lang="en-US" sz="2400" dirty="0">
                <a:solidFill>
                  <a:srgbClr val="00B0F0"/>
                </a:solidFill>
                <a:latin typeface="Verdana" panose="020B0604030504040204" pitchFamily="34" charset="0"/>
                <a:ea typeface="Verdana" panose="020B0604030504040204" pitchFamily="34" charset="0"/>
              </a:rPr>
              <a:t> </a:t>
            </a:r>
          </a:p>
          <a:p>
            <a:pPr>
              <a:buFont typeface="Wingdings" panose="05000000000000000000" pitchFamily="2" charset="2"/>
              <a:buChar char="v"/>
            </a:pPr>
            <a:r>
              <a:rPr lang="en-US" sz="2400" dirty="0" err="1">
                <a:solidFill>
                  <a:srgbClr val="00B0F0"/>
                </a:solidFill>
                <a:latin typeface="Verdana" panose="020B0604030504040204" pitchFamily="34" charset="0"/>
                <a:ea typeface="Verdana" panose="020B0604030504040204" pitchFamily="34" charset="0"/>
              </a:rPr>
              <a:t>SKLearn</a:t>
            </a:r>
            <a:endParaRPr lang="en-US" sz="2400" dirty="0">
              <a:solidFill>
                <a:srgbClr val="00B0F0"/>
              </a:solidFill>
              <a:latin typeface="Verdana" panose="020B0604030504040204" pitchFamily="34" charset="0"/>
              <a:ea typeface="Verdana" panose="020B0604030504040204" pitchFamily="34" charset="0"/>
            </a:endParaRPr>
          </a:p>
          <a:p>
            <a:pPr>
              <a:buFont typeface="Wingdings" panose="05000000000000000000" pitchFamily="2" charset="2"/>
              <a:buChar char="v"/>
            </a:pPr>
            <a:r>
              <a:rPr lang="en-US" sz="2400" dirty="0" err="1">
                <a:solidFill>
                  <a:srgbClr val="00B0F0"/>
                </a:solidFill>
                <a:latin typeface="Verdana" panose="020B0604030504040204" pitchFamily="34" charset="0"/>
                <a:ea typeface="Verdana" panose="020B0604030504040204" pitchFamily="34" charset="0"/>
              </a:rPr>
              <a:t>Keras</a:t>
            </a:r>
            <a:endParaRPr lang="en-US" sz="2400" dirty="0">
              <a:solidFill>
                <a:srgbClr val="00B0F0"/>
              </a:solidFill>
              <a:latin typeface="Verdana" panose="020B0604030504040204" pitchFamily="34" charset="0"/>
              <a:ea typeface="Verdana" panose="020B0604030504040204" pitchFamily="34" charset="0"/>
            </a:endParaRPr>
          </a:p>
          <a:p>
            <a:pPr>
              <a:buFont typeface="Wingdings" panose="05000000000000000000" pitchFamily="2" charset="2"/>
              <a:buChar char="v"/>
            </a:pPr>
            <a:r>
              <a:rPr lang="en-US" sz="2400" dirty="0">
                <a:solidFill>
                  <a:srgbClr val="00B0F0"/>
                </a:solidFill>
                <a:latin typeface="Verdana" panose="020B0604030504040204" pitchFamily="34" charset="0"/>
                <a:ea typeface="Verdana" panose="020B0604030504040204" pitchFamily="34" charset="0"/>
              </a:rPr>
              <a:t>Seaborn for Visualization.</a:t>
            </a:r>
          </a:p>
          <a:p>
            <a:pPr>
              <a:buFont typeface="Wingdings" panose="05000000000000000000" pitchFamily="2" charset="2"/>
              <a:buChar char="v"/>
            </a:pPr>
            <a:endParaRPr lang="en-US" sz="2400" dirty="0">
              <a:solidFill>
                <a:srgbClr val="00B0F0"/>
              </a:solidFill>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2A0A-671A-2600-1E41-DBFFA3CFCB43}"/>
              </a:ext>
            </a:extLst>
          </p:cNvPr>
          <p:cNvSpPr>
            <a:spLocks noGrp="1"/>
          </p:cNvSpPr>
          <p:nvPr>
            <p:ph type="title"/>
          </p:nvPr>
        </p:nvSpPr>
        <p:spPr/>
        <p:txBody>
          <a:bodyPr/>
          <a:lstStyle/>
          <a:p>
            <a:r>
              <a:rPr lang="en-US" dirty="0">
                <a:solidFill>
                  <a:srgbClr val="FF0000"/>
                </a:solidFill>
              </a:rPr>
              <a:t>Existing System</a:t>
            </a:r>
            <a:endParaRPr lang="en-IN" dirty="0">
              <a:solidFill>
                <a:srgbClr val="FF0000"/>
              </a:solidFill>
            </a:endParaRPr>
          </a:p>
        </p:txBody>
      </p:sp>
      <p:sp>
        <p:nvSpPr>
          <p:cNvPr id="3" name="Content Placeholder 2">
            <a:extLst>
              <a:ext uri="{FF2B5EF4-FFF2-40B4-BE49-F238E27FC236}">
                <a16:creationId xmlns:a16="http://schemas.microsoft.com/office/drawing/2014/main" id="{E30011AD-9BA1-C633-C47D-93FD5532EC97}"/>
              </a:ext>
            </a:extLst>
          </p:cNvPr>
          <p:cNvSpPr>
            <a:spLocks noGrp="1"/>
          </p:cNvSpPr>
          <p:nvPr>
            <p:ph idx="1"/>
          </p:nvPr>
        </p:nvSpPr>
        <p:spPr/>
        <p:txBody>
          <a:bodyPr/>
          <a:lstStyle/>
          <a:p>
            <a:pPr>
              <a:buFont typeface="Wingdings" panose="05000000000000000000" pitchFamily="2" charset="2"/>
              <a:buChar char="Ø"/>
            </a:pPr>
            <a:r>
              <a:rPr lang="en-US" dirty="0"/>
              <a:t>Evaluates the Rank based on the given parameters.</a:t>
            </a:r>
          </a:p>
          <a:p>
            <a:pPr>
              <a:buFont typeface="Wingdings" panose="05000000000000000000" pitchFamily="2" charset="2"/>
              <a:buChar char="Ø"/>
            </a:pPr>
            <a:r>
              <a:rPr lang="en-US" dirty="0"/>
              <a:t>Algorithms used :</a:t>
            </a:r>
          </a:p>
          <a:p>
            <a:pPr marL="0" indent="0">
              <a:buNone/>
            </a:pPr>
            <a:r>
              <a:rPr lang="en-US" dirty="0"/>
              <a:t>            </a:t>
            </a:r>
            <a:r>
              <a:rPr lang="en-IN" dirty="0"/>
              <a:t>Logistic Regression</a:t>
            </a:r>
          </a:p>
          <a:p>
            <a:pPr marL="0" indent="0">
              <a:buNone/>
            </a:pPr>
            <a:r>
              <a:rPr lang="en-IN" dirty="0"/>
              <a:t>            K-Nearest Neighbours</a:t>
            </a:r>
          </a:p>
          <a:p>
            <a:pPr marL="0" indent="0">
              <a:buNone/>
            </a:pPr>
            <a:r>
              <a:rPr lang="en-IN" dirty="0"/>
              <a:t>            Decision Tree</a:t>
            </a:r>
          </a:p>
          <a:p>
            <a:pPr marL="0" indent="0">
              <a:buNone/>
            </a:pPr>
            <a:endParaRPr lang="en-IN" dirty="0"/>
          </a:p>
        </p:txBody>
      </p:sp>
    </p:spTree>
    <p:extLst>
      <p:ext uri="{BB962C8B-B14F-4D97-AF65-F5344CB8AC3E}">
        <p14:creationId xmlns:p14="http://schemas.microsoft.com/office/powerpoint/2010/main" val="287129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EF33-91AE-9D62-A468-D2575BF3B982}"/>
              </a:ext>
            </a:extLst>
          </p:cNvPr>
          <p:cNvSpPr>
            <a:spLocks noGrp="1"/>
          </p:cNvSpPr>
          <p:nvPr>
            <p:ph type="title"/>
          </p:nvPr>
        </p:nvSpPr>
        <p:spPr/>
        <p:txBody>
          <a:bodyPr>
            <a:normAutofit fontScale="90000"/>
          </a:bodyPr>
          <a:lstStyle/>
          <a:p>
            <a:r>
              <a:rPr lang="en-US" dirty="0">
                <a:solidFill>
                  <a:srgbClr val="FF0000"/>
                </a:solidFill>
              </a:rPr>
              <a:t>Software Requirement Specification</a:t>
            </a:r>
            <a:endParaRPr lang="en-IN" dirty="0">
              <a:solidFill>
                <a:srgbClr val="FF0000"/>
              </a:solidFill>
            </a:endParaRPr>
          </a:p>
        </p:txBody>
      </p:sp>
      <p:sp>
        <p:nvSpPr>
          <p:cNvPr id="3" name="Content Placeholder 2">
            <a:extLst>
              <a:ext uri="{FF2B5EF4-FFF2-40B4-BE49-F238E27FC236}">
                <a16:creationId xmlns:a16="http://schemas.microsoft.com/office/drawing/2014/main" id="{3626B715-F8E0-E72C-478F-6280475F8A93}"/>
              </a:ext>
            </a:extLst>
          </p:cNvPr>
          <p:cNvSpPr>
            <a:spLocks noGrp="1"/>
          </p:cNvSpPr>
          <p:nvPr>
            <p:ph idx="1"/>
          </p:nvPr>
        </p:nvSpPr>
        <p:spPr/>
        <p:txBody>
          <a:bodyPr>
            <a:normAutofit fontScale="92500" lnSpcReduction="10000"/>
          </a:bodyPr>
          <a:lstStyle/>
          <a:p>
            <a:pPr marL="0" indent="0">
              <a:buNone/>
            </a:pPr>
            <a:r>
              <a:rPr lang="en-US" dirty="0"/>
              <a:t>Our Ranking System Should meet the following    	requirements:</a:t>
            </a:r>
          </a:p>
          <a:p>
            <a:pPr marL="0" indent="0">
              <a:buNone/>
            </a:pPr>
            <a:endParaRPr lang="en-US" sz="1900" b="0" i="0" dirty="0">
              <a:solidFill>
                <a:srgbClr val="202124"/>
              </a:solidFill>
              <a:effectLst/>
              <a:latin typeface="Verdana" panose="020B0604030504040204" pitchFamily="34" charset="0"/>
              <a:ea typeface="Verdana" panose="020B0604030504040204" pitchFamily="34" charset="0"/>
            </a:endParaRPr>
          </a:p>
          <a:p>
            <a:pPr>
              <a:buFont typeface="Wingdings" panose="05000000000000000000" pitchFamily="2" charset="2"/>
              <a:buChar char="v"/>
            </a:pPr>
            <a:r>
              <a:rPr lang="en-IN" b="1" dirty="0"/>
              <a:t>Functional Requirements :</a:t>
            </a:r>
          </a:p>
          <a:p>
            <a:pPr lvl="1"/>
            <a:r>
              <a:rPr lang="en-IN" dirty="0"/>
              <a:t>Given the Parameters, Our Service  Should Calculate the Cumulative Score.</a:t>
            </a:r>
          </a:p>
          <a:p>
            <a:pPr lvl="1"/>
            <a:r>
              <a:rPr lang="en-IN" dirty="0"/>
              <a:t>With the Cumulative Score, Our Learning Model Should predict the Rank of the College for the next Year.</a:t>
            </a:r>
          </a:p>
          <a:p>
            <a:pPr lvl="1"/>
            <a:r>
              <a:rPr lang="en-IN" dirty="0"/>
              <a:t>We should also Provide an Graphical Interface for the Analysis in Various Fields that are Affecting Rank.</a:t>
            </a:r>
          </a:p>
          <a:p>
            <a:pPr marL="0" indent="0">
              <a:buNone/>
            </a:pPr>
            <a:endParaRPr lang="en-IN" dirty="0"/>
          </a:p>
        </p:txBody>
      </p:sp>
    </p:spTree>
    <p:extLst>
      <p:ext uri="{BB962C8B-B14F-4D97-AF65-F5344CB8AC3E}">
        <p14:creationId xmlns:p14="http://schemas.microsoft.com/office/powerpoint/2010/main" val="2933519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Organic</Template>
  <TotalTime>853</TotalTime>
  <Words>897</Words>
  <Application>Microsoft Office PowerPoint</Application>
  <PresentationFormat>On-screen Show (4:3)</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Verdana</vt:lpstr>
      <vt:lpstr>Wingdings</vt:lpstr>
      <vt:lpstr>Office Theme</vt:lpstr>
      <vt:lpstr>A Project  presentation on “Learning Models for Predicting Ranks”</vt:lpstr>
      <vt:lpstr>CONTENTS</vt:lpstr>
      <vt:lpstr>Abstract</vt:lpstr>
      <vt:lpstr>Introduction</vt:lpstr>
      <vt:lpstr>Problem Statement</vt:lpstr>
      <vt:lpstr>Objectives</vt:lpstr>
      <vt:lpstr>Software and hardware Requirements </vt:lpstr>
      <vt:lpstr>Existing System</vt:lpstr>
      <vt:lpstr>Software Requirement Specification</vt:lpstr>
      <vt:lpstr>PowerPoint Presentation</vt:lpstr>
      <vt:lpstr>Proposed System</vt:lpstr>
      <vt:lpstr>Algorithm or Approach used</vt:lpstr>
      <vt:lpstr>Design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19121A05D9-NIKHIL MATTA MADUGU</cp:lastModifiedBy>
  <cp:revision>201</cp:revision>
  <dcterms:created xsi:type="dcterms:W3CDTF">2018-02-12T04:29:00Z</dcterms:created>
  <dcterms:modified xsi:type="dcterms:W3CDTF">2023-02-03T15:12:09Z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74063F084C03400A8B216B059C1C6E55</vt:lpwstr>
  </property>
  <property fmtid="{D5CDD505-2E9C-101B-9397-08002B2CF9AE}" pid="3" name="KSOProductBuildVer">
    <vt:lpwstr>1033-11.2.0.11440</vt:lpwstr>
  </property>
</Properties>
</file>