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82" r:id="rId4"/>
    <p:sldId id="264" r:id="rId5"/>
    <p:sldId id="263" r:id="rId6"/>
    <p:sldId id="273" r:id="rId7"/>
    <p:sldId id="272" r:id="rId8"/>
    <p:sldId id="262" r:id="rId9"/>
    <p:sldId id="261" r:id="rId10"/>
    <p:sldId id="260" r:id="rId11"/>
    <p:sldId id="259" r:id="rId12"/>
    <p:sldId id="266" r:id="rId13"/>
    <p:sldId id="275" r:id="rId14"/>
    <p:sldId id="283" r:id="rId15"/>
    <p:sldId id="274" r:id="rId16"/>
    <p:sldId id="267" r:id="rId17"/>
    <p:sldId id="284" r:id="rId18"/>
    <p:sldId id="285" r:id="rId19"/>
    <p:sldId id="279" r:id="rId20"/>
    <p:sldId id="288" r:id="rId21"/>
    <p:sldId id="269" r:id="rId22"/>
    <p:sldId id="291" r:id="rId23"/>
    <p:sldId id="289" r:id="rId24"/>
    <p:sldId id="270" r:id="rId25"/>
    <p:sldId id="290" r:id="rId26"/>
    <p:sldId id="265" r:id="rId27"/>
    <p:sldId id="27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2EEE4D-4D84-4B01-8DB3-95A190CCA6F7}" v="1" dt="2025-04-02T04:40:45.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5196" autoAdjust="0"/>
  </p:normalViewPr>
  <p:slideViewPr>
    <p:cSldViewPr snapToGrid="0">
      <p:cViewPr varScale="1">
        <p:scale>
          <a:sx n="72" d="100"/>
          <a:sy n="72" d="100"/>
        </p:scale>
        <p:origin x="1829"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02-04-2025</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dirty="0"/>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3</a:t>
            </a:fld>
            <a:endParaRPr lang="en-IN" dirty="0"/>
          </a:p>
        </p:txBody>
      </p:sp>
    </p:spTree>
    <p:extLst>
      <p:ext uri="{BB962C8B-B14F-4D97-AF65-F5344CB8AC3E}">
        <p14:creationId xmlns:p14="http://schemas.microsoft.com/office/powerpoint/2010/main" val="213928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5</a:t>
            </a:fld>
            <a:endParaRPr lang="en-IN" dirty="0"/>
          </a:p>
        </p:txBody>
      </p:sp>
    </p:spTree>
    <p:extLst>
      <p:ext uri="{BB962C8B-B14F-4D97-AF65-F5344CB8AC3E}">
        <p14:creationId xmlns:p14="http://schemas.microsoft.com/office/powerpoint/2010/main" val="39780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6</a:t>
            </a:fld>
            <a:endParaRPr lang="en-IN" dirty="0"/>
          </a:p>
        </p:txBody>
      </p:sp>
    </p:spTree>
    <p:extLst>
      <p:ext uri="{BB962C8B-B14F-4D97-AF65-F5344CB8AC3E}">
        <p14:creationId xmlns:p14="http://schemas.microsoft.com/office/powerpoint/2010/main" val="384186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65591-C3C6-47CF-A2DB-55DDBFB55A85}" type="datetime1">
              <a:rPr lang="en-IN" smtClean="0"/>
              <a:t>02-04-2025</a:t>
            </a:fld>
            <a:endParaRPr lang="en-IN" dirty="0"/>
          </a:p>
        </p:txBody>
      </p:sp>
      <p:sp>
        <p:nvSpPr>
          <p:cNvPr id="5" name="Footer Placeholder 4"/>
          <p:cNvSpPr>
            <a:spLocks noGrp="1"/>
          </p:cNvSpPr>
          <p:nvPr>
            <p:ph type="ftr" sz="quarter" idx="11"/>
          </p:nvPr>
        </p:nvSpPr>
        <p:spPr/>
        <p:txBody>
          <a:bodyPr/>
          <a:lstStyle/>
          <a:p>
            <a:r>
              <a:rPr lang="en-IN" dirty="0"/>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C0C9A-A18F-4F99-8022-CCFEBCD4A044}" type="datetime1">
              <a:rPr lang="en-IN" smtClean="0"/>
              <a:t>02-04-2025</a:t>
            </a:fld>
            <a:endParaRPr lang="en-IN" dirty="0"/>
          </a:p>
        </p:txBody>
      </p:sp>
      <p:sp>
        <p:nvSpPr>
          <p:cNvPr id="5" name="Footer Placeholder 4"/>
          <p:cNvSpPr>
            <a:spLocks noGrp="1"/>
          </p:cNvSpPr>
          <p:nvPr>
            <p:ph type="ftr" sz="quarter" idx="11"/>
          </p:nvPr>
        </p:nvSpPr>
        <p:spPr/>
        <p:txBody>
          <a:bodyPr/>
          <a:lstStyle/>
          <a:p>
            <a:r>
              <a:rPr lang="en-IN" dirty="0"/>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91557-4971-443F-96E7-C200B513F2AB}" type="datetime1">
              <a:rPr lang="en-IN" smtClean="0"/>
              <a:t>02-04-2025</a:t>
            </a:fld>
            <a:endParaRPr lang="en-IN" dirty="0"/>
          </a:p>
        </p:txBody>
      </p:sp>
      <p:sp>
        <p:nvSpPr>
          <p:cNvPr id="5" name="Footer Placeholder 4"/>
          <p:cNvSpPr>
            <a:spLocks noGrp="1"/>
          </p:cNvSpPr>
          <p:nvPr>
            <p:ph type="ftr" sz="quarter" idx="11"/>
          </p:nvPr>
        </p:nvSpPr>
        <p:spPr/>
        <p:txBody>
          <a:bodyPr/>
          <a:lstStyle/>
          <a:p>
            <a:r>
              <a:rPr lang="en-IN" dirty="0"/>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432E2-0806-4929-8779-EE88DDC47E47}" type="datetime1">
              <a:rPr lang="en-IN" smtClean="0"/>
              <a:t>02-04-2025</a:t>
            </a:fld>
            <a:endParaRPr lang="en-IN" dirty="0"/>
          </a:p>
        </p:txBody>
      </p:sp>
      <p:sp>
        <p:nvSpPr>
          <p:cNvPr id="5" name="Footer Placeholder 4"/>
          <p:cNvSpPr>
            <a:spLocks noGrp="1"/>
          </p:cNvSpPr>
          <p:nvPr>
            <p:ph type="ftr" sz="quarter" idx="11"/>
          </p:nvPr>
        </p:nvSpPr>
        <p:spPr/>
        <p:txBody>
          <a:bodyPr/>
          <a:lstStyle/>
          <a:p>
            <a:r>
              <a:rPr lang="en-IN" dirty="0"/>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15436-A2AC-4D89-9329-97AA1B97EAFC}" type="datetime1">
              <a:rPr lang="en-IN" smtClean="0"/>
              <a:t>02-04-2025</a:t>
            </a:fld>
            <a:endParaRPr lang="en-IN" dirty="0"/>
          </a:p>
        </p:txBody>
      </p:sp>
      <p:sp>
        <p:nvSpPr>
          <p:cNvPr id="5" name="Footer Placeholder 4"/>
          <p:cNvSpPr>
            <a:spLocks noGrp="1"/>
          </p:cNvSpPr>
          <p:nvPr>
            <p:ph type="ftr" sz="quarter" idx="11"/>
          </p:nvPr>
        </p:nvSpPr>
        <p:spPr/>
        <p:txBody>
          <a:bodyPr/>
          <a:lstStyle/>
          <a:p>
            <a:r>
              <a:rPr lang="en-IN" dirty="0"/>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E84AF-4249-49EE-87E5-0A37D77DAEE4}" type="datetime1">
              <a:rPr lang="en-IN" smtClean="0"/>
              <a:t>02-04-2025</a:t>
            </a:fld>
            <a:endParaRPr lang="en-IN" dirty="0"/>
          </a:p>
        </p:txBody>
      </p:sp>
      <p:sp>
        <p:nvSpPr>
          <p:cNvPr id="6" name="Footer Placeholder 5"/>
          <p:cNvSpPr>
            <a:spLocks noGrp="1"/>
          </p:cNvSpPr>
          <p:nvPr>
            <p:ph type="ftr" sz="quarter" idx="11"/>
          </p:nvPr>
        </p:nvSpPr>
        <p:spPr/>
        <p:txBody>
          <a:bodyPr/>
          <a:lstStyle/>
          <a:p>
            <a:r>
              <a:rPr lang="en-IN" dirty="0"/>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42BAB-21C6-4946-AC9E-F08FB01A7447}" type="datetime1">
              <a:rPr lang="en-IN" smtClean="0"/>
              <a:t>02-04-2025</a:t>
            </a:fld>
            <a:endParaRPr lang="en-IN" dirty="0"/>
          </a:p>
        </p:txBody>
      </p:sp>
      <p:sp>
        <p:nvSpPr>
          <p:cNvPr id="8" name="Footer Placeholder 7"/>
          <p:cNvSpPr>
            <a:spLocks noGrp="1"/>
          </p:cNvSpPr>
          <p:nvPr>
            <p:ph type="ftr" sz="quarter" idx="11"/>
          </p:nvPr>
        </p:nvSpPr>
        <p:spPr/>
        <p:txBody>
          <a:bodyPr/>
          <a:lstStyle/>
          <a:p>
            <a:r>
              <a:rPr lang="en-IN" dirty="0"/>
              <a:t>Title of the Project</a:t>
            </a:r>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51D88-3FE6-4182-8819-A45055358F36}" type="datetime1">
              <a:rPr lang="en-IN" smtClean="0"/>
              <a:t>02-04-2025</a:t>
            </a:fld>
            <a:endParaRPr lang="en-IN" dirty="0"/>
          </a:p>
        </p:txBody>
      </p:sp>
      <p:sp>
        <p:nvSpPr>
          <p:cNvPr id="4" name="Footer Placeholder 3"/>
          <p:cNvSpPr>
            <a:spLocks noGrp="1"/>
          </p:cNvSpPr>
          <p:nvPr>
            <p:ph type="ftr" sz="quarter" idx="11"/>
          </p:nvPr>
        </p:nvSpPr>
        <p:spPr/>
        <p:txBody>
          <a:bodyPr/>
          <a:lstStyle/>
          <a:p>
            <a:r>
              <a:rPr lang="en-IN" dirty="0"/>
              <a:t>Title of the Project</a:t>
            </a:r>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E1635-4293-4BDB-9808-27ED47FEDDC8}" type="datetime1">
              <a:rPr lang="en-IN" smtClean="0"/>
              <a:t>02-04-2025</a:t>
            </a:fld>
            <a:endParaRPr lang="en-IN" dirty="0"/>
          </a:p>
        </p:txBody>
      </p:sp>
      <p:sp>
        <p:nvSpPr>
          <p:cNvPr id="3" name="Footer Placeholder 2"/>
          <p:cNvSpPr>
            <a:spLocks noGrp="1"/>
          </p:cNvSpPr>
          <p:nvPr>
            <p:ph type="ftr" sz="quarter" idx="11"/>
          </p:nvPr>
        </p:nvSpPr>
        <p:spPr/>
        <p:txBody>
          <a:bodyPr/>
          <a:lstStyle/>
          <a:p>
            <a:r>
              <a:rPr lang="en-IN" dirty="0"/>
              <a:t>Title of the Project</a:t>
            </a:r>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1E957-E8C0-4B79-8C47-A2FFB4C79D04}" type="datetime1">
              <a:rPr lang="en-IN" smtClean="0"/>
              <a:t>02-04-2025</a:t>
            </a:fld>
            <a:endParaRPr lang="en-IN" dirty="0"/>
          </a:p>
        </p:txBody>
      </p:sp>
      <p:sp>
        <p:nvSpPr>
          <p:cNvPr id="6" name="Footer Placeholder 5"/>
          <p:cNvSpPr>
            <a:spLocks noGrp="1"/>
          </p:cNvSpPr>
          <p:nvPr>
            <p:ph type="ftr" sz="quarter" idx="11"/>
          </p:nvPr>
        </p:nvSpPr>
        <p:spPr/>
        <p:txBody>
          <a:bodyPr/>
          <a:lstStyle/>
          <a:p>
            <a:r>
              <a:rPr lang="en-IN" dirty="0"/>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60097-B585-439D-9C55-CBA24A0E2EC5}" type="datetime1">
              <a:rPr lang="en-IN" smtClean="0"/>
              <a:t>02-04-2025</a:t>
            </a:fld>
            <a:endParaRPr lang="en-IN" dirty="0"/>
          </a:p>
        </p:txBody>
      </p:sp>
      <p:sp>
        <p:nvSpPr>
          <p:cNvPr id="6" name="Footer Placeholder 5"/>
          <p:cNvSpPr>
            <a:spLocks noGrp="1"/>
          </p:cNvSpPr>
          <p:nvPr>
            <p:ph type="ftr" sz="quarter" idx="11"/>
          </p:nvPr>
        </p:nvSpPr>
        <p:spPr/>
        <p:txBody>
          <a:bodyPr/>
          <a:lstStyle/>
          <a:p>
            <a:r>
              <a:rPr lang="en-IN" dirty="0"/>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74CBD-D244-420B-B808-B53ACA3B5DC2}" type="datetime1">
              <a:rPr lang="en-IN" smtClean="0"/>
              <a:t>02-04-2025</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Title of the Project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dirty="0"/>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74379" y="99322"/>
            <a:ext cx="1576960" cy="1178263"/>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88372"/>
            <a:ext cx="1306884" cy="11782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r>
              <a:rPr lang="en-US" sz="2400" b="1" dirty="0">
                <a:solidFill>
                  <a:srgbClr val="7030A0"/>
                </a:solidFill>
                <a:latin typeface="Times New Roman" panose="02020603050405020304" pitchFamily="18" charset="0"/>
              </a:rPr>
              <a:t>Department of Computer Science and Engineering </a:t>
            </a:r>
            <a:endParaRPr lang="en-IN" sz="2400" b="1" dirty="0">
              <a:solidFill>
                <a:srgbClr val="7030A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276838" y="2448779"/>
            <a:ext cx="8495384"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AI-Driven Aircraft Maintenance System for Real-</a:t>
            </a:r>
          </a:p>
          <a:p>
            <a:r>
              <a:rPr lang="en-US" sz="2800" b="1" dirty="0">
                <a:latin typeface="Times New Roman" panose="02020603050405020304" pitchFamily="18" charset="0"/>
                <a:cs typeface="Times New Roman" panose="02020603050405020304" pitchFamily="18" charset="0"/>
              </a:rPr>
              <a:t>     Time Crack Detection and Predictive Maintenance.</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781226" y="5463912"/>
            <a:ext cx="3086100"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Dr. SATHYA PREIYA V</a:t>
            </a:r>
          </a:p>
          <a:p>
            <a:r>
              <a:rPr lang="en-US" b="1" dirty="0">
                <a:latin typeface="Times New Roman" panose="02020603050405020304" pitchFamily="18" charset="0"/>
                <a:cs typeface="Times New Roman" panose="02020603050405020304" pitchFamily="18" charset="0"/>
              </a:rPr>
              <a:t>ASSOCIATE PROFESSOR</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812265" y="3589308"/>
            <a:ext cx="4802820" cy="923330"/>
          </a:xfrm>
          <a:prstGeom prst="rect">
            <a:avLst/>
          </a:prstGeom>
          <a:noFill/>
        </p:spPr>
        <p:txBody>
          <a:bodyPr wrap="square" rtlCol="0">
            <a:spAutoFit/>
          </a:bodyPr>
          <a:lstStyle/>
          <a:p>
            <a:pPr lvl="0" algn="just" rtl="0">
              <a:spcBef>
                <a:spcPts val="0"/>
              </a:spcBef>
              <a:spcAft>
                <a:spcPts val="0"/>
              </a:spcAft>
              <a:buClr>
                <a:schemeClr val="dk1"/>
              </a:buClr>
              <a:buSzPts val="1100"/>
            </a:pPr>
            <a:r>
              <a:rPr lang="en-US" sz="1800" b="1" dirty="0">
                <a:latin typeface="Times New Roman" panose="02020603050405020304" pitchFamily="18" charset="0"/>
                <a:cs typeface="Times New Roman" panose="02020603050405020304" pitchFamily="18" charset="0"/>
              </a:rPr>
              <a:t>1. NIKITHA B V - 211421104177</a:t>
            </a:r>
          </a:p>
          <a:p>
            <a:pPr lvl="0" algn="just" rtl="0">
              <a:spcBef>
                <a:spcPts val="0"/>
              </a:spcBef>
              <a:spcAft>
                <a:spcPts val="0"/>
              </a:spcAft>
              <a:buClr>
                <a:schemeClr val="dk1"/>
              </a:buClr>
              <a:buSzPts val="1100"/>
            </a:pPr>
            <a:r>
              <a:rPr lang="en-US" sz="1800" b="1" dirty="0">
                <a:latin typeface="Times New Roman" panose="02020603050405020304" pitchFamily="18" charset="0"/>
                <a:cs typeface="Times New Roman" panose="02020603050405020304" pitchFamily="18" charset="0"/>
              </a:rPr>
              <a:t>2. JYOTHIKA G - 211421104116</a:t>
            </a:r>
          </a:p>
          <a:p>
            <a:pPr lvl="0" algn="just" rtl="0">
              <a:spcBef>
                <a:spcPts val="0"/>
              </a:spcBef>
              <a:spcAft>
                <a:spcPts val="0"/>
              </a:spcAft>
              <a:buClr>
                <a:schemeClr val="dk1"/>
              </a:buClr>
              <a:buSzPts val="1100"/>
            </a:pPr>
            <a:r>
              <a:rPr lang="en-US" sz="1800" b="1" dirty="0">
                <a:latin typeface="Times New Roman" panose="02020603050405020304" pitchFamily="18" charset="0"/>
                <a:cs typeface="Times New Roman" panose="02020603050405020304" pitchFamily="18" charset="0"/>
              </a:rPr>
              <a:t>3. KAVIPRIYA S - 211421104122</a:t>
            </a: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628386" cy="646331"/>
          </a:xfrm>
          <a:prstGeom prst="rect">
            <a:avLst/>
          </a:prstGeom>
          <a:noFill/>
        </p:spPr>
        <p:txBody>
          <a:bodyPr wrap="square" rtlCol="0">
            <a:spAutoFit/>
          </a:bodyPr>
          <a:lstStyle/>
          <a:p>
            <a:r>
              <a:rPr lang="en-US" sz="1800" b="1" spc="-20" dirty="0">
                <a:effectLst/>
                <a:latin typeface="Times New Roman" panose="02020603050405020304" pitchFamily="18" charset="0"/>
                <a:ea typeface="Times New Roman" panose="02020603050405020304" pitchFamily="18" charset="0"/>
              </a:rPr>
              <a:t>           Dr.</a:t>
            </a:r>
            <a:r>
              <a:rPr lang="en-US" sz="1800" b="1" spc="-70" dirty="0">
                <a:effectLst/>
                <a:latin typeface="Times New Roman" panose="02020603050405020304" pitchFamily="18" charset="0"/>
                <a:ea typeface="Times New Roman" panose="02020603050405020304" pitchFamily="18" charset="0"/>
              </a:rPr>
              <a:t> </a:t>
            </a:r>
            <a:r>
              <a:rPr lang="en-US" sz="1800" b="1" spc="-20" dirty="0">
                <a:effectLst/>
                <a:latin typeface="Times New Roman" panose="02020603050405020304" pitchFamily="18" charset="0"/>
                <a:ea typeface="Times New Roman" panose="02020603050405020304" pitchFamily="18" charset="0"/>
              </a:rPr>
              <a:t>KAVITHA</a:t>
            </a:r>
            <a:r>
              <a:rPr lang="en-US" sz="1800" b="1" spc="-75" dirty="0">
                <a:effectLst/>
                <a:latin typeface="Times New Roman" panose="02020603050405020304" pitchFamily="18" charset="0"/>
                <a:ea typeface="Times New Roman" panose="02020603050405020304" pitchFamily="18" charset="0"/>
              </a:rPr>
              <a:t> </a:t>
            </a:r>
            <a:r>
              <a:rPr lang="en-US" sz="1800" b="1" spc="-20" dirty="0">
                <a:effectLst/>
                <a:latin typeface="Times New Roman" panose="02020603050405020304" pitchFamily="18" charset="0"/>
                <a:ea typeface="Times New Roman" panose="02020603050405020304" pitchFamily="18" charset="0"/>
              </a:rPr>
              <a:t>SUBRAMANI</a:t>
            </a:r>
          </a:p>
          <a:p>
            <a:r>
              <a:rPr lang="en-US" b="1" spc="-20" dirty="0">
                <a:latin typeface="Times New Roman" panose="02020603050405020304" pitchFamily="18" charset="0"/>
                <a:cs typeface="Times New Roman" panose="02020603050405020304" pitchFamily="18" charset="0"/>
              </a:rPr>
              <a:t>           PROFESSOR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18480" y="99321"/>
            <a:ext cx="6133822" cy="1409133"/>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US" dirty="0"/>
              <a:t>03-04-2025</a:t>
            </a:r>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400" b="1" smtClean="0">
                <a:solidFill>
                  <a:schemeClr val="tx1"/>
                </a:solidFill>
              </a:rPr>
              <a:t>1</a:t>
            </a:fld>
            <a:endParaRPr lang="en-IN" sz="14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79031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r>
              <a:rPr lang="en-US" dirty="0"/>
              <a:t>03-04-2025</a:t>
            </a:r>
            <a:endParaRPr lang="en-IN" dirty="0"/>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z="1400" b="1" smtClean="0">
                <a:solidFill>
                  <a:schemeClr val="tx1"/>
                </a:solidFill>
              </a:rPr>
              <a:t>10</a:t>
            </a:fld>
            <a:endParaRPr lang="en-IN" sz="1400" b="1" dirty="0">
              <a:solidFill>
                <a:schemeClr val="tx1"/>
              </a:solidFill>
            </a:endParaRPr>
          </a:p>
        </p:txBody>
      </p:sp>
      <p:sp>
        <p:nvSpPr>
          <p:cNvPr id="5" name="Footer Placeholder 4">
            <a:extLst>
              <a:ext uri="{FF2B5EF4-FFF2-40B4-BE49-F238E27FC236}">
                <a16:creationId xmlns:a16="http://schemas.microsoft.com/office/drawing/2014/main" id="{4A3E7582-B1E8-EAD0-208E-A369B8300F04}"/>
              </a:ext>
            </a:extLst>
          </p:cNvPr>
          <p:cNvSpPr>
            <a:spLocks noGrp="1"/>
          </p:cNvSpPr>
          <p:nvPr>
            <p:ph type="ftr" sz="quarter" idx="11"/>
          </p:nvPr>
        </p:nvSpPr>
        <p:spPr>
          <a:xfrm>
            <a:off x="2732503" y="6365065"/>
            <a:ext cx="4073599"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72FAA9B-B5A6-8EFA-6334-EEE3C6CDC53A}"/>
              </a:ext>
            </a:extLst>
          </p:cNvPr>
          <p:cNvSpPr txBox="1"/>
          <p:nvPr/>
        </p:nvSpPr>
        <p:spPr>
          <a:xfrm>
            <a:off x="1023256" y="1868303"/>
            <a:ext cx="7492094" cy="2862322"/>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(ML, AI, and backend)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Scikit-Learn, OpenCV, YOLO (Image processing and defect detection)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NumPy, Matplotlib (Data handling and visualization)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interface)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Roboflow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(Defect annotation and detection)</a:t>
            </a:r>
          </a:p>
        </p:txBody>
      </p:sp>
    </p:spTree>
    <p:extLst>
      <p:ext uri="{BB962C8B-B14F-4D97-AF65-F5344CB8AC3E}">
        <p14:creationId xmlns:p14="http://schemas.microsoft.com/office/powerpoint/2010/main" val="207026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2856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DIAGRAM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US" dirty="0"/>
              <a:t>03-04-2025</a:t>
            </a:r>
            <a:endParaRPr lang="en-IN" dirty="0"/>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z="1400" b="1" smtClean="0">
                <a:solidFill>
                  <a:schemeClr val="tx1"/>
                </a:solidFill>
              </a:rPr>
              <a:t>11</a:t>
            </a:fld>
            <a:endParaRPr lang="en-IN" b="1" dirty="0">
              <a:solidFill>
                <a:schemeClr val="tx1"/>
              </a:solidFill>
            </a:endParaRPr>
          </a:p>
        </p:txBody>
      </p:sp>
      <p:sp>
        <p:nvSpPr>
          <p:cNvPr id="5" name="Footer Placeholder 4">
            <a:extLst>
              <a:ext uri="{FF2B5EF4-FFF2-40B4-BE49-F238E27FC236}">
                <a16:creationId xmlns:a16="http://schemas.microsoft.com/office/drawing/2014/main" id="{32B6A7EF-50D7-1BEB-23D3-C8D571DB476B}"/>
              </a:ext>
            </a:extLst>
          </p:cNvPr>
          <p:cNvSpPr>
            <a:spLocks noGrp="1"/>
          </p:cNvSpPr>
          <p:nvPr>
            <p:ph type="ftr" sz="quarter" idx="11"/>
          </p:nvPr>
        </p:nvSpPr>
        <p:spPr>
          <a:xfrm>
            <a:off x="2536597" y="6356350"/>
            <a:ext cx="4137394"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6" name="Image 1">
            <a:extLst>
              <a:ext uri="{FF2B5EF4-FFF2-40B4-BE49-F238E27FC236}">
                <a16:creationId xmlns:a16="http://schemas.microsoft.com/office/drawing/2014/main" id="{C3BD57D1-665E-D00F-A086-B1645CD7866D}"/>
              </a:ext>
            </a:extLst>
          </p:cNvPr>
          <p:cNvPicPr>
            <a:picLocks/>
          </p:cNvPicPr>
          <p:nvPr/>
        </p:nvPicPr>
        <p:blipFill>
          <a:blip r:embed="rId2" cstate="print"/>
          <a:stretch>
            <a:fillRect/>
          </a:stretch>
        </p:blipFill>
        <p:spPr>
          <a:xfrm>
            <a:off x="628650" y="1444805"/>
            <a:ext cx="7953288" cy="4183110"/>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58570"/>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US" dirty="0"/>
              <a:t>03-04-2025</a:t>
            </a:r>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z="1400" b="1" smtClean="0">
                <a:solidFill>
                  <a:schemeClr val="tx1"/>
                </a:solidFill>
              </a:rPr>
              <a:t>12</a:t>
            </a:fld>
            <a:endParaRPr lang="en-IN" b="1" dirty="0">
              <a:solidFill>
                <a:schemeClr val="tx1"/>
              </a:solidFill>
            </a:endParaRPr>
          </a:p>
        </p:txBody>
      </p:sp>
      <p:sp>
        <p:nvSpPr>
          <p:cNvPr id="3" name="Footer Placeholder 2">
            <a:extLst>
              <a:ext uri="{FF2B5EF4-FFF2-40B4-BE49-F238E27FC236}">
                <a16:creationId xmlns:a16="http://schemas.microsoft.com/office/drawing/2014/main" id="{34C646A9-0D81-7699-9DA6-C34614EB0F05}"/>
              </a:ext>
            </a:extLst>
          </p:cNvPr>
          <p:cNvSpPr>
            <a:spLocks noGrp="1"/>
          </p:cNvSpPr>
          <p:nvPr>
            <p:ph type="ftr" sz="quarter" idx="11"/>
          </p:nvPr>
        </p:nvSpPr>
        <p:spPr>
          <a:xfrm>
            <a:off x="2837564" y="6356350"/>
            <a:ext cx="3914110"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5" name="Image 8">
            <a:extLst>
              <a:ext uri="{FF2B5EF4-FFF2-40B4-BE49-F238E27FC236}">
                <a16:creationId xmlns:a16="http://schemas.microsoft.com/office/drawing/2014/main" id="{A01F03B2-C26A-33FB-97E8-01DE46C76598}"/>
              </a:ext>
            </a:extLst>
          </p:cNvPr>
          <p:cNvPicPr>
            <a:picLocks/>
          </p:cNvPicPr>
          <p:nvPr/>
        </p:nvPicPr>
        <p:blipFill>
          <a:blip r:embed="rId2" cstate="print"/>
          <a:stretch>
            <a:fillRect/>
          </a:stretch>
        </p:blipFill>
        <p:spPr>
          <a:xfrm>
            <a:off x="2424223" y="1233377"/>
            <a:ext cx="4157330" cy="4635795"/>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86110"/>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USECASE DIAGRAM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US" dirty="0"/>
              <a:t>03-04-2025</a:t>
            </a:r>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dirty="0"/>
          </a:p>
        </p:txBody>
      </p:sp>
      <p:sp>
        <p:nvSpPr>
          <p:cNvPr id="3" name="Footer Placeholder 2">
            <a:extLst>
              <a:ext uri="{FF2B5EF4-FFF2-40B4-BE49-F238E27FC236}">
                <a16:creationId xmlns:a16="http://schemas.microsoft.com/office/drawing/2014/main" id="{AE14B8CA-2C58-27BC-169F-30833F34682F}"/>
              </a:ext>
            </a:extLst>
          </p:cNvPr>
          <p:cNvSpPr>
            <a:spLocks noGrp="1"/>
          </p:cNvSpPr>
          <p:nvPr>
            <p:ph type="ftr" sz="quarter" idx="11"/>
          </p:nvPr>
        </p:nvSpPr>
        <p:spPr>
          <a:xfrm>
            <a:off x="2686050" y="6356350"/>
            <a:ext cx="4105497"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5" name="Image 2">
            <a:extLst>
              <a:ext uri="{FF2B5EF4-FFF2-40B4-BE49-F238E27FC236}">
                <a16:creationId xmlns:a16="http://schemas.microsoft.com/office/drawing/2014/main" id="{5D5A5282-BC4C-89B6-256B-096980D80873}"/>
              </a:ext>
            </a:extLst>
          </p:cNvPr>
          <p:cNvPicPr>
            <a:picLocks/>
          </p:cNvPicPr>
          <p:nvPr/>
        </p:nvPicPr>
        <p:blipFill>
          <a:blip r:embed="rId2" cstate="print"/>
          <a:stretch>
            <a:fillRect/>
          </a:stretch>
        </p:blipFill>
        <p:spPr>
          <a:xfrm>
            <a:off x="628650" y="1424940"/>
            <a:ext cx="7886700" cy="4008120"/>
          </a:xfrm>
          <a:prstGeom prst="rect">
            <a:avLst/>
          </a:prstGeom>
        </p:spPr>
      </p:pic>
      <p:sp>
        <p:nvSpPr>
          <p:cNvPr id="4" name="TextBox 3">
            <a:extLst>
              <a:ext uri="{FF2B5EF4-FFF2-40B4-BE49-F238E27FC236}">
                <a16:creationId xmlns:a16="http://schemas.microsoft.com/office/drawing/2014/main" id="{00CF4261-40A9-2348-D380-E825A72FCC8D}"/>
              </a:ext>
            </a:extLst>
          </p:cNvPr>
          <p:cNvSpPr txBox="1"/>
          <p:nvPr/>
        </p:nvSpPr>
        <p:spPr>
          <a:xfrm>
            <a:off x="3028950" y="937204"/>
            <a:ext cx="4572000" cy="369332"/>
          </a:xfrm>
          <a:prstGeom prst="rect">
            <a:avLst/>
          </a:prstGeom>
          <a:noFill/>
        </p:spPr>
        <p:txBody>
          <a:bodyPr wrap="square">
            <a:spAutoFit/>
          </a:bodyPr>
          <a:lstStyle/>
          <a:p>
            <a:endParaRPr lang="en-IN" b="1" dirty="0"/>
          </a:p>
        </p:txBody>
      </p:sp>
    </p:spTree>
    <p:extLst>
      <p:ext uri="{BB962C8B-B14F-4D97-AF65-F5344CB8AC3E}">
        <p14:creationId xmlns:p14="http://schemas.microsoft.com/office/powerpoint/2010/main" val="36270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8EAA6-7323-9478-B954-A04160F5C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02402-E98A-24E5-C014-9BE7A0BAA857}"/>
              </a:ext>
            </a:extLst>
          </p:cNvPr>
          <p:cNvSpPr>
            <a:spLocks noGrp="1"/>
          </p:cNvSpPr>
          <p:nvPr>
            <p:ph type="title"/>
          </p:nvPr>
        </p:nvSpPr>
        <p:spPr>
          <a:xfrm>
            <a:off x="628650" y="57499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COLLABORATION DIAGRAM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9C914EFB-E8C1-B98C-116D-C72CB7182FED}"/>
              </a:ext>
            </a:extLst>
          </p:cNvPr>
          <p:cNvSpPr>
            <a:spLocks noGrp="1"/>
          </p:cNvSpPr>
          <p:nvPr>
            <p:ph type="dt" sz="half" idx="10"/>
          </p:nvPr>
        </p:nvSpPr>
        <p:spPr/>
        <p:txBody>
          <a:bodyPr/>
          <a:lstStyle/>
          <a:p>
            <a:r>
              <a:rPr lang="en-US" dirty="0"/>
              <a:t>03-04-2025</a:t>
            </a:r>
            <a:endParaRPr lang="en-IN" dirty="0"/>
          </a:p>
        </p:txBody>
      </p:sp>
      <p:sp>
        <p:nvSpPr>
          <p:cNvPr id="8" name="Slide Number Placeholder 7">
            <a:extLst>
              <a:ext uri="{FF2B5EF4-FFF2-40B4-BE49-F238E27FC236}">
                <a16:creationId xmlns:a16="http://schemas.microsoft.com/office/drawing/2014/main" id="{D47092FB-CF37-3B8E-00EB-3048786413CF}"/>
              </a:ext>
            </a:extLst>
          </p:cNvPr>
          <p:cNvSpPr>
            <a:spLocks noGrp="1"/>
          </p:cNvSpPr>
          <p:nvPr>
            <p:ph type="sldNum" sz="quarter" idx="12"/>
          </p:nvPr>
        </p:nvSpPr>
        <p:spPr/>
        <p:txBody>
          <a:bodyPr/>
          <a:lstStyle/>
          <a:p>
            <a:fld id="{9D3FF152-60F5-4862-82F9-1190556AA56F}" type="slidenum">
              <a:rPr lang="en-IN" smtClean="0"/>
              <a:t>14</a:t>
            </a:fld>
            <a:endParaRPr lang="en-IN" dirty="0"/>
          </a:p>
        </p:txBody>
      </p:sp>
      <p:sp>
        <p:nvSpPr>
          <p:cNvPr id="3" name="Footer Placeholder 2">
            <a:extLst>
              <a:ext uri="{FF2B5EF4-FFF2-40B4-BE49-F238E27FC236}">
                <a16:creationId xmlns:a16="http://schemas.microsoft.com/office/drawing/2014/main" id="{20B5977A-999A-377F-6F96-9D9CC78B6DB3}"/>
              </a:ext>
            </a:extLst>
          </p:cNvPr>
          <p:cNvSpPr>
            <a:spLocks noGrp="1"/>
          </p:cNvSpPr>
          <p:nvPr>
            <p:ph type="ftr" sz="quarter" idx="11"/>
          </p:nvPr>
        </p:nvSpPr>
        <p:spPr>
          <a:xfrm>
            <a:off x="2869461" y="6356350"/>
            <a:ext cx="3988538"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5" name="Image 11">
            <a:extLst>
              <a:ext uri="{FF2B5EF4-FFF2-40B4-BE49-F238E27FC236}">
                <a16:creationId xmlns:a16="http://schemas.microsoft.com/office/drawing/2014/main" id="{8DA3BE61-FEE7-8E1F-F39D-CEC2735F070D}"/>
              </a:ext>
            </a:extLst>
          </p:cNvPr>
          <p:cNvPicPr>
            <a:picLocks/>
          </p:cNvPicPr>
          <p:nvPr/>
        </p:nvPicPr>
        <p:blipFill>
          <a:blip r:embed="rId2" cstate="print"/>
          <a:stretch>
            <a:fillRect/>
          </a:stretch>
        </p:blipFill>
        <p:spPr>
          <a:xfrm>
            <a:off x="628650" y="1637413"/>
            <a:ext cx="7886700" cy="3842784"/>
          </a:xfrm>
          <a:prstGeom prst="rect">
            <a:avLst/>
          </a:prstGeom>
        </p:spPr>
      </p:pic>
    </p:spTree>
    <p:extLst>
      <p:ext uri="{BB962C8B-B14F-4D97-AF65-F5344CB8AC3E}">
        <p14:creationId xmlns:p14="http://schemas.microsoft.com/office/powerpoint/2010/main" val="1073122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850605" y="48176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SEQUENCE DIAGRAM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US" dirty="0"/>
              <a:t>03-04-2025</a:t>
            </a:r>
            <a:endParaRPr lang="en-IN" dirty="0"/>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15</a:t>
            </a:fld>
            <a:endParaRPr lang="en-IN" dirty="0"/>
          </a:p>
        </p:txBody>
      </p:sp>
      <p:sp>
        <p:nvSpPr>
          <p:cNvPr id="3" name="Footer Placeholder 2">
            <a:extLst>
              <a:ext uri="{FF2B5EF4-FFF2-40B4-BE49-F238E27FC236}">
                <a16:creationId xmlns:a16="http://schemas.microsoft.com/office/drawing/2014/main" id="{AC48C95D-0F77-D4F0-B055-532F01D13379}"/>
              </a:ext>
            </a:extLst>
          </p:cNvPr>
          <p:cNvSpPr>
            <a:spLocks noGrp="1"/>
          </p:cNvSpPr>
          <p:nvPr>
            <p:ph type="ftr" sz="quarter" idx="11"/>
          </p:nvPr>
        </p:nvSpPr>
        <p:spPr>
          <a:xfrm>
            <a:off x="2863481" y="6356350"/>
            <a:ext cx="3860948"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5" name="Image 5">
            <a:extLst>
              <a:ext uri="{FF2B5EF4-FFF2-40B4-BE49-F238E27FC236}">
                <a16:creationId xmlns:a16="http://schemas.microsoft.com/office/drawing/2014/main" id="{DC6D7D66-B69E-16C2-10A5-69BA1C201426}"/>
              </a:ext>
            </a:extLst>
          </p:cNvPr>
          <p:cNvPicPr>
            <a:picLocks/>
          </p:cNvPicPr>
          <p:nvPr/>
        </p:nvPicPr>
        <p:blipFill>
          <a:blip r:embed="rId2" cstate="print"/>
          <a:stretch>
            <a:fillRect/>
          </a:stretch>
        </p:blipFill>
        <p:spPr>
          <a:xfrm>
            <a:off x="765544" y="1584944"/>
            <a:ext cx="7749806" cy="3933353"/>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63703"/>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CRACK DETECTION MODULE </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2026920" y="459307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16</a:t>
            </a:fld>
            <a:endParaRPr lang="en-IN" dirty="0"/>
          </a:p>
        </p:txBody>
      </p:sp>
      <p:sp>
        <p:nvSpPr>
          <p:cNvPr id="6" name="Footer Placeholder 5">
            <a:extLst>
              <a:ext uri="{FF2B5EF4-FFF2-40B4-BE49-F238E27FC236}">
                <a16:creationId xmlns:a16="http://schemas.microsoft.com/office/drawing/2014/main" id="{4CC9CFD2-EB2F-6895-48F0-E578AAFB86F9}"/>
              </a:ext>
            </a:extLst>
          </p:cNvPr>
          <p:cNvSpPr>
            <a:spLocks noGrp="1"/>
          </p:cNvSpPr>
          <p:nvPr>
            <p:ph type="ftr" sz="quarter" idx="11"/>
          </p:nvPr>
        </p:nvSpPr>
        <p:spPr>
          <a:xfrm>
            <a:off x="2503303" y="6347400"/>
            <a:ext cx="4137394"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7590B2F5-DF4D-0C17-E07D-5BF2E62D12B3}"/>
              </a:ext>
            </a:extLst>
          </p:cNvPr>
          <p:cNvSpPr>
            <a:spLocks noChangeArrowheads="1"/>
          </p:cNvSpPr>
          <p:nvPr/>
        </p:nvSpPr>
        <p:spPr bwMode="auto">
          <a:xfrm rot="10800000" flipV="1">
            <a:off x="270510" y="2647112"/>
            <a:ext cx="86029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F0366BC-2E5E-8A20-9B67-26710E6A1B37}"/>
              </a:ext>
            </a:extLst>
          </p:cNvPr>
          <p:cNvSpPr txBox="1"/>
          <p:nvPr/>
        </p:nvSpPr>
        <p:spPr>
          <a:xfrm>
            <a:off x="628650" y="1337871"/>
            <a:ext cx="7886700" cy="2031325"/>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Functionality: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and highlights cracks in aircraft structures using image processing and object detection techniques.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(You Only Look Once) object detection model, OpenCV for image handling, and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UI.</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a:t>
            </a:r>
          </a:p>
        </p:txBody>
      </p:sp>
      <p:sp>
        <p:nvSpPr>
          <p:cNvPr id="11" name="TextBox 10">
            <a:extLst>
              <a:ext uri="{FF2B5EF4-FFF2-40B4-BE49-F238E27FC236}">
                <a16:creationId xmlns:a16="http://schemas.microsoft.com/office/drawing/2014/main" id="{C4F2E8E4-00FC-471F-0B2A-F5D10F805712}"/>
              </a:ext>
            </a:extLst>
          </p:cNvPr>
          <p:cNvSpPr txBox="1"/>
          <p:nvPr/>
        </p:nvSpPr>
        <p:spPr>
          <a:xfrm>
            <a:off x="1543050" y="3472856"/>
            <a:ext cx="6972300" cy="1754326"/>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Users upload high-resolution images of aircraft parts.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YOLO model identifies cracks and annotates them with bounding boxes.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processed image with detected cracks is displayed in the UI.</a:t>
            </a:r>
          </a:p>
        </p:txBody>
      </p:sp>
    </p:spTree>
    <p:extLst>
      <p:ext uri="{BB962C8B-B14F-4D97-AF65-F5344CB8AC3E}">
        <p14:creationId xmlns:p14="http://schemas.microsoft.com/office/powerpoint/2010/main" val="2547520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7C0E9-8F27-43C7-56D5-AEDF09F40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B707D-7B1E-D524-EFD2-B8B6525327CF}"/>
              </a:ext>
            </a:extLst>
          </p:cNvPr>
          <p:cNvSpPr>
            <a:spLocks noGrp="1"/>
          </p:cNvSpPr>
          <p:nvPr>
            <p:ph type="title"/>
          </p:nvPr>
        </p:nvSpPr>
        <p:spPr>
          <a:xfrm>
            <a:off x="478465" y="656407"/>
            <a:ext cx="8187069" cy="530258"/>
          </a:xfrm>
        </p:spPr>
        <p:txBody>
          <a:bodyPr>
            <a:noAutofit/>
          </a:bodyPr>
          <a:lstStyle/>
          <a:p>
            <a:pPr algn="ctr"/>
            <a:r>
              <a:rPr lang="en-US" sz="3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BATTERY LIFE ESTIMATION MODULE</a:t>
            </a:r>
            <a:endParaRPr lang="en-IN" sz="34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B4F9D56-EBAA-285C-EEF4-B5A2B9D224F6}"/>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3236325A-CB24-D4DF-B241-7B1034510424}"/>
              </a:ext>
            </a:extLst>
          </p:cNvPr>
          <p:cNvSpPr>
            <a:spLocks noGrp="1"/>
          </p:cNvSpPr>
          <p:nvPr>
            <p:ph type="sldNum" sz="quarter" idx="12"/>
          </p:nvPr>
        </p:nvSpPr>
        <p:spPr/>
        <p:txBody>
          <a:bodyPr/>
          <a:lstStyle/>
          <a:p>
            <a:fld id="{9D3FF152-60F5-4862-82F9-1190556AA56F}" type="slidenum">
              <a:rPr lang="en-IN" smtClean="0"/>
              <a:t>17</a:t>
            </a:fld>
            <a:endParaRPr lang="en-IN" dirty="0"/>
          </a:p>
        </p:txBody>
      </p:sp>
      <p:sp>
        <p:nvSpPr>
          <p:cNvPr id="6" name="Footer Placeholder 5">
            <a:extLst>
              <a:ext uri="{FF2B5EF4-FFF2-40B4-BE49-F238E27FC236}">
                <a16:creationId xmlns:a16="http://schemas.microsoft.com/office/drawing/2014/main" id="{3E4A5C17-8BE5-DAA7-5A3F-CAF71BEAA45A}"/>
              </a:ext>
            </a:extLst>
          </p:cNvPr>
          <p:cNvSpPr>
            <a:spLocks noGrp="1"/>
          </p:cNvSpPr>
          <p:nvPr>
            <p:ph type="ftr" sz="quarter" idx="11"/>
          </p:nvPr>
        </p:nvSpPr>
        <p:spPr>
          <a:xfrm>
            <a:off x="2795033" y="6354432"/>
            <a:ext cx="3850315"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5EB623E4-6C86-A299-ECD9-F02F6EC30C14}"/>
              </a:ext>
            </a:extLst>
          </p:cNvPr>
          <p:cNvSpPr>
            <a:spLocks noChangeArrowheads="1"/>
          </p:cNvSpPr>
          <p:nvPr/>
        </p:nvSpPr>
        <p:spPr bwMode="auto">
          <a:xfrm rot="10800000" flipV="1">
            <a:off x="563526" y="1623921"/>
            <a:ext cx="78867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Functionality: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Predicts the remaining useful life of aircraft batteries based on time-series sensor data.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Regressor, Scikit-learn,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model loading, and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UI.</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a:t>
            </a:r>
          </a:p>
        </p:txBody>
      </p:sp>
      <p:sp>
        <p:nvSpPr>
          <p:cNvPr id="8" name="TextBox 7">
            <a:extLst>
              <a:ext uri="{FF2B5EF4-FFF2-40B4-BE49-F238E27FC236}">
                <a16:creationId xmlns:a16="http://schemas.microsoft.com/office/drawing/2014/main" id="{6939A095-1730-7A7D-1528-81E6B5FAF380}"/>
              </a:ext>
            </a:extLst>
          </p:cNvPr>
          <p:cNvSpPr txBox="1"/>
          <p:nvPr/>
        </p:nvSpPr>
        <p:spPr>
          <a:xfrm>
            <a:off x="1562987" y="3667079"/>
            <a:ext cx="6952363" cy="2031325"/>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input battery performance parameters such as charge-discharge cycles, voltage levels, and charging time.</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trained model predicts the remaining battery life in cycles.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Results are displayed, helping users make informed maintenance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22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BD906-AB7D-B467-158F-0AFDF6881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3181A-9B34-9F9B-46CF-B06B3A325964}"/>
              </a:ext>
            </a:extLst>
          </p:cNvPr>
          <p:cNvSpPr>
            <a:spLocks noGrp="1"/>
          </p:cNvSpPr>
          <p:nvPr>
            <p:ph type="title"/>
          </p:nvPr>
        </p:nvSpPr>
        <p:spPr>
          <a:xfrm>
            <a:off x="916659" y="582967"/>
            <a:ext cx="7356401" cy="530258"/>
          </a:xfrm>
        </p:spPr>
        <p:txBody>
          <a:bodyPr>
            <a:noAutofit/>
          </a:bodyPr>
          <a:lstStyle/>
          <a:p>
            <a:pPr algn="ctr"/>
            <a:r>
              <a:rPr lang="en-US" sz="3400" b="1" dirty="0">
                <a:solidFill>
                  <a:srgbClr val="7030A0"/>
                </a:solidFill>
                <a:latin typeface="Times New Roman" panose="02020603050405020304" pitchFamily="18" charset="0"/>
                <a:cs typeface="Times New Roman" panose="02020603050405020304" pitchFamily="18" charset="0"/>
              </a:rPr>
              <a:t>JET CYCLE PREDICTION MODULE</a:t>
            </a:r>
            <a:endParaRPr lang="en-IN" sz="34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47FC2BD-1724-6199-9D29-6EF14970BA20}"/>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28371C4B-7C44-C037-0D8D-36F40D552362}"/>
              </a:ext>
            </a:extLst>
          </p:cNvPr>
          <p:cNvSpPr>
            <a:spLocks noGrp="1"/>
          </p:cNvSpPr>
          <p:nvPr>
            <p:ph type="sldNum" sz="quarter" idx="12"/>
          </p:nvPr>
        </p:nvSpPr>
        <p:spPr/>
        <p:txBody>
          <a:bodyPr/>
          <a:lstStyle/>
          <a:p>
            <a:fld id="{9D3FF152-60F5-4862-82F9-1190556AA56F}" type="slidenum">
              <a:rPr lang="en-IN" smtClean="0"/>
              <a:t>18</a:t>
            </a:fld>
            <a:endParaRPr lang="en-IN" dirty="0"/>
          </a:p>
        </p:txBody>
      </p:sp>
      <p:sp>
        <p:nvSpPr>
          <p:cNvPr id="6" name="Footer Placeholder 5">
            <a:extLst>
              <a:ext uri="{FF2B5EF4-FFF2-40B4-BE49-F238E27FC236}">
                <a16:creationId xmlns:a16="http://schemas.microsoft.com/office/drawing/2014/main" id="{84CD3E3F-B26B-76C4-0DC0-1D33710550D9}"/>
              </a:ext>
            </a:extLst>
          </p:cNvPr>
          <p:cNvSpPr>
            <a:spLocks noGrp="1"/>
          </p:cNvSpPr>
          <p:nvPr>
            <p:ph type="ftr" sz="quarter" idx="11"/>
          </p:nvPr>
        </p:nvSpPr>
        <p:spPr>
          <a:xfrm>
            <a:off x="2542110" y="6356351"/>
            <a:ext cx="4105497"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0670A292-743D-3B86-888B-2C2D481B365D}"/>
              </a:ext>
            </a:extLst>
          </p:cNvPr>
          <p:cNvSpPr>
            <a:spLocks noChangeArrowheads="1"/>
          </p:cNvSpPr>
          <p:nvPr/>
        </p:nvSpPr>
        <p:spPr bwMode="auto">
          <a:xfrm>
            <a:off x="628650" y="1603667"/>
            <a:ext cx="78867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Functionality: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Estimates the remaining useful life (RUL) of jet engines using time-series sensor data.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 (Long Short-Term Memory) networks for time-series prediction,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UI.</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a:t>
            </a:r>
          </a:p>
        </p:txBody>
      </p:sp>
      <p:sp>
        <p:nvSpPr>
          <p:cNvPr id="7" name="TextBox 6">
            <a:extLst>
              <a:ext uri="{FF2B5EF4-FFF2-40B4-BE49-F238E27FC236}">
                <a16:creationId xmlns:a16="http://schemas.microsoft.com/office/drawing/2014/main" id="{B83BC1B3-CE0E-E050-2883-A8A814382015}"/>
              </a:ext>
            </a:extLst>
          </p:cNvPr>
          <p:cNvSpPr txBox="1"/>
          <p:nvPr/>
        </p:nvSpPr>
        <p:spPr>
          <a:xfrm>
            <a:off x="1467293" y="3634992"/>
            <a:ext cx="7123814" cy="2031325"/>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provide key sensor readings such as temperature, pressure, and fuel flow.</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trained model predicts the remaining operational cycles before maintenance is needed.</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Results help in proactive maintenance planning to prevent failures.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85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713710" y="570028"/>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19</a:t>
            </a:fld>
            <a:endParaRPr lang="en-IN" dirty="0"/>
          </a:p>
        </p:txBody>
      </p:sp>
      <p:sp>
        <p:nvSpPr>
          <p:cNvPr id="6" name="Footer Placeholder 5">
            <a:extLst>
              <a:ext uri="{FF2B5EF4-FFF2-40B4-BE49-F238E27FC236}">
                <a16:creationId xmlns:a16="http://schemas.microsoft.com/office/drawing/2014/main" id="{74AEEE17-800D-5191-5AC4-5198C0D2F384}"/>
              </a:ext>
            </a:extLst>
          </p:cNvPr>
          <p:cNvSpPr>
            <a:spLocks noGrp="1"/>
          </p:cNvSpPr>
          <p:nvPr>
            <p:ph type="ftr" sz="quarter" idx="11"/>
          </p:nvPr>
        </p:nvSpPr>
        <p:spPr>
          <a:xfrm>
            <a:off x="2684056" y="6356351"/>
            <a:ext cx="3946008"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8" name="Image 18">
            <a:extLst>
              <a:ext uri="{FF2B5EF4-FFF2-40B4-BE49-F238E27FC236}">
                <a16:creationId xmlns:a16="http://schemas.microsoft.com/office/drawing/2014/main" id="{0206748D-7DE8-EA24-9E8D-C8FBFD95F054}"/>
              </a:ext>
            </a:extLst>
          </p:cNvPr>
          <p:cNvPicPr>
            <a:picLocks/>
          </p:cNvPicPr>
          <p:nvPr/>
        </p:nvPicPr>
        <p:blipFill>
          <a:blip r:embed="rId2" cstate="print"/>
          <a:stretch>
            <a:fillRect/>
          </a:stretch>
        </p:blipFill>
        <p:spPr>
          <a:xfrm>
            <a:off x="628650" y="1685325"/>
            <a:ext cx="7886700" cy="3918033"/>
          </a:xfrm>
          <a:prstGeom prst="rect">
            <a:avLst/>
          </a:prstGeom>
        </p:spPr>
      </p:pic>
    </p:spTree>
    <p:extLst>
      <p:ext uri="{BB962C8B-B14F-4D97-AF65-F5344CB8AC3E}">
        <p14:creationId xmlns:p14="http://schemas.microsoft.com/office/powerpoint/2010/main" val="403523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868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a:xfrm>
            <a:off x="628650" y="6300954"/>
            <a:ext cx="1028700" cy="365125"/>
          </a:xfrm>
        </p:spPr>
        <p:txBody>
          <a:bodyPr/>
          <a:lstStyle/>
          <a:p>
            <a:r>
              <a:rPr lang="en-IN" dirty="0"/>
              <a:t>03-04-2025</a:t>
            </a: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z="1400" b="1" smtClean="0">
                <a:solidFill>
                  <a:schemeClr val="tx1"/>
                </a:solidFill>
              </a:rPr>
              <a:t>2</a:t>
            </a:fld>
            <a:endParaRPr lang="en-IN" sz="1400" b="1" dirty="0">
              <a:solidFill>
                <a:schemeClr val="tx1"/>
              </a:solidFill>
            </a:endParaRPr>
          </a:p>
        </p:txBody>
      </p:sp>
      <p:sp>
        <p:nvSpPr>
          <p:cNvPr id="5" name="TextBox 4">
            <a:extLst>
              <a:ext uri="{FF2B5EF4-FFF2-40B4-BE49-F238E27FC236}">
                <a16:creationId xmlns:a16="http://schemas.microsoft.com/office/drawing/2014/main" id="{DC7BA443-99A8-7A6F-DA2E-441820D56F6D}"/>
              </a:ext>
            </a:extLst>
          </p:cNvPr>
          <p:cNvSpPr txBox="1"/>
          <p:nvPr/>
        </p:nvSpPr>
        <p:spPr>
          <a:xfrm>
            <a:off x="1120588" y="1604682"/>
            <a:ext cx="7394762" cy="369332"/>
          </a:xfrm>
          <a:prstGeom prst="rect">
            <a:avLst/>
          </a:prstGeom>
          <a:noFill/>
        </p:spPr>
        <p:txBody>
          <a:bodyPr wrap="square" rtlCol="0">
            <a:spAutoFit/>
          </a:bodyPr>
          <a:lstStyle/>
          <a:p>
            <a:endParaRPr lang="en-IN" dirty="0"/>
          </a:p>
        </p:txBody>
      </p:sp>
      <p:sp>
        <p:nvSpPr>
          <p:cNvPr id="6" name="Footer Placeholder 5">
            <a:extLst>
              <a:ext uri="{FF2B5EF4-FFF2-40B4-BE49-F238E27FC236}">
                <a16:creationId xmlns:a16="http://schemas.microsoft.com/office/drawing/2014/main" id="{531CCE89-FE17-CEEC-F45A-C882A485DC45}"/>
              </a:ext>
            </a:extLst>
          </p:cNvPr>
          <p:cNvSpPr>
            <a:spLocks noGrp="1"/>
          </p:cNvSpPr>
          <p:nvPr>
            <p:ph type="ftr" sz="quarter" idx="11"/>
          </p:nvPr>
        </p:nvSpPr>
        <p:spPr>
          <a:xfrm>
            <a:off x="1754372" y="6356351"/>
            <a:ext cx="6314410" cy="407813"/>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A95DEDDA-1B83-1DCF-B604-3C8ABF686644}"/>
              </a:ext>
            </a:extLst>
          </p:cNvPr>
          <p:cNvSpPr txBox="1"/>
          <p:nvPr/>
        </p:nvSpPr>
        <p:spPr>
          <a:xfrm>
            <a:off x="628650" y="1208856"/>
            <a:ext cx="7886700" cy="4708981"/>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AI-driven aircraft maintenance system leverages machine learning to enhance predictive maintenance. YOLOv5 enables real-time detection of structural cracks, ensuring quick identification and response to potential damage. Machine learning models estimate battery life by analyzing charge/discharge cycles and environmental factors, improving battery management. Predictive models assess jet engine sensor data to forecast remaining useful life (RUL), allowing timely interventions. By providing real-time insights and personalized predictions, the system empowers maintenance teams to address potential failures before they occur, optimizing maintenance schedules and improving operational reliability. This proactive, data-driven approach minimizes unexpected breakdowns, reduces downtime, enhances safety, and lowers operational costs. By transforming traditional reactive maintenance into an AI-powered predictive framework, the system significantly advances efficiency and cost-effectiveness in the aviation industry.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D8796-FD80-4E95-3667-6601EA68D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F3983-E996-B752-1F1E-47547844DEA1}"/>
              </a:ext>
            </a:extLst>
          </p:cNvPr>
          <p:cNvSpPr>
            <a:spLocks noGrp="1"/>
          </p:cNvSpPr>
          <p:nvPr>
            <p:ph type="title"/>
          </p:nvPr>
        </p:nvSpPr>
        <p:spPr>
          <a:xfrm>
            <a:off x="628650" y="49560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ACCURACY</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9D1C8A5-8443-B0CF-7CA6-200D23BAB64B}"/>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80CAE307-7D82-DA50-A670-7291E8C56D53}"/>
              </a:ext>
            </a:extLst>
          </p:cNvPr>
          <p:cNvSpPr>
            <a:spLocks noGrp="1"/>
          </p:cNvSpPr>
          <p:nvPr>
            <p:ph type="sldNum" sz="quarter" idx="12"/>
          </p:nvPr>
        </p:nvSpPr>
        <p:spPr/>
        <p:txBody>
          <a:bodyPr/>
          <a:lstStyle/>
          <a:p>
            <a:fld id="{9D3FF152-60F5-4862-82F9-1190556AA56F}" type="slidenum">
              <a:rPr lang="en-IN" smtClean="0"/>
              <a:t>20</a:t>
            </a:fld>
            <a:endParaRPr lang="en-IN" dirty="0"/>
          </a:p>
        </p:txBody>
      </p:sp>
      <p:sp>
        <p:nvSpPr>
          <p:cNvPr id="6" name="Footer Placeholder 5">
            <a:extLst>
              <a:ext uri="{FF2B5EF4-FFF2-40B4-BE49-F238E27FC236}">
                <a16:creationId xmlns:a16="http://schemas.microsoft.com/office/drawing/2014/main" id="{E83F7681-9576-65DD-A748-FE8D29C3BA36}"/>
              </a:ext>
            </a:extLst>
          </p:cNvPr>
          <p:cNvSpPr>
            <a:spLocks noGrp="1"/>
          </p:cNvSpPr>
          <p:nvPr>
            <p:ph type="ftr" sz="quarter" idx="11"/>
          </p:nvPr>
        </p:nvSpPr>
        <p:spPr>
          <a:xfrm>
            <a:off x="2816298" y="6354432"/>
            <a:ext cx="4031069"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4" name="Image 16">
            <a:extLst>
              <a:ext uri="{FF2B5EF4-FFF2-40B4-BE49-F238E27FC236}">
                <a16:creationId xmlns:a16="http://schemas.microsoft.com/office/drawing/2014/main" id="{1405B4DA-63A3-E6B1-A246-475357BC076D}"/>
              </a:ext>
            </a:extLst>
          </p:cNvPr>
          <p:cNvPicPr>
            <a:picLocks/>
          </p:cNvPicPr>
          <p:nvPr/>
        </p:nvPicPr>
        <p:blipFill>
          <a:blip r:embed="rId2" cstate="print"/>
          <a:stretch>
            <a:fillRect/>
          </a:stretch>
        </p:blipFill>
        <p:spPr>
          <a:xfrm>
            <a:off x="754912" y="1542496"/>
            <a:ext cx="7655441" cy="4060862"/>
          </a:xfrm>
          <a:prstGeom prst="rect">
            <a:avLst/>
          </a:prstGeom>
        </p:spPr>
      </p:pic>
    </p:spTree>
    <p:extLst>
      <p:ext uri="{BB962C8B-B14F-4D97-AF65-F5344CB8AC3E}">
        <p14:creationId xmlns:p14="http://schemas.microsoft.com/office/powerpoint/2010/main" val="152547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36520"/>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CRACK DETECTION OUTPUT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21</a:t>
            </a:fld>
            <a:endParaRPr lang="en-IN" dirty="0"/>
          </a:p>
        </p:txBody>
      </p:sp>
      <p:sp>
        <p:nvSpPr>
          <p:cNvPr id="6" name="Footer Placeholder 5">
            <a:extLst>
              <a:ext uri="{FF2B5EF4-FFF2-40B4-BE49-F238E27FC236}">
                <a16:creationId xmlns:a16="http://schemas.microsoft.com/office/drawing/2014/main" id="{07A11D33-9EC1-367D-06D7-7E0A626A3DD6}"/>
              </a:ext>
            </a:extLst>
          </p:cNvPr>
          <p:cNvSpPr>
            <a:spLocks noGrp="1"/>
          </p:cNvSpPr>
          <p:nvPr>
            <p:ph type="ftr" sz="quarter" idx="11"/>
          </p:nvPr>
        </p:nvSpPr>
        <p:spPr>
          <a:xfrm>
            <a:off x="2503302" y="6356351"/>
            <a:ext cx="4094864"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0A2B6B9-D95F-71C4-003D-A1F96278F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763" y="893486"/>
            <a:ext cx="6251943" cy="2434505"/>
          </a:xfrm>
          <a:prstGeom prst="rect">
            <a:avLst/>
          </a:prstGeom>
        </p:spPr>
      </p:pic>
      <p:pic>
        <p:nvPicPr>
          <p:cNvPr id="4" name="Picture 3">
            <a:extLst>
              <a:ext uri="{FF2B5EF4-FFF2-40B4-BE49-F238E27FC236}">
                <a16:creationId xmlns:a16="http://schemas.microsoft.com/office/drawing/2014/main" id="{540D25CB-1405-401B-307C-0824F2631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4763" y="3429000"/>
            <a:ext cx="6251942" cy="2681439"/>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A0D8A-71D5-F0C8-56BE-AF2B15BF99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6F930C-2891-125B-DF44-C2CA215BA4B9}"/>
              </a:ext>
            </a:extLst>
          </p:cNvPr>
          <p:cNvSpPr>
            <a:spLocks noGrp="1"/>
          </p:cNvSpPr>
          <p:nvPr>
            <p:ph type="title"/>
          </p:nvPr>
        </p:nvSpPr>
        <p:spPr>
          <a:xfrm>
            <a:off x="628650" y="306662"/>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BATTERY LIFE ESTIMATION OUTPUT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6A65E91-1B3C-5295-E8B8-BB05ECA07B4C}"/>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2B0D320A-2EB1-1B5D-C002-0799849A0EFA}"/>
              </a:ext>
            </a:extLst>
          </p:cNvPr>
          <p:cNvSpPr>
            <a:spLocks noGrp="1"/>
          </p:cNvSpPr>
          <p:nvPr>
            <p:ph type="sldNum" sz="quarter" idx="12"/>
          </p:nvPr>
        </p:nvSpPr>
        <p:spPr/>
        <p:txBody>
          <a:bodyPr/>
          <a:lstStyle/>
          <a:p>
            <a:fld id="{9D3FF152-60F5-4862-82F9-1190556AA56F}" type="slidenum">
              <a:rPr lang="en-IN" smtClean="0"/>
              <a:t>22</a:t>
            </a:fld>
            <a:endParaRPr lang="en-IN" dirty="0"/>
          </a:p>
        </p:txBody>
      </p:sp>
      <p:sp>
        <p:nvSpPr>
          <p:cNvPr id="6" name="Footer Placeholder 5">
            <a:extLst>
              <a:ext uri="{FF2B5EF4-FFF2-40B4-BE49-F238E27FC236}">
                <a16:creationId xmlns:a16="http://schemas.microsoft.com/office/drawing/2014/main" id="{4B18D7E6-757F-BE2F-DD83-609B9A52C2AF}"/>
              </a:ext>
            </a:extLst>
          </p:cNvPr>
          <p:cNvSpPr>
            <a:spLocks noGrp="1"/>
          </p:cNvSpPr>
          <p:nvPr>
            <p:ph type="ftr" sz="quarter" idx="11"/>
          </p:nvPr>
        </p:nvSpPr>
        <p:spPr>
          <a:xfrm>
            <a:off x="2608300" y="6354432"/>
            <a:ext cx="3871580"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A9237430-C880-5F54-EE8F-2E220EC90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641" y="1082614"/>
            <a:ext cx="6188149" cy="2489925"/>
          </a:xfrm>
          <a:prstGeom prst="rect">
            <a:avLst/>
          </a:prstGeom>
        </p:spPr>
      </p:pic>
      <p:pic>
        <p:nvPicPr>
          <p:cNvPr id="4" name="Picture 3">
            <a:extLst>
              <a:ext uri="{FF2B5EF4-FFF2-40B4-BE49-F238E27FC236}">
                <a16:creationId xmlns:a16="http://schemas.microsoft.com/office/drawing/2014/main" id="{195A62CE-6B03-C08F-1632-CA13D0E99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4641" y="3620732"/>
            <a:ext cx="6188148" cy="2489924"/>
          </a:xfrm>
          <a:prstGeom prst="rect">
            <a:avLst/>
          </a:prstGeom>
        </p:spPr>
      </p:pic>
    </p:spTree>
    <p:extLst>
      <p:ext uri="{BB962C8B-B14F-4D97-AF65-F5344CB8AC3E}">
        <p14:creationId xmlns:p14="http://schemas.microsoft.com/office/powerpoint/2010/main" val="427821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505743" y="268985"/>
            <a:ext cx="8313331"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JET ENGINE PREDICTION OUTPUT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23</a:t>
            </a:fld>
            <a:endParaRPr lang="en-IN" dirty="0"/>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a:xfrm>
            <a:off x="2726618" y="6356350"/>
            <a:ext cx="3871580"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E07C3EB-2198-7BE4-2C43-11193F7B2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5274" y="926529"/>
            <a:ext cx="6251945" cy="2620925"/>
          </a:xfrm>
          <a:prstGeom prst="rect">
            <a:avLst/>
          </a:prstGeom>
        </p:spPr>
      </p:pic>
      <p:pic>
        <p:nvPicPr>
          <p:cNvPr id="14" name="Picture 13">
            <a:extLst>
              <a:ext uri="{FF2B5EF4-FFF2-40B4-BE49-F238E27FC236}">
                <a16:creationId xmlns:a16="http://schemas.microsoft.com/office/drawing/2014/main" id="{F939C6CA-EEB9-6A09-534F-F2737A76D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274" y="3608140"/>
            <a:ext cx="6251944" cy="2620925"/>
          </a:xfrm>
          <a:prstGeom prst="rect">
            <a:avLst/>
          </a:prstGeom>
        </p:spPr>
      </p:pic>
    </p:spTree>
    <p:extLst>
      <p:ext uri="{BB962C8B-B14F-4D97-AF65-F5344CB8AC3E}">
        <p14:creationId xmlns:p14="http://schemas.microsoft.com/office/powerpoint/2010/main" val="2023387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713710" y="601307"/>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FEATURE ENHANCEMENT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24</a:t>
            </a:fld>
            <a:endParaRPr lang="en-IN" dirty="0"/>
          </a:p>
        </p:txBody>
      </p:sp>
      <p:sp>
        <p:nvSpPr>
          <p:cNvPr id="4" name="Footer Placeholder 3">
            <a:extLst>
              <a:ext uri="{FF2B5EF4-FFF2-40B4-BE49-F238E27FC236}">
                <a16:creationId xmlns:a16="http://schemas.microsoft.com/office/drawing/2014/main" id="{D60D3D79-E23D-B8E6-A891-AB9847E89CF7}"/>
              </a:ext>
            </a:extLst>
          </p:cNvPr>
          <p:cNvSpPr>
            <a:spLocks noGrp="1"/>
          </p:cNvSpPr>
          <p:nvPr>
            <p:ph type="ftr" sz="quarter" idx="11"/>
          </p:nvPr>
        </p:nvSpPr>
        <p:spPr>
          <a:xfrm>
            <a:off x="2686050" y="6286672"/>
            <a:ext cx="4286250"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D1958EF2-9320-4E85-68B8-85A6929F8AB1}"/>
              </a:ext>
            </a:extLst>
          </p:cNvPr>
          <p:cNvSpPr>
            <a:spLocks noChangeArrowheads="1"/>
          </p:cNvSpPr>
          <p:nvPr/>
        </p:nvSpPr>
        <p:spPr bwMode="auto">
          <a:xfrm rot="10800000" flipV="1">
            <a:off x="628650" y="1443841"/>
            <a:ext cx="78867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 system that processes live video feeds to detect cracks instantly, improving inspection efficiency.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AI-powered alert system that notifies engineers before potential failures occur, enabling proactive maintenance.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smart sensors to aircraft components to collect real-time performance data for better predictive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cloud computing to store, manage, and analyze large datasets efficiently, ensuring easy access and scalability.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mobile application that allows users to track aircraft maintenance status and receive alerts from anywhere.</a:t>
            </a:r>
          </a:p>
        </p:txBody>
      </p:sp>
    </p:spTree>
    <p:extLst>
      <p:ext uri="{BB962C8B-B14F-4D97-AF65-F5344CB8AC3E}">
        <p14:creationId xmlns:p14="http://schemas.microsoft.com/office/powerpoint/2010/main" val="74193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1C411-5D27-92D9-9597-A574A49E1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A1543-D256-4B75-AAD7-A2A93EADC9F0}"/>
              </a:ext>
            </a:extLst>
          </p:cNvPr>
          <p:cNvSpPr>
            <a:spLocks noGrp="1"/>
          </p:cNvSpPr>
          <p:nvPr>
            <p:ph type="title"/>
          </p:nvPr>
        </p:nvSpPr>
        <p:spPr>
          <a:xfrm>
            <a:off x="596752" y="501649"/>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74FE477-CDDF-7773-D007-C39C1B77B406}"/>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C64153E0-C6B7-C7C8-1237-D8BEBEB4B1D7}"/>
              </a:ext>
            </a:extLst>
          </p:cNvPr>
          <p:cNvSpPr>
            <a:spLocks noGrp="1"/>
          </p:cNvSpPr>
          <p:nvPr>
            <p:ph type="sldNum" sz="quarter" idx="12"/>
          </p:nvPr>
        </p:nvSpPr>
        <p:spPr/>
        <p:txBody>
          <a:bodyPr/>
          <a:lstStyle/>
          <a:p>
            <a:fld id="{9D3FF152-60F5-4862-82F9-1190556AA56F}" type="slidenum">
              <a:rPr lang="en-IN" smtClean="0"/>
              <a:t>25</a:t>
            </a:fld>
            <a:endParaRPr lang="en-IN" dirty="0"/>
          </a:p>
        </p:txBody>
      </p:sp>
      <p:sp>
        <p:nvSpPr>
          <p:cNvPr id="4" name="Footer Placeholder 3">
            <a:extLst>
              <a:ext uri="{FF2B5EF4-FFF2-40B4-BE49-F238E27FC236}">
                <a16:creationId xmlns:a16="http://schemas.microsoft.com/office/drawing/2014/main" id="{F5939CD2-8F48-297E-A0A6-4CB1472F63C6}"/>
              </a:ext>
            </a:extLst>
          </p:cNvPr>
          <p:cNvSpPr>
            <a:spLocks noGrp="1"/>
          </p:cNvSpPr>
          <p:nvPr>
            <p:ph type="ftr" sz="quarter" idx="11"/>
          </p:nvPr>
        </p:nvSpPr>
        <p:spPr>
          <a:xfrm>
            <a:off x="2686050" y="6356350"/>
            <a:ext cx="4041701"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93D4A366-3259-0E36-1E8F-D5B1FEC16699}"/>
              </a:ext>
            </a:extLst>
          </p:cNvPr>
          <p:cNvSpPr>
            <a:spLocks noChangeArrowheads="1"/>
          </p:cNvSpPr>
          <p:nvPr/>
        </p:nvSpPr>
        <p:spPr bwMode="auto">
          <a:xfrm rot="10800000" flipV="1">
            <a:off x="703078" y="1305341"/>
            <a:ext cx="78867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AI-driven system enhances aircraft safety, minimizes downtime, and reduces maintenance costs through real-time crack detection, battery life estimation, and predictive maintenance.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 allows early fault detection, helping airlines optimize maintenance schedules and prevent failures.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modular design enables customization for different aircraft by integrating additional sensors and data sources.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advancements should focus on lightweight AI models and transfer learning for better accessibility in resource-limited environments.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Addressing data privacy, transparency, and regulatory compliance is essential for industry-wide adoption and trust.</a:t>
            </a:r>
          </a:p>
        </p:txBody>
      </p:sp>
    </p:spTree>
    <p:extLst>
      <p:ext uri="{BB962C8B-B14F-4D97-AF65-F5344CB8AC3E}">
        <p14:creationId xmlns:p14="http://schemas.microsoft.com/office/powerpoint/2010/main" val="432508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09329"/>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US" dirty="0"/>
              <a:t>03-04-2025</a:t>
            </a:r>
            <a:endParaRPr lang="en-IN" dirty="0"/>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26</a:t>
            </a:fld>
            <a:endParaRPr lang="en-IN" dirty="0"/>
          </a:p>
        </p:txBody>
      </p:sp>
      <p:sp>
        <p:nvSpPr>
          <p:cNvPr id="4" name="Footer Placeholder 3">
            <a:extLst>
              <a:ext uri="{FF2B5EF4-FFF2-40B4-BE49-F238E27FC236}">
                <a16:creationId xmlns:a16="http://schemas.microsoft.com/office/drawing/2014/main" id="{4E20D2F8-BD1F-BE3A-17E5-8E06A4AE8342}"/>
              </a:ext>
            </a:extLst>
          </p:cNvPr>
          <p:cNvSpPr>
            <a:spLocks noGrp="1"/>
          </p:cNvSpPr>
          <p:nvPr>
            <p:ph type="ftr" sz="quarter" idx="11"/>
          </p:nvPr>
        </p:nvSpPr>
        <p:spPr>
          <a:xfrm>
            <a:off x="2848196" y="6356350"/>
            <a:ext cx="3829050"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549706-B391-4ACB-0216-F359243081CC}"/>
              </a:ext>
            </a:extLst>
          </p:cNvPr>
          <p:cNvSpPr txBox="1"/>
          <p:nvPr/>
        </p:nvSpPr>
        <p:spPr>
          <a:xfrm>
            <a:off x="628650" y="1072853"/>
            <a:ext cx="7886700" cy="5006499"/>
          </a:xfrm>
          <a:prstGeom prst="rect">
            <a:avLst/>
          </a:prstGeom>
          <a:noFill/>
        </p:spPr>
        <p:txBody>
          <a:bodyPr wrap="square">
            <a:spAutoFit/>
          </a:bodyPr>
          <a:lstStyle/>
          <a:p>
            <a:pPr marL="342900" indent="-342900" algn="just">
              <a:buSzPct val="78000"/>
              <a:buFont typeface="+mj-lt"/>
              <a:buAutoNum type="arabicPeriod"/>
            </a:pP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Lei Shao, Jiawei He, Xia Lu, Bo Hei, Jiahao Qu, and Weihua Liu. (2024) Aircraft Skin Damage Detection and Assessment From UAV Images Using GLCM and Cloud Model, VOL. 25, NO. 3.</a:t>
            </a:r>
          </a:p>
          <a:p>
            <a:pPr marL="342900" indent="-342900" algn="just">
              <a:buFont typeface="+mj-lt"/>
              <a:buAutoNum type="arabicPeriod"/>
            </a:pPr>
            <a:endParaRPr lang="en-US"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0795" lvl="0" indent="-342900" algn="just">
              <a:buSzPts val="1400"/>
              <a:buFont typeface="+mj-lt"/>
              <a:buAutoNum type="arabicPeriod"/>
              <a:tabLst>
                <a:tab pos="332105" algn="l"/>
                <a:tab pos="333375" algn="l"/>
              </a:tabLst>
            </a:pPr>
            <a:r>
              <a:rPr lang="en-US" spc="-5" dirty="0" err="1">
                <a:effectLst/>
                <a:latin typeface="Times New Roman" panose="02020603050405020304" pitchFamily="18" charset="0"/>
                <a:ea typeface="Times New Roman" panose="02020603050405020304" pitchFamily="18" charset="0"/>
                <a:cs typeface="Times New Roman" panose="02020603050405020304" pitchFamily="18" charset="0"/>
              </a:rPr>
              <a:t>Kaledio</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Potter, Peter </a:t>
            </a:r>
            <a:r>
              <a:rPr lang="en-US" spc="-5" dirty="0" err="1">
                <a:effectLst/>
                <a:latin typeface="Times New Roman" panose="02020603050405020304" pitchFamily="18" charset="0"/>
                <a:ea typeface="Times New Roman" panose="02020603050405020304" pitchFamily="18" charset="0"/>
                <a:cs typeface="Times New Roman" panose="02020603050405020304" pitchFamily="18" charset="0"/>
              </a:rPr>
              <a:t>Broklyn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(2024). AI-BASED PREDICTIVE MAINTENANCE</a:t>
            </a:r>
            <a:r>
              <a:rPr lang="en-US" spc="3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pc="3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MANUFACTURING</a:t>
            </a:r>
            <a:r>
              <a:rPr lang="en-US" spc="3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INDUSTRIES</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AI-Based</a:t>
            </a:r>
            <a:r>
              <a:rPr lang="en-IN"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Predictive</a:t>
            </a:r>
            <a:r>
              <a:rPr lang="en-US"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Maintenance</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Manufacturing</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Industries,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10.13140.</a:t>
            </a:r>
          </a:p>
          <a:p>
            <a:pPr marL="342900" marR="10795" lvl="0" indent="-342900" algn="just">
              <a:buSzPts val="1400"/>
              <a:buFont typeface="+mj-lt"/>
              <a:buAutoNum type="arabicPeriod"/>
              <a:tabLst>
                <a:tab pos="332105" algn="l"/>
                <a:tab pos="333375" algn="l"/>
              </a:tabLst>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4605" lvl="0" indent="-342900" algn="just">
              <a:spcBef>
                <a:spcPts val="815"/>
              </a:spcBef>
              <a:buSzPts val="1400"/>
              <a:buFont typeface="+mj-lt"/>
              <a:buAutoNum type="arabicPeriod"/>
              <a:tabLst>
                <a:tab pos="332105" algn="l"/>
                <a:tab pos="333375" algn="l"/>
              </a:tabLst>
            </a:pP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TIMJERDINE Mohammed, TAIBI Saoudi, MOUBACHIR Younes, (2024). Leveraging AI and Industry 4.0 in Aircraft Maintenance: Addressing Challenges and Improving Efficiency, 979-8-3503-7159-8/24.</a:t>
            </a:r>
          </a:p>
          <a:p>
            <a:pPr marL="342900" marR="14605" lvl="0" indent="-342900" algn="just">
              <a:spcBef>
                <a:spcPts val="815"/>
              </a:spcBef>
              <a:buSzPts val="1400"/>
              <a:buFont typeface="+mj-lt"/>
              <a:buAutoNum type="arabicPeriod"/>
              <a:tabLst>
                <a:tab pos="332105" algn="l"/>
                <a:tab pos="333375" algn="l"/>
              </a:tabLst>
            </a:pP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9685" lvl="0" indent="-342900" algn="just">
              <a:spcBef>
                <a:spcPts val="20"/>
              </a:spcBef>
              <a:buSzPts val="1400"/>
              <a:buFont typeface="+mj-lt"/>
              <a:buAutoNum type="arabicPeriod"/>
              <a:tabLst>
                <a:tab pos="332105" algn="l"/>
                <a:tab pos="333375" algn="l"/>
              </a:tabLst>
            </a:pP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Mr. </a:t>
            </a:r>
            <a:r>
              <a:rPr lang="en-US" spc="-5" dirty="0" err="1">
                <a:effectLst/>
                <a:latin typeface="Times New Roman" panose="02020603050405020304" pitchFamily="18" charset="0"/>
                <a:ea typeface="Times New Roman" panose="02020603050405020304" pitchFamily="18" charset="0"/>
                <a:cs typeface="Times New Roman" panose="02020603050405020304" pitchFamily="18" charset="0"/>
              </a:rPr>
              <a:t>Kondala</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Rao Patibandla, (2024). Predictive Maintenance in Aviation using Artificial Intelligence, 3006-4023.</a:t>
            </a:r>
          </a:p>
          <a:p>
            <a:pPr marL="342900" marR="19685" lvl="0" indent="-342900" algn="just">
              <a:spcBef>
                <a:spcPts val="20"/>
              </a:spcBef>
              <a:buSzPts val="1400"/>
              <a:buFont typeface="+mj-lt"/>
              <a:buAutoNum type="arabicPeriod"/>
              <a:tabLst>
                <a:tab pos="332105" algn="l"/>
                <a:tab pos="333375" algn="l"/>
              </a:tabLst>
            </a:pPr>
            <a:endParaRPr lang="en-IN"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5875" lvl="0" indent="-342900" algn="just">
              <a:spcBef>
                <a:spcPts val="25"/>
              </a:spcBef>
              <a:buSzPts val="1400"/>
              <a:buFont typeface="+mj-lt"/>
              <a:buAutoNum type="arabicPeriod"/>
              <a:tabLst>
                <a:tab pos="332105" algn="l"/>
                <a:tab pos="333375" algn="l"/>
              </a:tabLst>
            </a:pP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Sohaib, M.; Arif, M.; Kim, J.-M. (2024) Evaluating YOLO Models for Efficient Crack Detection in Concrete Structures Using Transfer Learning. 14, 3928.</a:t>
            </a:r>
          </a:p>
        </p:txBody>
      </p:sp>
    </p:spTree>
    <p:extLst>
      <p:ext uri="{BB962C8B-B14F-4D97-AF65-F5344CB8AC3E}">
        <p14:creationId xmlns:p14="http://schemas.microsoft.com/office/powerpoint/2010/main" val="355445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5891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REFERENCE</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r>
              <a:rPr lang="en-US" dirty="0"/>
              <a:t>03-04-2025</a:t>
            </a:r>
            <a:endParaRPr lang="en-IN" dirty="0"/>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27</a:t>
            </a:fld>
            <a:endParaRPr lang="en-IN" dirty="0"/>
          </a:p>
        </p:txBody>
      </p:sp>
      <p:sp>
        <p:nvSpPr>
          <p:cNvPr id="4" name="Footer Placeholder 3">
            <a:extLst>
              <a:ext uri="{FF2B5EF4-FFF2-40B4-BE49-F238E27FC236}">
                <a16:creationId xmlns:a16="http://schemas.microsoft.com/office/drawing/2014/main" id="{8DB4ACF5-6B29-0140-C8E4-C0CF462EE1F0}"/>
              </a:ext>
            </a:extLst>
          </p:cNvPr>
          <p:cNvSpPr>
            <a:spLocks noGrp="1"/>
          </p:cNvSpPr>
          <p:nvPr>
            <p:ph type="ftr" sz="quarter" idx="11"/>
          </p:nvPr>
        </p:nvSpPr>
        <p:spPr>
          <a:xfrm>
            <a:off x="2816297" y="6356350"/>
            <a:ext cx="3924743"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DE83474-40C5-1425-EC5B-86E132D1C6D9}"/>
              </a:ext>
            </a:extLst>
          </p:cNvPr>
          <p:cNvSpPr txBox="1"/>
          <p:nvPr/>
        </p:nvSpPr>
        <p:spPr>
          <a:xfrm>
            <a:off x="628650" y="1278038"/>
            <a:ext cx="7886700" cy="4524315"/>
          </a:xfrm>
          <a:prstGeom prst="rect">
            <a:avLst/>
          </a:prstGeom>
          <a:noFill/>
        </p:spPr>
        <p:txBody>
          <a:bodyPr wrap="square">
            <a:spAutoFit/>
          </a:bodyPr>
          <a:lstStyle/>
          <a:p>
            <a:pPr marL="342900" marR="15875" lvl="0" indent="-342900" algn="just">
              <a:buSzPts val="1400"/>
              <a:buFont typeface="+mj-lt"/>
              <a:buAutoNum type="arabicPeriod" startAt="6"/>
              <a:tabLst>
                <a:tab pos="332105" algn="l"/>
                <a:tab pos="333375" algn="l"/>
              </a:tabLst>
            </a:pPr>
            <a:r>
              <a:rPr lang="en-US" sz="1800" spc="-5" dirty="0">
                <a:effectLst/>
                <a:latin typeface="Times New Roman" panose="02020603050405020304" pitchFamily="18" charset="0"/>
                <a:ea typeface="Times New Roman" panose="02020603050405020304" pitchFamily="18" charset="0"/>
              </a:rPr>
              <a:t>Erna </a:t>
            </a:r>
            <a:r>
              <a:rPr lang="en-US" sz="1800" spc="-5" dirty="0" err="1">
                <a:effectLst/>
                <a:latin typeface="Times New Roman" panose="02020603050405020304" pitchFamily="18" charset="0"/>
                <a:ea typeface="Times New Roman" panose="02020603050405020304" pitchFamily="18" charset="0"/>
              </a:rPr>
              <a:t>Shevilia</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Agustian</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Zastra</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Alfarezi</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Pratama</a:t>
            </a:r>
            <a:r>
              <a:rPr lang="en-US" sz="1800" spc="-5" dirty="0">
                <a:effectLst/>
                <a:latin typeface="Times New Roman" panose="02020603050405020304" pitchFamily="18" charset="0"/>
                <a:ea typeface="Times New Roman" panose="02020603050405020304" pitchFamily="18" charset="0"/>
              </a:rPr>
              <a:t>, (2024) Artificial Intelligence       Application on Aircraft Maintenance: A Systematic Literature Review, 10.4108.</a:t>
            </a:r>
          </a:p>
          <a:p>
            <a:pPr marL="342900" marR="15875" lvl="0" indent="-342900" algn="just">
              <a:buSzPts val="1400"/>
              <a:buFont typeface="+mj-lt"/>
              <a:buAutoNum type="arabicPeriod" startAt="6"/>
              <a:tabLst>
                <a:tab pos="332105" algn="l"/>
                <a:tab pos="333375" algn="l"/>
              </a:tabLst>
            </a:pPr>
            <a:endParaRPr lang="en-IN" sz="1800" spc="-5" dirty="0">
              <a:effectLst/>
              <a:latin typeface="Times New Roman" panose="02020603050405020304" pitchFamily="18" charset="0"/>
              <a:ea typeface="Times New Roman" panose="02020603050405020304" pitchFamily="18" charset="0"/>
            </a:endParaRPr>
          </a:p>
          <a:p>
            <a:pPr marL="342900" marR="12700" lvl="0" indent="-342900" algn="just">
              <a:spcBef>
                <a:spcPts val="10"/>
              </a:spcBef>
              <a:buSzPts val="1400"/>
              <a:buFont typeface="+mj-lt"/>
              <a:buAutoNum type="arabicPeriod" startAt="6"/>
              <a:tabLst>
                <a:tab pos="332105" algn="l"/>
                <a:tab pos="333375" algn="l"/>
              </a:tabLst>
            </a:pPr>
            <a:r>
              <a:rPr lang="en-US" sz="1800" spc="-5" dirty="0">
                <a:effectLst/>
                <a:latin typeface="Times New Roman" panose="02020603050405020304" pitchFamily="18" charset="0"/>
                <a:ea typeface="Times New Roman" panose="02020603050405020304" pitchFamily="18" charset="0"/>
              </a:rPr>
              <a:t>Smith, A., Johnson, T., &amp; Lee, H. (2021). Real-time crack detection in aircraft structures using YOLO. IEEE Transactions on Aerospace, 57(3), 145-152. </a:t>
            </a:r>
          </a:p>
          <a:p>
            <a:pPr marL="342900" marR="12700" lvl="0" indent="-342900" algn="just">
              <a:spcBef>
                <a:spcPts val="10"/>
              </a:spcBef>
              <a:buSzPts val="1400"/>
              <a:buFont typeface="+mj-lt"/>
              <a:buAutoNum type="arabicPeriod" startAt="6"/>
              <a:tabLst>
                <a:tab pos="332105" algn="l"/>
                <a:tab pos="333375" algn="l"/>
              </a:tabLst>
            </a:pPr>
            <a:endParaRPr lang="en-IN" sz="1800" spc="-5" dirty="0">
              <a:effectLst/>
              <a:latin typeface="Times New Roman" panose="02020603050405020304" pitchFamily="18" charset="0"/>
              <a:ea typeface="Times New Roman" panose="02020603050405020304" pitchFamily="18" charset="0"/>
            </a:endParaRPr>
          </a:p>
          <a:p>
            <a:pPr marL="342900" marR="14605" lvl="0" indent="-342900" algn="just">
              <a:buSzPts val="1400"/>
              <a:buFont typeface="+mj-lt"/>
              <a:buAutoNum type="arabicPeriod" startAt="6"/>
              <a:tabLst>
                <a:tab pos="332105" algn="l"/>
                <a:tab pos="333375" algn="l"/>
              </a:tabLst>
            </a:pPr>
            <a:r>
              <a:rPr lang="en-US" sz="1800" spc="-5" dirty="0">
                <a:effectLst/>
                <a:latin typeface="Times New Roman" panose="02020603050405020304" pitchFamily="18" charset="0"/>
                <a:ea typeface="Times New Roman" panose="02020603050405020304" pitchFamily="18" charset="0"/>
              </a:rPr>
              <a:t>Johnson,</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Kim, S.,</a:t>
            </a:r>
            <a:r>
              <a:rPr lang="en-US" sz="1800" spc="-1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&amp; Wang,</a:t>
            </a:r>
            <a:r>
              <a:rPr lang="en-US" sz="1800" spc="-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X. (2022).</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Predictive maintenance of aircraft engines using machine learning. Journal of Aerospace Engineering, 34(4), </a:t>
            </a:r>
            <a:r>
              <a:rPr lang="en-US" sz="1800" spc="-10" dirty="0">
                <a:effectLst/>
                <a:latin typeface="Times New Roman" panose="02020603050405020304" pitchFamily="18" charset="0"/>
                <a:ea typeface="Times New Roman" panose="02020603050405020304" pitchFamily="18" charset="0"/>
              </a:rPr>
              <a:t>1223-1231.</a:t>
            </a:r>
          </a:p>
          <a:p>
            <a:pPr marL="342900" marR="14605" lvl="0" indent="-342900" algn="just">
              <a:buSzPts val="1400"/>
              <a:buFont typeface="+mj-lt"/>
              <a:buAutoNum type="arabicPeriod" startAt="6"/>
              <a:tabLst>
                <a:tab pos="332105" algn="l"/>
                <a:tab pos="333375" algn="l"/>
              </a:tabLst>
            </a:pPr>
            <a:endParaRPr lang="en-IN" sz="1800" spc="-5" dirty="0">
              <a:effectLst/>
              <a:latin typeface="Times New Roman" panose="02020603050405020304" pitchFamily="18" charset="0"/>
              <a:ea typeface="Times New Roman" panose="02020603050405020304" pitchFamily="18" charset="0"/>
            </a:endParaRPr>
          </a:p>
          <a:p>
            <a:pPr marL="342900" marR="18415" lvl="0" indent="-342900" algn="just">
              <a:buSzPts val="1400"/>
              <a:buFont typeface="+mj-lt"/>
              <a:buAutoNum type="arabicPeriod" startAt="6"/>
              <a:tabLst>
                <a:tab pos="332105" algn="l"/>
                <a:tab pos="333375" algn="l"/>
              </a:tabLst>
            </a:pPr>
            <a:r>
              <a:rPr lang="en-US" sz="1800" spc="-5" dirty="0">
                <a:effectLst/>
                <a:latin typeface="Times New Roman" panose="02020603050405020304" pitchFamily="18" charset="0"/>
                <a:ea typeface="Times New Roman" panose="02020603050405020304" pitchFamily="18" charset="0"/>
              </a:rPr>
              <a:t>Zhang, Y., &amp; Liu, P. (2022). Battery life estimation for aircraft systems</a:t>
            </a:r>
            <a:r>
              <a:rPr lang="en-US" sz="1800" spc="20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using deep learning. International Journal of Electrical Engineering, 48(2), </a:t>
            </a:r>
            <a:r>
              <a:rPr lang="en-US" sz="1800" spc="-10" dirty="0">
                <a:effectLst/>
                <a:latin typeface="Times New Roman" panose="02020603050405020304" pitchFamily="18" charset="0"/>
                <a:ea typeface="Times New Roman" panose="02020603050405020304" pitchFamily="18" charset="0"/>
              </a:rPr>
              <a:t>875-883.</a:t>
            </a:r>
          </a:p>
          <a:p>
            <a:pPr marL="342900" marR="18415" lvl="0" indent="-342900" algn="just">
              <a:buSzPts val="1400"/>
              <a:buFont typeface="+mj-lt"/>
              <a:buAutoNum type="arabicPeriod" startAt="6"/>
              <a:tabLst>
                <a:tab pos="332105" algn="l"/>
                <a:tab pos="333375" algn="l"/>
              </a:tabLst>
            </a:pPr>
            <a:endParaRPr lang="en-IN" sz="1800" spc="-5" dirty="0">
              <a:effectLst/>
              <a:latin typeface="Times New Roman" panose="02020603050405020304" pitchFamily="18" charset="0"/>
              <a:ea typeface="Times New Roman" panose="02020603050405020304" pitchFamily="18" charset="0"/>
            </a:endParaRPr>
          </a:p>
          <a:p>
            <a:pPr marL="342900" marR="19050" lvl="0" indent="-342900" algn="just">
              <a:buSzPts val="1400"/>
              <a:buFont typeface="+mj-lt"/>
              <a:buAutoNum type="arabicPeriod" startAt="6"/>
              <a:tabLst>
                <a:tab pos="332105" algn="l"/>
                <a:tab pos="333375" algn="l"/>
              </a:tabLst>
            </a:pPr>
            <a:r>
              <a:rPr lang="en-US" sz="1800" spc="-5" dirty="0">
                <a:effectLst/>
                <a:latin typeface="Times New Roman" panose="02020603050405020304" pitchFamily="18" charset="0"/>
                <a:ea typeface="Times New Roman" panose="02020603050405020304" pitchFamily="18" charset="0"/>
              </a:rPr>
              <a:t>Lee, B., Kumar, S., &amp; Patel, D. (2023). Integrated approach for aircraft maintenance: Combining computer vision and predictive analytics. Aerospace Science and Technology, 92(6), 1302-1311.</a:t>
            </a:r>
          </a:p>
        </p:txBody>
      </p:sp>
    </p:spTree>
    <p:extLst>
      <p:ext uri="{BB962C8B-B14F-4D97-AF65-F5344CB8AC3E}">
        <p14:creationId xmlns:p14="http://schemas.microsoft.com/office/powerpoint/2010/main" val="18311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E3973-5CB2-B295-1E11-CA5D4A9BE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C7439-3E46-FB72-889A-830805CBE77B}"/>
              </a:ext>
            </a:extLst>
          </p:cNvPr>
          <p:cNvSpPr>
            <a:spLocks noGrp="1"/>
          </p:cNvSpPr>
          <p:nvPr>
            <p:ph type="title"/>
          </p:nvPr>
        </p:nvSpPr>
        <p:spPr>
          <a:xfrm>
            <a:off x="628650" y="560645"/>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ACA581E-806B-0FF4-2B2A-DF0A841F0679}"/>
              </a:ext>
            </a:extLst>
          </p:cNvPr>
          <p:cNvSpPr>
            <a:spLocks noGrp="1"/>
          </p:cNvSpPr>
          <p:nvPr>
            <p:ph type="dt" sz="half" idx="10"/>
          </p:nvPr>
        </p:nvSpPr>
        <p:spPr/>
        <p:txBody>
          <a:bodyPr/>
          <a:lstStyle/>
          <a:p>
            <a:r>
              <a:rPr lang="en-IN" dirty="0"/>
              <a:t>03-04-2025</a:t>
            </a:r>
          </a:p>
        </p:txBody>
      </p:sp>
      <p:sp>
        <p:nvSpPr>
          <p:cNvPr id="4" name="Slide Number Placeholder 3">
            <a:extLst>
              <a:ext uri="{FF2B5EF4-FFF2-40B4-BE49-F238E27FC236}">
                <a16:creationId xmlns:a16="http://schemas.microsoft.com/office/drawing/2014/main" id="{163D1A13-6535-53E7-62C9-38B3E3917C11}"/>
              </a:ext>
            </a:extLst>
          </p:cNvPr>
          <p:cNvSpPr>
            <a:spLocks noGrp="1"/>
          </p:cNvSpPr>
          <p:nvPr>
            <p:ph type="sldNum" sz="quarter" idx="12"/>
          </p:nvPr>
        </p:nvSpPr>
        <p:spPr/>
        <p:txBody>
          <a:bodyPr/>
          <a:lstStyle/>
          <a:p>
            <a:fld id="{9D3FF152-60F5-4862-82F9-1190556AA56F}" type="slidenum">
              <a:rPr lang="en-IN" sz="1400" b="1" smtClean="0">
                <a:solidFill>
                  <a:schemeClr val="tx1"/>
                </a:solidFill>
              </a:rPr>
              <a:t>3</a:t>
            </a:fld>
            <a:endParaRPr lang="en-IN" sz="1400" b="1" dirty="0">
              <a:solidFill>
                <a:schemeClr val="tx1"/>
              </a:solidFill>
            </a:endParaRPr>
          </a:p>
        </p:txBody>
      </p:sp>
      <p:sp>
        <p:nvSpPr>
          <p:cNvPr id="6" name="Footer Placeholder 5">
            <a:extLst>
              <a:ext uri="{FF2B5EF4-FFF2-40B4-BE49-F238E27FC236}">
                <a16:creationId xmlns:a16="http://schemas.microsoft.com/office/drawing/2014/main" id="{18C2F2CF-9D19-6907-22FC-54C42EE15594}"/>
              </a:ext>
            </a:extLst>
          </p:cNvPr>
          <p:cNvSpPr>
            <a:spLocks noGrp="1"/>
          </p:cNvSpPr>
          <p:nvPr>
            <p:ph type="ftr" sz="quarter" idx="11"/>
          </p:nvPr>
        </p:nvSpPr>
        <p:spPr>
          <a:xfrm>
            <a:off x="2338498" y="6354432"/>
            <a:ext cx="4467003"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4E87F9CD-1B24-A47B-7FB1-DCB91844144B}"/>
              </a:ext>
            </a:extLst>
          </p:cNvPr>
          <p:cNvSpPr txBox="1">
            <a:spLocks/>
          </p:cNvSpPr>
          <p:nvPr/>
        </p:nvSpPr>
        <p:spPr>
          <a:xfrm flipH="1">
            <a:off x="-1690577" y="-65773"/>
            <a:ext cx="261827"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B6E790B6-3DA5-E799-2869-AAD744700663}"/>
              </a:ext>
            </a:extLst>
          </p:cNvPr>
          <p:cNvSpPr txBox="1">
            <a:spLocks/>
          </p:cNvSpPr>
          <p:nvPr/>
        </p:nvSpPr>
        <p:spPr>
          <a:xfrm flipH="1">
            <a:off x="-1538177" y="86627"/>
            <a:ext cx="261827"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7C34258E-C4D5-368B-A1BC-E49FCF83CD43}"/>
              </a:ext>
            </a:extLst>
          </p:cNvPr>
          <p:cNvSpPr txBox="1">
            <a:spLocks/>
          </p:cNvSpPr>
          <p:nvPr/>
        </p:nvSpPr>
        <p:spPr>
          <a:xfrm flipH="1">
            <a:off x="-1385777" y="239027"/>
            <a:ext cx="261827"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76C919C7-5598-CFB6-49A0-9FB63A9EBE80}"/>
              </a:ext>
            </a:extLst>
          </p:cNvPr>
          <p:cNvSpPr txBox="1">
            <a:spLocks/>
          </p:cNvSpPr>
          <p:nvPr/>
        </p:nvSpPr>
        <p:spPr>
          <a:xfrm flipH="1">
            <a:off x="-1233377" y="391427"/>
            <a:ext cx="261827"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8392A4BC-4C49-B7AD-93A6-DD77F0CF1D37}"/>
              </a:ext>
            </a:extLst>
          </p:cNvPr>
          <p:cNvSpPr txBox="1">
            <a:spLocks/>
          </p:cNvSpPr>
          <p:nvPr/>
        </p:nvSpPr>
        <p:spPr>
          <a:xfrm flipH="1">
            <a:off x="-1080977" y="543827"/>
            <a:ext cx="261827"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9972B13E-F4A8-F71E-A58C-4A340E98C2E5}"/>
              </a:ext>
            </a:extLst>
          </p:cNvPr>
          <p:cNvSpPr txBox="1">
            <a:spLocks/>
          </p:cNvSpPr>
          <p:nvPr/>
        </p:nvSpPr>
        <p:spPr>
          <a:xfrm flipH="1">
            <a:off x="-928577" y="696227"/>
            <a:ext cx="261827"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55570B17-ABEB-D4B1-86E3-971F86300FB4}"/>
              </a:ext>
            </a:extLst>
          </p:cNvPr>
          <p:cNvSpPr txBox="1">
            <a:spLocks/>
          </p:cNvSpPr>
          <p:nvPr/>
        </p:nvSpPr>
        <p:spPr>
          <a:xfrm flipH="1">
            <a:off x="-776177" y="848627"/>
            <a:ext cx="261827"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15" name="Title 1">
            <a:extLst>
              <a:ext uri="{FF2B5EF4-FFF2-40B4-BE49-F238E27FC236}">
                <a16:creationId xmlns:a16="http://schemas.microsoft.com/office/drawing/2014/main" id="{25CD80E7-6B9E-B390-9833-B2E2CBBF9C20}"/>
              </a:ext>
            </a:extLst>
          </p:cNvPr>
          <p:cNvSpPr txBox="1">
            <a:spLocks/>
          </p:cNvSpPr>
          <p:nvPr/>
        </p:nvSpPr>
        <p:spPr>
          <a:xfrm flipH="1">
            <a:off x="-623777" y="1001027"/>
            <a:ext cx="261827" cy="53025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EE05EF7A-1D3A-2D24-832E-F1FDED87A200}"/>
              </a:ext>
            </a:extLst>
          </p:cNvPr>
          <p:cNvSpPr txBox="1"/>
          <p:nvPr/>
        </p:nvSpPr>
        <p:spPr>
          <a:xfrm>
            <a:off x="628650" y="1291162"/>
            <a:ext cx="7886700" cy="4524315"/>
          </a:xfrm>
          <a:prstGeom prst="rect">
            <a:avLst/>
          </a:prstGeom>
          <a:noFill/>
        </p:spPr>
        <p:txBody>
          <a:bodyPr wrap="square">
            <a:spAutoFit/>
          </a:bodyPr>
          <a:lstStyle/>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Current aircraft maintenance relies on scheduled inspections and reactive repairs, leading to unnecessary downtime, higher costs, and safety risks.</a:t>
            </a:r>
          </a:p>
          <a:p>
            <a:pPr marL="285750" indent="-28575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Manual visual inspections for structural cracks are time-consuming, labor-intensive, and prone to human error, increasing the risk of undetected damage.</a:t>
            </a:r>
          </a:p>
          <a:p>
            <a:pPr marL="285750" indent="-28575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Battery replacements are based on manufacturer guidelines, ignoring real-world factors like environmental conditions and usage patterns, causing premature failures.</a:t>
            </a:r>
          </a:p>
          <a:p>
            <a:pPr marL="285750" indent="-28575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Life cycle estimations rely on historical averages rather than real-time sensor data, leading to unexpected breakdowns and costly repairs.</a:t>
            </a:r>
          </a:p>
          <a:p>
            <a:pPr marL="285750" indent="-28575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absence of predictive monitoring highlights the urgency for a data-driven maintenance system to improve safety, reduce costs, and enhance operational efficiency.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833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67177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  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r>
              <a:rPr lang="en-US" dirty="0"/>
              <a:t>03-04-2025</a:t>
            </a:r>
            <a:endParaRPr lang="en-IN" dirty="0"/>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a:xfrm>
            <a:off x="6457949" y="6356351"/>
            <a:ext cx="2353541" cy="365125"/>
          </a:xfrm>
        </p:spPr>
        <p:txBody>
          <a:bodyPr/>
          <a:lstStyle/>
          <a:p>
            <a:fld id="{9D3FF152-60F5-4862-82F9-1190556AA56F}" type="slidenum">
              <a:rPr lang="en-IN" sz="1400" b="1" smtClean="0">
                <a:solidFill>
                  <a:schemeClr val="tx1"/>
                </a:solidFill>
              </a:rPr>
              <a:t>4</a:t>
            </a:fld>
            <a:endParaRPr lang="en-IN" b="1" dirty="0">
              <a:solidFill>
                <a:schemeClr val="tx1"/>
              </a:solidFill>
            </a:endParaRPr>
          </a:p>
        </p:txBody>
      </p:sp>
      <p:sp>
        <p:nvSpPr>
          <p:cNvPr id="5" name="Footer Placeholder 4">
            <a:extLst>
              <a:ext uri="{FF2B5EF4-FFF2-40B4-BE49-F238E27FC236}">
                <a16:creationId xmlns:a16="http://schemas.microsoft.com/office/drawing/2014/main" id="{8CD5E941-ED13-F9B3-3E1F-432A1F9B3DCB}"/>
              </a:ext>
            </a:extLst>
          </p:cNvPr>
          <p:cNvSpPr>
            <a:spLocks noGrp="1"/>
          </p:cNvSpPr>
          <p:nvPr>
            <p:ph type="ftr" sz="quarter" idx="11"/>
          </p:nvPr>
        </p:nvSpPr>
        <p:spPr>
          <a:xfrm>
            <a:off x="2274702" y="6356351"/>
            <a:ext cx="4594596"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E41739-2A1A-66F0-4E8C-422DC6C2E4C8}"/>
              </a:ext>
            </a:extLst>
          </p:cNvPr>
          <p:cNvSpPr txBox="1"/>
          <p:nvPr/>
        </p:nvSpPr>
        <p:spPr>
          <a:xfrm>
            <a:off x="628650" y="1528902"/>
            <a:ext cx="7886700" cy="3970318"/>
          </a:xfrm>
          <a:prstGeom prst="rect">
            <a:avLst/>
          </a:prstGeom>
          <a:noFill/>
        </p:spPr>
        <p:txBody>
          <a:bodyPr wrap="square">
            <a:spAutoFit/>
          </a:bodyPr>
          <a:lstStyle/>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 a real-time crack detection module for accurate and efficient identification of structural damage.</a:t>
            </a:r>
          </a:p>
          <a:p>
            <a:pPr marL="285750" indent="-28575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Create a battery life prediction model using real-world data for precise estimations.</a:t>
            </a:r>
          </a:p>
          <a:p>
            <a:pPr marL="285750" indent="-28575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Design predictive maintenance algorithms for jet engines based on time-series sensor data to forecast remaining useful life.</a:t>
            </a:r>
          </a:p>
          <a:p>
            <a:pPr marL="285750" indent="-28575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Integrate all modules into a centralized platform that provides actionable insights and recommendations.</a:t>
            </a:r>
          </a:p>
          <a:p>
            <a:pPr marL="285750" indent="-285750"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Optimize maintenance schedules, reduce downtime, enhance safety, and lower operational costs to modernize aircraft maintenance practices.</a:t>
            </a:r>
          </a:p>
        </p:txBody>
      </p:sp>
    </p:spTree>
    <p:extLst>
      <p:ext uri="{BB962C8B-B14F-4D97-AF65-F5344CB8AC3E}">
        <p14:creationId xmlns:p14="http://schemas.microsoft.com/office/powerpoint/2010/main" val="400322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44599" y="309129"/>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sz="1000" dirty="0"/>
              <a:t>03-04-2025</a:t>
            </a:r>
            <a:endParaRPr lang="en-IN" sz="1000"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000" b="1" smtClean="0">
                <a:solidFill>
                  <a:schemeClr val="tx1"/>
                </a:solidFill>
                <a:latin typeface="Times New Roman" panose="02020603050405020304" pitchFamily="18" charset="0"/>
                <a:cs typeface="Times New Roman" panose="02020603050405020304" pitchFamily="18" charset="0"/>
              </a:rPr>
              <a:t>5</a:t>
            </a:fld>
            <a:endParaRPr lang="en-IN" sz="1000"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2F822A3-7A79-DF90-FA03-D964E6FDB281}"/>
              </a:ext>
            </a:extLst>
          </p:cNvPr>
          <p:cNvSpPr>
            <a:spLocks noGrp="1"/>
          </p:cNvSpPr>
          <p:nvPr>
            <p:ph type="ftr" sz="quarter" idx="11"/>
          </p:nvPr>
        </p:nvSpPr>
        <p:spPr>
          <a:xfrm>
            <a:off x="2857500" y="6356350"/>
            <a:ext cx="3429000" cy="365125"/>
          </a:xfrm>
        </p:spPr>
        <p:txBody>
          <a:bodyPr/>
          <a:lstStyle/>
          <a:p>
            <a:r>
              <a:rPr lang="en-US" sz="1000" b="1" dirty="0">
                <a:latin typeface="Times New Roman" panose="02020603050405020304" pitchFamily="18" charset="0"/>
                <a:cs typeface="Times New Roman" panose="02020603050405020304" pitchFamily="18" charset="0"/>
              </a:rPr>
              <a:t>AI-Driven Aircraft Maintenance System for Real- Time </a:t>
            </a:r>
          </a:p>
          <a:p>
            <a:r>
              <a:rPr lang="en-US" sz="1000" b="1" dirty="0">
                <a:latin typeface="Times New Roman" panose="02020603050405020304" pitchFamily="18" charset="0"/>
                <a:cs typeface="Times New Roman" panose="02020603050405020304" pitchFamily="18" charset="0"/>
              </a:rPr>
              <a:t>Crack Detection and Predictive Maintenance.</a:t>
            </a:r>
            <a:endParaRPr lang="en-IN" sz="1000"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6947A616-B77F-56C6-CF10-A47CC37CA929}"/>
              </a:ext>
            </a:extLst>
          </p:cNvPr>
          <p:cNvGraphicFramePr>
            <a:graphicFrameLocks noGrp="1"/>
          </p:cNvGraphicFramePr>
          <p:nvPr>
            <p:extLst>
              <p:ext uri="{D42A27DB-BD31-4B8C-83A1-F6EECF244321}">
                <p14:modId xmlns:p14="http://schemas.microsoft.com/office/powerpoint/2010/main" val="2114743899"/>
              </p:ext>
            </p:extLst>
          </p:nvPr>
        </p:nvGraphicFramePr>
        <p:xfrm>
          <a:off x="441251" y="1107547"/>
          <a:ext cx="8261498" cy="4980643"/>
        </p:xfrm>
        <a:graphic>
          <a:graphicData uri="http://schemas.openxmlformats.org/drawingml/2006/table">
            <a:tbl>
              <a:tblPr firstRow="1" bandRow="1"/>
              <a:tblGrid>
                <a:gridCol w="527583">
                  <a:extLst>
                    <a:ext uri="{9D8B030D-6E8A-4147-A177-3AD203B41FA5}">
                      <a16:colId xmlns:a16="http://schemas.microsoft.com/office/drawing/2014/main" val="3445983044"/>
                    </a:ext>
                  </a:extLst>
                </a:gridCol>
                <a:gridCol w="669032">
                  <a:extLst>
                    <a:ext uri="{9D8B030D-6E8A-4147-A177-3AD203B41FA5}">
                      <a16:colId xmlns:a16="http://schemas.microsoft.com/office/drawing/2014/main" val="3750954057"/>
                    </a:ext>
                  </a:extLst>
                </a:gridCol>
                <a:gridCol w="2725630">
                  <a:extLst>
                    <a:ext uri="{9D8B030D-6E8A-4147-A177-3AD203B41FA5}">
                      <a16:colId xmlns:a16="http://schemas.microsoft.com/office/drawing/2014/main" val="3121013559"/>
                    </a:ext>
                  </a:extLst>
                </a:gridCol>
                <a:gridCol w="1587416">
                  <a:extLst>
                    <a:ext uri="{9D8B030D-6E8A-4147-A177-3AD203B41FA5}">
                      <a16:colId xmlns:a16="http://schemas.microsoft.com/office/drawing/2014/main" val="3783638068"/>
                    </a:ext>
                  </a:extLst>
                </a:gridCol>
                <a:gridCol w="1370922">
                  <a:extLst>
                    <a:ext uri="{9D8B030D-6E8A-4147-A177-3AD203B41FA5}">
                      <a16:colId xmlns:a16="http://schemas.microsoft.com/office/drawing/2014/main" val="2913857630"/>
                    </a:ext>
                  </a:extLst>
                </a:gridCol>
                <a:gridCol w="1380915">
                  <a:extLst>
                    <a:ext uri="{9D8B030D-6E8A-4147-A177-3AD203B41FA5}">
                      <a16:colId xmlns:a16="http://schemas.microsoft.com/office/drawing/2014/main" val="3445218692"/>
                    </a:ext>
                  </a:extLst>
                </a:gridCol>
              </a:tblGrid>
              <a:tr h="515323">
                <a:tc>
                  <a:txBody>
                    <a:bodyPr/>
                    <a:lstStyle/>
                    <a:p>
                      <a:r>
                        <a:rPr lang="en-US" sz="1100" b="1" dirty="0">
                          <a:latin typeface="Times New Roman" panose="02020603050405020304" pitchFamily="18" charset="0"/>
                          <a:cs typeface="Times New Roman" panose="02020603050405020304" pitchFamily="18" charset="0"/>
                        </a:rPr>
                        <a:t>S.NO</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a:latin typeface="Times New Roman" panose="02020603050405020304" pitchFamily="18" charset="0"/>
                          <a:cs typeface="Times New Roman" panose="02020603050405020304" pitchFamily="18" charset="0"/>
                        </a:rPr>
                        <a:t>YEAR</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a:latin typeface="Times New Roman" panose="02020603050405020304" pitchFamily="18" charset="0"/>
                          <a:cs typeface="Times New Roman" panose="02020603050405020304" pitchFamily="18" charset="0"/>
                        </a:rPr>
                        <a:t>TITLE</a:t>
                      </a:r>
                    </a:p>
                    <a:p>
                      <a:r>
                        <a:rPr lang="en-US" sz="1100" b="1">
                          <a:latin typeface="Times New Roman" panose="02020603050405020304" pitchFamily="18" charset="0"/>
                          <a:cs typeface="Times New Roman" panose="02020603050405020304" pitchFamily="18" charset="0"/>
                        </a:rPr>
                        <a:t>AUTHOR NAME</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a:latin typeface="Times New Roman" panose="02020603050405020304" pitchFamily="18" charset="0"/>
                          <a:cs typeface="Times New Roman" panose="02020603050405020304" pitchFamily="18" charset="0"/>
                        </a:rPr>
                        <a:t>JOURNAL DETAIL</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METHODOLOGY</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a:latin typeface="Times New Roman" panose="02020603050405020304" pitchFamily="18" charset="0"/>
                          <a:cs typeface="Times New Roman" panose="02020603050405020304" pitchFamily="18" charset="0"/>
                        </a:rPr>
                        <a:t>OUTCOME</a:t>
                      </a:r>
                      <a:endParaRPr lang="en-IN" sz="11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4332331"/>
                  </a:ext>
                </a:extLst>
              </a:tr>
              <a:tr h="1545970">
                <a:tc>
                  <a:txBody>
                    <a:bodyPr/>
                    <a:lstStyle/>
                    <a:p>
                      <a:r>
                        <a:rPr lang="en-US" sz="1100">
                          <a:latin typeface="Times New Roman" panose="02020603050405020304" pitchFamily="18" charset="0"/>
                          <a:cs typeface="Times New Roman" panose="02020603050405020304" pitchFamily="18" charset="0"/>
                        </a:rPr>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2024</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a:latin typeface="Times New Roman" panose="02020603050405020304" pitchFamily="18" charset="0"/>
                          <a:cs typeface="Times New Roman" panose="02020603050405020304" pitchFamily="18" charset="0"/>
                        </a:rPr>
                        <a:t>Title: Aircraft Skin Damage Detection and Assessment From UAV Images Using GLCM and Cloud Model.</a:t>
                      </a:r>
                    </a:p>
                    <a:p>
                      <a:pPr marL="0" indent="0">
                        <a:buFont typeface="Wingdings" panose="05000000000000000000" pitchFamily="2" charset="2"/>
                        <a:buNone/>
                      </a:pPr>
                      <a:r>
                        <a:rPr lang="en-IN" sz="1100">
                          <a:latin typeface="Times New Roman" panose="02020603050405020304" pitchFamily="18" charset="0"/>
                          <a:cs typeface="Times New Roman" panose="02020603050405020304" pitchFamily="18" charset="0"/>
                        </a:rPr>
                        <a:t>Author: Lei Shao.</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IN" sz="1100" dirty="0">
                          <a:latin typeface="Times New Roman" panose="02020603050405020304" pitchFamily="18" charset="0"/>
                          <a:cs typeface="Times New Roman" panose="02020603050405020304" pitchFamily="18" charset="0"/>
                        </a:rPr>
                        <a:t>IEEE Transaction On Intelligent Transportation System. </a:t>
                      </a:r>
                    </a:p>
                    <a:p>
                      <a:pPr marL="0" indent="0">
                        <a:buFont typeface="Wingdings" panose="05000000000000000000" pitchFamily="2" charset="2"/>
                        <a:buNone/>
                      </a:pPr>
                      <a:r>
                        <a:rPr lang="en-IN" sz="1100" dirty="0">
                          <a:latin typeface="Times New Roman" panose="02020603050405020304" pitchFamily="18" charset="0"/>
                          <a:cs typeface="Times New Roman" panose="02020603050405020304" pitchFamily="18" charset="0"/>
                        </a:rPr>
                        <a:t>VOL. 25.NO. 3.</a:t>
                      </a: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Uses </a:t>
                      </a:r>
                      <a:r>
                        <a:rPr lang="en-IN" sz="1100" dirty="0">
                          <a:latin typeface="Times New Roman" panose="02020603050405020304" pitchFamily="18" charset="0"/>
                          <a:cs typeface="Times New Roman" panose="02020603050405020304" pitchFamily="18" charset="0"/>
                        </a:rPr>
                        <a:t>Gray-Level Co-occurrence Matrix (GLCM) and Unmanned Aerial Vehicles (UAVs) images with Cloud Model</a:t>
                      </a:r>
                    </a:p>
                  </a:txBody>
                  <a:tcPr/>
                </a:tc>
                <a:tc>
                  <a:txBody>
                    <a:bodyPr/>
                    <a:lstStyle/>
                    <a:p>
                      <a:pPr marL="0" indent="0">
                        <a:buFont typeface="Wingdings" panose="05000000000000000000" pitchFamily="2" charset="2"/>
                        <a:buNone/>
                      </a:pPr>
                      <a:r>
                        <a:rPr lang="en-US" sz="1100">
                          <a:latin typeface="Times New Roman" panose="02020603050405020304" pitchFamily="18" charset="0"/>
                          <a:cs typeface="Times New Roman" panose="02020603050405020304" pitchFamily="18" charset="0"/>
                        </a:rPr>
                        <a:t>Improves automation but faces challenges like weather dependency, high computational costs, noise sensitivity, and the need for extensive data for accurate classification.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3524366"/>
                  </a:ext>
                </a:extLst>
              </a:tr>
              <a:tr h="1339841">
                <a:tc>
                  <a:txBody>
                    <a:bodyPr/>
                    <a:lstStyle/>
                    <a:p>
                      <a:r>
                        <a:rPr lang="en-US" sz="1100">
                          <a:latin typeface="Times New Roman" panose="02020603050405020304" pitchFamily="18" charset="0"/>
                          <a:cs typeface="Times New Roman" panose="02020603050405020304" pitchFamily="18" charset="0"/>
                        </a:rPr>
                        <a:t>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2024</a:t>
                      </a:r>
                      <a:endParaRPr lang="en-IN" sz="1100" dirty="0">
                        <a:latin typeface="Times New Roman" panose="02020603050405020304" pitchFamily="18" charset="0"/>
                        <a:cs typeface="Times New Roman" panose="02020603050405020304" pitchFamily="18" charset="0"/>
                      </a:endParaRPr>
                    </a:p>
                  </a:txBody>
                  <a:tcPr/>
                </a:tc>
                <a:tc>
                  <a:txBody>
                    <a:bodyPr/>
                    <a:lstStyle/>
                    <a:p>
                      <a:pPr lvl="0"/>
                      <a:r>
                        <a:rPr lang="en-US" sz="1100">
                          <a:latin typeface="Times New Roman" panose="02020603050405020304" pitchFamily="18" charset="0"/>
                          <a:cs typeface="Times New Roman" panose="02020603050405020304" pitchFamily="18" charset="0"/>
                        </a:rPr>
                        <a:t>Title: </a:t>
                      </a:r>
                      <a:r>
                        <a:rPr lang="en-US" sz="1100" kern="1200">
                          <a:solidFill>
                            <a:schemeClr val="tx1"/>
                          </a:solidFill>
                          <a:effectLst/>
                          <a:latin typeface="Times New Roman" panose="02020603050405020304" pitchFamily="18" charset="0"/>
                          <a:ea typeface="+mn-ea"/>
                          <a:cs typeface="Times New Roman" panose="02020603050405020304" pitchFamily="18" charset="0"/>
                        </a:rPr>
                        <a:t>Leveraging AI and Industry 4.0 in Aircraft Maintenance: Addressing Challenges and Improving Efficiency</a:t>
                      </a:r>
                    </a:p>
                    <a:p>
                      <a:pPr lvl="0"/>
                      <a:r>
                        <a:rPr lang="en-US" sz="1100">
                          <a:latin typeface="Times New Roman" panose="02020603050405020304" pitchFamily="18" charset="0"/>
                          <a:cs typeface="Times New Roman" panose="02020603050405020304" pitchFamily="18" charset="0"/>
                        </a:rPr>
                        <a:t>Author: </a:t>
                      </a:r>
                      <a:r>
                        <a:rPr lang="en-US" sz="1100" kern="1200">
                          <a:solidFill>
                            <a:schemeClr val="tx1"/>
                          </a:solidFill>
                          <a:effectLst/>
                          <a:latin typeface="Times New Roman" panose="02020603050405020304" pitchFamily="18" charset="0"/>
                          <a:ea typeface="+mn-ea"/>
                          <a:cs typeface="Times New Roman" panose="02020603050405020304" pitchFamily="18" charset="0"/>
                        </a:rPr>
                        <a:t>TIMJERDINE Mohammed</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Journal of Artificial Intelligence General Science (JAIGS) .</a:t>
                      </a:r>
                    </a:p>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Vol.1, Issue2, May 2024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Industry 4.0 technologies (AR, additive manufacturing, machine learning) in aircraft maintenance.</a:t>
                      </a:r>
                      <a:endParaRPr lang="en-IN" sz="1100" dirty="0">
                        <a:latin typeface="Times New Roman" panose="02020603050405020304" pitchFamily="18" charset="0"/>
                        <a:cs typeface="Times New Roman" panose="02020603050405020304" pitchFamily="18" charset="0"/>
                      </a:endParaRPr>
                    </a:p>
                  </a:txBody>
                  <a:tcPr anchor="ctr"/>
                </a:tc>
                <a:tc>
                  <a:txBody>
                    <a:bodyPr/>
                    <a:lstStyle/>
                    <a:p>
                      <a:r>
                        <a:rPr lang="en-US" sz="1100">
                          <a:latin typeface="Times New Roman" panose="02020603050405020304" pitchFamily="18" charset="0"/>
                          <a:cs typeface="Times New Roman" panose="02020603050405020304" pitchFamily="18" charset="0"/>
                        </a:rPr>
                        <a:t>Most technologies are in pre-production; requires high investment, regulatory adaptation, and industry collaboration.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2449236"/>
                  </a:ext>
                </a:extLst>
              </a:tr>
              <a:tr h="1215019">
                <a:tc>
                  <a:txBody>
                    <a:bodyPr/>
                    <a:lstStyle/>
                    <a:p>
                      <a:r>
                        <a:rPr lang="en-US" sz="1100" b="0">
                          <a:latin typeface="Times New Roman" panose="02020603050405020304" pitchFamily="18" charset="0"/>
                          <a:cs typeface="Times New Roman" panose="02020603050405020304" pitchFamily="18" charset="0"/>
                        </a:rPr>
                        <a:t>3</a:t>
                      </a:r>
                      <a:r>
                        <a:rPr lang="en-US" sz="1100">
                          <a:latin typeface="Times New Roman" panose="02020603050405020304" pitchFamily="18" charset="0"/>
                          <a:cs typeface="Times New Roman" panose="02020603050405020304" pitchFamily="18" charset="0"/>
                        </a:rPr>
                        <a: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2022</a:t>
                      </a:r>
                      <a:endParaRPr lang="en-IN" sz="1100" dirty="0">
                        <a:latin typeface="Times New Roman" panose="02020603050405020304" pitchFamily="18" charset="0"/>
                        <a:cs typeface="Times New Roman" panose="02020603050405020304" pitchFamily="18" charset="0"/>
                      </a:endParaRPr>
                    </a:p>
                  </a:txBody>
                  <a:tcPr/>
                </a:tc>
                <a:tc>
                  <a:txBody>
                    <a:bodyPr/>
                    <a:lstStyle/>
                    <a:p>
                      <a:pPr lvl="0"/>
                      <a:r>
                        <a:rPr lang="en-US" sz="1100" dirty="0">
                          <a:latin typeface="Times New Roman" panose="02020603050405020304" pitchFamily="18" charset="0"/>
                          <a:cs typeface="Times New Roman" panose="02020603050405020304" pitchFamily="18" charset="0"/>
                        </a:rPr>
                        <a:t>Title: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AI-Based</a:t>
                      </a:r>
                      <a:endParaRPr lang="en-IN" sz="110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100" kern="1200" dirty="0">
                          <a:solidFill>
                            <a:schemeClr val="tx1"/>
                          </a:solidFill>
                          <a:effectLst/>
                          <a:latin typeface="Times New Roman" panose="02020603050405020304" pitchFamily="18" charset="0"/>
                          <a:ea typeface="+mn-ea"/>
                          <a:cs typeface="Times New Roman" panose="02020603050405020304" pitchFamily="18" charset="0"/>
                        </a:rPr>
                        <a:t>Predictive Maintenance in Manufacturing Industries</a:t>
                      </a:r>
                      <a:endParaRPr lang="en-US" sz="11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Author: </a:t>
                      </a:r>
                      <a:r>
                        <a:rPr lang="en-US" sz="1100" kern="1200" dirty="0" err="1">
                          <a:solidFill>
                            <a:schemeClr val="tx1"/>
                          </a:solidFill>
                          <a:effectLst/>
                          <a:latin typeface="Times New Roman" panose="02020603050405020304" pitchFamily="18" charset="0"/>
                          <a:ea typeface="+mn-ea"/>
                          <a:cs typeface="Times New Roman" panose="02020603050405020304" pitchFamily="18" charset="0"/>
                        </a:rPr>
                        <a:t>Kaledio</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 Potter</a:t>
                      </a:r>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IN" sz="1100" dirty="0">
                          <a:latin typeface="Times New Roman" panose="02020603050405020304" pitchFamily="18" charset="0"/>
                          <a:cs typeface="Times New Roman" panose="02020603050405020304" pitchFamily="18" charset="0"/>
                        </a:rPr>
                        <a:t>IEEE Transaction On Intelligent Transportation System. </a:t>
                      </a:r>
                    </a:p>
                    <a:p>
                      <a:pPr marL="0" indent="0">
                        <a:buFont typeface="Wingdings" panose="05000000000000000000" pitchFamily="2" charset="2"/>
                        <a:buNone/>
                      </a:pPr>
                      <a:r>
                        <a:rPr lang="en-IN" sz="1100" dirty="0">
                          <a:latin typeface="Times New Roman" panose="02020603050405020304" pitchFamily="18" charset="0"/>
                          <a:cs typeface="Times New Roman" panose="02020603050405020304" pitchFamily="18" charset="0"/>
                        </a:rPr>
                        <a:t>VOL. 29.NO. 6</a:t>
                      </a: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AI-driven Predictive Maintenance (</a:t>
                      </a:r>
                      <a:r>
                        <a:rPr lang="en-US" sz="1100" dirty="0" err="1">
                          <a:latin typeface="Times New Roman" panose="02020603050405020304" pitchFamily="18" charset="0"/>
                          <a:cs typeface="Times New Roman" panose="02020603050405020304" pitchFamily="18" charset="0"/>
                        </a:rPr>
                        <a:t>PdM</a:t>
                      </a:r>
                      <a:r>
                        <a:rPr lang="en-US" sz="1100" dirty="0">
                          <a:latin typeface="Times New Roman" panose="02020603050405020304" pitchFamily="18" charset="0"/>
                          <a:cs typeface="Times New Roman" panose="02020603050405020304" pitchFamily="18" charset="0"/>
                        </a:rPr>
                        <a:t>) using Machine Learning (ML) and Deep Learning (DL) models.</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r>
                        <a:rPr lang="en-US" sz="1100" dirty="0">
                          <a:latin typeface="Times New Roman" panose="02020603050405020304" pitchFamily="18" charset="0"/>
                          <a:cs typeface="Times New Roman" panose="02020603050405020304" pitchFamily="18" charset="0"/>
                        </a:rPr>
                        <a:t>Data quality issues, high implementation costs, lack of model interpretability, and challenges in broader adoption.</a:t>
                      </a:r>
                      <a:endParaRPr lang="en-IN"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171450" indent="-171450">
                        <a:buFont typeface="Wingdings" panose="05000000000000000000" pitchFamily="2" charset="2"/>
                        <a:buChar char="ü"/>
                      </a:pP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29587"/>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dirty="0"/>
              <a:t>03-04-2025</a:t>
            </a:r>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a:xfrm>
            <a:off x="6634596" y="6326884"/>
            <a:ext cx="2057400" cy="365125"/>
          </a:xfrm>
        </p:spPr>
        <p:txBody>
          <a:bodyPr/>
          <a:lstStyle/>
          <a:p>
            <a:fld id="{9D3FF152-60F5-4862-82F9-1190556AA56F}" type="slidenum">
              <a:rPr lang="en-IN" sz="1400" b="1" smtClean="0">
                <a:solidFill>
                  <a:schemeClr val="tx1"/>
                </a:solidFill>
              </a:rPr>
              <a:t>6</a:t>
            </a:fld>
            <a:endParaRPr lang="en-IN" sz="1400" b="1" dirty="0">
              <a:solidFill>
                <a:schemeClr val="tx1"/>
              </a:solidFill>
            </a:endParaRPr>
          </a:p>
        </p:txBody>
      </p:sp>
      <p:sp>
        <p:nvSpPr>
          <p:cNvPr id="3" name="Footer Placeholder 2">
            <a:extLst>
              <a:ext uri="{FF2B5EF4-FFF2-40B4-BE49-F238E27FC236}">
                <a16:creationId xmlns:a16="http://schemas.microsoft.com/office/drawing/2014/main" id="{073B1E47-29EC-9121-AE1A-4F8710431E06}"/>
              </a:ext>
            </a:extLst>
          </p:cNvPr>
          <p:cNvSpPr>
            <a:spLocks noGrp="1"/>
          </p:cNvSpPr>
          <p:nvPr>
            <p:ph type="ftr" sz="quarter" idx="11"/>
          </p:nvPr>
        </p:nvSpPr>
        <p:spPr>
          <a:xfrm>
            <a:off x="2591626" y="6365065"/>
            <a:ext cx="4137394"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73576CB-F803-A3E2-6086-CCA4DDFB55D9}"/>
              </a:ext>
            </a:extLst>
          </p:cNvPr>
          <p:cNvGraphicFramePr>
            <a:graphicFrameLocks noGrp="1"/>
          </p:cNvGraphicFramePr>
          <p:nvPr>
            <p:extLst>
              <p:ext uri="{D42A27DB-BD31-4B8C-83A1-F6EECF244321}">
                <p14:modId xmlns:p14="http://schemas.microsoft.com/office/powerpoint/2010/main" val="171142657"/>
              </p:ext>
            </p:extLst>
          </p:nvPr>
        </p:nvGraphicFramePr>
        <p:xfrm>
          <a:off x="452004" y="633822"/>
          <a:ext cx="8239992" cy="5309777"/>
        </p:xfrm>
        <a:graphic>
          <a:graphicData uri="http://schemas.openxmlformats.org/drawingml/2006/table">
            <a:tbl>
              <a:tblPr firstRow="1" bandRow="1"/>
              <a:tblGrid>
                <a:gridCol w="526210">
                  <a:extLst>
                    <a:ext uri="{9D8B030D-6E8A-4147-A177-3AD203B41FA5}">
                      <a16:colId xmlns:a16="http://schemas.microsoft.com/office/drawing/2014/main" val="3445983044"/>
                    </a:ext>
                  </a:extLst>
                </a:gridCol>
                <a:gridCol w="667291">
                  <a:extLst>
                    <a:ext uri="{9D8B030D-6E8A-4147-A177-3AD203B41FA5}">
                      <a16:colId xmlns:a16="http://schemas.microsoft.com/office/drawing/2014/main" val="3750954057"/>
                    </a:ext>
                  </a:extLst>
                </a:gridCol>
                <a:gridCol w="2718535">
                  <a:extLst>
                    <a:ext uri="{9D8B030D-6E8A-4147-A177-3AD203B41FA5}">
                      <a16:colId xmlns:a16="http://schemas.microsoft.com/office/drawing/2014/main" val="3121013559"/>
                    </a:ext>
                  </a:extLst>
                </a:gridCol>
                <a:gridCol w="1583284">
                  <a:extLst>
                    <a:ext uri="{9D8B030D-6E8A-4147-A177-3AD203B41FA5}">
                      <a16:colId xmlns:a16="http://schemas.microsoft.com/office/drawing/2014/main" val="3783638068"/>
                    </a:ext>
                  </a:extLst>
                </a:gridCol>
                <a:gridCol w="1367353">
                  <a:extLst>
                    <a:ext uri="{9D8B030D-6E8A-4147-A177-3AD203B41FA5}">
                      <a16:colId xmlns:a16="http://schemas.microsoft.com/office/drawing/2014/main" val="2913857630"/>
                    </a:ext>
                  </a:extLst>
                </a:gridCol>
                <a:gridCol w="1377319">
                  <a:extLst>
                    <a:ext uri="{9D8B030D-6E8A-4147-A177-3AD203B41FA5}">
                      <a16:colId xmlns:a16="http://schemas.microsoft.com/office/drawing/2014/main" val="3445218692"/>
                    </a:ext>
                  </a:extLst>
                </a:gridCol>
              </a:tblGrid>
              <a:tr h="455731">
                <a:tc>
                  <a:txBody>
                    <a:bodyPr/>
                    <a:lstStyle/>
                    <a:p>
                      <a:r>
                        <a:rPr lang="en-US" sz="1100" b="1" dirty="0">
                          <a:latin typeface="Times New Roman" panose="02020603050405020304" pitchFamily="18" charset="0"/>
                          <a:cs typeface="Times New Roman" panose="02020603050405020304" pitchFamily="18" charset="0"/>
                        </a:rPr>
                        <a:t>S.NO</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YEAR</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TITLE</a:t>
                      </a:r>
                    </a:p>
                    <a:p>
                      <a:r>
                        <a:rPr lang="en-US" sz="1100" b="1" dirty="0">
                          <a:latin typeface="Times New Roman" panose="02020603050405020304" pitchFamily="18" charset="0"/>
                          <a:cs typeface="Times New Roman" panose="02020603050405020304" pitchFamily="18" charset="0"/>
                        </a:rPr>
                        <a:t>AUTHOR NAME</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JOURNAL DETAIL</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METHODOLOGY</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OUTCOME</a:t>
                      </a:r>
                      <a:endParaRPr lang="en-IN" sz="11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4332331"/>
                  </a:ext>
                </a:extLst>
              </a:tr>
              <a:tr h="1096622">
                <a:tc>
                  <a:txBody>
                    <a:bodyPr/>
                    <a:lstStyle/>
                    <a:p>
                      <a:r>
                        <a:rPr lang="en-US" sz="1100" dirty="0">
                          <a:latin typeface="Times New Roman" panose="02020603050405020304" pitchFamily="18" charset="0"/>
                          <a:cs typeface="Times New Roman" panose="02020603050405020304" pitchFamily="18" charset="0"/>
                        </a:rPr>
                        <a:t>4.</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2024</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Title: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Predictive Maintenance in Aviation using Artificial Intelligence</a:t>
                      </a:r>
                    </a:p>
                    <a:p>
                      <a:pPr marL="0" indent="0">
                        <a:buFont typeface="Wingdings" panose="05000000000000000000" pitchFamily="2" charset="2"/>
                        <a:buNone/>
                      </a:pPr>
                      <a:r>
                        <a:rPr lang="en-IN" sz="1100" dirty="0">
                          <a:latin typeface="Times New Roman" panose="02020603050405020304" pitchFamily="18" charset="0"/>
                          <a:cs typeface="Times New Roman" panose="02020603050405020304" pitchFamily="18" charset="0"/>
                        </a:rPr>
                        <a:t>Author: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Mr. </a:t>
                      </a:r>
                      <a:r>
                        <a:rPr lang="en-US" sz="1100" kern="1200" dirty="0" err="1">
                          <a:solidFill>
                            <a:schemeClr val="tx1"/>
                          </a:solidFill>
                          <a:effectLst/>
                          <a:latin typeface="Times New Roman" panose="02020603050405020304" pitchFamily="18" charset="0"/>
                          <a:ea typeface="+mn-ea"/>
                          <a:cs typeface="Times New Roman" panose="02020603050405020304" pitchFamily="18" charset="0"/>
                        </a:rPr>
                        <a:t>Kondala</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 Rao Patibandla</a:t>
                      </a:r>
                      <a:endParaRPr lang="en-US"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IN" sz="1100" dirty="0"/>
                        <a:t>IEEE Transactions on Vehicular Technology</a:t>
                      </a:r>
                    </a:p>
                    <a:p>
                      <a:pPr marL="0" indent="0">
                        <a:buFont typeface="Wingdings" panose="05000000000000000000" pitchFamily="2" charset="2"/>
                        <a:buNone/>
                      </a:pPr>
                      <a:r>
                        <a:rPr lang="en-IN" sz="1100" dirty="0">
                          <a:latin typeface="Times New Roman" panose="02020603050405020304" pitchFamily="18" charset="0"/>
                          <a:cs typeface="Times New Roman" panose="02020603050405020304" pitchFamily="18" charset="0"/>
                        </a:rPr>
                        <a:t>VOL. 15 .NO. 10</a:t>
                      </a: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AI, IoT, and data analytics for predictive maintenance in aviation.</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Integration challenges, dependency on high-quality sensor data, and cybersecurity risks.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3524366"/>
                  </a:ext>
                </a:extLst>
              </a:tr>
              <a:tr h="1105786">
                <a:tc>
                  <a:txBody>
                    <a:bodyPr/>
                    <a:lstStyle/>
                    <a:p>
                      <a:r>
                        <a:rPr lang="en-US" sz="1100" dirty="0">
                          <a:latin typeface="Times New Roman" panose="02020603050405020304" pitchFamily="18" charset="0"/>
                          <a:cs typeface="Times New Roman" panose="02020603050405020304" pitchFamily="18" charset="0"/>
                        </a:rPr>
                        <a:t>5.</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2024</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Title: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Evaluating YOLO Models for Efficient Crack Detection in Concrete Structures Using Transfer Learning</a:t>
                      </a:r>
                      <a:endParaRPr lang="en-US" sz="11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Author: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Sohaib</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t>International Journal of Prognostics and Health Management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Digital image processing and strain data analysis for crack detection.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Potential interference in detection, computational complexity, and limitations in real-world applications.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2449236"/>
                  </a:ext>
                </a:extLst>
              </a:tr>
              <a:tr h="1244187">
                <a:tc>
                  <a:txBody>
                    <a:bodyPr/>
                    <a:lstStyle/>
                    <a:p>
                      <a:r>
                        <a:rPr lang="en-US" sz="1100" dirty="0">
                          <a:latin typeface="Times New Roman" panose="02020603050405020304" pitchFamily="18" charset="0"/>
                          <a:cs typeface="Times New Roman" panose="02020603050405020304" pitchFamily="18" charset="0"/>
                        </a:rPr>
                        <a:t>6.</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2022</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Title: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Artificial Intelligence Application on Aircraft Maintenance: A Systematic Literature Review</a:t>
                      </a:r>
                      <a:endParaRPr lang="en-US" sz="11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Author: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Erna </a:t>
                      </a:r>
                      <a:r>
                        <a:rPr lang="en-US" sz="1100" kern="1200" dirty="0" err="1">
                          <a:solidFill>
                            <a:schemeClr val="tx1"/>
                          </a:solidFill>
                          <a:effectLst/>
                          <a:latin typeface="Times New Roman" panose="02020603050405020304" pitchFamily="18" charset="0"/>
                          <a:ea typeface="+mn-ea"/>
                          <a:cs typeface="Times New Roman" panose="02020603050405020304" pitchFamily="18" charset="0"/>
                        </a:rPr>
                        <a:t>Shevilia</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100" kern="1200" dirty="0" err="1">
                          <a:solidFill>
                            <a:schemeClr val="tx1"/>
                          </a:solidFill>
                          <a:effectLst/>
                          <a:latin typeface="Times New Roman" panose="02020603050405020304" pitchFamily="18" charset="0"/>
                          <a:ea typeface="+mn-ea"/>
                          <a:cs typeface="Times New Roman" panose="02020603050405020304" pitchFamily="18" charset="0"/>
                        </a:rPr>
                        <a:t>Agustian</a:t>
                      </a:r>
                      <a:endParaRPr lang="en-US"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Journal of The International Council on System Engineering.</a:t>
                      </a:r>
                    </a:p>
                  </a:txBody>
                  <a:tcPr/>
                </a:tc>
                <a:tc>
                  <a:txBody>
                    <a:bodyPr/>
                    <a:lstStyle/>
                    <a:p>
                      <a:r>
                        <a:rPr lang="en-US" sz="1100" dirty="0">
                          <a:latin typeface="Times New Roman" panose="02020603050405020304" pitchFamily="18" charset="0"/>
                          <a:cs typeface="Times New Roman" panose="02020603050405020304" pitchFamily="18" charset="0"/>
                        </a:rPr>
                        <a:t>AI-based aircraft engine maintenance using LSTM and C-MAPSS dataset.</a:t>
                      </a:r>
                    </a:p>
                    <a:p>
                      <a:endParaRPr lang="en-US"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r>
                        <a:rPr lang="en-US" sz="1100" dirty="0">
                          <a:latin typeface="Times New Roman" panose="02020603050405020304" pitchFamily="18" charset="0"/>
                          <a:cs typeface="Times New Roman" panose="02020603050405020304" pitchFamily="18" charset="0"/>
                        </a:rPr>
                        <a:t>Dataset limitations, lack of focus on specific components, and need for industry-relevant real-time data.</a:t>
                      </a:r>
                      <a:endParaRPr lang="en-IN"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171450" indent="-171450">
                        <a:buFont typeface="Wingdings" panose="05000000000000000000" pitchFamily="2" charset="2"/>
                        <a:buChar char="ü"/>
                      </a:pP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29587"/>
                  </a:ext>
                </a:extLst>
              </a:tr>
              <a:tr h="1386060">
                <a:tc>
                  <a:txBody>
                    <a:bodyPr/>
                    <a:lstStyle/>
                    <a:p>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2023</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Title: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Real-time crack detection in aircraft structures using YOLO.</a:t>
                      </a:r>
                      <a:endParaRPr lang="en-US" sz="11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Author: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Smith</a:t>
                      </a:r>
                      <a:endParaRPr lang="en-US"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kern="1200" dirty="0">
                          <a:solidFill>
                            <a:schemeClr val="tx1"/>
                          </a:solidFill>
                          <a:effectLst/>
                          <a:latin typeface="Times New Roman" panose="02020603050405020304" pitchFamily="18" charset="0"/>
                          <a:ea typeface="+mn-ea"/>
                          <a:cs typeface="Times New Roman" panose="02020603050405020304" pitchFamily="18" charset="0"/>
                        </a:rPr>
                        <a:t>IEEE Transactions on Aerospace, 57(3), 145-152</a:t>
                      </a: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YOLO (You Only Look Once) for crack detection in aircraft structures.</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Similarity in Texture Features.</a:t>
                      </a:r>
                    </a:p>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Challenges with Early-Stage Damage Detection.</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9596911"/>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dirty="0"/>
              <a:t>03-04-2025</a:t>
            </a:r>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7</a:t>
            </a:fld>
            <a:endParaRPr lang="en-IN" sz="1400" b="1" dirty="0">
              <a:solidFill>
                <a:schemeClr val="tx1"/>
              </a:solidFill>
            </a:endParaRPr>
          </a:p>
        </p:txBody>
      </p:sp>
      <p:sp>
        <p:nvSpPr>
          <p:cNvPr id="3" name="Footer Placeholder 2">
            <a:extLst>
              <a:ext uri="{FF2B5EF4-FFF2-40B4-BE49-F238E27FC236}">
                <a16:creationId xmlns:a16="http://schemas.microsoft.com/office/drawing/2014/main" id="{B59EF146-C917-6BFF-41BA-3CEBC346E67B}"/>
              </a:ext>
            </a:extLst>
          </p:cNvPr>
          <p:cNvSpPr>
            <a:spLocks noGrp="1"/>
          </p:cNvSpPr>
          <p:nvPr>
            <p:ph type="ftr" sz="quarter" idx="11"/>
          </p:nvPr>
        </p:nvSpPr>
        <p:spPr>
          <a:xfrm>
            <a:off x="2686050" y="6337005"/>
            <a:ext cx="4041701"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213A7729-4AE7-19E6-A1DA-861A15D16CAE}"/>
              </a:ext>
            </a:extLst>
          </p:cNvPr>
          <p:cNvGraphicFramePr>
            <a:graphicFrameLocks noGrp="1"/>
          </p:cNvGraphicFramePr>
          <p:nvPr>
            <p:extLst>
              <p:ext uri="{D42A27DB-BD31-4B8C-83A1-F6EECF244321}">
                <p14:modId xmlns:p14="http://schemas.microsoft.com/office/powerpoint/2010/main" val="1158473505"/>
              </p:ext>
            </p:extLst>
          </p:nvPr>
        </p:nvGraphicFramePr>
        <p:xfrm>
          <a:off x="452004" y="520995"/>
          <a:ext cx="8239992" cy="5394960"/>
        </p:xfrm>
        <a:graphic>
          <a:graphicData uri="http://schemas.openxmlformats.org/drawingml/2006/table">
            <a:tbl>
              <a:tblPr firstRow="1" bandRow="1"/>
              <a:tblGrid>
                <a:gridCol w="526210">
                  <a:extLst>
                    <a:ext uri="{9D8B030D-6E8A-4147-A177-3AD203B41FA5}">
                      <a16:colId xmlns:a16="http://schemas.microsoft.com/office/drawing/2014/main" val="3445983044"/>
                    </a:ext>
                  </a:extLst>
                </a:gridCol>
                <a:gridCol w="667291">
                  <a:extLst>
                    <a:ext uri="{9D8B030D-6E8A-4147-A177-3AD203B41FA5}">
                      <a16:colId xmlns:a16="http://schemas.microsoft.com/office/drawing/2014/main" val="3750954057"/>
                    </a:ext>
                  </a:extLst>
                </a:gridCol>
                <a:gridCol w="2718535">
                  <a:extLst>
                    <a:ext uri="{9D8B030D-6E8A-4147-A177-3AD203B41FA5}">
                      <a16:colId xmlns:a16="http://schemas.microsoft.com/office/drawing/2014/main" val="3121013559"/>
                    </a:ext>
                  </a:extLst>
                </a:gridCol>
                <a:gridCol w="1583284">
                  <a:extLst>
                    <a:ext uri="{9D8B030D-6E8A-4147-A177-3AD203B41FA5}">
                      <a16:colId xmlns:a16="http://schemas.microsoft.com/office/drawing/2014/main" val="3783638068"/>
                    </a:ext>
                  </a:extLst>
                </a:gridCol>
                <a:gridCol w="1367353">
                  <a:extLst>
                    <a:ext uri="{9D8B030D-6E8A-4147-A177-3AD203B41FA5}">
                      <a16:colId xmlns:a16="http://schemas.microsoft.com/office/drawing/2014/main" val="2913857630"/>
                    </a:ext>
                  </a:extLst>
                </a:gridCol>
                <a:gridCol w="1377319">
                  <a:extLst>
                    <a:ext uri="{9D8B030D-6E8A-4147-A177-3AD203B41FA5}">
                      <a16:colId xmlns:a16="http://schemas.microsoft.com/office/drawing/2014/main" val="3445218692"/>
                    </a:ext>
                  </a:extLst>
                </a:gridCol>
              </a:tblGrid>
              <a:tr h="401284">
                <a:tc>
                  <a:txBody>
                    <a:bodyPr/>
                    <a:lstStyle/>
                    <a:p>
                      <a:r>
                        <a:rPr lang="en-US" sz="1100" b="1" dirty="0">
                          <a:latin typeface="Times New Roman" panose="02020603050405020304" pitchFamily="18" charset="0"/>
                          <a:cs typeface="Times New Roman" panose="02020603050405020304" pitchFamily="18" charset="0"/>
                        </a:rPr>
                        <a:t>S.NO</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YEAR</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TITLE</a:t>
                      </a:r>
                    </a:p>
                    <a:p>
                      <a:r>
                        <a:rPr lang="en-US" sz="1100" b="1" dirty="0">
                          <a:latin typeface="Times New Roman" panose="02020603050405020304" pitchFamily="18" charset="0"/>
                          <a:cs typeface="Times New Roman" panose="02020603050405020304" pitchFamily="18" charset="0"/>
                        </a:rPr>
                        <a:t>AUTHOR NAME</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JOURNAL DETAIL</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METHODOLOGY</a:t>
                      </a:r>
                      <a:endParaRPr lang="en-IN" sz="1100" b="1"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OUTCOME</a:t>
                      </a:r>
                      <a:endParaRPr lang="en-IN" sz="11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24332331"/>
                  </a:ext>
                </a:extLst>
              </a:tr>
              <a:tr h="916063">
                <a:tc>
                  <a:txBody>
                    <a:bodyPr/>
                    <a:lstStyle/>
                    <a:p>
                      <a:r>
                        <a:rPr lang="en-US" sz="1100" dirty="0">
                          <a:latin typeface="Times New Roman" panose="02020603050405020304" pitchFamily="18" charset="0"/>
                          <a:cs typeface="Times New Roman" panose="02020603050405020304" pitchFamily="18" charset="0"/>
                        </a:rPr>
                        <a:t>8.</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2024</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Title: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Predictive maintenance of aircraft engines using machine learning.</a:t>
                      </a:r>
                      <a:endParaRPr lang="en-US" sz="11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Author: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Johnson</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kern="1200" dirty="0">
                          <a:solidFill>
                            <a:schemeClr val="tx1"/>
                          </a:solidFill>
                          <a:effectLst/>
                          <a:latin typeface="Times New Roman" panose="02020603050405020304" pitchFamily="18" charset="0"/>
                          <a:ea typeface="+mn-ea"/>
                          <a:cs typeface="Times New Roman" panose="02020603050405020304" pitchFamily="18" charset="0"/>
                        </a:rPr>
                        <a:t>Journal of Aerospace Engineering, 34(4), 1223-1231.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Recurrent Neural Networks (RNN) and Long Short-Term Memory (LSTM) for time-series sensor data analysis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t>High data processing requirements, potential inaccuracies due to sensor anomalies, and limited adaptability to new engine models.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52449236"/>
                  </a:ext>
                </a:extLst>
              </a:tr>
              <a:tr h="1284108">
                <a:tc>
                  <a:txBody>
                    <a:bodyPr/>
                    <a:lstStyle/>
                    <a:p>
                      <a:r>
                        <a:rPr lang="en-US" sz="1100" dirty="0">
                          <a:latin typeface="Times New Roman" panose="02020603050405020304" pitchFamily="18" charset="0"/>
                          <a:cs typeface="Times New Roman" panose="02020603050405020304" pitchFamily="18" charset="0"/>
                        </a:rPr>
                        <a:t>9.</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2022</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Title: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Battery life estimation for aircraft systems using deep learning</a:t>
                      </a:r>
                      <a:endParaRPr lang="en-US" sz="11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Author: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Zhang</a:t>
                      </a:r>
                      <a:endParaRPr lang="en-US"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kern="1200" dirty="0">
                          <a:solidFill>
                            <a:schemeClr val="tx1"/>
                          </a:solidFill>
                          <a:effectLst/>
                          <a:latin typeface="Times New Roman" panose="02020603050405020304" pitchFamily="18" charset="0"/>
                          <a:ea typeface="+mn-ea"/>
                          <a:cs typeface="Times New Roman" panose="02020603050405020304" pitchFamily="18" charset="0"/>
                        </a:rPr>
                        <a:t>International Journal of Electrical Engineering, 48(2), 875-883.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Convolutional Neural Networks (CNN) and Recurrent Neural Networks (RNN) for charge cycle pattern recognition</a:t>
                      </a:r>
                    </a:p>
                    <a:p>
                      <a:r>
                        <a:rPr lang="en-US" sz="1100" dirty="0">
                          <a:latin typeface="Times New Roman" panose="02020603050405020304" pitchFamily="18" charset="0"/>
                          <a:cs typeface="Times New Roman" panose="02020603050405020304" pitchFamily="18" charset="0"/>
                        </a:rPr>
                        <a:t>Long Short-Term Memory (LSTM) for time-series prediction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r>
                        <a:rPr lang="en-US" sz="1100" dirty="0">
                          <a:latin typeface="Times New Roman" panose="02020603050405020304" pitchFamily="18" charset="0"/>
                          <a:cs typeface="Times New Roman" panose="02020603050405020304" pitchFamily="18" charset="0"/>
                        </a:rPr>
                        <a:t>Limited Focus on Specific Components.</a:t>
                      </a: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r>
                        <a:rPr lang="en-IN" sz="1100" dirty="0">
                          <a:latin typeface="Times New Roman" panose="02020603050405020304" pitchFamily="18" charset="0"/>
                          <a:cs typeface="Times New Roman" panose="02020603050405020304" pitchFamily="18" charset="0"/>
                        </a:rPr>
                        <a:t>Challenges in Full Automation</a:t>
                      </a:r>
                      <a:endParaRPr lang="en-IN"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ü"/>
                        <a:tabLst/>
                        <a:defRPr/>
                      </a:pPr>
                      <a:endParaRPr lang="en-IN" sz="11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pPr marL="171450" indent="-171450">
                        <a:buFont typeface="Wingdings" panose="05000000000000000000" pitchFamily="2" charset="2"/>
                        <a:buChar char="ü"/>
                      </a:pP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29587"/>
                  </a:ext>
                </a:extLst>
              </a:tr>
              <a:tr h="1074329">
                <a:tc>
                  <a:txBody>
                    <a:bodyPr/>
                    <a:lstStyle/>
                    <a:p>
                      <a:r>
                        <a:rPr lang="en-US" sz="1100" dirty="0">
                          <a:latin typeface="Times New Roman" panose="02020603050405020304" pitchFamily="18" charset="0"/>
                          <a:cs typeface="Times New Roman" panose="02020603050405020304" pitchFamily="18" charset="0"/>
                        </a:rPr>
                        <a:t>10.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2023</a:t>
                      </a:r>
                      <a:endParaRPr lang="en-IN" sz="1100" dirty="0">
                        <a:latin typeface="Times New Roman" panose="02020603050405020304" pitchFamily="18" charset="0"/>
                        <a:cs typeface="Times New Roman" panose="02020603050405020304" pitchFamily="18" charset="0"/>
                      </a:endParaRP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Title: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Integrated approach for aircraft maintenance: Combining computer vision and predictive analytics</a:t>
                      </a:r>
                      <a:endParaRPr lang="en-US" sz="11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Author: </a:t>
                      </a:r>
                      <a:r>
                        <a:rPr lang="en-US" sz="1100" kern="1200" dirty="0">
                          <a:solidFill>
                            <a:schemeClr val="tx1"/>
                          </a:solidFill>
                          <a:effectLst/>
                          <a:latin typeface="Times New Roman" panose="02020603050405020304" pitchFamily="18" charset="0"/>
                          <a:ea typeface="+mn-ea"/>
                          <a:cs typeface="Times New Roman" panose="02020603050405020304" pitchFamily="18" charset="0"/>
                        </a:rPr>
                        <a:t>Lee</a:t>
                      </a:r>
                      <a:endParaRPr lang="en-US"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100" kern="1200" dirty="0">
                          <a:solidFill>
                            <a:schemeClr val="tx1"/>
                          </a:solidFill>
                          <a:effectLst/>
                          <a:latin typeface="Times New Roman" panose="02020603050405020304" pitchFamily="18" charset="0"/>
                          <a:ea typeface="+mn-ea"/>
                          <a:cs typeface="Times New Roman" panose="02020603050405020304" pitchFamily="18" charset="0"/>
                        </a:rPr>
                        <a:t>Aerospace Science and Technology, 92(6), 1302-1311.</a:t>
                      </a:r>
                      <a:endParaRPr lang="en-IN" sz="1100"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LSTM and Gated Recurrent Units (GRU) for time-series prediction of failures</a:t>
                      </a:r>
                    </a:p>
                    <a:p>
                      <a:r>
                        <a:rPr lang="en-US" sz="1100" dirty="0">
                          <a:latin typeface="Times New Roman" panose="02020603050405020304" pitchFamily="18" charset="0"/>
                          <a:cs typeface="Times New Roman" panose="02020603050405020304" pitchFamily="18" charset="0"/>
                        </a:rPr>
                        <a:t>Bayesian Networks for probabilistic failure prediction and risk assessment</a:t>
                      </a:r>
                    </a:p>
                  </a:txBody>
                  <a:tcPr/>
                </a:tc>
                <a:tc>
                  <a:txBody>
                    <a:bodyPr/>
                    <a:lstStyle/>
                    <a:p>
                      <a:pPr marL="0" indent="0">
                        <a:buFont typeface="Wingdings" panose="05000000000000000000" pitchFamily="2" charset="2"/>
                        <a:buNone/>
                      </a:pPr>
                      <a:r>
                        <a:rPr lang="en-US" sz="1100" dirty="0">
                          <a:latin typeface="Times New Roman" panose="02020603050405020304" pitchFamily="18" charset="0"/>
                          <a:cs typeface="Times New Roman" panose="02020603050405020304" pitchFamily="18" charset="0"/>
                        </a:rPr>
                        <a:t>Computationally intensive, potential sensor failures affecting predictions, and need for robust infrastructure for real-time processing</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6758254"/>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500827"/>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r>
              <a:rPr lang="en-US" dirty="0"/>
              <a:t>03-04-2025</a:t>
            </a:r>
            <a:endParaRPr lang="en-IN" dirty="0"/>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z="1400" b="1" smtClean="0">
                <a:solidFill>
                  <a:schemeClr val="tx1"/>
                </a:solidFill>
              </a:rPr>
              <a:t>8</a:t>
            </a:fld>
            <a:endParaRPr lang="en-IN" sz="1400" b="1" dirty="0">
              <a:solidFill>
                <a:schemeClr val="tx1"/>
              </a:solidFill>
            </a:endParaRPr>
          </a:p>
        </p:txBody>
      </p:sp>
      <p:sp>
        <p:nvSpPr>
          <p:cNvPr id="5" name="Footer Placeholder 4">
            <a:extLst>
              <a:ext uri="{FF2B5EF4-FFF2-40B4-BE49-F238E27FC236}">
                <a16:creationId xmlns:a16="http://schemas.microsoft.com/office/drawing/2014/main" id="{9AB47FE8-5ECE-D477-E2CB-E5C8C7F085CF}"/>
              </a:ext>
            </a:extLst>
          </p:cNvPr>
          <p:cNvSpPr>
            <a:spLocks noGrp="1"/>
          </p:cNvSpPr>
          <p:nvPr>
            <p:ph type="ftr" sz="quarter" idx="11"/>
          </p:nvPr>
        </p:nvSpPr>
        <p:spPr>
          <a:xfrm>
            <a:off x="2529883" y="6356351"/>
            <a:ext cx="4084231"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A0724DD5-3B21-C41D-58C3-DFDCA0228796}"/>
              </a:ext>
            </a:extLst>
          </p:cNvPr>
          <p:cNvSpPr>
            <a:spLocks noChangeArrowheads="1"/>
          </p:cNvSpPr>
          <p:nvPr/>
        </p:nvSpPr>
        <p:spPr bwMode="auto">
          <a:xfrm rot="10800000" flipV="1">
            <a:off x="628650" y="1390401"/>
            <a:ext cx="788669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Scheduled inspections and reactive repairs cause unnecessary downtime, high costs, and safety risks.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visual inspections are labor-intensive, time-consuming, and prone to human error, increasing the risk of undetected structural damage.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Relying on manufacturer guidelines leads to inaccurate predictions, premature replacements, and unexpected failures, affecting reliability.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Historical averages fail to consider real-time sensor data and individual usage patterns, resulting in unexpected breakdowns and expensive repairs.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lack of real-time monitoring and predictive maintenance increases inefficiencies, emphasizing the importance of an AI-powered, data-driven framework for proactive failure detection.</a:t>
            </a:r>
          </a:p>
        </p:txBody>
      </p:sp>
    </p:spTree>
    <p:extLst>
      <p:ext uri="{BB962C8B-B14F-4D97-AF65-F5344CB8AC3E}">
        <p14:creationId xmlns:p14="http://schemas.microsoft.com/office/powerpoint/2010/main" val="126665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44598" y="520195"/>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r>
              <a:rPr lang="en-US" dirty="0"/>
              <a:t>03-04-2025</a:t>
            </a:r>
            <a:endParaRPr lang="en-IN" dirty="0"/>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t>9</a:t>
            </a:fld>
            <a:endParaRPr lang="en-IN" sz="1400" b="1" dirty="0">
              <a:solidFill>
                <a:schemeClr val="tx1"/>
              </a:solidFill>
            </a:endParaRPr>
          </a:p>
        </p:txBody>
      </p:sp>
      <p:sp>
        <p:nvSpPr>
          <p:cNvPr id="5" name="Footer Placeholder 4">
            <a:extLst>
              <a:ext uri="{FF2B5EF4-FFF2-40B4-BE49-F238E27FC236}">
                <a16:creationId xmlns:a16="http://schemas.microsoft.com/office/drawing/2014/main" id="{0DB4B592-9668-B593-B60D-EA7A50346ECC}"/>
              </a:ext>
            </a:extLst>
          </p:cNvPr>
          <p:cNvSpPr>
            <a:spLocks noGrp="1"/>
          </p:cNvSpPr>
          <p:nvPr>
            <p:ph type="ftr" sz="quarter" idx="11"/>
          </p:nvPr>
        </p:nvSpPr>
        <p:spPr>
          <a:xfrm>
            <a:off x="3007684" y="6337805"/>
            <a:ext cx="3882213" cy="365125"/>
          </a:xfrm>
        </p:spPr>
        <p:txBody>
          <a:bodyPr/>
          <a:lstStyle/>
          <a:p>
            <a:r>
              <a:rPr lang="en-US" sz="1200" b="1" dirty="0">
                <a:latin typeface="Times New Roman" panose="02020603050405020304" pitchFamily="18" charset="0"/>
                <a:cs typeface="Times New Roman" panose="02020603050405020304" pitchFamily="18" charset="0"/>
              </a:rPr>
              <a:t>AI-Driven Aircraft Maintenance System for Real- Time </a:t>
            </a:r>
          </a:p>
          <a:p>
            <a:r>
              <a:rPr lang="en-US" sz="1200" b="1" dirty="0">
                <a:latin typeface="Times New Roman" panose="02020603050405020304" pitchFamily="18" charset="0"/>
                <a:cs typeface="Times New Roman" panose="02020603050405020304" pitchFamily="18" charset="0"/>
              </a:rPr>
              <a:t>Crack Detection and Predictive Maintenance.</a:t>
            </a:r>
            <a:endParaRPr lang="en-IN" sz="1200" b="1"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04962F93-F757-DF28-674C-8556B1173280}"/>
              </a:ext>
            </a:extLst>
          </p:cNvPr>
          <p:cNvSpPr>
            <a:spLocks noChangeArrowheads="1"/>
          </p:cNvSpPr>
          <p:nvPr/>
        </p:nvSpPr>
        <p:spPr bwMode="auto">
          <a:xfrm>
            <a:off x="636624" y="1403313"/>
            <a:ext cx="790264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integrates AI-driven models for crack detection, battery life estimation, and jet engine predictive maintenance into a centralized platform.</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is used for real-time crack detection, fine-tuned with transfer learning for aircraft-specific structural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Battery life estimation utilizes Random Forest, Gradient Boosting, and Neural Networks, with hyperparameter tuning for improved accuracy.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 networks analyze time-series sensor data to predict the remaining useful life (RUL) of jet engines, with ARIMA models used for benchmarking.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architecture consists of a data layer for collection and preprocessing, a model layer for AI-driven predictions, and an application layer with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interface.</a:t>
            </a:r>
          </a:p>
        </p:txBody>
      </p:sp>
    </p:spTree>
    <p:extLst>
      <p:ext uri="{BB962C8B-B14F-4D97-AF65-F5344CB8AC3E}">
        <p14:creationId xmlns:p14="http://schemas.microsoft.com/office/powerpoint/2010/main" val="85330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944</TotalTime>
  <Words>2504</Words>
  <Application>Microsoft Office PowerPoint</Application>
  <PresentationFormat>On-screen Show (4:3)</PresentationFormat>
  <Paragraphs>356</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PowerPoint Presentation</vt:lpstr>
      <vt:lpstr>ABSTRACT</vt:lpstr>
      <vt:lpstr>INTRODUCTION</vt:lpstr>
      <vt:lpstr>  OBJECTIVE OF THE PROJECT</vt:lpstr>
      <vt:lpstr>LITERATURE SURVEY</vt:lpstr>
      <vt:lpstr>PowerPoint Presentation</vt:lpstr>
      <vt:lpstr>PowerPoint Presentation</vt:lpstr>
      <vt:lpstr>  PROBLEM STATEMENT</vt:lpstr>
      <vt:lpstr>PROPOSED SYSTEM</vt:lpstr>
      <vt:lpstr>SOFTWARE USED</vt:lpstr>
      <vt:lpstr>ARCHITECTURE DIAGRAM</vt:lpstr>
      <vt:lpstr>FLOW CHART</vt:lpstr>
      <vt:lpstr>USECASE DIAGRAM</vt:lpstr>
      <vt:lpstr>COLLABORATION DIAGRAM</vt:lpstr>
      <vt:lpstr>SEQUENCE DIAGRAM</vt:lpstr>
      <vt:lpstr>CRACK DETECTION MODULE </vt:lpstr>
      <vt:lpstr>BATTERY LIFE ESTIMATION MODULE</vt:lpstr>
      <vt:lpstr>JET CYCLE PREDICTION MODULE</vt:lpstr>
      <vt:lpstr>PERFORMANCE EVALUATION</vt:lpstr>
      <vt:lpstr>PERFORMANCE ACCURACY</vt:lpstr>
      <vt:lpstr>CRACK DETECTION OUTPUT</vt:lpstr>
      <vt:lpstr>BATTERY LIFE ESTIMATION OUTPUT</vt:lpstr>
      <vt:lpstr>JET ENGINE PREDICTION OUTPUT</vt:lpstr>
      <vt:lpstr>FEATURE ENHANCEMENT</vt:lpstr>
      <vt:lpstr>CONCLUSION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NIKITHA B V</cp:lastModifiedBy>
  <cp:revision>100</cp:revision>
  <dcterms:created xsi:type="dcterms:W3CDTF">2020-12-27T14:21:20Z</dcterms:created>
  <dcterms:modified xsi:type="dcterms:W3CDTF">2025-04-02T11:49:06Z</dcterms:modified>
</cp:coreProperties>
</file>