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88347711338701"/>
          <c:y val="0.13030084618600701"/>
          <c:w val="0.44807939524636337"/>
          <c:h val="0.85666906919539232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33E-4624-8142-0527B44E8E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33E-4624-8142-0527B44E8E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33E-4624-8142-0527B44E8E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33E-4624-8142-0527B44E8EC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33E-4624-8142-0527B44E8EC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A33E-4624-8142-0527B44E8E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'[Диплом_Рубцов.xlsx]Анализ рынка'!$G$3:$G$7,'[Диплом_Рубцов.xlsx]Анализ рынка'!$G$33</c:f>
              <c:strCache>
                <c:ptCount val="6"/>
                <c:pt idx="0">
                  <c:v>Аэрофлот</c:v>
                </c:pt>
                <c:pt idx="1">
                  <c:v>Сибирь (S7 Group)</c:v>
                </c:pt>
                <c:pt idx="2">
                  <c:v>Победа</c:v>
                </c:pt>
                <c:pt idx="3">
                  <c:v>Россия</c:v>
                </c:pt>
                <c:pt idx="4">
                  <c:v>Уральские Авиалинии</c:v>
                </c:pt>
                <c:pt idx="5">
                  <c:v>Прочие</c:v>
                </c:pt>
              </c:strCache>
            </c:strRef>
          </c:cat>
          <c:val>
            <c:numRef>
              <c:f>'[Диплом_Рубцов.xlsx]Анализ рынка'!$H$3:$H$7,'[Диплом_Рубцов.xlsx]Анализ рынка'!$H$33</c:f>
              <c:numCache>
                <c:formatCode>#,##0</c:formatCode>
                <c:ptCount val="6"/>
                <c:pt idx="0">
                  <c:v>37220668</c:v>
                </c:pt>
                <c:pt idx="1">
                  <c:v>17945322</c:v>
                </c:pt>
                <c:pt idx="2">
                  <c:v>11553055</c:v>
                </c:pt>
                <c:pt idx="3">
                  <c:v>10287233</c:v>
                </c:pt>
                <c:pt idx="4">
                  <c:v>9616908</c:v>
                </c:pt>
                <c:pt idx="5">
                  <c:v>40010008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33E-4624-8142-0527B44E8EC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C41-4946-9906-7099C84A16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C41-4946-9906-7099C84A16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C41-4946-9906-7099C84A16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C41-4946-9906-7099C84A162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C41-4946-9906-7099C84A162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2C41-4946-9906-7099C84A162C}"/>
              </c:ext>
            </c:extLst>
          </c:dPt>
          <c:dLbls>
            <c:dLbl>
              <c:idx val="0"/>
              <c:layout>
                <c:manualLayout>
                  <c:x val="-0.15834692232463674"/>
                  <c:y val="0.2299906053325130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C41-4946-9906-7099C84A16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'[Диплом_Рубцов.xlsx]Анализ рынка'!$G$3:$G$7,'[Диплом_Рубцов.xlsx]Анализ рынка'!$G$33</c:f>
              <c:strCache>
                <c:ptCount val="6"/>
                <c:pt idx="0">
                  <c:v>Аэрофлот</c:v>
                </c:pt>
                <c:pt idx="1">
                  <c:v>Сибирь (S7 Group)</c:v>
                </c:pt>
                <c:pt idx="2">
                  <c:v>Победа</c:v>
                </c:pt>
                <c:pt idx="3">
                  <c:v>Россия</c:v>
                </c:pt>
                <c:pt idx="4">
                  <c:v>Уральские Авиалинии</c:v>
                </c:pt>
                <c:pt idx="5">
                  <c:v>Прочие</c:v>
                </c:pt>
              </c:strCache>
            </c:strRef>
          </c:cat>
          <c:val>
            <c:numRef>
              <c:f>'[Диплом_Рубцов.xlsx]Анализ рынка'!$I$3:$I$7,'[Диплом_Рубцов.xlsx]Анализ рынка'!$I$33</c:f>
              <c:numCache>
                <c:formatCode>#,##0</c:formatCode>
                <c:ptCount val="6"/>
                <c:pt idx="0">
                  <c:v>14563135</c:v>
                </c:pt>
                <c:pt idx="1">
                  <c:v>12349229</c:v>
                </c:pt>
                <c:pt idx="2">
                  <c:v>9086736</c:v>
                </c:pt>
                <c:pt idx="3">
                  <c:v>5710793</c:v>
                </c:pt>
                <c:pt idx="4">
                  <c:v>5632152</c:v>
                </c:pt>
                <c:pt idx="5">
                  <c:v>20787570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41-4946-9906-7099C84A162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584733904267739"/>
          <c:y val="7.1634523430437344E-2"/>
          <c:w val="0.44830532191464534"/>
          <c:h val="0.8567309531391252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169-48F5-8865-02BE5AD478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169-48F5-8865-02BE5AD478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169-48F5-8865-02BE5AD478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169-48F5-8865-02BE5AD478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169-48F5-8865-02BE5AD478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3169-48F5-8865-02BE5AD478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'[Диплом_Рубцов.xlsx]Анализ рынка'!$G$3:$G$7,'[Диплом_Рубцов.xlsx]Анализ рынка'!$G$33</c:f>
              <c:strCache>
                <c:ptCount val="6"/>
                <c:pt idx="0">
                  <c:v>Аэрофлот</c:v>
                </c:pt>
                <c:pt idx="1">
                  <c:v>Сибирь (S7 Group)</c:v>
                </c:pt>
                <c:pt idx="2">
                  <c:v>Победа</c:v>
                </c:pt>
                <c:pt idx="3">
                  <c:v>Россия</c:v>
                </c:pt>
                <c:pt idx="4">
                  <c:v>Уральские Авиалинии</c:v>
                </c:pt>
                <c:pt idx="5">
                  <c:v>Прочие</c:v>
                </c:pt>
              </c:strCache>
            </c:strRef>
          </c:cat>
          <c:val>
            <c:numRef>
              <c:f>'[Диплом_Рубцов.xlsx]Анализ рынка'!$J$3:$J$7,'[Диплом_Рубцов.xlsx]Анализ рынка'!$J$33</c:f>
              <c:numCache>
                <c:formatCode>#,##0</c:formatCode>
                <c:ptCount val="6"/>
                <c:pt idx="0">
                  <c:v>21415865</c:v>
                </c:pt>
                <c:pt idx="1">
                  <c:v>17831165</c:v>
                </c:pt>
                <c:pt idx="2">
                  <c:v>14433246</c:v>
                </c:pt>
                <c:pt idx="3">
                  <c:v>9963331</c:v>
                </c:pt>
                <c:pt idx="4">
                  <c:v>9200198</c:v>
                </c:pt>
                <c:pt idx="5">
                  <c:v>36384963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169-48F5-8865-02BE5AD478B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'[Диплом_Рубцов.xlsx]рейтинговый метод'!$D$35</c:f>
              <c:strCache>
                <c:ptCount val="1"/>
                <c:pt idx="0">
                  <c:v>Аэрофлот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'[Диплом_Рубцов.xlsx]рейтинговый метод'!$B$36:$B$48</c:f>
              <c:strCache>
                <c:ptCount val="13"/>
                <c:pt idx="0">
                  <c:v>занятость пассажирских кресел</c:v>
                </c:pt>
                <c:pt idx="1">
                  <c:v>процент коммерческой загрузки</c:v>
                </c:pt>
                <c:pt idx="2">
                  <c:v>пассажирооборот</c:v>
                </c:pt>
                <c:pt idx="3">
                  <c:v>пассажиропоток</c:v>
                </c:pt>
                <c:pt idx="4">
                  <c:v>перевезено грузов и почты</c:v>
                </c:pt>
                <c:pt idx="5">
                  <c:v>грузооборот</c:v>
                </c:pt>
                <c:pt idx="6">
                  <c:v>размер флота</c:v>
                </c:pt>
                <c:pt idx="7">
                  <c:v>средний возраст ВС</c:v>
                </c:pt>
                <c:pt idx="8">
                  <c:v>маршрутная сеть</c:v>
                </c:pt>
                <c:pt idx="9">
                  <c:v>пунктуальность</c:v>
                </c:pt>
                <c:pt idx="10">
                  <c:v>оценка бортпитания</c:v>
                </c:pt>
                <c:pt idx="11">
                  <c:v>сервис на борту</c:v>
                </c:pt>
                <c:pt idx="12">
                  <c:v>Конкурентоспособность компании</c:v>
                </c:pt>
              </c:strCache>
            </c:strRef>
          </c:cat>
          <c:val>
            <c:numRef>
              <c:f>'[Диплом_Рубцов.xlsx]рейтинговый метод'!$D$36:$D$48</c:f>
              <c:numCache>
                <c:formatCode>0.00</c:formatCode>
                <c:ptCount val="13"/>
                <c:pt idx="0">
                  <c:v>0.79380341880341887</c:v>
                </c:pt>
                <c:pt idx="1">
                  <c:v>0.70512820512820518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0.98039215686274517</c:v>
                </c:pt>
                <c:pt idx="8">
                  <c:v>0.73770491803278693</c:v>
                </c:pt>
                <c:pt idx="9">
                  <c:v>0.90231362467866316</c:v>
                </c:pt>
                <c:pt idx="10">
                  <c:v>0.99716713881019836</c:v>
                </c:pt>
                <c:pt idx="11">
                  <c:v>0.91939546599496214</c:v>
                </c:pt>
                <c:pt idx="12">
                  <c:v>0.88059278694042586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E-4A67-9EA6-00C94DDEFB4E}"/>
            </c:ext>
          </c:extLst>
        </c:ser>
        <c:ser>
          <c:idx val="1"/>
          <c:order val="1"/>
          <c:tx>
            <c:strRef>
              <c:f>'[Диплом_Рубцов.xlsx]рейтинговый метод'!$E$35</c:f>
              <c:strCache>
                <c:ptCount val="1"/>
                <c:pt idx="0">
                  <c:v>Сибирь (S7 Group)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'[Диплом_Рубцов.xlsx]рейтинговый метод'!$B$36:$B$48</c:f>
              <c:strCache>
                <c:ptCount val="13"/>
                <c:pt idx="0">
                  <c:v>занятость пассажирских кресел</c:v>
                </c:pt>
                <c:pt idx="1">
                  <c:v>процент коммерческой загрузки</c:v>
                </c:pt>
                <c:pt idx="2">
                  <c:v>пассажирооборот</c:v>
                </c:pt>
                <c:pt idx="3">
                  <c:v>пассажиропоток</c:v>
                </c:pt>
                <c:pt idx="4">
                  <c:v>перевезено грузов и почты</c:v>
                </c:pt>
                <c:pt idx="5">
                  <c:v>грузооборот</c:v>
                </c:pt>
                <c:pt idx="6">
                  <c:v>размер флота</c:v>
                </c:pt>
                <c:pt idx="7">
                  <c:v>средний возраст ВС</c:v>
                </c:pt>
                <c:pt idx="8">
                  <c:v>маршрутная сеть</c:v>
                </c:pt>
                <c:pt idx="9">
                  <c:v>пунктуальность</c:v>
                </c:pt>
                <c:pt idx="10">
                  <c:v>оценка бортпитания</c:v>
                </c:pt>
                <c:pt idx="11">
                  <c:v>сервис на борту</c:v>
                </c:pt>
                <c:pt idx="12">
                  <c:v>Конкурентоспособность компании</c:v>
                </c:pt>
              </c:strCache>
            </c:strRef>
          </c:cat>
          <c:val>
            <c:numRef>
              <c:f>'[Диплом_Рубцов.xlsx]рейтинговый метод'!$E$36:$E$48</c:f>
              <c:numCache>
                <c:formatCode>0.00</c:formatCode>
                <c:ptCount val="13"/>
                <c:pt idx="0">
                  <c:v>0.92307692307692324</c:v>
                </c:pt>
                <c:pt idx="1">
                  <c:v>0.88461538461538469</c:v>
                </c:pt>
                <c:pt idx="2">
                  <c:v>0.71189865487949855</c:v>
                </c:pt>
                <c:pt idx="3">
                  <c:v>0.83261474612396003</c:v>
                </c:pt>
                <c:pt idx="4">
                  <c:v>0.41215712339102728</c:v>
                </c:pt>
                <c:pt idx="5">
                  <c:v>0.22236337026849759</c:v>
                </c:pt>
                <c:pt idx="6">
                  <c:v>0.30346820809248554</c:v>
                </c:pt>
                <c:pt idx="7">
                  <c:v>0.52083333333333337</c:v>
                </c:pt>
                <c:pt idx="8">
                  <c:v>0.45355191256830601</c:v>
                </c:pt>
                <c:pt idx="9">
                  <c:v>0.97429305912596398</c:v>
                </c:pt>
                <c:pt idx="10">
                  <c:v>1</c:v>
                </c:pt>
                <c:pt idx="11">
                  <c:v>0.95969773299748107</c:v>
                </c:pt>
                <c:pt idx="12">
                  <c:v>0.71177748113273021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9E-4A67-9EA6-00C94DDEFB4E}"/>
            </c:ext>
          </c:extLst>
        </c:ser>
        <c:ser>
          <c:idx val="2"/>
          <c:order val="2"/>
          <c:tx>
            <c:strRef>
              <c:f>'[Диплом_Рубцов.xlsx]рейтинговый метод'!$F$35</c:f>
              <c:strCache>
                <c:ptCount val="1"/>
                <c:pt idx="0">
                  <c:v>Победа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'[Диплом_Рубцов.xlsx]рейтинговый метод'!$B$36:$B$48</c:f>
              <c:strCache>
                <c:ptCount val="13"/>
                <c:pt idx="0">
                  <c:v>занятость пассажирских кресел</c:v>
                </c:pt>
                <c:pt idx="1">
                  <c:v>процент коммерческой загрузки</c:v>
                </c:pt>
                <c:pt idx="2">
                  <c:v>пассажирооборот</c:v>
                </c:pt>
                <c:pt idx="3">
                  <c:v>пассажиропоток</c:v>
                </c:pt>
                <c:pt idx="4">
                  <c:v>перевезено грузов и почты</c:v>
                </c:pt>
                <c:pt idx="5">
                  <c:v>грузооборот</c:v>
                </c:pt>
                <c:pt idx="6">
                  <c:v>размер флота</c:v>
                </c:pt>
                <c:pt idx="7">
                  <c:v>средний возраст ВС</c:v>
                </c:pt>
                <c:pt idx="8">
                  <c:v>маршрутная сеть</c:v>
                </c:pt>
                <c:pt idx="9">
                  <c:v>пунктуальность</c:v>
                </c:pt>
                <c:pt idx="10">
                  <c:v>оценка бортпитания</c:v>
                </c:pt>
                <c:pt idx="11">
                  <c:v>сервис на борту</c:v>
                </c:pt>
                <c:pt idx="12">
                  <c:v>Конкурентоспособность компании</c:v>
                </c:pt>
              </c:strCache>
            </c:strRef>
          </c:cat>
          <c:val>
            <c:numRef>
              <c:f>'[Диплом_Рубцов.xlsx]рейтинговый метод'!$F$36:$F$48</c:f>
              <c:numCache>
                <c:formatCode>0.00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0.46641671513450739</c:v>
                </c:pt>
                <c:pt idx="3">
                  <c:v>0.67395111054351531</c:v>
                </c:pt>
                <c:pt idx="4">
                  <c:v>0.34703869312491414</c:v>
                </c:pt>
                <c:pt idx="5">
                  <c:v>0.13479612844848349</c:v>
                </c:pt>
                <c:pt idx="6">
                  <c:v>0.11849710982658959</c:v>
                </c:pt>
                <c:pt idx="7">
                  <c:v>1</c:v>
                </c:pt>
                <c:pt idx="8">
                  <c:v>0.43715846994535518</c:v>
                </c:pt>
                <c:pt idx="9">
                  <c:v>0.51413881748071977</c:v>
                </c:pt>
                <c:pt idx="10">
                  <c:v>0.56657223796033995</c:v>
                </c:pt>
                <c:pt idx="11">
                  <c:v>0.50377833753148615</c:v>
                </c:pt>
                <c:pt idx="12">
                  <c:v>0.68835900935861283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9E-4A67-9EA6-00C94DDEFB4E}"/>
            </c:ext>
          </c:extLst>
        </c:ser>
        <c:ser>
          <c:idx val="3"/>
          <c:order val="3"/>
          <c:tx>
            <c:strRef>
              <c:f>'[Диплом_Рубцов.xlsx]рейтинговый метод'!$G$35</c:f>
              <c:strCache>
                <c:ptCount val="1"/>
                <c:pt idx="0">
                  <c:v>Россия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'[Диплом_Рубцов.xlsx]рейтинговый метод'!$B$36:$B$48</c:f>
              <c:strCache>
                <c:ptCount val="13"/>
                <c:pt idx="0">
                  <c:v>занятость пассажирских кресел</c:v>
                </c:pt>
                <c:pt idx="1">
                  <c:v>процент коммерческой загрузки</c:v>
                </c:pt>
                <c:pt idx="2">
                  <c:v>пассажирооборот</c:v>
                </c:pt>
                <c:pt idx="3">
                  <c:v>пассажиропоток</c:v>
                </c:pt>
                <c:pt idx="4">
                  <c:v>перевезено грузов и почты</c:v>
                </c:pt>
                <c:pt idx="5">
                  <c:v>грузооборот</c:v>
                </c:pt>
                <c:pt idx="6">
                  <c:v>размер флота</c:v>
                </c:pt>
                <c:pt idx="7">
                  <c:v>средний возраст ВС</c:v>
                </c:pt>
                <c:pt idx="8">
                  <c:v>маршрутная сеть</c:v>
                </c:pt>
                <c:pt idx="9">
                  <c:v>пунктуальность</c:v>
                </c:pt>
                <c:pt idx="10">
                  <c:v>оценка бортпитания</c:v>
                </c:pt>
                <c:pt idx="11">
                  <c:v>сервис на борту</c:v>
                </c:pt>
                <c:pt idx="12">
                  <c:v>Конкурентоспособность компании</c:v>
                </c:pt>
              </c:strCache>
            </c:strRef>
          </c:cat>
          <c:val>
            <c:numRef>
              <c:f>'[Диплом_Рубцов.xlsx]рейтинговый метод'!$G$36:$G$48</c:f>
              <c:numCache>
                <c:formatCode>0.00</c:formatCode>
                <c:ptCount val="13"/>
                <c:pt idx="0">
                  <c:v>0.88782051282051277</c:v>
                </c:pt>
                <c:pt idx="1">
                  <c:v>0.73659673659673663</c:v>
                </c:pt>
                <c:pt idx="2">
                  <c:v>0.47250381769281474</c:v>
                </c:pt>
                <c:pt idx="3">
                  <c:v>0.46523131332775958</c:v>
                </c:pt>
                <c:pt idx="4">
                  <c:v>0.24681058059238961</c:v>
                </c:pt>
                <c:pt idx="5">
                  <c:v>0.2709112724513924</c:v>
                </c:pt>
                <c:pt idx="6">
                  <c:v>0.29768786127167629</c:v>
                </c:pt>
                <c:pt idx="7">
                  <c:v>0.5</c:v>
                </c:pt>
                <c:pt idx="8">
                  <c:v>0.43715846994535518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0.59393485219370334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9E-4A67-9EA6-00C94DDEFB4E}"/>
            </c:ext>
          </c:extLst>
        </c:ser>
        <c:ser>
          <c:idx val="4"/>
          <c:order val="4"/>
          <c:tx>
            <c:strRef>
              <c:f>'[Диплом_Рубцов.xlsx]рейтинговый метод'!$H$35</c:f>
              <c:strCache>
                <c:ptCount val="1"/>
                <c:pt idx="0">
                  <c:v>Уральские Авиалинии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'[Диплом_Рубцов.xlsx]рейтинговый метод'!$B$36:$B$48</c:f>
              <c:strCache>
                <c:ptCount val="13"/>
                <c:pt idx="0">
                  <c:v>занятость пассажирских кресел</c:v>
                </c:pt>
                <c:pt idx="1">
                  <c:v>процент коммерческой загрузки</c:v>
                </c:pt>
                <c:pt idx="2">
                  <c:v>пассажирооборот</c:v>
                </c:pt>
                <c:pt idx="3">
                  <c:v>пассажиропоток</c:v>
                </c:pt>
                <c:pt idx="4">
                  <c:v>перевезено грузов и почты</c:v>
                </c:pt>
                <c:pt idx="5">
                  <c:v>грузооборот</c:v>
                </c:pt>
                <c:pt idx="6">
                  <c:v>размер флота</c:v>
                </c:pt>
                <c:pt idx="7">
                  <c:v>средний возраст ВС</c:v>
                </c:pt>
                <c:pt idx="8">
                  <c:v>маршрутная сеть</c:v>
                </c:pt>
                <c:pt idx="9">
                  <c:v>пунктуальность</c:v>
                </c:pt>
                <c:pt idx="10">
                  <c:v>оценка бортпитания</c:v>
                </c:pt>
                <c:pt idx="11">
                  <c:v>сервис на борту</c:v>
                </c:pt>
                <c:pt idx="12">
                  <c:v>Конкурентоспособность компании</c:v>
                </c:pt>
              </c:strCache>
            </c:strRef>
          </c:cat>
          <c:val>
            <c:numRef>
              <c:f>'[Диплом_Рубцов.xlsx]рейтинговый метод'!$H$36:$H$48</c:f>
              <c:numCache>
                <c:formatCode>0.00</c:formatCode>
                <c:ptCount val="13"/>
                <c:pt idx="0">
                  <c:v>0.85790598290598297</c:v>
                </c:pt>
                <c:pt idx="1">
                  <c:v>0.83449883449883444</c:v>
                </c:pt>
                <c:pt idx="2">
                  <c:v>0.40243802482024854</c:v>
                </c:pt>
                <c:pt idx="3">
                  <c:v>0.42959731021838249</c:v>
                </c:pt>
                <c:pt idx="4">
                  <c:v>0.12610041780566236</c:v>
                </c:pt>
                <c:pt idx="5">
                  <c:v>8.2099682459781345E-2</c:v>
                </c:pt>
                <c:pt idx="6">
                  <c:v>0.15317919075144509</c:v>
                </c:pt>
                <c:pt idx="7">
                  <c:v>0.41666666666666663</c:v>
                </c:pt>
                <c:pt idx="8">
                  <c:v>1</c:v>
                </c:pt>
                <c:pt idx="9">
                  <c:v>0.77377892030848316</c:v>
                </c:pt>
                <c:pt idx="10">
                  <c:v>0.79603399433427768</c:v>
                </c:pt>
                <c:pt idx="11">
                  <c:v>0.78589420654911835</c:v>
                </c:pt>
                <c:pt idx="12">
                  <c:v>0.56044552026592009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9E-4A67-9EA6-00C94DDEFB4E}"/>
            </c:ext>
          </c:extLst>
        </c:ser>
        <c:ser>
          <c:idx val="5"/>
          <c:order val="5"/>
          <c:tx>
            <c:strRef>
              <c:f>'[Диплом_Рубцов.xlsx]рейтинговый метод'!$I$35</c:f>
              <c:strCache>
                <c:ptCount val="1"/>
                <c:pt idx="0">
                  <c:v>ЮТэйр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'[Диплом_Рубцов.xlsx]рейтинговый метод'!$B$36:$B$48</c:f>
              <c:strCache>
                <c:ptCount val="13"/>
                <c:pt idx="0">
                  <c:v>занятость пассажирских кресел</c:v>
                </c:pt>
                <c:pt idx="1">
                  <c:v>процент коммерческой загрузки</c:v>
                </c:pt>
                <c:pt idx="2">
                  <c:v>пассажирооборот</c:v>
                </c:pt>
                <c:pt idx="3">
                  <c:v>пассажиропоток</c:v>
                </c:pt>
                <c:pt idx="4">
                  <c:v>перевезено грузов и почты</c:v>
                </c:pt>
                <c:pt idx="5">
                  <c:v>грузооборот</c:v>
                </c:pt>
                <c:pt idx="6">
                  <c:v>размер флота</c:v>
                </c:pt>
                <c:pt idx="7">
                  <c:v>средний возраст ВС</c:v>
                </c:pt>
                <c:pt idx="8">
                  <c:v>маршрутная сеть</c:v>
                </c:pt>
                <c:pt idx="9">
                  <c:v>пунктуальность</c:v>
                </c:pt>
                <c:pt idx="10">
                  <c:v>оценка бортпитания</c:v>
                </c:pt>
                <c:pt idx="11">
                  <c:v>сервис на борту</c:v>
                </c:pt>
                <c:pt idx="12">
                  <c:v>Конкурентоспособность компании</c:v>
                </c:pt>
              </c:strCache>
            </c:strRef>
          </c:cat>
          <c:val>
            <c:numRef>
              <c:f>'[Диплом_Рубцов.xlsx]рейтинговый метод'!$I$36:$I$48</c:f>
              <c:numCache>
                <c:formatCode>0.00</c:formatCode>
                <c:ptCount val="13"/>
                <c:pt idx="0">
                  <c:v>0.87927350427350426</c:v>
                </c:pt>
                <c:pt idx="1">
                  <c:v>0.84032634032634024</c:v>
                </c:pt>
                <c:pt idx="2">
                  <c:v>0.22458725581683375</c:v>
                </c:pt>
                <c:pt idx="3">
                  <c:v>0.33265039726389756</c:v>
                </c:pt>
                <c:pt idx="4">
                  <c:v>8.9143484503070247E-2</c:v>
                </c:pt>
                <c:pt idx="5">
                  <c:v>4.1573597531786619E-2</c:v>
                </c:pt>
                <c:pt idx="6">
                  <c:v>0.18208092485549132</c:v>
                </c:pt>
                <c:pt idx="7">
                  <c:v>0.35211267605633806</c:v>
                </c:pt>
                <c:pt idx="8">
                  <c:v>0.54644808743169404</c:v>
                </c:pt>
                <c:pt idx="9">
                  <c:v>0.79691516709511567</c:v>
                </c:pt>
                <c:pt idx="10">
                  <c:v>0.81869688385269135</c:v>
                </c:pt>
                <c:pt idx="11">
                  <c:v>0.89420654911838782</c:v>
                </c:pt>
                <c:pt idx="12">
                  <c:v>0.52128813542633523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9E-4A67-9EA6-00C94DDEF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61888"/>
        <c:axId val="45463424"/>
      </c:radarChart>
      <c:catAx>
        <c:axId val="4546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463424"/>
        <c:crosses val="autoZero"/>
        <c:auto val="1"/>
        <c:lblAlgn val="ctr"/>
        <c:lblOffset val="100"/>
        <c:noMultiLvlLbl val="0"/>
      </c:catAx>
      <c:valAx>
        <c:axId val="4546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46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dLbls>
            <c:dLbl>
              <c:idx val="0"/>
              <c:layout>
                <c:manualLayout>
                  <c:x val="-0.12777777777777777"/>
                  <c:y val="-5.5555555555555552E-2"/>
                </c:manualLayout>
              </c:layout>
              <c:tx>
                <c:rich>
                  <a:bodyPr/>
                  <a:lstStyle/>
                  <a:p>
                    <a:r>
                      <a:rPr lang="ru-RU"/>
                      <a:t>Аэрофлот</a:t>
                    </a:r>
                  </a:p>
                  <a:p>
                    <a:r>
                      <a:rPr lang="ru-RU"/>
                      <a:t>2,67; 2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402-4749-9DC6-600EE7FF7497}"/>
                </c:ext>
              </c:extLst>
            </c:dLbl>
            <c:dLbl>
              <c:idx val="1"/>
              <c:layout>
                <c:manualLayout>
                  <c:x val="1.6666666666666666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Сибирь (S7 Group)</a:t>
                    </a:r>
                  </a:p>
                  <a:p>
                    <a:r>
                      <a:rPr lang="en-US"/>
                      <a:t>0,5; -1,5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402-4749-9DC6-600EE7FF7497}"/>
                </c:ext>
              </c:extLst>
            </c:dLbl>
            <c:dLbl>
              <c:idx val="2"/>
              <c:layout>
                <c:manualLayout>
                  <c:x val="5.5555555555555558E-3"/>
                  <c:y val="1.8518518518518517E-2"/>
                </c:manualLayout>
              </c:layout>
              <c:tx>
                <c:rich>
                  <a:bodyPr/>
                  <a:lstStyle/>
                  <a:p>
                    <a:r>
                      <a:rPr lang="ru-RU"/>
                      <a:t>Победа</a:t>
                    </a:r>
                  </a:p>
                  <a:p>
                    <a:r>
                      <a:rPr lang="ru-RU"/>
                      <a:t>-0,17; -3,5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402-4749-9DC6-600EE7FF7497}"/>
                </c:ext>
              </c:extLst>
            </c:dLbl>
            <c:dLbl>
              <c:idx val="3"/>
              <c:layout>
                <c:manualLayout>
                  <c:x val="-0.1583333333333333"/>
                  <c:y val="-2.3148148148148147E-2"/>
                </c:manualLayout>
              </c:layout>
              <c:tx>
                <c:rich>
                  <a:bodyPr/>
                  <a:lstStyle/>
                  <a:p>
                    <a:r>
                      <a:rPr lang="ru-RU"/>
                      <a:t>Россия</a:t>
                    </a:r>
                  </a:p>
                  <a:p>
                    <a:r>
                      <a:rPr lang="ru-RU"/>
                      <a:t>-0,17; -2,75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402-4749-9DC6-600EE7FF7497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ru-RU"/>
                      <a:t>Уральские Авиалинии</a:t>
                    </a:r>
                  </a:p>
                  <a:p>
                    <a:r>
                      <a:rPr lang="ru-RU"/>
                      <a:t>0,50; -3,25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402-4749-9DC6-600EE7FF7497}"/>
                </c:ext>
              </c:extLst>
            </c:dLbl>
            <c:dLbl>
              <c:idx val="5"/>
              <c:layout>
                <c:manualLayout>
                  <c:x val="-1.1111111111111112E-2"/>
                  <c:y val="4.1666666666666664E-2"/>
                </c:manualLayout>
              </c:layout>
              <c:tx>
                <c:rich>
                  <a:bodyPr/>
                  <a:lstStyle/>
                  <a:p>
                    <a:r>
                      <a:rPr lang="ru-RU"/>
                      <a:t>ЮТэйр</a:t>
                    </a:r>
                  </a:p>
                  <a:p>
                    <a:r>
                      <a:rPr lang="ru-RU"/>
                      <a:t>-0,92; -3,25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4402-4749-9DC6-600EE7FF74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'[Диплом_Рубцов.xlsx]СВОТАнкета '!$O$28:$O$33</c:f>
              <c:numCache>
                <c:formatCode>General</c:formatCode>
                <c:ptCount val="6"/>
                <c:pt idx="0" formatCode="0.00">
                  <c:v>2.6666666666666665</c:v>
                </c:pt>
                <c:pt idx="1">
                  <c:v>0.5</c:v>
                </c:pt>
                <c:pt idx="2" formatCode="0.00">
                  <c:v>-0.16666666666666652</c:v>
                </c:pt>
                <c:pt idx="3" formatCode="0.00">
                  <c:v>-0.16666666666666652</c:v>
                </c:pt>
                <c:pt idx="4" formatCode="0.00">
                  <c:v>0.5</c:v>
                </c:pt>
                <c:pt idx="5" formatCode="0.00">
                  <c:v>-0.91666666666666652</c:v>
                </c:pt>
              </c:numCache>
            </c:numRef>
          </c:xVal>
          <c:yVal>
            <c:numRef>
              <c:f>'[Диплом_Рубцов.xlsx]СВОТАнкета '!$P$28:$P$33</c:f>
              <c:numCache>
                <c:formatCode>General</c:formatCode>
                <c:ptCount val="6"/>
                <c:pt idx="0">
                  <c:v>2</c:v>
                </c:pt>
                <c:pt idx="1">
                  <c:v>-1.5</c:v>
                </c:pt>
                <c:pt idx="2">
                  <c:v>-3.5</c:v>
                </c:pt>
                <c:pt idx="3">
                  <c:v>-2.75</c:v>
                </c:pt>
                <c:pt idx="4">
                  <c:v>-3.25</c:v>
                </c:pt>
                <c:pt idx="5">
                  <c:v>-3.25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402-4749-9DC6-600EE7FF74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97243520"/>
        <c:axId val="97237632"/>
      </c:scatterChart>
      <c:valAx>
        <c:axId val="97243520"/>
        <c:scaling>
          <c:orientation val="minMax"/>
        </c:scaling>
        <c:delete val="0"/>
        <c:axPos val="b"/>
        <c:numFmt formatCode="0.00" sourceLinked="1"/>
        <c:majorTickMark val="out"/>
        <c:minorTickMark val="none"/>
        <c:tickLblPos val="nextTo"/>
        <c:crossAx val="97237632"/>
        <c:crosses val="autoZero"/>
        <c:crossBetween val="midCat"/>
      </c:valAx>
      <c:valAx>
        <c:axId val="97237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2435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43745-6E67-42F7-A696-FC8C7D64F173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B14C4-1FCE-4FED-91C4-BECF79F55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85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F38-FABD-400E-B7CA-DC2776F98B28}" type="datetime1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0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A6DF-B4FF-466A-8892-128DE3F1CE14}" type="datetime1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8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1342-8B7E-4B64-8221-717C0ACF3BCB}" type="datetime1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3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1C91-8CFA-4332-83B2-9DF96327F1FB}" type="datetime1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5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441-0B60-4FE8-B9A4-18BBAD0C1A28}" type="datetime1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55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1D8D-B71F-442F-955D-3EB074517D6A}" type="datetime1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6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8A6B-513A-4556-B37D-B4546B7F1842}" type="datetime1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38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E884-0DEE-43BB-A670-C1201F4FF86B}" type="datetime1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14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EC68-DD6A-4EC0-929B-E26C785E967D}" type="datetime1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34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C754-D42F-4658-83C3-83C26B474B11}" type="datetime1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85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884-5C96-49BE-A294-B11561300DDB}" type="datetime1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44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8FAE-6D4F-4F9A-9E93-508E46D488B8}" type="datetime1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6A95-102F-4740-AB8E-20C953A5E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08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657004" y="989215"/>
            <a:ext cx="9144000" cy="1837112"/>
          </a:xfrm>
        </p:spPr>
        <p:txBody>
          <a:bodyPr>
            <a:normAutofit/>
          </a:bodyPr>
          <a:lstStyle/>
          <a:p>
            <a:pPr algn="just"/>
            <a:r>
              <a:rPr lang="ru-RU" dirty="0" err="1" smtClean="0"/>
              <a:t>Geekbrains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1657004" y="2826327"/>
            <a:ext cx="9144000" cy="1837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 </a:t>
            </a:r>
          </a:p>
          <a:p>
            <a:r>
              <a:rPr lang="ru-RU" b="1" dirty="0"/>
              <a:t>Анализ конкурентоспособности авиакомпаний на рынке авиаперевозок РФ</a:t>
            </a:r>
            <a:endParaRPr lang="ru-RU" dirty="0"/>
          </a:p>
          <a:p>
            <a:pPr algn="just"/>
            <a:endParaRPr lang="ru-RU" dirty="0"/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1590502" y="4389120"/>
            <a:ext cx="9144000" cy="1837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96146" y="4389120"/>
            <a:ext cx="6096000" cy="11828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96640" indent="449580"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Аналитик больших данных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Рубцов Н.М.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81004" y="5392860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14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0" indent="-4572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участие в программах по возмещению операционных расходов;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участие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программах по возмещению недополученных доходов;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замещение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иностранных ПП отечественными разработками;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качества услуг наземного базирования и на борту судна;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омоложение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парка воздушных судов за счет приобретение новых самолетов отечественной разработки;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планирование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 по эксплуатации судов с целью загрузки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доиспользованных мощностей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изменение/дополнение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маршрутной сети с целью оптимизации перевозок.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10 из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90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073" y="1936229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работы: анализ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конкурентоспособности компаний в сфере пассажирских авиаперевозок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 – авиакомпании России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 – конкурентная среда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целью дипломной работы будут рассмотрены следующие вопросы: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79516" y="514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55073" y="49953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Раскрыть содержание понятия конкуренция и конкурентоспособность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Привести алгоритм оценки конкурентоспособности рынка авиаперевозок и его субъектов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Рассмотреть методы оценки показателей конкурентоспособности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Провести оценку и анализ показателей, характеризующих конкурентоспособность авиакомпаний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20001BE-76E1-4381-9295-F4FAEA45C7B0}" type="slidenum">
              <a:rPr lang="ru-RU" smtClean="0"/>
              <a:t>2</a:t>
            </a:fld>
            <a:r>
              <a:rPr lang="ru-RU" dirty="0" smtClean="0"/>
              <a:t> из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1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90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основных показателей функционирования рынка авиаперевозок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154112"/>
              </p:ext>
            </p:extLst>
          </p:nvPr>
        </p:nvGraphicFramePr>
        <p:xfrm>
          <a:off x="270338" y="1521229"/>
          <a:ext cx="6297930" cy="1573277"/>
        </p:xfrm>
        <a:graphic>
          <a:graphicData uri="http://schemas.openxmlformats.org/drawingml/2006/table">
            <a:tbl>
              <a:tblPr firstRow="1" firstCol="1" bandRow="1"/>
              <a:tblGrid>
                <a:gridCol w="1528099">
                  <a:extLst>
                    <a:ext uri="{9D8B030D-6E8A-4147-A177-3AD203B41FA5}">
                      <a16:colId xmlns:a16="http://schemas.microsoft.com/office/drawing/2014/main" val="2270383859"/>
                    </a:ext>
                  </a:extLst>
                </a:gridCol>
                <a:gridCol w="1076977">
                  <a:extLst>
                    <a:ext uri="{9D8B030D-6E8A-4147-A177-3AD203B41FA5}">
                      <a16:colId xmlns:a16="http://schemas.microsoft.com/office/drawing/2014/main" val="70532470"/>
                    </a:ext>
                  </a:extLst>
                </a:gridCol>
                <a:gridCol w="1014073">
                  <a:extLst>
                    <a:ext uri="{9D8B030D-6E8A-4147-A177-3AD203B41FA5}">
                      <a16:colId xmlns:a16="http://schemas.microsoft.com/office/drawing/2014/main" val="4105650769"/>
                    </a:ext>
                  </a:extLst>
                </a:gridCol>
                <a:gridCol w="1057280">
                  <a:extLst>
                    <a:ext uri="{9D8B030D-6E8A-4147-A177-3AD203B41FA5}">
                      <a16:colId xmlns:a16="http://schemas.microsoft.com/office/drawing/2014/main" val="996202663"/>
                    </a:ext>
                  </a:extLst>
                </a:gridCol>
                <a:gridCol w="827906">
                  <a:extLst>
                    <a:ext uri="{9D8B030D-6E8A-4147-A177-3AD203B41FA5}">
                      <a16:colId xmlns:a16="http://schemas.microsoft.com/office/drawing/2014/main" val="3376578261"/>
                    </a:ext>
                  </a:extLst>
                </a:gridCol>
                <a:gridCol w="793595">
                  <a:extLst>
                    <a:ext uri="{9D8B030D-6E8A-4147-A177-3AD203B41FA5}">
                      <a16:colId xmlns:a16="http://schemas.microsoft.com/office/drawing/2014/main" val="314353788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2021/2019,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2021/2020,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154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Перевозка пассажиров, чел.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128129290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69244250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109228768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157,74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3881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Занятость кресел,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109,40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067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Пассажирооборот, тыс.пасс.км.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322986264,22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153512306,47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243262333,14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75,32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158,46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19275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6877" y="1064030"/>
            <a:ext cx="54591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Динамика основных показателей рынка авиаперевозок, 2019-2021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гг.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165990" y="984852"/>
            <a:ext cx="3389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Динамика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пассажиропотока, 2019-2021 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гг.</a:t>
            </a:r>
            <a:endParaRPr lang="ru-RU" sz="14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48847"/>
              </p:ext>
            </p:extLst>
          </p:nvPr>
        </p:nvGraphicFramePr>
        <p:xfrm>
          <a:off x="7373388" y="1371807"/>
          <a:ext cx="4421098" cy="5220178"/>
        </p:xfrm>
        <a:graphic>
          <a:graphicData uri="http://schemas.openxmlformats.org/drawingml/2006/table">
            <a:tbl>
              <a:tblPr firstRow="1" firstCol="1" bandRow="1"/>
              <a:tblGrid>
                <a:gridCol w="1282813">
                  <a:extLst>
                    <a:ext uri="{9D8B030D-6E8A-4147-A177-3AD203B41FA5}">
                      <a16:colId xmlns:a16="http://schemas.microsoft.com/office/drawing/2014/main" val="1157252170"/>
                    </a:ext>
                  </a:extLst>
                </a:gridCol>
                <a:gridCol w="853698">
                  <a:extLst>
                    <a:ext uri="{9D8B030D-6E8A-4147-A177-3AD203B41FA5}">
                      <a16:colId xmlns:a16="http://schemas.microsoft.com/office/drawing/2014/main" val="2541160330"/>
                    </a:ext>
                  </a:extLst>
                </a:gridCol>
                <a:gridCol w="785201">
                  <a:extLst>
                    <a:ext uri="{9D8B030D-6E8A-4147-A177-3AD203B41FA5}">
                      <a16:colId xmlns:a16="http://schemas.microsoft.com/office/drawing/2014/main" val="3777205712"/>
                    </a:ext>
                  </a:extLst>
                </a:gridCol>
                <a:gridCol w="739368">
                  <a:extLst>
                    <a:ext uri="{9D8B030D-6E8A-4147-A177-3AD203B41FA5}">
                      <a16:colId xmlns:a16="http://schemas.microsoft.com/office/drawing/2014/main" val="2952257478"/>
                    </a:ext>
                  </a:extLst>
                </a:gridCol>
                <a:gridCol w="760018">
                  <a:extLst>
                    <a:ext uri="{9D8B030D-6E8A-4147-A177-3AD203B41FA5}">
                      <a16:colId xmlns:a16="http://schemas.microsoft.com/office/drawing/2014/main" val="1497840535"/>
                    </a:ext>
                  </a:extLst>
                </a:gridCol>
              </a:tblGrid>
              <a:tr h="14172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Авиакомпания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Перевезено пассажиров, чел.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темп роста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77590"/>
                  </a:ext>
                </a:extLst>
              </a:tr>
              <a:tr h="1417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56516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Аэрофлот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37 220 668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14 563 135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21 415 865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218632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Сибирь (S7 Group)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17 945 322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12 349 229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17 831 165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67473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11 553 055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9 086 736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14 433 246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862134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10 287 233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5 710 793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9 963 331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725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Уральские Авиалинии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9 616 908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5 632 152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9 200 198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448748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ЮТэйр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7 760 642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4 758 390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7 123 996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406090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Северный Ветер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5 535 177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2 939 149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5 926 317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33190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АЗУР эйр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5 788 726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1 930 037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3 726 198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239452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Нордавиа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2 033 375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1 637 604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3 624 793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1,51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35525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Wings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3 070 691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1 536 902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2 997 165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72122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Азимут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1 247 446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1 221 638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2 093 829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611947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Икар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2 161 817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760 085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1 718 588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285108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Royal Flight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2 258 915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917 313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1 493 490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53925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Ямал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1 746 224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698 287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1 259 545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051656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NordStar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1 283 476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877 141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1 162 647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165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Аврора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1 657 741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795 873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1 068 739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337269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ИрАэро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908 505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591 830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930 957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281211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Якутия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713 150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499 511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821 556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462788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АЛРОСА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491 845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368 968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496 537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007008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РусЛайн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633 371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374 822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474 128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66851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225 738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147 050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305 089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51219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Ижавиа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241 938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50 103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299 899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9C000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3,10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9129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Газпром 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239 883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141 124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224 590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2861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Ангара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422 088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214 911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200 745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978024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ЗАО ЮТэйр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332 597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139 829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192 934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18936"/>
                  </a:ext>
                </a:extLst>
              </a:tr>
              <a:tr h="151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Полярные авиалинии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88 824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109 706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9C000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379316"/>
                  </a:ext>
                </a:extLst>
              </a:tr>
              <a:tr h="283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Сибирская Легкая Авиация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61 977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57 778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80 833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96350"/>
                  </a:ext>
                </a:extLst>
              </a:tr>
              <a:tr h="425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Камчатское авиационное предприятие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64 864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52 682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50611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ЧукотАВИА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40 401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829467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iFly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1 129 822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6" marR="4139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945565"/>
                  </a:ext>
                </a:extLst>
              </a:tr>
            </a:tbl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376687098"/>
              </p:ext>
            </p:extLst>
          </p:nvPr>
        </p:nvGraphicFramePr>
        <p:xfrm>
          <a:off x="-307570" y="3981896"/>
          <a:ext cx="3726873" cy="1949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173418138"/>
              </p:ext>
            </p:extLst>
          </p:nvPr>
        </p:nvGraphicFramePr>
        <p:xfrm>
          <a:off x="1895781" y="4021422"/>
          <a:ext cx="3732414" cy="2024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3856523140"/>
              </p:ext>
            </p:extLst>
          </p:nvPr>
        </p:nvGraphicFramePr>
        <p:xfrm>
          <a:off x="4224423" y="4058739"/>
          <a:ext cx="3726873" cy="1950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707699" y="3387010"/>
            <a:ext cx="3920496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пассажиропотока,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2019, 2020, 2021 гг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3 из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58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26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АВС анализ перевозки пассажиров авиакомпаниями, 2021 г.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40015"/>
              </p:ext>
            </p:extLst>
          </p:nvPr>
        </p:nvGraphicFramePr>
        <p:xfrm>
          <a:off x="488690" y="1064631"/>
          <a:ext cx="3924329" cy="5169907"/>
        </p:xfrm>
        <a:graphic>
          <a:graphicData uri="http://schemas.openxmlformats.org/drawingml/2006/table">
            <a:tbl>
              <a:tblPr firstRow="1" firstCol="1" bandRow="1"/>
              <a:tblGrid>
                <a:gridCol w="1148011">
                  <a:extLst>
                    <a:ext uri="{9D8B030D-6E8A-4147-A177-3AD203B41FA5}">
                      <a16:colId xmlns:a16="http://schemas.microsoft.com/office/drawing/2014/main" val="1467305938"/>
                    </a:ext>
                  </a:extLst>
                </a:gridCol>
                <a:gridCol w="966993">
                  <a:extLst>
                    <a:ext uri="{9D8B030D-6E8A-4147-A177-3AD203B41FA5}">
                      <a16:colId xmlns:a16="http://schemas.microsoft.com/office/drawing/2014/main" val="2737503076"/>
                    </a:ext>
                  </a:extLst>
                </a:gridCol>
                <a:gridCol w="671559">
                  <a:extLst>
                    <a:ext uri="{9D8B030D-6E8A-4147-A177-3AD203B41FA5}">
                      <a16:colId xmlns:a16="http://schemas.microsoft.com/office/drawing/2014/main" val="2190817604"/>
                    </a:ext>
                  </a:extLst>
                </a:gridCol>
                <a:gridCol w="761641">
                  <a:extLst>
                    <a:ext uri="{9D8B030D-6E8A-4147-A177-3AD203B41FA5}">
                      <a16:colId xmlns:a16="http://schemas.microsoft.com/office/drawing/2014/main" val="1442165978"/>
                    </a:ext>
                  </a:extLst>
                </a:gridCol>
                <a:gridCol w="376125">
                  <a:extLst>
                    <a:ext uri="{9D8B030D-6E8A-4147-A177-3AD203B41FA5}">
                      <a16:colId xmlns:a16="http://schemas.microsoft.com/office/drawing/2014/main" val="2481232727"/>
                    </a:ext>
                  </a:extLst>
                </a:gridCol>
              </a:tblGrid>
              <a:tr h="3052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Авиакомпания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Перевезено пассажиров, чел.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удельный вес, %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Нарастающий итог, %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506516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Аэрофлот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21 415 865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19,61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19,61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08360"/>
                  </a:ext>
                </a:extLst>
              </a:tr>
              <a:tr h="132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Сибирь (S7 Group)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17 831 165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16,32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35,93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91905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14 433 246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13,21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49,14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788058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9 963 331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9,12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58,27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95775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Уральские Авиалинии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9 200 198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8,42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66,69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3705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ЮТэйр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7 123 996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6,52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73,21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239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Северный Ветер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5 926 317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5,43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78,64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84167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АЗУР эйр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3 726 198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3,41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82,05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952204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Нордавиа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3 624 793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85,37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506091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Wings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2 997 165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2,74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88,11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475154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Азимут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2 093 829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1,92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90,03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38816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Икар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1 718 588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1,57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91,60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569124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Royal Flight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1 493 490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92,97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44860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Ямал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1 259 545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94,12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20567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NordStar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1 162 647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95,19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03405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Аврора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1 068 739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96,16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731000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ИрАэро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930 957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97,02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315347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Якутия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821 556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97,77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00881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АЛРОСА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496 537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98,22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40283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РусЛайн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474 128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98,66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85395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305 089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98,94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268216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Ижавиа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299 899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99,21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410899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Газпром авиа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224 590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0,21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99,42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45273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Ангара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200 745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99,60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40717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ЗАО ЮТэйр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192 934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99,78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56391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Полярные авиалинии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109 706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99,88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974493"/>
                  </a:ext>
                </a:extLst>
              </a:tr>
              <a:tr h="3052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Сибирская Легкая Авиация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80 833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0,07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99,95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811963"/>
                  </a:ext>
                </a:extLst>
              </a:tr>
              <a:tr h="4579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Камчатское авиационное предприятие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52 682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100,00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869363"/>
                  </a:ext>
                </a:extLst>
              </a:tr>
              <a:tr h="152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109 228 768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19" marR="440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577534"/>
                  </a:ext>
                </a:extLst>
              </a:tr>
            </a:tbl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41" y="1052479"/>
            <a:ext cx="7181850" cy="3843717"/>
          </a:xfrm>
          <a:prstGeom prst="rect">
            <a:avLst/>
          </a:prstGeom>
        </p:spPr>
      </p:pic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32902"/>
              </p:ext>
            </p:extLst>
          </p:nvPr>
        </p:nvGraphicFramePr>
        <p:xfrm>
          <a:off x="6423833" y="5459407"/>
          <a:ext cx="3417570" cy="978535"/>
        </p:xfrm>
        <a:graphic>
          <a:graphicData uri="http://schemas.openxmlformats.org/drawingml/2006/table">
            <a:tbl>
              <a:tblPr/>
              <a:tblGrid>
                <a:gridCol w="633730">
                  <a:extLst>
                    <a:ext uri="{9D8B030D-6E8A-4147-A177-3AD203B41FA5}">
                      <a16:colId xmlns:a16="http://schemas.microsoft.com/office/drawing/2014/main" val="2597311604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1511493469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91407596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пассажиропоток,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Доля компаний,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1590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8692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3081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9816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289223"/>
                  </a:ext>
                </a:extLst>
              </a:tr>
            </a:tbl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6093886" y="5023913"/>
            <a:ext cx="407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Группировка авиакомпаний на основе метода АВС</a:t>
            </a:r>
            <a:endParaRPr lang="ru-RU" sz="1400" dirty="0"/>
          </a:p>
        </p:txBody>
      </p:sp>
      <p:sp>
        <p:nvSpPr>
          <p:cNvPr id="26" name="Нижний колонтитул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4 из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45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 конкурентоспособности: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93671"/>
              </p:ext>
            </p:extLst>
          </p:nvPr>
        </p:nvGraphicFramePr>
        <p:xfrm>
          <a:off x="1354974" y="1180405"/>
          <a:ext cx="10075026" cy="5090308"/>
        </p:xfrm>
        <a:graphic>
          <a:graphicData uri="http://schemas.openxmlformats.org/drawingml/2006/table">
            <a:tbl>
              <a:tblPr firstRow="1" firstCol="1" bandRow="1"/>
              <a:tblGrid>
                <a:gridCol w="2385753">
                  <a:extLst>
                    <a:ext uri="{9D8B030D-6E8A-4147-A177-3AD203B41FA5}">
                      <a16:colId xmlns:a16="http://schemas.microsoft.com/office/drawing/2014/main" val="139181982"/>
                    </a:ext>
                  </a:extLst>
                </a:gridCol>
                <a:gridCol w="1088968">
                  <a:extLst>
                    <a:ext uri="{9D8B030D-6E8A-4147-A177-3AD203B41FA5}">
                      <a16:colId xmlns:a16="http://schemas.microsoft.com/office/drawing/2014/main" val="702384866"/>
                    </a:ext>
                  </a:extLst>
                </a:gridCol>
                <a:gridCol w="1662037">
                  <a:extLst>
                    <a:ext uri="{9D8B030D-6E8A-4147-A177-3AD203B41FA5}">
                      <a16:colId xmlns:a16="http://schemas.microsoft.com/office/drawing/2014/main" val="2522590010"/>
                    </a:ext>
                  </a:extLst>
                </a:gridCol>
                <a:gridCol w="1331984">
                  <a:extLst>
                    <a:ext uri="{9D8B030D-6E8A-4147-A177-3AD203B41FA5}">
                      <a16:colId xmlns:a16="http://schemas.microsoft.com/office/drawing/2014/main" val="1664602363"/>
                    </a:ext>
                  </a:extLst>
                </a:gridCol>
                <a:gridCol w="1186773">
                  <a:extLst>
                    <a:ext uri="{9D8B030D-6E8A-4147-A177-3AD203B41FA5}">
                      <a16:colId xmlns:a16="http://schemas.microsoft.com/office/drawing/2014/main" val="3291787078"/>
                    </a:ext>
                  </a:extLst>
                </a:gridCol>
                <a:gridCol w="1231694">
                  <a:extLst>
                    <a:ext uri="{9D8B030D-6E8A-4147-A177-3AD203B41FA5}">
                      <a16:colId xmlns:a16="http://schemas.microsoft.com/office/drawing/2014/main" val="1929626652"/>
                    </a:ext>
                  </a:extLst>
                </a:gridCol>
                <a:gridCol w="1187817">
                  <a:extLst>
                    <a:ext uri="{9D8B030D-6E8A-4147-A177-3AD203B41FA5}">
                      <a16:colId xmlns:a16="http://schemas.microsoft.com/office/drawing/2014/main" val="1013290182"/>
                    </a:ext>
                  </a:extLst>
                </a:gridCol>
              </a:tblGrid>
              <a:tr h="65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Факторы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Аэрофлот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Сибирь (S7 Group)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Уральские Авиалинии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ЮТэйр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399796"/>
                  </a:ext>
                </a:extLst>
              </a:tr>
              <a:tr h="652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занятость пассажирских кресел, 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74,3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86,4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93,6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83,1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80,3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82,3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936801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грузооборот, тыс.т.км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921 058,13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204 809,59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124 155,07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249 525,03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75 618,58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38 291,70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82973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маршрутная сеть, шт.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20156"/>
                  </a:ext>
                </a:extLst>
              </a:tr>
              <a:tr h="435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бортпитания, балл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2,81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2,89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392677"/>
                  </a:ext>
                </a:extLst>
              </a:tr>
              <a:tr h="435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пассажирооборот, тыс.пасс.км.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51 632 690,10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36 757 242,63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7 24 082 349,71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24 396 643,19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20 778 957,82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11 596 044,18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454828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пассажиропоток, шт.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21 415 865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17 831 165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14 433 246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9 963 331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9 200 198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7 123 996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474752"/>
                  </a:ext>
                </a:extLst>
              </a:tr>
              <a:tr h="435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перевезено грузов и почты, т.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187 197,08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77 154,61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64 964,63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46 202,22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23 605,63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16 687,40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005022"/>
                  </a:ext>
                </a:extLst>
              </a:tr>
              <a:tr h="652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 коммерческой загрузки, %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60,5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75,9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85,8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63,2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71,6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72,1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119301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пунктуальность, балл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3,79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3,89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409224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флота, шт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864602"/>
                  </a:ext>
                </a:extLst>
              </a:tr>
              <a:tr h="21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 на борту, балл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3,81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3,97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3,12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570322"/>
                  </a:ext>
                </a:extLst>
              </a:tr>
              <a:tr h="435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возраст ВС, лет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14,2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247479"/>
                  </a:ext>
                </a:extLst>
              </a:tr>
            </a:tbl>
          </a:graphicData>
        </a:graphic>
      </p:graphicFrame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5 из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79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Матрица оценки весомости факторов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4959415"/>
                  </p:ext>
                </p:extLst>
              </p:nvPr>
            </p:nvGraphicFramePr>
            <p:xfrm>
              <a:off x="838200" y="1512916"/>
              <a:ext cx="10600113" cy="460947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59706">
                      <a:extLst>
                        <a:ext uri="{9D8B030D-6E8A-4147-A177-3AD203B41FA5}">
                          <a16:colId xmlns:a16="http://schemas.microsoft.com/office/drawing/2014/main" val="449626868"/>
                        </a:ext>
                      </a:extLst>
                    </a:gridCol>
                    <a:gridCol w="865371">
                      <a:extLst>
                        <a:ext uri="{9D8B030D-6E8A-4147-A177-3AD203B41FA5}">
                          <a16:colId xmlns:a16="http://schemas.microsoft.com/office/drawing/2014/main" val="2511315820"/>
                        </a:ext>
                      </a:extLst>
                    </a:gridCol>
                    <a:gridCol w="961673">
                      <a:extLst>
                        <a:ext uri="{9D8B030D-6E8A-4147-A177-3AD203B41FA5}">
                          <a16:colId xmlns:a16="http://schemas.microsoft.com/office/drawing/2014/main" val="3958329918"/>
                        </a:ext>
                      </a:extLst>
                    </a:gridCol>
                    <a:gridCol w="577140">
                      <a:extLst>
                        <a:ext uri="{9D8B030D-6E8A-4147-A177-3AD203B41FA5}">
                          <a16:colId xmlns:a16="http://schemas.microsoft.com/office/drawing/2014/main" val="1296817777"/>
                        </a:ext>
                      </a:extLst>
                    </a:gridCol>
                    <a:gridCol w="576462">
                      <a:extLst>
                        <a:ext uri="{9D8B030D-6E8A-4147-A177-3AD203B41FA5}">
                          <a16:colId xmlns:a16="http://schemas.microsoft.com/office/drawing/2014/main" val="3739111565"/>
                        </a:ext>
                      </a:extLst>
                    </a:gridCol>
                    <a:gridCol w="786022">
                      <a:extLst>
                        <a:ext uri="{9D8B030D-6E8A-4147-A177-3AD203B41FA5}">
                          <a16:colId xmlns:a16="http://schemas.microsoft.com/office/drawing/2014/main" val="2290888574"/>
                        </a:ext>
                      </a:extLst>
                    </a:gridCol>
                    <a:gridCol w="463882">
                      <a:extLst>
                        <a:ext uri="{9D8B030D-6E8A-4147-A177-3AD203B41FA5}">
                          <a16:colId xmlns:a16="http://schemas.microsoft.com/office/drawing/2014/main" val="2031025636"/>
                        </a:ext>
                      </a:extLst>
                    </a:gridCol>
                    <a:gridCol w="444893">
                      <a:extLst>
                        <a:ext uri="{9D8B030D-6E8A-4147-A177-3AD203B41FA5}">
                          <a16:colId xmlns:a16="http://schemas.microsoft.com/office/drawing/2014/main" val="3295465376"/>
                        </a:ext>
                      </a:extLst>
                    </a:gridCol>
                    <a:gridCol w="516781">
                      <a:extLst>
                        <a:ext uri="{9D8B030D-6E8A-4147-A177-3AD203B41FA5}">
                          <a16:colId xmlns:a16="http://schemas.microsoft.com/office/drawing/2014/main" val="3472945167"/>
                        </a:ext>
                      </a:extLst>
                    </a:gridCol>
                    <a:gridCol w="480158">
                      <a:extLst>
                        <a:ext uri="{9D8B030D-6E8A-4147-A177-3AD203B41FA5}">
                          <a16:colId xmlns:a16="http://schemas.microsoft.com/office/drawing/2014/main" val="3577341541"/>
                        </a:ext>
                      </a:extLst>
                    </a:gridCol>
                    <a:gridCol w="480837">
                      <a:extLst>
                        <a:ext uri="{9D8B030D-6E8A-4147-A177-3AD203B41FA5}">
                          <a16:colId xmlns:a16="http://schemas.microsoft.com/office/drawing/2014/main" val="4170552402"/>
                        </a:ext>
                      </a:extLst>
                    </a:gridCol>
                    <a:gridCol w="566967">
                      <a:extLst>
                        <a:ext uri="{9D8B030D-6E8A-4147-A177-3AD203B41FA5}">
                          <a16:colId xmlns:a16="http://schemas.microsoft.com/office/drawing/2014/main" val="3234403400"/>
                        </a:ext>
                      </a:extLst>
                    </a:gridCol>
                    <a:gridCol w="586634">
                      <a:extLst>
                        <a:ext uri="{9D8B030D-6E8A-4147-A177-3AD203B41FA5}">
                          <a16:colId xmlns:a16="http://schemas.microsoft.com/office/drawing/2014/main" val="1560820043"/>
                        </a:ext>
                      </a:extLst>
                    </a:gridCol>
                    <a:gridCol w="722950">
                      <a:extLst>
                        <a:ext uri="{9D8B030D-6E8A-4147-A177-3AD203B41FA5}">
                          <a16:colId xmlns:a16="http://schemas.microsoft.com/office/drawing/2014/main" val="3817717216"/>
                        </a:ext>
                      </a:extLst>
                    </a:gridCol>
                    <a:gridCol w="695742">
                      <a:extLst>
                        <a:ext uri="{9D8B030D-6E8A-4147-A177-3AD203B41FA5}">
                          <a16:colId xmlns:a16="http://schemas.microsoft.com/office/drawing/2014/main" val="2799609751"/>
                        </a:ext>
                      </a:extLst>
                    </a:gridCol>
                    <a:gridCol w="714895">
                      <a:extLst>
                        <a:ext uri="{9D8B030D-6E8A-4147-A177-3AD203B41FA5}">
                          <a16:colId xmlns:a16="http://schemas.microsoft.com/office/drawing/2014/main" val="4166314146"/>
                        </a:ext>
                      </a:extLst>
                    </a:gridCol>
                  </a:tblGrid>
                  <a:tr h="763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Факторы сравнения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занятость пассажирских кресел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процент коммерческой загрузки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пассажиропоток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перевезено грузов и почты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грузооборот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размер флота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средний возраст ВС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маршрутная сеть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пунктуальность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оценка бортпитания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сервис на борту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∏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ru-RU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ru-RU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ru-RU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ru-RU" sz="1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ru-RU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rad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Удельный вес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2947222"/>
                      </a:ext>
                    </a:extLst>
                  </a:tr>
                  <a:tr h="5725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занятость пассажирских кресел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29393280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4,191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0,221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4180095"/>
                      </a:ext>
                    </a:extLst>
                  </a:tr>
                  <a:tr h="5725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процент коммерческой загрузки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29393280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4,191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0,221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8666465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2,038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390295"/>
                      </a:ext>
                    </a:extLst>
                  </a:tr>
                  <a:tr h="190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пассажиропоток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2,038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1450252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перевезено грузов и почты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1286,25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1,816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0,096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3865319"/>
                      </a:ext>
                    </a:extLst>
                  </a:tr>
                  <a:tr h="190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грузооборот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823,2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1,750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0,092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0954621"/>
                      </a:ext>
                    </a:extLst>
                  </a:tr>
                  <a:tr h="190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размер флота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0,9795918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0,998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076738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средний возраст ВС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0,0523376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0,782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0,041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9622452"/>
                      </a:ext>
                    </a:extLst>
                  </a:tr>
                  <a:tr h="190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маршрутная сеть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1,053E-05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0,385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0,020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6554638"/>
                      </a:ext>
                    </a:extLst>
                  </a:tr>
                  <a:tr h="190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пунктуальность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6,121E-08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9600125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оценка бортпитания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6,121E-08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9551796"/>
                      </a:ext>
                    </a:extLst>
                  </a:tr>
                  <a:tr h="190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сервис на борту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6,121E-08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248989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4959415"/>
                  </p:ext>
                </p:extLst>
              </p:nvPr>
            </p:nvGraphicFramePr>
            <p:xfrm>
              <a:off x="838200" y="1512916"/>
              <a:ext cx="10600113" cy="460947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59706">
                      <a:extLst>
                        <a:ext uri="{9D8B030D-6E8A-4147-A177-3AD203B41FA5}">
                          <a16:colId xmlns:a16="http://schemas.microsoft.com/office/drawing/2014/main" val="449626868"/>
                        </a:ext>
                      </a:extLst>
                    </a:gridCol>
                    <a:gridCol w="865371">
                      <a:extLst>
                        <a:ext uri="{9D8B030D-6E8A-4147-A177-3AD203B41FA5}">
                          <a16:colId xmlns:a16="http://schemas.microsoft.com/office/drawing/2014/main" val="2511315820"/>
                        </a:ext>
                      </a:extLst>
                    </a:gridCol>
                    <a:gridCol w="961673">
                      <a:extLst>
                        <a:ext uri="{9D8B030D-6E8A-4147-A177-3AD203B41FA5}">
                          <a16:colId xmlns:a16="http://schemas.microsoft.com/office/drawing/2014/main" val="3958329918"/>
                        </a:ext>
                      </a:extLst>
                    </a:gridCol>
                    <a:gridCol w="577140">
                      <a:extLst>
                        <a:ext uri="{9D8B030D-6E8A-4147-A177-3AD203B41FA5}">
                          <a16:colId xmlns:a16="http://schemas.microsoft.com/office/drawing/2014/main" val="1296817777"/>
                        </a:ext>
                      </a:extLst>
                    </a:gridCol>
                    <a:gridCol w="576462">
                      <a:extLst>
                        <a:ext uri="{9D8B030D-6E8A-4147-A177-3AD203B41FA5}">
                          <a16:colId xmlns:a16="http://schemas.microsoft.com/office/drawing/2014/main" val="3739111565"/>
                        </a:ext>
                      </a:extLst>
                    </a:gridCol>
                    <a:gridCol w="786022">
                      <a:extLst>
                        <a:ext uri="{9D8B030D-6E8A-4147-A177-3AD203B41FA5}">
                          <a16:colId xmlns:a16="http://schemas.microsoft.com/office/drawing/2014/main" val="2290888574"/>
                        </a:ext>
                      </a:extLst>
                    </a:gridCol>
                    <a:gridCol w="463882">
                      <a:extLst>
                        <a:ext uri="{9D8B030D-6E8A-4147-A177-3AD203B41FA5}">
                          <a16:colId xmlns:a16="http://schemas.microsoft.com/office/drawing/2014/main" val="2031025636"/>
                        </a:ext>
                      </a:extLst>
                    </a:gridCol>
                    <a:gridCol w="444893">
                      <a:extLst>
                        <a:ext uri="{9D8B030D-6E8A-4147-A177-3AD203B41FA5}">
                          <a16:colId xmlns:a16="http://schemas.microsoft.com/office/drawing/2014/main" val="3295465376"/>
                        </a:ext>
                      </a:extLst>
                    </a:gridCol>
                    <a:gridCol w="516781">
                      <a:extLst>
                        <a:ext uri="{9D8B030D-6E8A-4147-A177-3AD203B41FA5}">
                          <a16:colId xmlns:a16="http://schemas.microsoft.com/office/drawing/2014/main" val="3472945167"/>
                        </a:ext>
                      </a:extLst>
                    </a:gridCol>
                    <a:gridCol w="480158">
                      <a:extLst>
                        <a:ext uri="{9D8B030D-6E8A-4147-A177-3AD203B41FA5}">
                          <a16:colId xmlns:a16="http://schemas.microsoft.com/office/drawing/2014/main" val="3577341541"/>
                        </a:ext>
                      </a:extLst>
                    </a:gridCol>
                    <a:gridCol w="480837">
                      <a:extLst>
                        <a:ext uri="{9D8B030D-6E8A-4147-A177-3AD203B41FA5}">
                          <a16:colId xmlns:a16="http://schemas.microsoft.com/office/drawing/2014/main" val="4170552402"/>
                        </a:ext>
                      </a:extLst>
                    </a:gridCol>
                    <a:gridCol w="566967">
                      <a:extLst>
                        <a:ext uri="{9D8B030D-6E8A-4147-A177-3AD203B41FA5}">
                          <a16:colId xmlns:a16="http://schemas.microsoft.com/office/drawing/2014/main" val="3234403400"/>
                        </a:ext>
                      </a:extLst>
                    </a:gridCol>
                    <a:gridCol w="586634">
                      <a:extLst>
                        <a:ext uri="{9D8B030D-6E8A-4147-A177-3AD203B41FA5}">
                          <a16:colId xmlns:a16="http://schemas.microsoft.com/office/drawing/2014/main" val="1560820043"/>
                        </a:ext>
                      </a:extLst>
                    </a:gridCol>
                    <a:gridCol w="722950">
                      <a:extLst>
                        <a:ext uri="{9D8B030D-6E8A-4147-A177-3AD203B41FA5}">
                          <a16:colId xmlns:a16="http://schemas.microsoft.com/office/drawing/2014/main" val="3817717216"/>
                        </a:ext>
                      </a:extLst>
                    </a:gridCol>
                    <a:gridCol w="695742">
                      <a:extLst>
                        <a:ext uri="{9D8B030D-6E8A-4147-A177-3AD203B41FA5}">
                          <a16:colId xmlns:a16="http://schemas.microsoft.com/office/drawing/2014/main" val="2799609751"/>
                        </a:ext>
                      </a:extLst>
                    </a:gridCol>
                    <a:gridCol w="714895">
                      <a:extLst>
                        <a:ext uri="{9D8B030D-6E8A-4147-A177-3AD203B41FA5}">
                          <a16:colId xmlns:a16="http://schemas.microsoft.com/office/drawing/2014/main" val="4166314146"/>
                        </a:ext>
                      </a:extLst>
                    </a:gridCol>
                  </a:tblGrid>
                  <a:tr h="763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Факторы сравнения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занятость пассажирских кресел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процент коммерческой загрузки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пассажиропоток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перевезено грузов и почты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грузооборот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размер флота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средний возраст ВС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маршрутная сеть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пунктуальность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оценка бортпитания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сервис на борту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8814" t="-25600" r="-198305" b="-5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2174" t="-25600" r="-103478" b="-5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Удельный вес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2947222"/>
                      </a:ext>
                    </a:extLst>
                  </a:tr>
                  <a:tr h="5725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занятость пассажирских кресел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29393280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4,191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0,221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4180095"/>
                      </a:ext>
                    </a:extLst>
                  </a:tr>
                  <a:tr h="5725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процент коммерческой загрузки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29393280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4,191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0,221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8666465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2,038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390295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пассажиропоток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2,038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0,108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1450252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перевезено грузов и почты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1286,25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1,816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0,096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386531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грузооборот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823,2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1,750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0,092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0954621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размер флота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0,9795918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0,998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076738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средний возраст ВС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0,0523376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0,782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0,041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9622452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маршрутная сеть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1,053E-05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0,385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0,020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6554638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пунктуальность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6,121E-08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9600125"/>
                      </a:ext>
                    </a:extLst>
                  </a:tr>
                  <a:tr h="3816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оценка бортпитания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6,121E-08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9551796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сервис на борту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0,50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6,121E-08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24898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6 из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31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Оценка конкурентоспособности авиакомпаний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176801"/>
              </p:ext>
            </p:extLst>
          </p:nvPr>
        </p:nvGraphicFramePr>
        <p:xfrm>
          <a:off x="511145" y="920808"/>
          <a:ext cx="6096000" cy="3098292"/>
        </p:xfrm>
        <a:graphic>
          <a:graphicData uri="http://schemas.openxmlformats.org/drawingml/2006/table">
            <a:tbl>
              <a:tblPr firstRow="1" firstCol="1" bandRow="1"/>
              <a:tblGrid>
                <a:gridCol w="1752869">
                  <a:extLst>
                    <a:ext uri="{9D8B030D-6E8A-4147-A177-3AD203B41FA5}">
                      <a16:colId xmlns:a16="http://schemas.microsoft.com/office/drawing/2014/main" val="87141401"/>
                    </a:ext>
                  </a:extLst>
                </a:gridCol>
                <a:gridCol w="680587">
                  <a:extLst>
                    <a:ext uri="{9D8B030D-6E8A-4147-A177-3AD203B41FA5}">
                      <a16:colId xmlns:a16="http://schemas.microsoft.com/office/drawing/2014/main" val="154634578"/>
                    </a:ext>
                  </a:extLst>
                </a:gridCol>
                <a:gridCol w="702709">
                  <a:extLst>
                    <a:ext uri="{9D8B030D-6E8A-4147-A177-3AD203B41FA5}">
                      <a16:colId xmlns:a16="http://schemas.microsoft.com/office/drawing/2014/main" val="2949396612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442820483"/>
                    </a:ext>
                  </a:extLst>
                </a:gridCol>
                <a:gridCol w="547853">
                  <a:extLst>
                    <a:ext uri="{9D8B030D-6E8A-4147-A177-3AD203B41FA5}">
                      <a16:colId xmlns:a16="http://schemas.microsoft.com/office/drawing/2014/main" val="603780744"/>
                    </a:ext>
                  </a:extLst>
                </a:gridCol>
                <a:gridCol w="462616">
                  <a:extLst>
                    <a:ext uri="{9D8B030D-6E8A-4147-A177-3AD203B41FA5}">
                      <a16:colId xmlns:a16="http://schemas.microsoft.com/office/drawing/2014/main" val="4056524156"/>
                    </a:ext>
                  </a:extLst>
                </a:gridCol>
                <a:gridCol w="767124">
                  <a:extLst>
                    <a:ext uri="{9D8B030D-6E8A-4147-A177-3AD203B41FA5}">
                      <a16:colId xmlns:a16="http://schemas.microsoft.com/office/drawing/2014/main" val="2166089598"/>
                    </a:ext>
                  </a:extLst>
                </a:gridCol>
                <a:gridCol w="624630">
                  <a:extLst>
                    <a:ext uri="{9D8B030D-6E8A-4147-A177-3AD203B41FA5}">
                      <a16:colId xmlns:a16="http://schemas.microsoft.com/office/drawing/2014/main" val="1506891007"/>
                    </a:ext>
                  </a:extLst>
                </a:gridCol>
              </a:tblGrid>
              <a:tr h="3769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удельный вес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Аэрофлот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Сибирь (S7 Group)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Уральские Авиалинии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ЮТэйр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787363"/>
                  </a:ext>
                </a:extLst>
              </a:tr>
              <a:tr h="251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занятость пассажирских кресел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5906"/>
                  </a:ext>
                </a:extLst>
              </a:tr>
              <a:tr h="251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 коммерческой загрузки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251694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пассажирооборот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0,108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29860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пассажиропоток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0,108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840853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перевезено грузов и почты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0,096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26866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грузооборот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0,092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843526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флота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406818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возраст ВС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0,041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116246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маршрутная сеть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180150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пунктуальность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69389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бортпитания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721111"/>
                  </a:ext>
                </a:extLst>
              </a:tr>
              <a:tr h="1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 на борту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090243"/>
                  </a:ext>
                </a:extLst>
              </a:tr>
              <a:tr h="251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Конкурентоспособность компании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099074"/>
                  </a:ext>
                </a:extLst>
              </a:tr>
            </a:tbl>
          </a:graphicData>
        </a:graphic>
      </p:graphicFrame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711440959"/>
              </p:ext>
            </p:extLst>
          </p:nvPr>
        </p:nvGraphicFramePr>
        <p:xfrm>
          <a:off x="6787514" y="1511012"/>
          <a:ext cx="5249315" cy="4282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22740"/>
              </p:ext>
            </p:extLst>
          </p:nvPr>
        </p:nvGraphicFramePr>
        <p:xfrm>
          <a:off x="511145" y="4490706"/>
          <a:ext cx="6096000" cy="2282952"/>
        </p:xfrm>
        <a:graphic>
          <a:graphicData uri="http://schemas.openxmlformats.org/drawingml/2006/table">
            <a:tbl>
              <a:tblPr firstRow="1" firstCol="1" bandRow="1"/>
              <a:tblGrid>
                <a:gridCol w="2150265">
                  <a:extLst>
                    <a:ext uri="{9D8B030D-6E8A-4147-A177-3AD203B41FA5}">
                      <a16:colId xmlns:a16="http://schemas.microsoft.com/office/drawing/2014/main" val="4044631479"/>
                    </a:ext>
                  </a:extLst>
                </a:gridCol>
                <a:gridCol w="714963">
                  <a:extLst>
                    <a:ext uri="{9D8B030D-6E8A-4147-A177-3AD203B41FA5}">
                      <a16:colId xmlns:a16="http://schemas.microsoft.com/office/drawing/2014/main" val="4004763837"/>
                    </a:ext>
                  </a:extLst>
                </a:gridCol>
                <a:gridCol w="659191">
                  <a:extLst>
                    <a:ext uri="{9D8B030D-6E8A-4147-A177-3AD203B41FA5}">
                      <a16:colId xmlns:a16="http://schemas.microsoft.com/office/drawing/2014/main" val="3830421911"/>
                    </a:ext>
                  </a:extLst>
                </a:gridCol>
                <a:gridCol w="666581">
                  <a:extLst>
                    <a:ext uri="{9D8B030D-6E8A-4147-A177-3AD203B41FA5}">
                      <a16:colId xmlns:a16="http://schemas.microsoft.com/office/drawing/2014/main" val="183163277"/>
                    </a:ext>
                  </a:extLst>
                </a:gridCol>
                <a:gridCol w="571836">
                  <a:extLst>
                    <a:ext uri="{9D8B030D-6E8A-4147-A177-3AD203B41FA5}">
                      <a16:colId xmlns:a16="http://schemas.microsoft.com/office/drawing/2014/main" val="3834941005"/>
                    </a:ext>
                  </a:extLst>
                </a:gridCol>
                <a:gridCol w="792238">
                  <a:extLst>
                    <a:ext uri="{9D8B030D-6E8A-4147-A177-3AD203B41FA5}">
                      <a16:colId xmlns:a16="http://schemas.microsoft.com/office/drawing/2014/main" val="3567126042"/>
                    </a:ext>
                  </a:extLst>
                </a:gridCol>
                <a:gridCol w="540926">
                  <a:extLst>
                    <a:ext uri="{9D8B030D-6E8A-4147-A177-3AD203B41FA5}">
                      <a16:colId xmlns:a16="http://schemas.microsoft.com/office/drawing/2014/main" val="1000770972"/>
                    </a:ext>
                  </a:extLst>
                </a:gridCol>
              </a:tblGrid>
              <a:tr h="283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Аэрофлот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Сибирь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Уральские Авиалинии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ЮТэйр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850397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занятость пассажирских кресел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1255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 коммерческой загрузки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787551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пассажирооборот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148,5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345,3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773213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пассажиропоток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132,8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400143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перевезено грузов и почты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142,6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188,2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305,2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693,0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1021,8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195572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грузооборот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349,7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641,9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269,1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1118,0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2305,4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026394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флота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229,5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743,9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235,9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552,8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449,2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917898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возраст ВС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184,0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267539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маршрутная сеть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128,8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128,8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408013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пунктуальность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123848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бортпитания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8351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 на борту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747768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11145" y="4101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Отклонение значений показателей деятельности компаний от эталона, % </a:t>
            </a:r>
            <a:endParaRPr lang="ru-RU" sz="140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227320" y="6390586"/>
            <a:ext cx="4114800" cy="365125"/>
          </a:xfrm>
        </p:spPr>
        <p:txBody>
          <a:bodyPr/>
          <a:lstStyle/>
          <a:p>
            <a:r>
              <a:rPr lang="ru-RU" dirty="0" smtClean="0"/>
              <a:t>7 из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37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650"/>
          </a:xfrm>
        </p:spPr>
        <p:txBody>
          <a:bodyPr/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СВОТ-анализ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312787"/>
              </p:ext>
            </p:extLst>
          </p:nvPr>
        </p:nvGraphicFramePr>
        <p:xfrm>
          <a:off x="630381" y="1461872"/>
          <a:ext cx="4806141" cy="1946346"/>
        </p:xfrm>
        <a:graphic>
          <a:graphicData uri="http://schemas.openxmlformats.org/drawingml/2006/table">
            <a:tbl>
              <a:tblPr firstRow="1" firstCol="1" bandRow="1"/>
              <a:tblGrid>
                <a:gridCol w="1668517">
                  <a:extLst>
                    <a:ext uri="{9D8B030D-6E8A-4147-A177-3AD203B41FA5}">
                      <a16:colId xmlns:a16="http://schemas.microsoft.com/office/drawing/2014/main" val="2152514471"/>
                    </a:ext>
                  </a:extLst>
                </a:gridCol>
                <a:gridCol w="876103">
                  <a:extLst>
                    <a:ext uri="{9D8B030D-6E8A-4147-A177-3AD203B41FA5}">
                      <a16:colId xmlns:a16="http://schemas.microsoft.com/office/drawing/2014/main" val="3314450329"/>
                    </a:ext>
                  </a:extLst>
                </a:gridCol>
                <a:gridCol w="305327">
                  <a:extLst>
                    <a:ext uri="{9D8B030D-6E8A-4147-A177-3AD203B41FA5}">
                      <a16:colId xmlns:a16="http://schemas.microsoft.com/office/drawing/2014/main" val="3646104169"/>
                    </a:ext>
                  </a:extLst>
                </a:gridCol>
                <a:gridCol w="453089">
                  <a:extLst>
                    <a:ext uri="{9D8B030D-6E8A-4147-A177-3AD203B41FA5}">
                      <a16:colId xmlns:a16="http://schemas.microsoft.com/office/drawing/2014/main" val="1644394999"/>
                    </a:ext>
                  </a:extLst>
                </a:gridCol>
                <a:gridCol w="453089">
                  <a:extLst>
                    <a:ext uri="{9D8B030D-6E8A-4147-A177-3AD203B41FA5}">
                      <a16:colId xmlns:a16="http://schemas.microsoft.com/office/drawing/2014/main" val="3957296984"/>
                    </a:ext>
                  </a:extLst>
                </a:gridCol>
                <a:gridCol w="525008">
                  <a:extLst>
                    <a:ext uri="{9D8B030D-6E8A-4147-A177-3AD203B41FA5}">
                      <a16:colId xmlns:a16="http://schemas.microsoft.com/office/drawing/2014/main" val="738564450"/>
                    </a:ext>
                  </a:extLst>
                </a:gridCol>
                <a:gridCol w="525008">
                  <a:extLst>
                    <a:ext uri="{9D8B030D-6E8A-4147-A177-3AD203B41FA5}">
                      <a16:colId xmlns:a16="http://schemas.microsoft.com/office/drawing/2014/main" val="1019587847"/>
                    </a:ext>
                  </a:extLst>
                </a:gridCol>
              </a:tblGrid>
              <a:tr h="2162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Количественный балл (+)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99852"/>
                  </a:ext>
                </a:extLst>
              </a:tr>
              <a:tr h="2162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689482"/>
                  </a:ext>
                </a:extLst>
              </a:tr>
              <a:tr h="4325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флота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С,П,Р,У,Ю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386151"/>
                  </a:ext>
                </a:extLst>
              </a:tr>
              <a:tr h="216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возраст ВС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С,Р,У,Ю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А,П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58419"/>
                  </a:ext>
                </a:extLst>
              </a:tr>
              <a:tr h="4325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бортпитания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У,Ю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А,С,Р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214501"/>
                  </a:ext>
                </a:extLst>
              </a:tr>
              <a:tr h="4325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 на борту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А,С,Р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575379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87946"/>
              </p:ext>
            </p:extLst>
          </p:nvPr>
        </p:nvGraphicFramePr>
        <p:xfrm>
          <a:off x="630379" y="4148718"/>
          <a:ext cx="4806142" cy="1653565"/>
        </p:xfrm>
        <a:graphic>
          <a:graphicData uri="http://schemas.openxmlformats.org/drawingml/2006/table">
            <a:tbl>
              <a:tblPr firstRow="1" firstCol="1" bandRow="1"/>
              <a:tblGrid>
                <a:gridCol w="1749016">
                  <a:extLst>
                    <a:ext uri="{9D8B030D-6E8A-4147-A177-3AD203B41FA5}">
                      <a16:colId xmlns:a16="http://schemas.microsoft.com/office/drawing/2014/main" val="940114848"/>
                    </a:ext>
                  </a:extLst>
                </a:gridCol>
                <a:gridCol w="702489">
                  <a:extLst>
                    <a:ext uri="{9D8B030D-6E8A-4147-A177-3AD203B41FA5}">
                      <a16:colId xmlns:a16="http://schemas.microsoft.com/office/drawing/2014/main" val="1325036079"/>
                    </a:ext>
                  </a:extLst>
                </a:gridCol>
                <a:gridCol w="396776">
                  <a:extLst>
                    <a:ext uri="{9D8B030D-6E8A-4147-A177-3AD203B41FA5}">
                      <a16:colId xmlns:a16="http://schemas.microsoft.com/office/drawing/2014/main" val="4100902740"/>
                    </a:ext>
                  </a:extLst>
                </a:gridCol>
                <a:gridCol w="507353">
                  <a:extLst>
                    <a:ext uri="{9D8B030D-6E8A-4147-A177-3AD203B41FA5}">
                      <a16:colId xmlns:a16="http://schemas.microsoft.com/office/drawing/2014/main" val="3792045003"/>
                    </a:ext>
                  </a:extLst>
                </a:gridCol>
                <a:gridCol w="624434">
                  <a:extLst>
                    <a:ext uri="{9D8B030D-6E8A-4147-A177-3AD203B41FA5}">
                      <a16:colId xmlns:a16="http://schemas.microsoft.com/office/drawing/2014/main" val="4022349304"/>
                    </a:ext>
                  </a:extLst>
                </a:gridCol>
                <a:gridCol w="468326">
                  <a:extLst>
                    <a:ext uri="{9D8B030D-6E8A-4147-A177-3AD203B41FA5}">
                      <a16:colId xmlns:a16="http://schemas.microsoft.com/office/drawing/2014/main" val="1966467757"/>
                    </a:ext>
                  </a:extLst>
                </a:gridCol>
                <a:gridCol w="357748">
                  <a:extLst>
                    <a:ext uri="{9D8B030D-6E8A-4147-A177-3AD203B41FA5}">
                      <a16:colId xmlns:a16="http://schemas.microsoft.com/office/drawing/2014/main" val="1812692371"/>
                    </a:ext>
                  </a:extLst>
                </a:gridCol>
              </a:tblGrid>
              <a:tr h="2442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Слабые стороны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Количественный балл (-)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25069"/>
                  </a:ext>
                </a:extLst>
              </a:tr>
              <a:tr h="2442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221479"/>
                  </a:ext>
                </a:extLst>
              </a:tr>
              <a:tr h="460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занятость пассажирских кресел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С,П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758856"/>
                  </a:ext>
                </a:extLst>
              </a:tr>
              <a:tr h="460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процент коммерческой загрузки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049890"/>
                  </a:ext>
                </a:extLst>
              </a:tr>
              <a:tr h="2442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маршрутная сеть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С,П,Р,Ю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53572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85508"/>
              </p:ext>
            </p:extLst>
          </p:nvPr>
        </p:nvGraphicFramePr>
        <p:xfrm>
          <a:off x="6185879" y="1461872"/>
          <a:ext cx="5506143" cy="1946346"/>
        </p:xfrm>
        <a:graphic>
          <a:graphicData uri="http://schemas.openxmlformats.org/drawingml/2006/table">
            <a:tbl>
              <a:tblPr firstRow="1" firstCol="1" bandRow="1"/>
              <a:tblGrid>
                <a:gridCol w="2486618">
                  <a:extLst>
                    <a:ext uri="{9D8B030D-6E8A-4147-A177-3AD203B41FA5}">
                      <a16:colId xmlns:a16="http://schemas.microsoft.com/office/drawing/2014/main" val="2293145772"/>
                    </a:ext>
                  </a:extLst>
                </a:gridCol>
                <a:gridCol w="1119270">
                  <a:extLst>
                    <a:ext uri="{9D8B030D-6E8A-4147-A177-3AD203B41FA5}">
                      <a16:colId xmlns:a16="http://schemas.microsoft.com/office/drawing/2014/main" val="216366809"/>
                    </a:ext>
                  </a:extLst>
                </a:gridCol>
                <a:gridCol w="380051">
                  <a:extLst>
                    <a:ext uri="{9D8B030D-6E8A-4147-A177-3AD203B41FA5}">
                      <a16:colId xmlns:a16="http://schemas.microsoft.com/office/drawing/2014/main" val="1857398703"/>
                    </a:ext>
                  </a:extLst>
                </a:gridCol>
                <a:gridCol w="380051">
                  <a:extLst>
                    <a:ext uri="{9D8B030D-6E8A-4147-A177-3AD203B41FA5}">
                      <a16:colId xmlns:a16="http://schemas.microsoft.com/office/drawing/2014/main" val="3339024933"/>
                    </a:ext>
                  </a:extLst>
                </a:gridCol>
                <a:gridCol w="380051">
                  <a:extLst>
                    <a:ext uri="{9D8B030D-6E8A-4147-A177-3AD203B41FA5}">
                      <a16:colId xmlns:a16="http://schemas.microsoft.com/office/drawing/2014/main" val="1763418941"/>
                    </a:ext>
                  </a:extLst>
                </a:gridCol>
                <a:gridCol w="380051">
                  <a:extLst>
                    <a:ext uri="{9D8B030D-6E8A-4147-A177-3AD203B41FA5}">
                      <a16:colId xmlns:a16="http://schemas.microsoft.com/office/drawing/2014/main" val="2694239209"/>
                    </a:ext>
                  </a:extLst>
                </a:gridCol>
                <a:gridCol w="380051">
                  <a:extLst>
                    <a:ext uri="{9D8B030D-6E8A-4147-A177-3AD203B41FA5}">
                      <a16:colId xmlns:a16="http://schemas.microsoft.com/office/drawing/2014/main" val="3230498848"/>
                    </a:ext>
                  </a:extLst>
                </a:gridCol>
              </a:tblGrid>
              <a:tr h="32439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Количественный балл (+)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25939"/>
                  </a:ext>
                </a:extLst>
              </a:tr>
              <a:tr h="32439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62203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пассажирооборот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П,Р,У,Б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426157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пассажиропоток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17759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перевезено грузов и почты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С,П,Р,У,Ю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478148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грузооборот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С,П,Р,У,Ю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5200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74112"/>
              </p:ext>
            </p:extLst>
          </p:nvPr>
        </p:nvGraphicFramePr>
        <p:xfrm>
          <a:off x="6185879" y="3949270"/>
          <a:ext cx="5506143" cy="2229597"/>
        </p:xfrm>
        <a:graphic>
          <a:graphicData uri="http://schemas.openxmlformats.org/drawingml/2006/table">
            <a:tbl>
              <a:tblPr firstRow="1" firstCol="1" bandRow="1"/>
              <a:tblGrid>
                <a:gridCol w="2388249">
                  <a:extLst>
                    <a:ext uri="{9D8B030D-6E8A-4147-A177-3AD203B41FA5}">
                      <a16:colId xmlns:a16="http://schemas.microsoft.com/office/drawing/2014/main" val="1266397159"/>
                    </a:ext>
                  </a:extLst>
                </a:gridCol>
                <a:gridCol w="993821">
                  <a:extLst>
                    <a:ext uri="{9D8B030D-6E8A-4147-A177-3AD203B41FA5}">
                      <a16:colId xmlns:a16="http://schemas.microsoft.com/office/drawing/2014/main" val="3570526189"/>
                    </a:ext>
                  </a:extLst>
                </a:gridCol>
                <a:gridCol w="232756">
                  <a:extLst>
                    <a:ext uri="{9D8B030D-6E8A-4147-A177-3AD203B41FA5}">
                      <a16:colId xmlns:a16="http://schemas.microsoft.com/office/drawing/2014/main" val="99511899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997812438"/>
                    </a:ext>
                  </a:extLst>
                </a:gridCol>
                <a:gridCol w="482139">
                  <a:extLst>
                    <a:ext uri="{9D8B030D-6E8A-4147-A177-3AD203B41FA5}">
                      <a16:colId xmlns:a16="http://schemas.microsoft.com/office/drawing/2014/main" val="2796878880"/>
                    </a:ext>
                  </a:extLst>
                </a:gridCol>
                <a:gridCol w="282632">
                  <a:extLst>
                    <a:ext uri="{9D8B030D-6E8A-4147-A177-3AD203B41FA5}">
                      <a16:colId xmlns:a16="http://schemas.microsoft.com/office/drawing/2014/main" val="3669690696"/>
                    </a:ext>
                  </a:extLst>
                </a:gridCol>
                <a:gridCol w="943666">
                  <a:extLst>
                    <a:ext uri="{9D8B030D-6E8A-4147-A177-3AD203B41FA5}">
                      <a16:colId xmlns:a16="http://schemas.microsoft.com/office/drawing/2014/main" val="4067144558"/>
                    </a:ext>
                  </a:extLst>
                </a:gridCol>
              </a:tblGrid>
              <a:tr h="17589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Количественный балл (-)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06739"/>
                  </a:ext>
                </a:extLst>
              </a:tr>
              <a:tr h="1758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61834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пунктуальность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С,Р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26497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демография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А,С,П,Р,У,Ю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058941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появление новых зарубежных конкурентов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А,С,П,Р,У,Ю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937973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появление новых российских конкурентов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А,С,П,Р,У,Ю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985002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рост цен на топливо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А,С,П,Р,У,Ю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17540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255415" y="1062655"/>
            <a:ext cx="1556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Сильные стороны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306710" y="3678743"/>
            <a:ext cx="1453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Слабые стороны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288391" y="1070969"/>
            <a:ext cx="1230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Возможности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629213" y="3524855"/>
            <a:ext cx="739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Угрозы</a:t>
            </a:r>
            <a:endParaRPr lang="ru-RU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8 из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03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28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Концептуальное представление позиционного поля метода СВОТ-анализа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700988"/>
              </p:ext>
            </p:extLst>
          </p:nvPr>
        </p:nvGraphicFramePr>
        <p:xfrm>
          <a:off x="838200" y="2353079"/>
          <a:ext cx="5479472" cy="2875626"/>
        </p:xfrm>
        <a:graphic>
          <a:graphicData uri="http://schemas.openxmlformats.org/drawingml/2006/table">
            <a:tbl>
              <a:tblPr firstRow="1" firstCol="1" bandRow="1"/>
              <a:tblGrid>
                <a:gridCol w="913134">
                  <a:extLst>
                    <a:ext uri="{9D8B030D-6E8A-4147-A177-3AD203B41FA5}">
                      <a16:colId xmlns:a16="http://schemas.microsoft.com/office/drawing/2014/main" val="4275066515"/>
                    </a:ext>
                  </a:extLst>
                </a:gridCol>
                <a:gridCol w="682854">
                  <a:extLst>
                    <a:ext uri="{9D8B030D-6E8A-4147-A177-3AD203B41FA5}">
                      <a16:colId xmlns:a16="http://schemas.microsoft.com/office/drawing/2014/main" val="4063934505"/>
                    </a:ext>
                  </a:extLst>
                </a:gridCol>
                <a:gridCol w="680857">
                  <a:extLst>
                    <a:ext uri="{9D8B030D-6E8A-4147-A177-3AD203B41FA5}">
                      <a16:colId xmlns:a16="http://schemas.microsoft.com/office/drawing/2014/main" val="37173947"/>
                    </a:ext>
                  </a:extLst>
                </a:gridCol>
                <a:gridCol w="1045579">
                  <a:extLst>
                    <a:ext uri="{9D8B030D-6E8A-4147-A177-3AD203B41FA5}">
                      <a16:colId xmlns:a16="http://schemas.microsoft.com/office/drawing/2014/main" val="1899413215"/>
                    </a:ext>
                  </a:extLst>
                </a:gridCol>
                <a:gridCol w="638928">
                  <a:extLst>
                    <a:ext uri="{9D8B030D-6E8A-4147-A177-3AD203B41FA5}">
                      <a16:colId xmlns:a16="http://schemas.microsoft.com/office/drawing/2014/main" val="3388264"/>
                    </a:ext>
                  </a:extLst>
                </a:gridCol>
                <a:gridCol w="750741">
                  <a:extLst>
                    <a:ext uri="{9D8B030D-6E8A-4147-A177-3AD203B41FA5}">
                      <a16:colId xmlns:a16="http://schemas.microsoft.com/office/drawing/2014/main" val="1916130948"/>
                    </a:ext>
                  </a:extLst>
                </a:gridCol>
                <a:gridCol w="767379">
                  <a:extLst>
                    <a:ext uri="{9D8B030D-6E8A-4147-A177-3AD203B41FA5}">
                      <a16:colId xmlns:a16="http://schemas.microsoft.com/office/drawing/2014/main" val="1019013246"/>
                    </a:ext>
                  </a:extLst>
                </a:gridCol>
              </a:tblGrid>
              <a:tr h="5751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Компания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сильная сторона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слабая сторона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абсцисса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ордината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280099"/>
                  </a:ext>
                </a:extLst>
              </a:tr>
              <a:tr h="2875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Аэрофлот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63240"/>
                  </a:ext>
                </a:extLst>
              </a:tr>
              <a:tr h="5751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Сибирь (S7 Group)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645814"/>
                  </a:ext>
                </a:extLst>
              </a:tr>
              <a:tr h="2875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577339"/>
                  </a:ext>
                </a:extLst>
              </a:tr>
              <a:tr h="2875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-2,75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993395"/>
                  </a:ext>
                </a:extLst>
              </a:tr>
              <a:tr h="5751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Уральские Авиалинии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519580"/>
                  </a:ext>
                </a:extLst>
              </a:tr>
              <a:tr h="2875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ЮТэйр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-0,92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-3,25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936790"/>
                  </a:ext>
                </a:extLst>
              </a:tr>
            </a:tbl>
          </a:graphicData>
        </a:graphic>
      </p:graphicFrame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073578942"/>
              </p:ext>
            </p:extLst>
          </p:nvPr>
        </p:nvGraphicFramePr>
        <p:xfrm>
          <a:off x="6773486" y="1788390"/>
          <a:ext cx="5072149" cy="3939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9 из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7624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1818</Words>
  <Application>Microsoft Office PowerPoint</Application>
  <PresentationFormat>Широкоэкранный</PresentationFormat>
  <Paragraphs>1100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Тема Office</vt:lpstr>
      <vt:lpstr>Geekbrains </vt:lpstr>
      <vt:lpstr> Цель дипломной работы: анализ конкурентоспособности компаний в сфере пассажирских авиаперевозок.  Объект исследования – авиакомпании России.  Предмет исследования – конкурентная среда.  В соответствии с целью дипломной работы будут рассмотрены следующие вопросы:  </vt:lpstr>
      <vt:lpstr>Анализ основных показателей функционирования рынка авиаперевозок</vt:lpstr>
      <vt:lpstr>АВС анализ перевозки пассажиров авиакомпаниями, 2021 г.</vt:lpstr>
      <vt:lpstr>Факторы конкурентоспособности:</vt:lpstr>
      <vt:lpstr>Матрица оценки весомости факторов</vt:lpstr>
      <vt:lpstr>Оценка конкурентоспособности авиакомпаний</vt:lpstr>
      <vt:lpstr>СВОТ-анализ</vt:lpstr>
      <vt:lpstr>Концептуальное представление позиционного поля метода СВОТ-анализа</vt:lpstr>
      <vt:lpstr>Рекомендации: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Geekbrains</dc:title>
  <dc:creator>Рубцов Николай Михайлович</dc:creator>
  <cp:lastModifiedBy>Рубцов Николай Михайлович</cp:lastModifiedBy>
  <cp:revision>11</cp:revision>
  <dcterms:created xsi:type="dcterms:W3CDTF">2023-11-24T05:15:17Z</dcterms:created>
  <dcterms:modified xsi:type="dcterms:W3CDTF">2023-11-24T06:37:05Z</dcterms:modified>
</cp:coreProperties>
</file>