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1.xml" ContentType="application/vnd.openxmlformats-officedocument.themeOverride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900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../embeddings/oleObject4.bin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5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188347711338701"/>
          <c:y val="0.13030084618600701"/>
          <c:w val="0.44807939524636337"/>
          <c:h val="0.85666906919539232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A33E-4624-8142-0527B44E8EC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A33E-4624-8142-0527B44E8EC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A33E-4624-8142-0527B44E8EC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A33E-4624-8142-0527B44E8EC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A33E-4624-8142-0527B44E8EC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A33E-4624-8142-0527B44E8EC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'[Диплом_Рубцов.xlsx]Анализ рынка'!$G$3:$G$7,'[Диплом_Рубцов.xlsx]Анализ рынка'!$G$33</c:f>
              <c:strCache>
                <c:ptCount val="6"/>
                <c:pt idx="0">
                  <c:v>Аэрофлот</c:v>
                </c:pt>
                <c:pt idx="1">
                  <c:v>Сибирь (S7 Group)</c:v>
                </c:pt>
                <c:pt idx="2">
                  <c:v>Победа</c:v>
                </c:pt>
                <c:pt idx="3">
                  <c:v>Россия</c:v>
                </c:pt>
                <c:pt idx="4">
                  <c:v>Уральские Авиалинии</c:v>
                </c:pt>
                <c:pt idx="5">
                  <c:v>Прочие</c:v>
                </c:pt>
              </c:strCache>
            </c:strRef>
          </c:cat>
          <c:val>
            <c:numRef>
              <c:f>'[Диплом_Рубцов.xlsx]Анализ рынка'!$H$3:$H$7,'[Диплом_Рубцов.xlsx]Анализ рынка'!$H$33</c:f>
              <c:numCache>
                <c:formatCode>#,##0</c:formatCode>
                <c:ptCount val="6"/>
                <c:pt idx="0">
                  <c:v>37220668</c:v>
                </c:pt>
                <c:pt idx="1">
                  <c:v>17945322</c:v>
                </c:pt>
                <c:pt idx="2">
                  <c:v>11553055</c:v>
                </c:pt>
                <c:pt idx="3">
                  <c:v>10287233</c:v>
                </c:pt>
                <c:pt idx="4">
                  <c:v>9616908</c:v>
                </c:pt>
                <c:pt idx="5">
                  <c:v>40010008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A33E-4624-8142-0527B44E8EC3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2C41-4946-9906-7099C84A162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2C41-4946-9906-7099C84A162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2C41-4946-9906-7099C84A162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2C41-4946-9906-7099C84A162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2C41-4946-9906-7099C84A162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2C41-4946-9906-7099C84A162C}"/>
              </c:ext>
            </c:extLst>
          </c:dPt>
          <c:dLbls>
            <c:dLbl>
              <c:idx val="0"/>
              <c:layout>
                <c:manualLayout>
                  <c:x val="-0.15834692232463674"/>
                  <c:y val="0.2299906053325130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2C41-4946-9906-7099C84A162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'[Диплом_Рубцов.xlsx]Анализ рынка'!$G$3:$G$7,'[Диплом_Рубцов.xlsx]Анализ рынка'!$G$33</c:f>
              <c:strCache>
                <c:ptCount val="6"/>
                <c:pt idx="0">
                  <c:v>Аэрофлот</c:v>
                </c:pt>
                <c:pt idx="1">
                  <c:v>Сибирь (S7 Group)</c:v>
                </c:pt>
                <c:pt idx="2">
                  <c:v>Победа</c:v>
                </c:pt>
                <c:pt idx="3">
                  <c:v>Россия</c:v>
                </c:pt>
                <c:pt idx="4">
                  <c:v>Уральские Авиалинии</c:v>
                </c:pt>
                <c:pt idx="5">
                  <c:v>Прочие</c:v>
                </c:pt>
              </c:strCache>
            </c:strRef>
          </c:cat>
          <c:val>
            <c:numRef>
              <c:f>'[Диплом_Рубцов.xlsx]Анализ рынка'!$I$3:$I$7,'[Диплом_Рубцов.xlsx]Анализ рынка'!$I$33</c:f>
              <c:numCache>
                <c:formatCode>#,##0</c:formatCode>
                <c:ptCount val="6"/>
                <c:pt idx="0">
                  <c:v>14563135</c:v>
                </c:pt>
                <c:pt idx="1">
                  <c:v>12349229</c:v>
                </c:pt>
                <c:pt idx="2">
                  <c:v>9086736</c:v>
                </c:pt>
                <c:pt idx="3">
                  <c:v>5710793</c:v>
                </c:pt>
                <c:pt idx="4">
                  <c:v>5632152</c:v>
                </c:pt>
                <c:pt idx="5">
                  <c:v>20787570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2C41-4946-9906-7099C84A162C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7584733904267739"/>
          <c:y val="7.1634523430437344E-2"/>
          <c:w val="0.44830532191464534"/>
          <c:h val="0.85673095313912528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3169-48F5-8865-02BE5AD478B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3169-48F5-8865-02BE5AD478B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3169-48F5-8865-02BE5AD478B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3169-48F5-8865-02BE5AD478B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3169-48F5-8865-02BE5AD478B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3169-48F5-8865-02BE5AD478B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'[Диплом_Рубцов.xlsx]Анализ рынка'!$G$3:$G$7,'[Диплом_Рубцов.xlsx]Анализ рынка'!$G$33</c:f>
              <c:strCache>
                <c:ptCount val="6"/>
                <c:pt idx="0">
                  <c:v>Аэрофлот</c:v>
                </c:pt>
                <c:pt idx="1">
                  <c:v>Сибирь (S7 Group)</c:v>
                </c:pt>
                <c:pt idx="2">
                  <c:v>Победа</c:v>
                </c:pt>
                <c:pt idx="3">
                  <c:v>Россия</c:v>
                </c:pt>
                <c:pt idx="4">
                  <c:v>Уральские Авиалинии</c:v>
                </c:pt>
                <c:pt idx="5">
                  <c:v>Прочие</c:v>
                </c:pt>
              </c:strCache>
            </c:strRef>
          </c:cat>
          <c:val>
            <c:numRef>
              <c:f>'[Диплом_Рубцов.xlsx]Анализ рынка'!$J$3:$J$7,'[Диплом_Рубцов.xlsx]Анализ рынка'!$J$33</c:f>
              <c:numCache>
                <c:formatCode>#,##0</c:formatCode>
                <c:ptCount val="6"/>
                <c:pt idx="0">
                  <c:v>21415865</c:v>
                </c:pt>
                <c:pt idx="1">
                  <c:v>17831165</c:v>
                </c:pt>
                <c:pt idx="2">
                  <c:v>14433246</c:v>
                </c:pt>
                <c:pt idx="3">
                  <c:v>9963331</c:v>
                </c:pt>
                <c:pt idx="4">
                  <c:v>9200198</c:v>
                </c:pt>
                <c:pt idx="5">
                  <c:v>36384963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3169-48F5-8865-02BE5AD478B1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'[Диплом_Рубцов.xlsx]рейтинговый метод'!$D$35</c:f>
              <c:strCache>
                <c:ptCount val="1"/>
                <c:pt idx="0">
                  <c:v>Аэрофлот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'[Диплом_Рубцов.xlsx]рейтинговый метод'!$B$36:$B$48</c:f>
              <c:strCache>
                <c:ptCount val="13"/>
                <c:pt idx="0">
                  <c:v>занятость пассажирских кресел</c:v>
                </c:pt>
                <c:pt idx="1">
                  <c:v>процент коммерческой загрузки</c:v>
                </c:pt>
                <c:pt idx="2">
                  <c:v>пассажирооборот</c:v>
                </c:pt>
                <c:pt idx="3">
                  <c:v>пассажиропоток</c:v>
                </c:pt>
                <c:pt idx="4">
                  <c:v>перевезено грузов и почты</c:v>
                </c:pt>
                <c:pt idx="5">
                  <c:v>грузооборот</c:v>
                </c:pt>
                <c:pt idx="6">
                  <c:v>размер флота</c:v>
                </c:pt>
                <c:pt idx="7">
                  <c:v>средний возраст ВС</c:v>
                </c:pt>
                <c:pt idx="8">
                  <c:v>маршрутная сеть</c:v>
                </c:pt>
                <c:pt idx="9">
                  <c:v>пунктуальность</c:v>
                </c:pt>
                <c:pt idx="10">
                  <c:v>оценка бортпитания</c:v>
                </c:pt>
                <c:pt idx="11">
                  <c:v>сервис на борту</c:v>
                </c:pt>
                <c:pt idx="12">
                  <c:v>Конкурентоспособность компании</c:v>
                </c:pt>
              </c:strCache>
            </c:strRef>
          </c:cat>
          <c:val>
            <c:numRef>
              <c:f>'[Диплом_Рубцов.xlsx]рейтинговый метод'!$D$36:$D$48</c:f>
              <c:numCache>
                <c:formatCode>0.00</c:formatCode>
                <c:ptCount val="13"/>
                <c:pt idx="0">
                  <c:v>0.79380341880341887</c:v>
                </c:pt>
                <c:pt idx="1">
                  <c:v>0.70512820512820518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0.98039215686274517</c:v>
                </c:pt>
                <c:pt idx="8">
                  <c:v>0.73770491803278693</c:v>
                </c:pt>
                <c:pt idx="9">
                  <c:v>0.90231362467866316</c:v>
                </c:pt>
                <c:pt idx="10">
                  <c:v>0.99716713881019836</c:v>
                </c:pt>
                <c:pt idx="11">
                  <c:v>0.91939546599496214</c:v>
                </c:pt>
                <c:pt idx="12">
                  <c:v>0.88059278694042586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9E-4A67-9EA6-00C94DDEFB4E}"/>
            </c:ext>
          </c:extLst>
        </c:ser>
        <c:ser>
          <c:idx val="1"/>
          <c:order val="1"/>
          <c:tx>
            <c:strRef>
              <c:f>'[Диплом_Рубцов.xlsx]рейтинговый метод'!$E$35</c:f>
              <c:strCache>
                <c:ptCount val="1"/>
                <c:pt idx="0">
                  <c:v>Сибирь (S7 Group)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'[Диплом_Рубцов.xlsx]рейтинговый метод'!$B$36:$B$48</c:f>
              <c:strCache>
                <c:ptCount val="13"/>
                <c:pt idx="0">
                  <c:v>занятость пассажирских кресел</c:v>
                </c:pt>
                <c:pt idx="1">
                  <c:v>процент коммерческой загрузки</c:v>
                </c:pt>
                <c:pt idx="2">
                  <c:v>пассажирооборот</c:v>
                </c:pt>
                <c:pt idx="3">
                  <c:v>пассажиропоток</c:v>
                </c:pt>
                <c:pt idx="4">
                  <c:v>перевезено грузов и почты</c:v>
                </c:pt>
                <c:pt idx="5">
                  <c:v>грузооборот</c:v>
                </c:pt>
                <c:pt idx="6">
                  <c:v>размер флота</c:v>
                </c:pt>
                <c:pt idx="7">
                  <c:v>средний возраст ВС</c:v>
                </c:pt>
                <c:pt idx="8">
                  <c:v>маршрутная сеть</c:v>
                </c:pt>
                <c:pt idx="9">
                  <c:v>пунктуальность</c:v>
                </c:pt>
                <c:pt idx="10">
                  <c:v>оценка бортпитания</c:v>
                </c:pt>
                <c:pt idx="11">
                  <c:v>сервис на борту</c:v>
                </c:pt>
                <c:pt idx="12">
                  <c:v>Конкурентоспособность компании</c:v>
                </c:pt>
              </c:strCache>
            </c:strRef>
          </c:cat>
          <c:val>
            <c:numRef>
              <c:f>'[Диплом_Рубцов.xlsx]рейтинговый метод'!$E$36:$E$48</c:f>
              <c:numCache>
                <c:formatCode>0.00</c:formatCode>
                <c:ptCount val="13"/>
                <c:pt idx="0">
                  <c:v>0.92307692307692324</c:v>
                </c:pt>
                <c:pt idx="1">
                  <c:v>0.88461538461538469</c:v>
                </c:pt>
                <c:pt idx="2">
                  <c:v>0.71189865487949855</c:v>
                </c:pt>
                <c:pt idx="3">
                  <c:v>0.83261474612396003</c:v>
                </c:pt>
                <c:pt idx="4">
                  <c:v>0.41215712339102728</c:v>
                </c:pt>
                <c:pt idx="5">
                  <c:v>0.22236337026849759</c:v>
                </c:pt>
                <c:pt idx="6">
                  <c:v>0.30346820809248554</c:v>
                </c:pt>
                <c:pt idx="7">
                  <c:v>0.52083333333333337</c:v>
                </c:pt>
                <c:pt idx="8">
                  <c:v>0.45355191256830601</c:v>
                </c:pt>
                <c:pt idx="9">
                  <c:v>0.97429305912596398</c:v>
                </c:pt>
                <c:pt idx="10">
                  <c:v>1</c:v>
                </c:pt>
                <c:pt idx="11">
                  <c:v>0.95969773299748107</c:v>
                </c:pt>
                <c:pt idx="12">
                  <c:v>0.71177748113273021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9E-4A67-9EA6-00C94DDEFB4E}"/>
            </c:ext>
          </c:extLst>
        </c:ser>
        <c:ser>
          <c:idx val="2"/>
          <c:order val="2"/>
          <c:tx>
            <c:strRef>
              <c:f>'[Диплом_Рубцов.xlsx]рейтинговый метод'!$F$35</c:f>
              <c:strCache>
                <c:ptCount val="1"/>
                <c:pt idx="0">
                  <c:v>Победа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'[Диплом_Рубцов.xlsx]рейтинговый метод'!$B$36:$B$48</c:f>
              <c:strCache>
                <c:ptCount val="13"/>
                <c:pt idx="0">
                  <c:v>занятость пассажирских кресел</c:v>
                </c:pt>
                <c:pt idx="1">
                  <c:v>процент коммерческой загрузки</c:v>
                </c:pt>
                <c:pt idx="2">
                  <c:v>пассажирооборот</c:v>
                </c:pt>
                <c:pt idx="3">
                  <c:v>пассажиропоток</c:v>
                </c:pt>
                <c:pt idx="4">
                  <c:v>перевезено грузов и почты</c:v>
                </c:pt>
                <c:pt idx="5">
                  <c:v>грузооборот</c:v>
                </c:pt>
                <c:pt idx="6">
                  <c:v>размер флота</c:v>
                </c:pt>
                <c:pt idx="7">
                  <c:v>средний возраст ВС</c:v>
                </c:pt>
                <c:pt idx="8">
                  <c:v>маршрутная сеть</c:v>
                </c:pt>
                <c:pt idx="9">
                  <c:v>пунктуальность</c:v>
                </c:pt>
                <c:pt idx="10">
                  <c:v>оценка бортпитания</c:v>
                </c:pt>
                <c:pt idx="11">
                  <c:v>сервис на борту</c:v>
                </c:pt>
                <c:pt idx="12">
                  <c:v>Конкурентоспособность компании</c:v>
                </c:pt>
              </c:strCache>
            </c:strRef>
          </c:cat>
          <c:val>
            <c:numRef>
              <c:f>'[Диплом_Рубцов.xlsx]рейтинговый метод'!$F$36:$F$48</c:f>
              <c:numCache>
                <c:formatCode>0.00</c:formatCode>
                <c:ptCount val="13"/>
                <c:pt idx="0">
                  <c:v>1</c:v>
                </c:pt>
                <c:pt idx="1">
                  <c:v>1</c:v>
                </c:pt>
                <c:pt idx="2">
                  <c:v>0.46641671513450739</c:v>
                </c:pt>
                <c:pt idx="3">
                  <c:v>0.67395111054351531</c:v>
                </c:pt>
                <c:pt idx="4">
                  <c:v>0.34703869312491414</c:v>
                </c:pt>
                <c:pt idx="5">
                  <c:v>0.13479612844848349</c:v>
                </c:pt>
                <c:pt idx="6">
                  <c:v>0.11849710982658959</c:v>
                </c:pt>
                <c:pt idx="7">
                  <c:v>1</c:v>
                </c:pt>
                <c:pt idx="8">
                  <c:v>0.43715846994535518</c:v>
                </c:pt>
                <c:pt idx="9">
                  <c:v>0.51413881748071977</c:v>
                </c:pt>
                <c:pt idx="10">
                  <c:v>0.56657223796033995</c:v>
                </c:pt>
                <c:pt idx="11">
                  <c:v>0.50377833753148615</c:v>
                </c:pt>
                <c:pt idx="12">
                  <c:v>0.68835900935861283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59E-4A67-9EA6-00C94DDEFB4E}"/>
            </c:ext>
          </c:extLst>
        </c:ser>
        <c:ser>
          <c:idx val="3"/>
          <c:order val="3"/>
          <c:tx>
            <c:strRef>
              <c:f>'[Диплом_Рубцов.xlsx]рейтинговый метод'!$G$35</c:f>
              <c:strCache>
                <c:ptCount val="1"/>
                <c:pt idx="0">
                  <c:v>Россия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'[Диплом_Рубцов.xlsx]рейтинговый метод'!$B$36:$B$48</c:f>
              <c:strCache>
                <c:ptCount val="13"/>
                <c:pt idx="0">
                  <c:v>занятость пассажирских кресел</c:v>
                </c:pt>
                <c:pt idx="1">
                  <c:v>процент коммерческой загрузки</c:v>
                </c:pt>
                <c:pt idx="2">
                  <c:v>пассажирооборот</c:v>
                </c:pt>
                <c:pt idx="3">
                  <c:v>пассажиропоток</c:v>
                </c:pt>
                <c:pt idx="4">
                  <c:v>перевезено грузов и почты</c:v>
                </c:pt>
                <c:pt idx="5">
                  <c:v>грузооборот</c:v>
                </c:pt>
                <c:pt idx="6">
                  <c:v>размер флота</c:v>
                </c:pt>
                <c:pt idx="7">
                  <c:v>средний возраст ВС</c:v>
                </c:pt>
                <c:pt idx="8">
                  <c:v>маршрутная сеть</c:v>
                </c:pt>
                <c:pt idx="9">
                  <c:v>пунктуальность</c:v>
                </c:pt>
                <c:pt idx="10">
                  <c:v>оценка бортпитания</c:v>
                </c:pt>
                <c:pt idx="11">
                  <c:v>сервис на борту</c:v>
                </c:pt>
                <c:pt idx="12">
                  <c:v>Конкурентоспособность компании</c:v>
                </c:pt>
              </c:strCache>
            </c:strRef>
          </c:cat>
          <c:val>
            <c:numRef>
              <c:f>'[Диплом_Рубцов.xlsx]рейтинговый метод'!$G$36:$G$48</c:f>
              <c:numCache>
                <c:formatCode>0.00</c:formatCode>
                <c:ptCount val="13"/>
                <c:pt idx="0">
                  <c:v>0.88782051282051277</c:v>
                </c:pt>
                <c:pt idx="1">
                  <c:v>0.73659673659673663</c:v>
                </c:pt>
                <c:pt idx="2">
                  <c:v>0.47250381769281474</c:v>
                </c:pt>
                <c:pt idx="3">
                  <c:v>0.46523131332775958</c:v>
                </c:pt>
                <c:pt idx="4">
                  <c:v>0.24681058059238961</c:v>
                </c:pt>
                <c:pt idx="5">
                  <c:v>0.2709112724513924</c:v>
                </c:pt>
                <c:pt idx="6">
                  <c:v>0.29768786127167629</c:v>
                </c:pt>
                <c:pt idx="7">
                  <c:v>0.5</c:v>
                </c:pt>
                <c:pt idx="8">
                  <c:v>0.43715846994535518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0.59393485219370334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59E-4A67-9EA6-00C94DDEFB4E}"/>
            </c:ext>
          </c:extLst>
        </c:ser>
        <c:ser>
          <c:idx val="4"/>
          <c:order val="4"/>
          <c:tx>
            <c:strRef>
              <c:f>'[Диплом_Рубцов.xlsx]рейтинговый метод'!$H$35</c:f>
              <c:strCache>
                <c:ptCount val="1"/>
                <c:pt idx="0">
                  <c:v>Уральские Авиалинии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'[Диплом_Рубцов.xlsx]рейтинговый метод'!$B$36:$B$48</c:f>
              <c:strCache>
                <c:ptCount val="13"/>
                <c:pt idx="0">
                  <c:v>занятость пассажирских кресел</c:v>
                </c:pt>
                <c:pt idx="1">
                  <c:v>процент коммерческой загрузки</c:v>
                </c:pt>
                <c:pt idx="2">
                  <c:v>пассажирооборот</c:v>
                </c:pt>
                <c:pt idx="3">
                  <c:v>пассажиропоток</c:v>
                </c:pt>
                <c:pt idx="4">
                  <c:v>перевезено грузов и почты</c:v>
                </c:pt>
                <c:pt idx="5">
                  <c:v>грузооборот</c:v>
                </c:pt>
                <c:pt idx="6">
                  <c:v>размер флота</c:v>
                </c:pt>
                <c:pt idx="7">
                  <c:v>средний возраст ВС</c:v>
                </c:pt>
                <c:pt idx="8">
                  <c:v>маршрутная сеть</c:v>
                </c:pt>
                <c:pt idx="9">
                  <c:v>пунктуальность</c:v>
                </c:pt>
                <c:pt idx="10">
                  <c:v>оценка бортпитания</c:v>
                </c:pt>
                <c:pt idx="11">
                  <c:v>сервис на борту</c:v>
                </c:pt>
                <c:pt idx="12">
                  <c:v>Конкурентоспособность компании</c:v>
                </c:pt>
              </c:strCache>
            </c:strRef>
          </c:cat>
          <c:val>
            <c:numRef>
              <c:f>'[Диплом_Рубцов.xlsx]рейтинговый метод'!$H$36:$H$48</c:f>
              <c:numCache>
                <c:formatCode>0.00</c:formatCode>
                <c:ptCount val="13"/>
                <c:pt idx="0">
                  <c:v>0.85790598290598297</c:v>
                </c:pt>
                <c:pt idx="1">
                  <c:v>0.83449883449883444</c:v>
                </c:pt>
                <c:pt idx="2">
                  <c:v>0.40243802482024854</c:v>
                </c:pt>
                <c:pt idx="3">
                  <c:v>0.42959731021838249</c:v>
                </c:pt>
                <c:pt idx="4">
                  <c:v>0.12610041780566236</c:v>
                </c:pt>
                <c:pt idx="5">
                  <c:v>8.2099682459781345E-2</c:v>
                </c:pt>
                <c:pt idx="6">
                  <c:v>0.15317919075144509</c:v>
                </c:pt>
                <c:pt idx="7">
                  <c:v>0.41666666666666663</c:v>
                </c:pt>
                <c:pt idx="8">
                  <c:v>1</c:v>
                </c:pt>
                <c:pt idx="9">
                  <c:v>0.77377892030848316</c:v>
                </c:pt>
                <c:pt idx="10">
                  <c:v>0.79603399433427768</c:v>
                </c:pt>
                <c:pt idx="11">
                  <c:v>0.78589420654911835</c:v>
                </c:pt>
                <c:pt idx="12">
                  <c:v>0.56044552026592009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59E-4A67-9EA6-00C94DDEFB4E}"/>
            </c:ext>
          </c:extLst>
        </c:ser>
        <c:ser>
          <c:idx val="5"/>
          <c:order val="5"/>
          <c:tx>
            <c:strRef>
              <c:f>'[Диплом_Рубцов.xlsx]рейтинговый метод'!$I$35</c:f>
              <c:strCache>
                <c:ptCount val="1"/>
                <c:pt idx="0">
                  <c:v>ЮТэйр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'[Диплом_Рубцов.xlsx]рейтинговый метод'!$B$36:$B$48</c:f>
              <c:strCache>
                <c:ptCount val="13"/>
                <c:pt idx="0">
                  <c:v>занятость пассажирских кресел</c:v>
                </c:pt>
                <c:pt idx="1">
                  <c:v>процент коммерческой загрузки</c:v>
                </c:pt>
                <c:pt idx="2">
                  <c:v>пассажирооборот</c:v>
                </c:pt>
                <c:pt idx="3">
                  <c:v>пассажиропоток</c:v>
                </c:pt>
                <c:pt idx="4">
                  <c:v>перевезено грузов и почты</c:v>
                </c:pt>
                <c:pt idx="5">
                  <c:v>грузооборот</c:v>
                </c:pt>
                <c:pt idx="6">
                  <c:v>размер флота</c:v>
                </c:pt>
                <c:pt idx="7">
                  <c:v>средний возраст ВС</c:v>
                </c:pt>
                <c:pt idx="8">
                  <c:v>маршрутная сеть</c:v>
                </c:pt>
                <c:pt idx="9">
                  <c:v>пунктуальность</c:v>
                </c:pt>
                <c:pt idx="10">
                  <c:v>оценка бортпитания</c:v>
                </c:pt>
                <c:pt idx="11">
                  <c:v>сервис на борту</c:v>
                </c:pt>
                <c:pt idx="12">
                  <c:v>Конкурентоспособность компании</c:v>
                </c:pt>
              </c:strCache>
            </c:strRef>
          </c:cat>
          <c:val>
            <c:numRef>
              <c:f>'[Диплом_Рубцов.xlsx]рейтинговый метод'!$I$36:$I$48</c:f>
              <c:numCache>
                <c:formatCode>0.00</c:formatCode>
                <c:ptCount val="13"/>
                <c:pt idx="0">
                  <c:v>0.87927350427350426</c:v>
                </c:pt>
                <c:pt idx="1">
                  <c:v>0.84032634032634024</c:v>
                </c:pt>
                <c:pt idx="2">
                  <c:v>0.22458725581683375</c:v>
                </c:pt>
                <c:pt idx="3">
                  <c:v>0.33265039726389756</c:v>
                </c:pt>
                <c:pt idx="4">
                  <c:v>8.9143484503070247E-2</c:v>
                </c:pt>
                <c:pt idx="5">
                  <c:v>4.1573597531786619E-2</c:v>
                </c:pt>
                <c:pt idx="6">
                  <c:v>0.18208092485549132</c:v>
                </c:pt>
                <c:pt idx="7">
                  <c:v>0.35211267605633806</c:v>
                </c:pt>
                <c:pt idx="8">
                  <c:v>0.54644808743169404</c:v>
                </c:pt>
                <c:pt idx="9">
                  <c:v>0.79691516709511567</c:v>
                </c:pt>
                <c:pt idx="10">
                  <c:v>0.81869688385269135</c:v>
                </c:pt>
                <c:pt idx="11">
                  <c:v>0.89420654911838782</c:v>
                </c:pt>
                <c:pt idx="12">
                  <c:v>0.52128813542633523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59E-4A67-9EA6-00C94DDEFB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461888"/>
        <c:axId val="45463424"/>
      </c:radarChart>
      <c:catAx>
        <c:axId val="45461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463424"/>
        <c:crosses val="autoZero"/>
        <c:auto val="1"/>
        <c:lblAlgn val="ctr"/>
        <c:lblOffset val="100"/>
        <c:noMultiLvlLbl val="0"/>
      </c:catAx>
      <c:valAx>
        <c:axId val="45463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461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>
              <a:noFill/>
            </a:ln>
          </c:spPr>
          <c:dLbls>
            <c:dLbl>
              <c:idx val="0"/>
              <c:layout>
                <c:manualLayout>
                  <c:x val="-0.12777777777777777"/>
                  <c:y val="-5.5555555555555552E-2"/>
                </c:manualLayout>
              </c:layout>
              <c:tx>
                <c:rich>
                  <a:bodyPr/>
                  <a:lstStyle/>
                  <a:p>
                    <a:r>
                      <a:rPr lang="ru-RU"/>
                      <a:t>Аэрофлот</a:t>
                    </a:r>
                  </a:p>
                  <a:p>
                    <a:r>
                      <a:rPr lang="ru-RU"/>
                      <a:t>2,67; 2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4402-4749-9DC6-600EE7FF7497}"/>
                </c:ext>
              </c:extLst>
            </c:dLbl>
            <c:dLbl>
              <c:idx val="1"/>
              <c:layout>
                <c:manualLayout>
                  <c:x val="1.6666666666666666E-2"/>
                  <c:y val="0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Сибирь (S7 Group)</a:t>
                    </a:r>
                  </a:p>
                  <a:p>
                    <a:r>
                      <a:rPr lang="en-US"/>
                      <a:t>0,5; -1,5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4402-4749-9DC6-600EE7FF7497}"/>
                </c:ext>
              </c:extLst>
            </c:dLbl>
            <c:dLbl>
              <c:idx val="2"/>
              <c:layout>
                <c:manualLayout>
                  <c:x val="5.5555555555555558E-3"/>
                  <c:y val="1.8518518518518517E-2"/>
                </c:manualLayout>
              </c:layout>
              <c:tx>
                <c:rich>
                  <a:bodyPr/>
                  <a:lstStyle/>
                  <a:p>
                    <a:r>
                      <a:rPr lang="ru-RU"/>
                      <a:t>Победа</a:t>
                    </a:r>
                  </a:p>
                  <a:p>
                    <a:r>
                      <a:rPr lang="ru-RU"/>
                      <a:t>-0,17; -3,5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4402-4749-9DC6-600EE7FF7497}"/>
                </c:ext>
              </c:extLst>
            </c:dLbl>
            <c:dLbl>
              <c:idx val="3"/>
              <c:layout>
                <c:manualLayout>
                  <c:x val="-0.1583333333333333"/>
                  <c:y val="-2.3148148148148147E-2"/>
                </c:manualLayout>
              </c:layout>
              <c:tx>
                <c:rich>
                  <a:bodyPr/>
                  <a:lstStyle/>
                  <a:p>
                    <a:r>
                      <a:rPr lang="ru-RU"/>
                      <a:t>Россия</a:t>
                    </a:r>
                  </a:p>
                  <a:p>
                    <a:r>
                      <a:rPr lang="ru-RU"/>
                      <a:t>-0,17; -2,75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4402-4749-9DC6-600EE7FF7497}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r>
                      <a:rPr lang="ru-RU"/>
                      <a:t>Уральские Авиалинии</a:t>
                    </a:r>
                  </a:p>
                  <a:p>
                    <a:r>
                      <a:rPr lang="ru-RU"/>
                      <a:t>0,50; -3,25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4402-4749-9DC6-600EE7FF7497}"/>
                </c:ext>
              </c:extLst>
            </c:dLbl>
            <c:dLbl>
              <c:idx val="5"/>
              <c:layout>
                <c:manualLayout>
                  <c:x val="-1.1111111111111112E-2"/>
                  <c:y val="4.1666666666666664E-2"/>
                </c:manualLayout>
              </c:layout>
              <c:tx>
                <c:rich>
                  <a:bodyPr/>
                  <a:lstStyle/>
                  <a:p>
                    <a:r>
                      <a:rPr lang="ru-RU"/>
                      <a:t>ЮТэйр</a:t>
                    </a:r>
                  </a:p>
                  <a:p>
                    <a:r>
                      <a:rPr lang="ru-RU"/>
                      <a:t>-0,92; -3,25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4402-4749-9DC6-600EE7FF749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00"/>
                </a:pPr>
                <a:endParaRPr lang="ru-RU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'[Диплом_Рубцов.xlsx]СВОТАнкета '!$O$28:$O$33</c:f>
              <c:numCache>
                <c:formatCode>General</c:formatCode>
                <c:ptCount val="6"/>
                <c:pt idx="0" formatCode="0.00">
                  <c:v>2.6666666666666665</c:v>
                </c:pt>
                <c:pt idx="1">
                  <c:v>0.5</c:v>
                </c:pt>
                <c:pt idx="2" formatCode="0.00">
                  <c:v>-0.16666666666666652</c:v>
                </c:pt>
                <c:pt idx="3" formatCode="0.00">
                  <c:v>-0.16666666666666652</c:v>
                </c:pt>
                <c:pt idx="4" formatCode="0.00">
                  <c:v>0.5</c:v>
                </c:pt>
                <c:pt idx="5" formatCode="0.00">
                  <c:v>-0.91666666666666652</c:v>
                </c:pt>
              </c:numCache>
            </c:numRef>
          </c:xVal>
          <c:yVal>
            <c:numRef>
              <c:f>'[Диплом_Рубцов.xlsx]СВОТАнкета '!$P$28:$P$33</c:f>
              <c:numCache>
                <c:formatCode>General</c:formatCode>
                <c:ptCount val="6"/>
                <c:pt idx="0">
                  <c:v>2</c:v>
                </c:pt>
                <c:pt idx="1">
                  <c:v>-1.5</c:v>
                </c:pt>
                <c:pt idx="2">
                  <c:v>-3.5</c:v>
                </c:pt>
                <c:pt idx="3">
                  <c:v>-2.75</c:v>
                </c:pt>
                <c:pt idx="4">
                  <c:v>-3.25</c:v>
                </c:pt>
                <c:pt idx="5">
                  <c:v>-3.25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4402-4749-9DC6-600EE7FF749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97243520"/>
        <c:axId val="97237632"/>
      </c:scatterChart>
      <c:valAx>
        <c:axId val="97243520"/>
        <c:scaling>
          <c:orientation val="minMax"/>
        </c:scaling>
        <c:delete val="0"/>
        <c:axPos val="b"/>
        <c:numFmt formatCode="0.00" sourceLinked="1"/>
        <c:majorTickMark val="out"/>
        <c:minorTickMark val="none"/>
        <c:tickLblPos val="nextTo"/>
        <c:crossAx val="97237632"/>
        <c:crosses val="autoZero"/>
        <c:crossBetween val="midCat"/>
      </c:valAx>
      <c:valAx>
        <c:axId val="972376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724352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443745-6E67-42F7-A696-FC8C7D64F173}" type="datetimeFigureOut">
              <a:rPr lang="ru-RU" smtClean="0"/>
              <a:t>28.11.2023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B14C4-1FCE-4FED-91C4-BECF79F555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9853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6F38-FABD-400E-B7CA-DC2776F98B28}" type="datetime1">
              <a:rPr lang="ru-RU" smtClean="0"/>
              <a:t>28.11.2023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2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6A95-102F-4740-AB8E-20C953A5E3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572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5A6DF-B4FF-466A-8892-128DE3F1CE14}" type="datetime1">
              <a:rPr lang="ru-RU" smtClean="0"/>
              <a:t>28.11.2023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2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6A95-102F-4740-AB8E-20C953A5E3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9641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61342-8B7E-4B64-8221-717C0ACF3BCB}" type="datetime1">
              <a:rPr lang="ru-RU" smtClean="0"/>
              <a:t>28.11.2023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2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6A95-102F-4740-AB8E-20C953A5E3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937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91C91-8CFA-4332-83B2-9DF96327F1FB}" type="datetime1">
              <a:rPr lang="ru-RU" smtClean="0"/>
              <a:t>28.11.2023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2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6A95-102F-4740-AB8E-20C953A5E3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4288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CA441-0B60-4FE8-B9A4-18BBAD0C1A28}" type="datetime1">
              <a:rPr lang="ru-RU" smtClean="0"/>
              <a:t>28.11.2023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2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6A95-102F-4740-AB8E-20C953A5E3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5717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C1D8D-B71F-442F-955D-3EB074517D6A}" type="datetime1">
              <a:rPr lang="ru-RU" smtClean="0"/>
              <a:t>28.11.2023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2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6A95-102F-4740-AB8E-20C953A5E3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2211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8A6B-513A-4556-B37D-B4546B7F1842}" type="datetime1">
              <a:rPr lang="ru-RU" smtClean="0"/>
              <a:t>28.11.2023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2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6A95-102F-4740-AB8E-20C953A5E3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8581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CE884-0DEE-43BB-A670-C1201F4FF86B}" type="datetime1">
              <a:rPr lang="ru-RU" smtClean="0"/>
              <a:t>28.11.2023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2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6A95-102F-4740-AB8E-20C953A5E3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0398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CEC68-DD6A-4EC0-929B-E26C785E967D}" type="datetime1">
              <a:rPr lang="ru-RU" smtClean="0"/>
              <a:t>28.11.2023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2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6A95-102F-4740-AB8E-20C953A5E3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5540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7C754-D42F-4658-83C3-83C26B474B11}" type="datetime1">
              <a:rPr lang="ru-RU" smtClean="0"/>
              <a:t>28.11.2023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2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6A95-102F-4740-AB8E-20C953A5E3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9408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A884-5C96-49BE-A294-B11561300DDB}" type="datetime1">
              <a:rPr lang="ru-RU" smtClean="0"/>
              <a:t>28.11.2023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2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6A95-102F-4740-AB8E-20C953A5E3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0986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08FAE-6D4F-4F9A-9E93-508E46D488B8}" type="datetime1">
              <a:rPr lang="ru-RU" smtClean="0"/>
              <a:t>28.11.2023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2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36A95-102F-4740-AB8E-20C953A5E3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710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1657004" y="989215"/>
            <a:ext cx="9144000" cy="1837112"/>
          </a:xfrm>
        </p:spPr>
        <p:txBody>
          <a:bodyPr>
            <a:normAutofit/>
          </a:bodyPr>
          <a:lstStyle/>
          <a:p>
            <a:pPr algn="just"/>
            <a:r>
              <a:rPr lang="ru-RU" dirty="0" err="1" smtClean="0"/>
              <a:t>Geekbrains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Заголовок 3"/>
          <p:cNvSpPr txBox="1">
            <a:spLocks/>
          </p:cNvSpPr>
          <p:nvPr/>
        </p:nvSpPr>
        <p:spPr>
          <a:xfrm>
            <a:off x="1657004" y="2826327"/>
            <a:ext cx="9144000" cy="18371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 </a:t>
            </a:r>
          </a:p>
          <a:p>
            <a:r>
              <a:rPr lang="ru-RU" b="1" dirty="0"/>
              <a:t>Анализ конкурентоспособности авиакомпаний на рынке авиаперевозок РФ</a:t>
            </a:r>
            <a:endParaRPr lang="ru-RU" dirty="0"/>
          </a:p>
          <a:p>
            <a:pPr algn="just"/>
            <a:endParaRPr lang="ru-RU" dirty="0"/>
          </a:p>
        </p:txBody>
      </p:sp>
      <p:sp>
        <p:nvSpPr>
          <p:cNvPr id="7" name="Заголовок 3"/>
          <p:cNvSpPr txBox="1">
            <a:spLocks/>
          </p:cNvSpPr>
          <p:nvPr/>
        </p:nvSpPr>
        <p:spPr>
          <a:xfrm>
            <a:off x="1590502" y="4389120"/>
            <a:ext cx="9144000" cy="1837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796146" y="4389120"/>
            <a:ext cx="6096000" cy="11828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596640" indent="449580" algn="ctr"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Аналитик больших данных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ru-RU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Рубцов Н.М.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181004" y="5392860"/>
            <a:ext cx="6096000" cy="78765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Москва</a:t>
            </a:r>
            <a:endParaRPr lang="ru-RU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2023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142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5282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Концептуальное представление позиционного поля метода СВОТ-анализа</a:t>
            </a:r>
            <a:endParaRPr lang="ru-RU" sz="2400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7166687"/>
              </p:ext>
            </p:extLst>
          </p:nvPr>
        </p:nvGraphicFramePr>
        <p:xfrm>
          <a:off x="838200" y="2353079"/>
          <a:ext cx="5479472" cy="2875626"/>
        </p:xfrm>
        <a:graphic>
          <a:graphicData uri="http://schemas.openxmlformats.org/drawingml/2006/table">
            <a:tbl>
              <a:tblPr firstRow="1" firstCol="1" bandRow="1"/>
              <a:tblGrid>
                <a:gridCol w="913134">
                  <a:extLst>
                    <a:ext uri="{9D8B030D-6E8A-4147-A177-3AD203B41FA5}">
                      <a16:colId xmlns:a16="http://schemas.microsoft.com/office/drawing/2014/main" val="4275066515"/>
                    </a:ext>
                  </a:extLst>
                </a:gridCol>
                <a:gridCol w="682854">
                  <a:extLst>
                    <a:ext uri="{9D8B030D-6E8A-4147-A177-3AD203B41FA5}">
                      <a16:colId xmlns:a16="http://schemas.microsoft.com/office/drawing/2014/main" val="4063934505"/>
                    </a:ext>
                  </a:extLst>
                </a:gridCol>
                <a:gridCol w="680857">
                  <a:extLst>
                    <a:ext uri="{9D8B030D-6E8A-4147-A177-3AD203B41FA5}">
                      <a16:colId xmlns:a16="http://schemas.microsoft.com/office/drawing/2014/main" val="37173947"/>
                    </a:ext>
                  </a:extLst>
                </a:gridCol>
                <a:gridCol w="1045579">
                  <a:extLst>
                    <a:ext uri="{9D8B030D-6E8A-4147-A177-3AD203B41FA5}">
                      <a16:colId xmlns:a16="http://schemas.microsoft.com/office/drawing/2014/main" val="1899413215"/>
                    </a:ext>
                  </a:extLst>
                </a:gridCol>
                <a:gridCol w="638928">
                  <a:extLst>
                    <a:ext uri="{9D8B030D-6E8A-4147-A177-3AD203B41FA5}">
                      <a16:colId xmlns:a16="http://schemas.microsoft.com/office/drawing/2014/main" val="3388264"/>
                    </a:ext>
                  </a:extLst>
                </a:gridCol>
                <a:gridCol w="750741">
                  <a:extLst>
                    <a:ext uri="{9D8B030D-6E8A-4147-A177-3AD203B41FA5}">
                      <a16:colId xmlns:a16="http://schemas.microsoft.com/office/drawing/2014/main" val="1916130948"/>
                    </a:ext>
                  </a:extLst>
                </a:gridCol>
                <a:gridCol w="767379">
                  <a:extLst>
                    <a:ext uri="{9D8B030D-6E8A-4147-A177-3AD203B41FA5}">
                      <a16:colId xmlns:a16="http://schemas.microsoft.com/office/drawing/2014/main" val="1019013246"/>
                    </a:ext>
                  </a:extLst>
                </a:gridCol>
              </a:tblGrid>
              <a:tr h="5751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Компания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сильная сторона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слабая сторона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возможности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угрозы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абсцисса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ордината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1280099"/>
                  </a:ext>
                </a:extLst>
              </a:tr>
              <a:tr h="2875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Аэрофлот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3,33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2,67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563240"/>
                  </a:ext>
                </a:extLst>
              </a:tr>
              <a:tr h="5751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Сибирь (S7 Group)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2,25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3,75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-1,5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4645814"/>
                  </a:ext>
                </a:extLst>
              </a:tr>
              <a:tr h="2875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Победа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2,5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2,67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-0,17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-3,5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0577339"/>
                  </a:ext>
                </a:extLst>
              </a:tr>
              <a:tr h="2875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Россия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3,67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3,75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-0,17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-2,75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6993395"/>
                  </a:ext>
                </a:extLst>
              </a:tr>
              <a:tr h="5751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Уральские Авиалинии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2,5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4,25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0,50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-3,25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0519580"/>
                  </a:ext>
                </a:extLst>
              </a:tr>
              <a:tr h="2875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ЮТэйр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2,75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3,67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4,25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-0,92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-3,25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9936790"/>
                  </a:ext>
                </a:extLst>
              </a:tr>
            </a:tbl>
          </a:graphicData>
        </a:graphic>
      </p:graphicFrame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9 из </a:t>
            </a:r>
            <a:r>
              <a:rPr lang="ru-RU" dirty="0" smtClean="0"/>
              <a:t>11</a:t>
            </a:r>
            <a:endParaRPr lang="ru-RU" dirty="0"/>
          </a:p>
        </p:txBody>
      </p:sp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4073578942"/>
              </p:ext>
            </p:extLst>
          </p:nvPr>
        </p:nvGraphicFramePr>
        <p:xfrm>
          <a:off x="6773486" y="1788390"/>
          <a:ext cx="5072149" cy="3939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10762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4788"/>
          </a:xfrm>
        </p:spPr>
        <p:txBody>
          <a:bodyPr>
            <a:normAutofit/>
          </a:bodyPr>
          <a:lstStyle/>
          <a:p>
            <a:pPr algn="ct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Рекомендации: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85800" indent="-457200" algn="just">
              <a:lnSpc>
                <a:spcPct val="150000"/>
              </a:lnSpc>
            </a:pPr>
            <a:r>
              <a:rPr lang="ru-RU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участие в программах по возмещению операционных расходов;</a:t>
            </a:r>
            <a:endParaRPr lang="ru-RU" sz="26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indent="-457200" algn="just">
              <a:lnSpc>
                <a:spcPct val="150000"/>
              </a:lnSpc>
            </a:pPr>
            <a:r>
              <a:rPr lang="ru-RU" sz="2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участие </a:t>
            </a:r>
            <a:r>
              <a:rPr lang="ru-RU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программах по возмещению недополученных доходов;</a:t>
            </a:r>
            <a:endParaRPr lang="ru-RU" sz="26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indent="-457200" algn="just">
              <a:lnSpc>
                <a:spcPct val="150000"/>
              </a:lnSpc>
            </a:pPr>
            <a:r>
              <a:rPr lang="ru-RU" sz="2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замещение </a:t>
            </a:r>
            <a:r>
              <a:rPr lang="ru-RU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иностранных ПП отечественными разработками;</a:t>
            </a:r>
            <a:endParaRPr lang="ru-RU" sz="26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indent="-457200" algn="just">
              <a:lnSpc>
                <a:spcPct val="150000"/>
              </a:lnSpc>
            </a:pPr>
            <a:r>
              <a:rPr lang="ru-RU" sz="2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повышение </a:t>
            </a:r>
            <a:r>
              <a:rPr lang="ru-RU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качества услуг наземного базирования и на борту судна;</a:t>
            </a:r>
            <a:endParaRPr lang="ru-RU" sz="26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indent="-457200" algn="just">
              <a:lnSpc>
                <a:spcPct val="150000"/>
              </a:lnSpc>
            </a:pPr>
            <a:r>
              <a:rPr lang="ru-RU" sz="2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омоложение </a:t>
            </a:r>
            <a:r>
              <a:rPr lang="ru-RU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парка воздушных судов за счет приобретение новых самолетов отечественной разработки;</a:t>
            </a:r>
            <a:endParaRPr lang="ru-RU" sz="26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indent="-457200" algn="just">
              <a:lnSpc>
                <a:spcPct val="150000"/>
              </a:lnSpc>
            </a:pPr>
            <a:r>
              <a:rPr lang="ru-RU" sz="2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планирование </a:t>
            </a:r>
            <a:r>
              <a:rPr lang="ru-RU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работ по эксплуатации судов с целью загрузки </a:t>
            </a:r>
            <a:r>
              <a:rPr lang="ru-RU" sz="2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 доиспользованных мощностей</a:t>
            </a:r>
            <a:r>
              <a:rPr lang="ru-RU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26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indent="-457200" algn="just">
              <a:lnSpc>
                <a:spcPct val="150000"/>
              </a:lnSpc>
            </a:pPr>
            <a:r>
              <a:rPr lang="ru-RU" sz="2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изменение/дополнение </a:t>
            </a:r>
            <a:r>
              <a:rPr lang="ru-RU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маршрутной сети с целью оптимизации перевозок.</a:t>
            </a:r>
            <a:endParaRPr lang="ru-RU" sz="26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10 из </a:t>
            </a:r>
            <a:r>
              <a:rPr lang="ru-RU" dirty="0" smtClean="0"/>
              <a:t>11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6905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073" y="1796529"/>
            <a:ext cx="10515600" cy="106097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дипломной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работы: анализ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конкурентоспособности компаний в сфере пассажирских авиаперевозок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 исследования – авиакомпании России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исследования – конкурентная среда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соответствии с целью дипломной работы будут рассмотрены следующие вопросы: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955473" y="6292416"/>
            <a:ext cx="4114800" cy="365125"/>
          </a:xfrm>
        </p:spPr>
        <p:txBody>
          <a:bodyPr/>
          <a:lstStyle/>
          <a:p>
            <a:fld id="{D20001BE-76E1-4381-9295-F4FAEA45C7B0}" type="slidenum">
              <a:rPr lang="ru-RU" smtClean="0"/>
              <a:t>2</a:t>
            </a:fld>
            <a:r>
              <a:rPr lang="ru-RU" dirty="0" smtClean="0"/>
              <a:t> из </a:t>
            </a:r>
            <a:r>
              <a:rPr lang="ru-RU" dirty="0" smtClean="0"/>
              <a:t>11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979516" y="51494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755073" y="4648200"/>
            <a:ext cx="10515600" cy="1644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Раскрыть содержание понятия конкуренция и конкурентоспособность</a:t>
            </a:r>
            <a:b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Привести алгоритм оценки конкурентоспособности рынка авиаперевозок и его субъектов</a:t>
            </a:r>
            <a:b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Рассмотреть методы оценки показателей конкурентоспособности</a:t>
            </a:r>
            <a:b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Провести оценку и анализ показателей, характеризующих конкурентоспособность авиакомпаний</a:t>
            </a:r>
            <a:b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712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904"/>
          </a:xfrm>
        </p:spPr>
        <p:txBody>
          <a:bodyPr>
            <a:normAutofit/>
          </a:bodyPr>
          <a:lstStyle/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основных показателей функционирования рынка авиаперевозок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4154112"/>
              </p:ext>
            </p:extLst>
          </p:nvPr>
        </p:nvGraphicFramePr>
        <p:xfrm>
          <a:off x="270338" y="1521229"/>
          <a:ext cx="6297930" cy="1592453"/>
        </p:xfrm>
        <a:graphic>
          <a:graphicData uri="http://schemas.openxmlformats.org/drawingml/2006/table">
            <a:tbl>
              <a:tblPr firstRow="1" firstCol="1" bandRow="1"/>
              <a:tblGrid>
                <a:gridCol w="1528099">
                  <a:extLst>
                    <a:ext uri="{9D8B030D-6E8A-4147-A177-3AD203B41FA5}">
                      <a16:colId xmlns:a16="http://schemas.microsoft.com/office/drawing/2014/main" val="2270383859"/>
                    </a:ext>
                  </a:extLst>
                </a:gridCol>
                <a:gridCol w="1076977">
                  <a:extLst>
                    <a:ext uri="{9D8B030D-6E8A-4147-A177-3AD203B41FA5}">
                      <a16:colId xmlns:a16="http://schemas.microsoft.com/office/drawing/2014/main" val="70532470"/>
                    </a:ext>
                  </a:extLst>
                </a:gridCol>
                <a:gridCol w="1014073">
                  <a:extLst>
                    <a:ext uri="{9D8B030D-6E8A-4147-A177-3AD203B41FA5}">
                      <a16:colId xmlns:a16="http://schemas.microsoft.com/office/drawing/2014/main" val="4105650769"/>
                    </a:ext>
                  </a:extLst>
                </a:gridCol>
                <a:gridCol w="1057280">
                  <a:extLst>
                    <a:ext uri="{9D8B030D-6E8A-4147-A177-3AD203B41FA5}">
                      <a16:colId xmlns:a16="http://schemas.microsoft.com/office/drawing/2014/main" val="996202663"/>
                    </a:ext>
                  </a:extLst>
                </a:gridCol>
                <a:gridCol w="827906">
                  <a:extLst>
                    <a:ext uri="{9D8B030D-6E8A-4147-A177-3AD203B41FA5}">
                      <a16:colId xmlns:a16="http://schemas.microsoft.com/office/drawing/2014/main" val="3376578261"/>
                    </a:ext>
                  </a:extLst>
                </a:gridCol>
                <a:gridCol w="793595">
                  <a:extLst>
                    <a:ext uri="{9D8B030D-6E8A-4147-A177-3AD203B41FA5}">
                      <a16:colId xmlns:a16="http://schemas.microsoft.com/office/drawing/2014/main" val="314353788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Показатели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2021/2019, %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2021/2020, %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21548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Перевозка пассажиров, чел.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128129290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69244250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109228768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85,25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157,74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538817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Занятость кресел, %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83,9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74,5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81,5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97,14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109,40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940673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Пассажирооборот, тыс.пасс.км.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322986264,22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153512306,47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243262333,14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75,32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158,46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7192755"/>
                  </a:ext>
                </a:extLst>
              </a:tr>
            </a:tbl>
          </a:graphicData>
        </a:graphic>
      </p:graphicFrame>
      <p:sp>
        <p:nvSpPr>
          <p:cNvPr id="13" name="Нижний колонтитул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3 из </a:t>
            </a:r>
            <a:r>
              <a:rPr lang="ru-RU" dirty="0" smtClean="0"/>
              <a:t>11</a:t>
            </a:r>
            <a:endParaRPr lang="ru-RU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36877" y="1064030"/>
            <a:ext cx="545912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Динамика основных показателей рынка авиаперевозок, 2019-2021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гг.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165990" y="984852"/>
            <a:ext cx="33891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Динамика </a:t>
            </a: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пассажиропотока, 2019-2021 </a:t>
            </a:r>
            <a:r>
              <a:rPr lang="ru-RU" sz="1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гг.</a:t>
            </a:r>
            <a:endParaRPr lang="ru-RU" sz="1400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448847"/>
              </p:ext>
            </p:extLst>
          </p:nvPr>
        </p:nvGraphicFramePr>
        <p:xfrm>
          <a:off x="7373388" y="1371807"/>
          <a:ext cx="4421098" cy="5220178"/>
        </p:xfrm>
        <a:graphic>
          <a:graphicData uri="http://schemas.openxmlformats.org/drawingml/2006/table">
            <a:tbl>
              <a:tblPr firstRow="1" firstCol="1" bandRow="1"/>
              <a:tblGrid>
                <a:gridCol w="1282813">
                  <a:extLst>
                    <a:ext uri="{9D8B030D-6E8A-4147-A177-3AD203B41FA5}">
                      <a16:colId xmlns:a16="http://schemas.microsoft.com/office/drawing/2014/main" val="1157252170"/>
                    </a:ext>
                  </a:extLst>
                </a:gridCol>
                <a:gridCol w="853698">
                  <a:extLst>
                    <a:ext uri="{9D8B030D-6E8A-4147-A177-3AD203B41FA5}">
                      <a16:colId xmlns:a16="http://schemas.microsoft.com/office/drawing/2014/main" val="2541160330"/>
                    </a:ext>
                  </a:extLst>
                </a:gridCol>
                <a:gridCol w="785201">
                  <a:extLst>
                    <a:ext uri="{9D8B030D-6E8A-4147-A177-3AD203B41FA5}">
                      <a16:colId xmlns:a16="http://schemas.microsoft.com/office/drawing/2014/main" val="3777205712"/>
                    </a:ext>
                  </a:extLst>
                </a:gridCol>
                <a:gridCol w="739368">
                  <a:extLst>
                    <a:ext uri="{9D8B030D-6E8A-4147-A177-3AD203B41FA5}">
                      <a16:colId xmlns:a16="http://schemas.microsoft.com/office/drawing/2014/main" val="2952257478"/>
                    </a:ext>
                  </a:extLst>
                </a:gridCol>
                <a:gridCol w="760018">
                  <a:extLst>
                    <a:ext uri="{9D8B030D-6E8A-4147-A177-3AD203B41FA5}">
                      <a16:colId xmlns:a16="http://schemas.microsoft.com/office/drawing/2014/main" val="1497840535"/>
                    </a:ext>
                  </a:extLst>
                </a:gridCol>
              </a:tblGrid>
              <a:tr h="141720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Авиакомпания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Перевезено пассажиров, чел.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Средний темп роста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177590"/>
                  </a:ext>
                </a:extLst>
              </a:tr>
              <a:tr h="14172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656516"/>
                  </a:ext>
                </a:extLst>
              </a:tr>
              <a:tr h="1517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Аэрофлот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37 220 668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14 563 135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21 415 865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0,93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2218632"/>
                  </a:ext>
                </a:extLst>
              </a:tr>
              <a:tr h="1517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Сибирь (S7 </a:t>
                      </a:r>
                      <a:r>
                        <a:rPr lang="ru-RU" sz="7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Group</a:t>
                      </a:r>
                      <a:r>
                        <a:rPr lang="ru-RU" sz="7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17 945 322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12 349 229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17 831 165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1,07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167473"/>
                  </a:ext>
                </a:extLst>
              </a:tr>
              <a:tr h="1517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Победа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11 553 055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9 086 736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14 433 246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1,19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862134"/>
                  </a:ext>
                </a:extLst>
              </a:tr>
              <a:tr h="1517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Россия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10 287 233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5 710 793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9 963 331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1,15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11725"/>
                  </a:ext>
                </a:extLst>
              </a:tr>
              <a:tr h="1517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Уральские Авиалинии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9 616 908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5 632 152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9 200 198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1,11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448748"/>
                  </a:ext>
                </a:extLst>
              </a:tr>
              <a:tr h="1517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ЮТэйр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7 760 642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4 758 390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7 123 996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1,06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406090"/>
                  </a:ext>
                </a:extLst>
              </a:tr>
              <a:tr h="1517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Северный Ветер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5 535 177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2 939 149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5 926 317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1,27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033190"/>
                  </a:ext>
                </a:extLst>
              </a:tr>
              <a:tr h="1517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АЗУР эйр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5 788 726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1 930 037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3 726 198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1,13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239452"/>
                  </a:ext>
                </a:extLst>
              </a:tr>
              <a:tr h="1517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Нордавиа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2 033 375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1 637 604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3 624 793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1,51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35525"/>
                  </a:ext>
                </a:extLst>
              </a:tr>
              <a:tr h="1517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Red Wings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3 070 691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1 536 902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2 997 165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1,23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372122"/>
                  </a:ext>
                </a:extLst>
              </a:tr>
              <a:tr h="1517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Азимут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1 247 446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1 221 638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2 093 829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1,35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611947"/>
                  </a:ext>
                </a:extLst>
              </a:tr>
              <a:tr h="1517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Икар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2 161 817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760 085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1 718 588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1,31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6285108"/>
                  </a:ext>
                </a:extLst>
              </a:tr>
              <a:tr h="1517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Royal Flight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2 258 915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917 313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1 493 490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1,02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053925"/>
                  </a:ext>
                </a:extLst>
              </a:tr>
              <a:tr h="1517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Ямал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1 746 224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698 287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1 259 545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1,10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1051656"/>
                  </a:ext>
                </a:extLst>
              </a:tr>
              <a:tr h="1517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NordStar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1 283 476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877 141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1 162 647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1,00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16545"/>
                  </a:ext>
                </a:extLst>
              </a:tr>
              <a:tr h="1448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Аврора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1 657 741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795 873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1 068 739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0,91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0337269"/>
                  </a:ext>
                </a:extLst>
              </a:tr>
              <a:tr h="1517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ИрАэро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908 505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591 830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930 957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1,11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281211"/>
                  </a:ext>
                </a:extLst>
              </a:tr>
              <a:tr h="1517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Якутия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713 150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499 511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821 556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1,17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4462788"/>
                  </a:ext>
                </a:extLst>
              </a:tr>
              <a:tr h="1517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АЛРОСА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491 845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368 968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496 537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1,05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007008"/>
                  </a:ext>
                </a:extLst>
              </a:tr>
              <a:tr h="1517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РусЛайн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633 371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374 822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474 128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0,93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966851"/>
                  </a:ext>
                </a:extLst>
              </a:tr>
              <a:tr h="1517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КрасАвиа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225 738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147 050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305 089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1,36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351219"/>
                  </a:ext>
                </a:extLst>
              </a:tr>
              <a:tr h="1517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Ижавиа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241 938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50 103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299 899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solidFill>
                            <a:srgbClr val="9C0006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3,10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39129"/>
                  </a:ext>
                </a:extLst>
              </a:tr>
              <a:tr h="1517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Газпром авиа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239 883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141 124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224 590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1,09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532861"/>
                  </a:ext>
                </a:extLst>
              </a:tr>
              <a:tr h="1517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Ангара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422 088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214 911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200 745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0,72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3978024"/>
                  </a:ext>
                </a:extLst>
              </a:tr>
              <a:tr h="1517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ЗАО ЮТэйр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332 597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139 829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192 934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0,90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2518936"/>
                  </a:ext>
                </a:extLst>
              </a:tr>
              <a:tr h="1517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Полярные авиалинии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88 824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109 706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solidFill>
                            <a:srgbClr val="9C0006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379316"/>
                  </a:ext>
                </a:extLst>
              </a:tr>
              <a:tr h="2834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Сибирская Легкая Авиация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61 977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57 778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80 833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1,17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896350"/>
                  </a:ext>
                </a:extLst>
              </a:tr>
              <a:tr h="4251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Камчатское авиационное предприятие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64 864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52 682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9506113"/>
                  </a:ext>
                </a:extLst>
              </a:tr>
              <a:tr h="1448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ЧукотАВИА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40 401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4829467"/>
                  </a:ext>
                </a:extLst>
              </a:tr>
              <a:tr h="1448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iFly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1 129 822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8945565"/>
                  </a:ext>
                </a:extLst>
              </a:tr>
            </a:tbl>
          </a:graphicData>
        </a:graphic>
      </p:graphicFrame>
      <p:graphicFrame>
        <p:nvGraphicFramePr>
          <p:cNvPr id="9" name="Диаграмма 8"/>
          <p:cNvGraphicFramePr/>
          <p:nvPr>
            <p:extLst>
              <p:ext uri="{D42A27DB-BD31-4B8C-83A1-F6EECF244321}">
                <p14:modId xmlns:p14="http://schemas.microsoft.com/office/powerpoint/2010/main" val="3376687098"/>
              </p:ext>
            </p:extLst>
          </p:nvPr>
        </p:nvGraphicFramePr>
        <p:xfrm>
          <a:off x="-307570" y="3981896"/>
          <a:ext cx="3726873" cy="19493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Диаграмма 9"/>
          <p:cNvGraphicFramePr/>
          <p:nvPr>
            <p:extLst>
              <p:ext uri="{D42A27DB-BD31-4B8C-83A1-F6EECF244321}">
                <p14:modId xmlns:p14="http://schemas.microsoft.com/office/powerpoint/2010/main" val="2173418138"/>
              </p:ext>
            </p:extLst>
          </p:nvPr>
        </p:nvGraphicFramePr>
        <p:xfrm>
          <a:off x="1895781" y="4021422"/>
          <a:ext cx="3732414" cy="2024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Диаграмма 10"/>
          <p:cNvGraphicFramePr/>
          <p:nvPr>
            <p:extLst>
              <p:ext uri="{D42A27DB-BD31-4B8C-83A1-F6EECF244321}">
                <p14:modId xmlns:p14="http://schemas.microsoft.com/office/powerpoint/2010/main" val="3856523140"/>
              </p:ext>
            </p:extLst>
          </p:nvPr>
        </p:nvGraphicFramePr>
        <p:xfrm>
          <a:off x="4224423" y="4058739"/>
          <a:ext cx="3726873" cy="19501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Прямоугольник 11"/>
          <p:cNvSpPr/>
          <p:nvPr/>
        </p:nvSpPr>
        <p:spPr>
          <a:xfrm>
            <a:off x="1707699" y="3387010"/>
            <a:ext cx="3920496" cy="3809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Структура пассажиропотока, </a:t>
            </a:r>
            <a:r>
              <a:rPr lang="ru-RU" sz="1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2019, 2020, 2021 гг</a:t>
            </a: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585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9269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АВС анализ перевозки пассажиров авиакомпаниями, 2021 г.</a:t>
            </a: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3140015"/>
              </p:ext>
            </p:extLst>
          </p:nvPr>
        </p:nvGraphicFramePr>
        <p:xfrm>
          <a:off x="488690" y="1064631"/>
          <a:ext cx="3924329" cy="5169907"/>
        </p:xfrm>
        <a:graphic>
          <a:graphicData uri="http://schemas.openxmlformats.org/drawingml/2006/table">
            <a:tbl>
              <a:tblPr firstRow="1" firstCol="1" bandRow="1"/>
              <a:tblGrid>
                <a:gridCol w="1148011">
                  <a:extLst>
                    <a:ext uri="{9D8B030D-6E8A-4147-A177-3AD203B41FA5}">
                      <a16:colId xmlns:a16="http://schemas.microsoft.com/office/drawing/2014/main" val="1467305938"/>
                    </a:ext>
                  </a:extLst>
                </a:gridCol>
                <a:gridCol w="966993">
                  <a:extLst>
                    <a:ext uri="{9D8B030D-6E8A-4147-A177-3AD203B41FA5}">
                      <a16:colId xmlns:a16="http://schemas.microsoft.com/office/drawing/2014/main" val="2737503076"/>
                    </a:ext>
                  </a:extLst>
                </a:gridCol>
                <a:gridCol w="671559">
                  <a:extLst>
                    <a:ext uri="{9D8B030D-6E8A-4147-A177-3AD203B41FA5}">
                      <a16:colId xmlns:a16="http://schemas.microsoft.com/office/drawing/2014/main" val="2190817604"/>
                    </a:ext>
                  </a:extLst>
                </a:gridCol>
                <a:gridCol w="761641">
                  <a:extLst>
                    <a:ext uri="{9D8B030D-6E8A-4147-A177-3AD203B41FA5}">
                      <a16:colId xmlns:a16="http://schemas.microsoft.com/office/drawing/2014/main" val="1442165978"/>
                    </a:ext>
                  </a:extLst>
                </a:gridCol>
                <a:gridCol w="376125">
                  <a:extLst>
                    <a:ext uri="{9D8B030D-6E8A-4147-A177-3AD203B41FA5}">
                      <a16:colId xmlns:a16="http://schemas.microsoft.com/office/drawing/2014/main" val="2481232727"/>
                    </a:ext>
                  </a:extLst>
                </a:gridCol>
              </a:tblGrid>
              <a:tr h="3052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Авиакомпания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Перевезено пассажиров, чел.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удельный вес, %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Нарастающий итог, %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ABC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506516"/>
                  </a:ext>
                </a:extLst>
              </a:tr>
              <a:tr h="1526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Аэрофлот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21 415 865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19,61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19,61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508360"/>
                  </a:ext>
                </a:extLst>
              </a:tr>
              <a:tr h="1327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Сибирь (S7 Group)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17 831 165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16,32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35,93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91905"/>
                  </a:ext>
                </a:extLst>
              </a:tr>
              <a:tr h="1526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Победа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14 433 246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13,21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49,14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788058"/>
                  </a:ext>
                </a:extLst>
              </a:tr>
              <a:tr h="1526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Россия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9 963 331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9,12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58,27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295775"/>
                  </a:ext>
                </a:extLst>
              </a:tr>
              <a:tr h="1526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Уральские Авиалинии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9 200 198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8,42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66,69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63705"/>
                  </a:ext>
                </a:extLst>
              </a:tr>
              <a:tr h="1526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ЮТэйр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7 123 996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6,52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73,21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00239"/>
                  </a:ext>
                </a:extLst>
              </a:tr>
              <a:tr h="1526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Северный Ветер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5 926 317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5,43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78,64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284167"/>
                  </a:ext>
                </a:extLst>
              </a:tr>
              <a:tr h="1526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АЗУР эйр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3 726 198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3,41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82,05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952204"/>
                  </a:ext>
                </a:extLst>
              </a:tr>
              <a:tr h="1526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Нордавиа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3 624 793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3,32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85,37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506091"/>
                  </a:ext>
                </a:extLst>
              </a:tr>
              <a:tr h="1526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Red Wings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2 997 165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2,74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88,11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475154"/>
                  </a:ext>
                </a:extLst>
              </a:tr>
              <a:tr h="1526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Азимут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2 093 829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1,92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90,03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038816"/>
                  </a:ext>
                </a:extLst>
              </a:tr>
              <a:tr h="1526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Икар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1 718 588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1,57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91,60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569124"/>
                  </a:ext>
                </a:extLst>
              </a:tr>
              <a:tr h="1526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Royal Flight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1 493 490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1,37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92,97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944860"/>
                  </a:ext>
                </a:extLst>
              </a:tr>
              <a:tr h="1526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Ямал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1 259 545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1,15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94,12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620567"/>
                  </a:ext>
                </a:extLst>
              </a:tr>
              <a:tr h="1526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NordStar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1 162 647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1,06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95,19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203405"/>
                  </a:ext>
                </a:extLst>
              </a:tr>
              <a:tr h="1526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Аврора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1 068 739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0,98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96,16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731000"/>
                  </a:ext>
                </a:extLst>
              </a:tr>
              <a:tr h="1526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ИрАэро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930 957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0,85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97,02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315347"/>
                  </a:ext>
                </a:extLst>
              </a:tr>
              <a:tr h="1526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Якутия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821 556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0,75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97,77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00881"/>
                  </a:ext>
                </a:extLst>
              </a:tr>
              <a:tr h="1526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АЛРОСА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496 537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0,45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98,22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140283"/>
                  </a:ext>
                </a:extLst>
              </a:tr>
              <a:tr h="1526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РусЛайн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474 128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0,43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98,66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885395"/>
                  </a:ext>
                </a:extLst>
              </a:tr>
              <a:tr h="1526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КрасАвиа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305 089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0,28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98,94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268216"/>
                  </a:ext>
                </a:extLst>
              </a:tr>
              <a:tr h="1526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Ижавиа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299 899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0,27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99,21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410899"/>
                  </a:ext>
                </a:extLst>
              </a:tr>
              <a:tr h="1526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Газпром авиа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224 590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0,21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99,42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545273"/>
                  </a:ext>
                </a:extLst>
              </a:tr>
              <a:tr h="1526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Ангара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200 745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0,18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99,60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140717"/>
                  </a:ext>
                </a:extLst>
              </a:tr>
              <a:tr h="1526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ЗАО ЮТэйр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192 934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0,18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99,78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156391"/>
                  </a:ext>
                </a:extLst>
              </a:tr>
              <a:tr h="1526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Полярные авиалинии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109 706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0,10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99,88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974493"/>
                  </a:ext>
                </a:extLst>
              </a:tr>
              <a:tr h="3052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Сибирская Легкая Авиация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80 833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0,07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99,95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811963"/>
                  </a:ext>
                </a:extLst>
              </a:tr>
              <a:tr h="45792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Камчатское авиационное предприятие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52 682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0,05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100,00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869363"/>
                  </a:ext>
                </a:extLst>
              </a:tr>
              <a:tr h="1526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Итого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109 228 768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8577534"/>
                  </a:ext>
                </a:extLst>
              </a:tr>
            </a:tbl>
          </a:graphicData>
        </a:graphic>
      </p:graphicFrame>
      <p:sp>
        <p:nvSpPr>
          <p:cNvPr id="26" name="Нижний колонтитул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4 из </a:t>
            </a:r>
            <a:r>
              <a:rPr lang="ru-RU" dirty="0" smtClean="0"/>
              <a:t>11</a:t>
            </a:r>
            <a:endParaRPr lang="ru-RU" dirty="0"/>
          </a:p>
        </p:txBody>
      </p:sp>
      <p:pic>
        <p:nvPicPr>
          <p:cNvPr id="23" name="Рисунок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841" y="1052479"/>
            <a:ext cx="7181850" cy="3843717"/>
          </a:xfrm>
          <a:prstGeom prst="rect">
            <a:avLst/>
          </a:prstGeom>
        </p:spPr>
      </p:pic>
      <p:graphicFrame>
        <p:nvGraphicFramePr>
          <p:cNvPr id="24" name="Таблица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832902"/>
              </p:ext>
            </p:extLst>
          </p:nvPr>
        </p:nvGraphicFramePr>
        <p:xfrm>
          <a:off x="6423833" y="5459407"/>
          <a:ext cx="3417570" cy="978535"/>
        </p:xfrm>
        <a:graphic>
          <a:graphicData uri="http://schemas.openxmlformats.org/drawingml/2006/table">
            <a:tbl>
              <a:tblPr/>
              <a:tblGrid>
                <a:gridCol w="633730">
                  <a:extLst>
                    <a:ext uri="{9D8B030D-6E8A-4147-A177-3AD203B41FA5}">
                      <a16:colId xmlns:a16="http://schemas.microsoft.com/office/drawing/2014/main" val="2597311604"/>
                    </a:ext>
                  </a:extLst>
                </a:gridCol>
                <a:gridCol w="1433830">
                  <a:extLst>
                    <a:ext uri="{9D8B030D-6E8A-4147-A177-3AD203B41FA5}">
                      <a16:colId xmlns:a16="http://schemas.microsoft.com/office/drawing/2014/main" val="1511493469"/>
                    </a:ext>
                  </a:extLst>
                </a:gridCol>
                <a:gridCol w="1350010">
                  <a:extLst>
                    <a:ext uri="{9D8B030D-6E8A-4147-A177-3AD203B41FA5}">
                      <a16:colId xmlns:a16="http://schemas.microsoft.com/office/drawing/2014/main" val="2914075965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Группа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пассажиропоток, %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Доля компаний, %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715907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486920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030810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898160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2289223"/>
                  </a:ext>
                </a:extLst>
              </a:tr>
            </a:tbl>
          </a:graphicData>
        </a:graphic>
      </p:graphicFrame>
      <p:sp>
        <p:nvSpPr>
          <p:cNvPr id="25" name="Прямоугольник 24"/>
          <p:cNvSpPr/>
          <p:nvPr/>
        </p:nvSpPr>
        <p:spPr>
          <a:xfrm>
            <a:off x="6093886" y="5023913"/>
            <a:ext cx="40774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Группировка авиакомпаний на основе метода АВС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886457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6604" y="167908"/>
            <a:ext cx="10515600" cy="519458"/>
          </a:xfrm>
        </p:spPr>
        <p:txBody>
          <a:bodyPr>
            <a:normAutofit/>
          </a:bodyPr>
          <a:lstStyle/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Объекты анализа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5 из 11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6905255"/>
              </p:ext>
            </p:extLst>
          </p:nvPr>
        </p:nvGraphicFramePr>
        <p:xfrm>
          <a:off x="390939" y="716054"/>
          <a:ext cx="11386930" cy="558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730">
                  <a:extLst>
                    <a:ext uri="{9D8B030D-6E8A-4147-A177-3AD203B41FA5}">
                      <a16:colId xmlns:a16="http://schemas.microsoft.com/office/drawing/2014/main" val="1872834506"/>
                    </a:ext>
                  </a:extLst>
                </a:gridCol>
                <a:gridCol w="2236305">
                  <a:extLst>
                    <a:ext uri="{9D8B030D-6E8A-4147-A177-3AD203B41FA5}">
                      <a16:colId xmlns:a16="http://schemas.microsoft.com/office/drawing/2014/main" val="618971945"/>
                    </a:ext>
                  </a:extLst>
                </a:gridCol>
                <a:gridCol w="4104861">
                  <a:extLst>
                    <a:ext uri="{9D8B030D-6E8A-4147-A177-3AD203B41FA5}">
                      <a16:colId xmlns:a16="http://schemas.microsoft.com/office/drawing/2014/main" val="1483982348"/>
                    </a:ext>
                  </a:extLst>
                </a:gridCol>
                <a:gridCol w="3260034">
                  <a:extLst>
                    <a:ext uri="{9D8B030D-6E8A-4147-A177-3AD203B41FA5}">
                      <a16:colId xmlns:a16="http://schemas.microsoft.com/office/drawing/2014/main" val="879156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Авиакомпания</a:t>
                      </a:r>
                      <a:endParaRPr lang="ru-RU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Логотип</a:t>
                      </a:r>
                      <a:endParaRPr lang="ru-RU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Начало деятельности</a:t>
                      </a:r>
                      <a:endParaRPr lang="ru-RU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Модели самолетов</a:t>
                      </a:r>
                      <a:endParaRPr lang="ru-RU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809435"/>
                  </a:ext>
                </a:extLst>
              </a:tr>
              <a:tr h="1255234">
                <a:tc>
                  <a:txBody>
                    <a:bodyPr/>
                    <a:lstStyle/>
                    <a:p>
                      <a:pPr algn="ctr"/>
                      <a:r>
                        <a:rPr lang="ru-RU" sz="17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Аэрофлот</a:t>
                      </a:r>
                      <a:endParaRPr lang="ru-RU" sz="1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ru-RU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 марта 1923 года (как «</a:t>
                      </a:r>
                      <a:r>
                        <a:rPr lang="ru-RU" sz="17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Добролёт</a:t>
                      </a:r>
                      <a:r>
                        <a:rPr lang="ru-RU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»)</a:t>
                      </a:r>
                    </a:p>
                    <a:p>
                      <a:r>
                        <a:rPr lang="ru-RU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28 июля 1992 (как «Аэрофлот — российские международные авиалинии»)</a:t>
                      </a:r>
                    </a:p>
                    <a:p>
                      <a:r>
                        <a:rPr lang="ru-RU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 июня 2000 (как «Аэрофлот — российские авиалинии»)</a:t>
                      </a:r>
                      <a:endParaRPr lang="ru-RU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B777</a:t>
                      </a:r>
                      <a:r>
                        <a:rPr lang="ru-RU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pt-BR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B737</a:t>
                      </a:r>
                      <a:r>
                        <a:rPr lang="ru-RU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pt-BR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A350</a:t>
                      </a:r>
                      <a:r>
                        <a:rPr lang="ru-RU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pt-BR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A330</a:t>
                      </a:r>
                      <a:r>
                        <a:rPr lang="ru-RU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pt-BR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A321/A321NEO</a:t>
                      </a:r>
                    </a:p>
                    <a:p>
                      <a:endParaRPr lang="ru-RU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56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Сибирь (</a:t>
                      </a:r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S7 Group)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endParaRPr lang="ru-RU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2005 год</a:t>
                      </a:r>
                      <a:endParaRPr lang="ru-RU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Embraer 170</a:t>
                      </a:r>
                      <a:r>
                        <a:rPr lang="ru-RU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ru-RU" sz="17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A320</a:t>
                      </a:r>
                      <a:r>
                        <a:rPr lang="ru-RU" sz="17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7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A320neo</a:t>
                      </a:r>
                      <a:r>
                        <a:rPr lang="ru-RU" sz="17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endParaRPr lang="en-US" sz="1700" b="0" i="0" u="none" strike="noStrike" kern="120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A321/A321neo</a:t>
                      </a:r>
                      <a:r>
                        <a:rPr lang="ru-RU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7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A321nx</a:t>
                      </a:r>
                      <a:r>
                        <a:rPr lang="ru-RU" sz="17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7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B737-800</a:t>
                      </a:r>
                      <a:endParaRPr lang="ru-RU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208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Победа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endParaRPr lang="ru-RU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7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ru-RU" sz="17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декабря 2014 года</a:t>
                      </a:r>
                      <a:endParaRPr lang="ru-RU" sz="17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B737-800</a:t>
                      </a:r>
                      <a:endParaRPr lang="ru-RU" sz="17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963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Россия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endParaRPr lang="ru-RU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апреля 1992 года</a:t>
                      </a:r>
                      <a:endParaRPr lang="ru-RU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Superjet</a:t>
                      </a:r>
                      <a:r>
                        <a:rPr lang="en-US" sz="17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100 (RRJ-95)</a:t>
                      </a:r>
                      <a:r>
                        <a:rPr lang="ru-RU" sz="17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7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A319</a:t>
                      </a:r>
                      <a:r>
                        <a:rPr lang="ru-RU" sz="17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А320, </a:t>
                      </a:r>
                      <a:r>
                        <a:rPr lang="en-US" sz="17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B737-800</a:t>
                      </a:r>
                      <a:r>
                        <a:rPr lang="ru-RU" sz="17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7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B737-</a:t>
                      </a:r>
                      <a:r>
                        <a:rPr lang="ru-RU" sz="17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lang="en-US" sz="17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00</a:t>
                      </a:r>
                      <a:r>
                        <a:rPr lang="ru-RU" sz="17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7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B777-300/-300ER</a:t>
                      </a:r>
                      <a:r>
                        <a:rPr lang="ru-RU" sz="17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В</a:t>
                      </a:r>
                      <a:r>
                        <a:rPr lang="en-US" sz="17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747-400</a:t>
                      </a:r>
                      <a:endParaRPr lang="ru-RU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011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Уральские Авиалинии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endParaRPr lang="ru-RU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1991 (как Первое свердловское авиапредприятие)</a:t>
                      </a:r>
                    </a:p>
                    <a:p>
                      <a:r>
                        <a:rPr lang="ru-RU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1993 (как Уральские авиалинии)</a:t>
                      </a:r>
                      <a:endParaRPr lang="ru-RU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А319, </a:t>
                      </a:r>
                      <a:r>
                        <a:rPr lang="ru-RU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А320/</a:t>
                      </a:r>
                      <a:r>
                        <a:rPr lang="en-US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A320neo</a:t>
                      </a:r>
                      <a:r>
                        <a:rPr lang="ru-RU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А321/</a:t>
                      </a:r>
                      <a:r>
                        <a:rPr lang="ru-RU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А321</a:t>
                      </a:r>
                      <a:r>
                        <a:rPr lang="en-US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neo</a:t>
                      </a:r>
                      <a:endParaRPr lang="ru-RU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92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ЮТэйр</a:t>
                      </a:r>
                      <a:endParaRPr lang="ru-RU" sz="1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endParaRPr lang="ru-RU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1991 (как </a:t>
                      </a:r>
                      <a:r>
                        <a:rPr lang="ru-RU" sz="17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Тюменьавиатранс</a:t>
                      </a:r>
                      <a:r>
                        <a:rPr lang="ru-RU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r>
                        <a:rPr lang="ru-RU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2002 (как </a:t>
                      </a:r>
                      <a:r>
                        <a:rPr lang="ru-RU" sz="17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ЮТэйр</a:t>
                      </a:r>
                      <a:r>
                        <a:rPr lang="ru-RU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B767-200</a:t>
                      </a:r>
                      <a:r>
                        <a:rPr lang="ru-RU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B737-800</a:t>
                      </a:r>
                      <a:r>
                        <a:rPr lang="ru-RU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В</a:t>
                      </a:r>
                      <a:r>
                        <a:rPr lang="en-US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737-400</a:t>
                      </a:r>
                      <a:r>
                        <a:rPr lang="ru-RU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В</a:t>
                      </a:r>
                      <a:r>
                        <a:rPr lang="en-US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737-500</a:t>
                      </a:r>
                      <a:r>
                        <a:rPr lang="ru-RU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ATR 72-500</a:t>
                      </a:r>
                      <a:endParaRPr lang="ru-RU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70891"/>
                  </a:ext>
                </a:extLst>
              </a:tr>
            </a:tbl>
          </a:graphicData>
        </a:graphic>
      </p:graphicFrame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633" y="1200736"/>
            <a:ext cx="2261818" cy="84872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41" y="2554544"/>
            <a:ext cx="1371601" cy="74496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862" y="3366077"/>
            <a:ext cx="1008408" cy="56022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533" y="4232232"/>
            <a:ext cx="1649067" cy="25079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533" y="4859031"/>
            <a:ext cx="1829463" cy="695577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992" y="5716864"/>
            <a:ext cx="776147" cy="58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24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86217"/>
            <a:ext cx="10515600" cy="723842"/>
          </a:xfrm>
        </p:spPr>
        <p:txBody>
          <a:bodyPr>
            <a:normAutofit/>
          </a:bodyPr>
          <a:lstStyle/>
          <a:p>
            <a:pPr algn="ct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Факторы конкурентоспособности: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ru-RU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ru-RU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0"/>
            <a:endParaRPr lang="ru-RU" dirty="0" smtClean="0"/>
          </a:p>
          <a:p>
            <a:pPr lvl="0"/>
            <a:endParaRPr lang="ru-RU" dirty="0"/>
          </a:p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5 из </a:t>
            </a:r>
            <a:r>
              <a:rPr lang="ru-RU" dirty="0" smtClean="0"/>
              <a:t>11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574309"/>
              </p:ext>
            </p:extLst>
          </p:nvPr>
        </p:nvGraphicFramePr>
        <p:xfrm>
          <a:off x="457200" y="1518335"/>
          <a:ext cx="11509513" cy="4176787"/>
        </p:xfrm>
        <a:graphic>
          <a:graphicData uri="http://schemas.openxmlformats.org/drawingml/2006/table">
            <a:tbl>
              <a:tblPr firstRow="1" firstCol="1" bandRow="1"/>
              <a:tblGrid>
                <a:gridCol w="3283528">
                  <a:extLst>
                    <a:ext uri="{9D8B030D-6E8A-4147-A177-3AD203B41FA5}">
                      <a16:colId xmlns:a16="http://schemas.microsoft.com/office/drawing/2014/main" val="139181982"/>
                    </a:ext>
                  </a:extLst>
                </a:gridCol>
                <a:gridCol w="1407742">
                  <a:extLst>
                    <a:ext uri="{9D8B030D-6E8A-4147-A177-3AD203B41FA5}">
                      <a16:colId xmlns:a16="http://schemas.microsoft.com/office/drawing/2014/main" val="702384866"/>
                    </a:ext>
                  </a:extLst>
                </a:gridCol>
                <a:gridCol w="1343263">
                  <a:extLst>
                    <a:ext uri="{9D8B030D-6E8A-4147-A177-3AD203B41FA5}">
                      <a16:colId xmlns:a16="http://schemas.microsoft.com/office/drawing/2014/main" val="2522590010"/>
                    </a:ext>
                  </a:extLst>
                </a:gridCol>
                <a:gridCol w="1459571">
                  <a:extLst>
                    <a:ext uri="{9D8B030D-6E8A-4147-A177-3AD203B41FA5}">
                      <a16:colId xmlns:a16="http://schemas.microsoft.com/office/drawing/2014/main" val="1664602363"/>
                    </a:ext>
                  </a:extLst>
                </a:gridCol>
                <a:gridCol w="1321905">
                  <a:extLst>
                    <a:ext uri="{9D8B030D-6E8A-4147-A177-3AD203B41FA5}">
                      <a16:colId xmlns:a16="http://schemas.microsoft.com/office/drawing/2014/main" val="3291787078"/>
                    </a:ext>
                  </a:extLst>
                </a:gridCol>
                <a:gridCol w="1361661">
                  <a:extLst>
                    <a:ext uri="{9D8B030D-6E8A-4147-A177-3AD203B41FA5}">
                      <a16:colId xmlns:a16="http://schemas.microsoft.com/office/drawing/2014/main" val="1929626652"/>
                    </a:ext>
                  </a:extLst>
                </a:gridCol>
                <a:gridCol w="1331843">
                  <a:extLst>
                    <a:ext uri="{9D8B030D-6E8A-4147-A177-3AD203B41FA5}">
                      <a16:colId xmlns:a16="http://schemas.microsoft.com/office/drawing/2014/main" val="1013290182"/>
                    </a:ext>
                  </a:extLst>
                </a:gridCol>
              </a:tblGrid>
              <a:tr h="6528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Факторы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Аэрофлот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Сибирь (S7 Group)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Победа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Россия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Уральские Авиалинии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ЮТэйр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6399796"/>
                  </a:ext>
                </a:extLst>
              </a:tr>
              <a:tr h="4925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занятость пассажирских кресел, %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74,3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86,4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93,6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83,1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80,3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82,3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9936801"/>
                  </a:ext>
                </a:extLst>
              </a:tr>
              <a:tr h="2176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грузооборот, </a:t>
                      </a:r>
                      <a:r>
                        <a:rPr lang="ru-RU" sz="16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тыс.т.км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921 058,13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204 809,59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124 155,07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249 525,03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75 618,58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38 291,70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182973"/>
                  </a:ext>
                </a:extLst>
              </a:tr>
              <a:tr h="2176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маршрутная сеть, шт.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135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83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183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4920156"/>
                  </a:ext>
                </a:extLst>
              </a:tr>
              <a:tr h="2621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оценка бортпитания, балл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3,52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3,53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3,53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2,81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2,89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3392677"/>
                  </a:ext>
                </a:extLst>
              </a:tr>
              <a:tr h="3279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пассажирооборот, тыс.пасс.км.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51 632 690,10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36 757 242,63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7 24 082 349,71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24 396 643,19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20 778 957,82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11 596 044,18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4454828"/>
                  </a:ext>
                </a:extLst>
              </a:tr>
              <a:tr h="2176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пассажиропоток, шт.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21 415 865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17 831 165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14 433 246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9 963 331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9 200 198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7 123 996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9474752"/>
                  </a:ext>
                </a:extLst>
              </a:tr>
              <a:tr h="2994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перевезено грузов и почты, т.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187 197,08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77 154,61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64 964,63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46 202,22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23 605,63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16 687,40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2005022"/>
                  </a:ext>
                </a:extLst>
              </a:tr>
              <a:tr h="2717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процент коммерческой загрузки, %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60,5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75,9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85,8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63,2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71,6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72,1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5119301"/>
                  </a:ext>
                </a:extLst>
              </a:tr>
              <a:tr h="2176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пунктуальность, балл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3,51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3,79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3,89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3,01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3,1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409224"/>
                  </a:ext>
                </a:extLst>
              </a:tr>
              <a:tr h="2176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 флота, шт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346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105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103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53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864602"/>
                  </a:ext>
                </a:extLst>
              </a:tr>
              <a:tr h="2176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сервис на борту, балл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3,65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3,81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3,97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3,12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3,55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1570322"/>
                  </a:ext>
                </a:extLst>
              </a:tr>
              <a:tr h="3046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средний возраст ВС, лет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5,1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9,6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14,2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72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1799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Матрица оценки весомости факторов</a:t>
            </a:r>
            <a:endParaRPr lang="ru-RU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Объект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86447712"/>
                  </p:ext>
                </p:extLst>
              </p:nvPr>
            </p:nvGraphicFramePr>
            <p:xfrm>
              <a:off x="838200" y="1512916"/>
              <a:ext cx="10600113" cy="4609478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159706">
                      <a:extLst>
                        <a:ext uri="{9D8B030D-6E8A-4147-A177-3AD203B41FA5}">
                          <a16:colId xmlns:a16="http://schemas.microsoft.com/office/drawing/2014/main" val="449626868"/>
                        </a:ext>
                      </a:extLst>
                    </a:gridCol>
                    <a:gridCol w="865371">
                      <a:extLst>
                        <a:ext uri="{9D8B030D-6E8A-4147-A177-3AD203B41FA5}">
                          <a16:colId xmlns:a16="http://schemas.microsoft.com/office/drawing/2014/main" val="2511315820"/>
                        </a:ext>
                      </a:extLst>
                    </a:gridCol>
                    <a:gridCol w="961673">
                      <a:extLst>
                        <a:ext uri="{9D8B030D-6E8A-4147-A177-3AD203B41FA5}">
                          <a16:colId xmlns:a16="http://schemas.microsoft.com/office/drawing/2014/main" val="3958329918"/>
                        </a:ext>
                      </a:extLst>
                    </a:gridCol>
                    <a:gridCol w="577140">
                      <a:extLst>
                        <a:ext uri="{9D8B030D-6E8A-4147-A177-3AD203B41FA5}">
                          <a16:colId xmlns:a16="http://schemas.microsoft.com/office/drawing/2014/main" val="1296817777"/>
                        </a:ext>
                      </a:extLst>
                    </a:gridCol>
                    <a:gridCol w="576462">
                      <a:extLst>
                        <a:ext uri="{9D8B030D-6E8A-4147-A177-3AD203B41FA5}">
                          <a16:colId xmlns:a16="http://schemas.microsoft.com/office/drawing/2014/main" val="3739111565"/>
                        </a:ext>
                      </a:extLst>
                    </a:gridCol>
                    <a:gridCol w="786022">
                      <a:extLst>
                        <a:ext uri="{9D8B030D-6E8A-4147-A177-3AD203B41FA5}">
                          <a16:colId xmlns:a16="http://schemas.microsoft.com/office/drawing/2014/main" val="2290888574"/>
                        </a:ext>
                      </a:extLst>
                    </a:gridCol>
                    <a:gridCol w="463882">
                      <a:extLst>
                        <a:ext uri="{9D8B030D-6E8A-4147-A177-3AD203B41FA5}">
                          <a16:colId xmlns:a16="http://schemas.microsoft.com/office/drawing/2014/main" val="2031025636"/>
                        </a:ext>
                      </a:extLst>
                    </a:gridCol>
                    <a:gridCol w="444893">
                      <a:extLst>
                        <a:ext uri="{9D8B030D-6E8A-4147-A177-3AD203B41FA5}">
                          <a16:colId xmlns:a16="http://schemas.microsoft.com/office/drawing/2014/main" val="3295465376"/>
                        </a:ext>
                      </a:extLst>
                    </a:gridCol>
                    <a:gridCol w="516781">
                      <a:extLst>
                        <a:ext uri="{9D8B030D-6E8A-4147-A177-3AD203B41FA5}">
                          <a16:colId xmlns:a16="http://schemas.microsoft.com/office/drawing/2014/main" val="3472945167"/>
                        </a:ext>
                      </a:extLst>
                    </a:gridCol>
                    <a:gridCol w="480158">
                      <a:extLst>
                        <a:ext uri="{9D8B030D-6E8A-4147-A177-3AD203B41FA5}">
                          <a16:colId xmlns:a16="http://schemas.microsoft.com/office/drawing/2014/main" val="3577341541"/>
                        </a:ext>
                      </a:extLst>
                    </a:gridCol>
                    <a:gridCol w="480837">
                      <a:extLst>
                        <a:ext uri="{9D8B030D-6E8A-4147-A177-3AD203B41FA5}">
                          <a16:colId xmlns:a16="http://schemas.microsoft.com/office/drawing/2014/main" val="4170552402"/>
                        </a:ext>
                      </a:extLst>
                    </a:gridCol>
                    <a:gridCol w="566967">
                      <a:extLst>
                        <a:ext uri="{9D8B030D-6E8A-4147-A177-3AD203B41FA5}">
                          <a16:colId xmlns:a16="http://schemas.microsoft.com/office/drawing/2014/main" val="3234403400"/>
                        </a:ext>
                      </a:extLst>
                    </a:gridCol>
                    <a:gridCol w="586634">
                      <a:extLst>
                        <a:ext uri="{9D8B030D-6E8A-4147-A177-3AD203B41FA5}">
                          <a16:colId xmlns:a16="http://schemas.microsoft.com/office/drawing/2014/main" val="1560820043"/>
                        </a:ext>
                      </a:extLst>
                    </a:gridCol>
                    <a:gridCol w="722950">
                      <a:extLst>
                        <a:ext uri="{9D8B030D-6E8A-4147-A177-3AD203B41FA5}">
                          <a16:colId xmlns:a16="http://schemas.microsoft.com/office/drawing/2014/main" val="3817717216"/>
                        </a:ext>
                      </a:extLst>
                    </a:gridCol>
                    <a:gridCol w="695742">
                      <a:extLst>
                        <a:ext uri="{9D8B030D-6E8A-4147-A177-3AD203B41FA5}">
                          <a16:colId xmlns:a16="http://schemas.microsoft.com/office/drawing/2014/main" val="2799609751"/>
                        </a:ext>
                      </a:extLst>
                    </a:gridCol>
                    <a:gridCol w="714895">
                      <a:extLst>
                        <a:ext uri="{9D8B030D-6E8A-4147-A177-3AD203B41FA5}">
                          <a16:colId xmlns:a16="http://schemas.microsoft.com/office/drawing/2014/main" val="4166314146"/>
                        </a:ext>
                      </a:extLst>
                    </a:gridCol>
                  </a:tblGrid>
                  <a:tr h="76338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Факторы сравнения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занятость пассажирских кресел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процент коммерческой загрузки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пассажирооборот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пассажиропоток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перевезено грузов и почты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грузооборот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размер флота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средний возраст ВС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маршрутная сеть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пунктуальность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оценка бортпитания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сервис на борту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∏"/>
                                    <m:limLoc m:val="undOvr"/>
                                    <m:subHide m:val="on"/>
                                    <m:supHide m:val="on"/>
                                    <m:ctrlPr>
                                      <a:rPr lang="ru-RU" sz="10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ru-RU" sz="10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0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ctrlPr>
                                      <a:rPr lang="ru-RU" sz="10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radPr>
                                  <m:deg>
                                    <m:r>
                                      <a:rPr lang="ru-RU" sz="10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deg>
                                  <m:e>
                                    <m:nary>
                                      <m:naryPr>
                                        <m:chr m:val="∏"/>
                                        <m:limLoc m:val="undOvr"/>
                                        <m:subHide m:val="on"/>
                                        <m:supHide m:val="on"/>
                                        <m:ctrlPr>
                                          <a:rPr lang="ru-RU" sz="10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ru-RU" sz="1000" i="1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1000" i="1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ru-RU" sz="1000" i="1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rad>
                              </m:oMath>
                            </m:oMathPara>
                          </a14:m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Удельный вес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32947222"/>
                      </a:ext>
                    </a:extLst>
                  </a:tr>
                  <a:tr h="57253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занятость пассажирских кресел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29393280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4,191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0,221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94180095"/>
                      </a:ext>
                    </a:extLst>
                  </a:tr>
                  <a:tr h="57253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процент коммерческой загрузки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29393280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4,191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0,221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88666465"/>
                      </a:ext>
                    </a:extLst>
                  </a:tr>
                  <a:tr h="38169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пассажирооборот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0,5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0,5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5145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2,038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0,108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5390295"/>
                      </a:ext>
                    </a:extLst>
                  </a:tr>
                  <a:tr h="19084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пассажиропоток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0,5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0,5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5145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2,038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0,108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71450252"/>
                      </a:ext>
                    </a:extLst>
                  </a:tr>
                  <a:tr h="38169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перевезено грузов и почты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0,25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0,25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1286,25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1,816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0,096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33865319"/>
                      </a:ext>
                    </a:extLst>
                  </a:tr>
                  <a:tr h="19084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грузооборот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823,2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1,750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0,092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60954621"/>
                      </a:ext>
                    </a:extLst>
                  </a:tr>
                  <a:tr h="19084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размер флота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0,14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0,14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0,33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0,33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0,33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0,9795918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0,998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0,053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0076738"/>
                      </a:ext>
                    </a:extLst>
                  </a:tr>
                  <a:tr h="38169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средний возраст ВС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0,13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0,13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0,25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0,25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0,25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0,25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0,5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0,0523376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0,782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0,041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89622452"/>
                      </a:ext>
                    </a:extLst>
                  </a:tr>
                  <a:tr h="19084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маршрутная сеть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0,11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0,11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0,20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0,20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0,20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0,20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0,33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1,053E-05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0,385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0,020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96554638"/>
                      </a:ext>
                    </a:extLst>
                  </a:tr>
                  <a:tr h="19084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пунктуальность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0,11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0,11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0,14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0,14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0,14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0,14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0,17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0,14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0,50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6,121E-08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0,251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0,013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29600125"/>
                      </a:ext>
                    </a:extLst>
                  </a:tr>
                  <a:tr h="38169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оценка бортпитания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0,11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0,11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0,14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0,14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0,14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0,14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0,17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0,14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0,50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6,121E-08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0,251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0,013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39551796"/>
                      </a:ext>
                    </a:extLst>
                  </a:tr>
                  <a:tr h="19084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сервис на борту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0,11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0,11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0,14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0,14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0,14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0,14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0,17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0,14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0,50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6,121E-08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0,251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0,013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2489898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Объект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86447712"/>
                  </p:ext>
                </p:extLst>
              </p:nvPr>
            </p:nvGraphicFramePr>
            <p:xfrm>
              <a:off x="838200" y="1512916"/>
              <a:ext cx="10600113" cy="4609478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159706">
                      <a:extLst>
                        <a:ext uri="{9D8B030D-6E8A-4147-A177-3AD203B41FA5}">
                          <a16:colId xmlns:a16="http://schemas.microsoft.com/office/drawing/2014/main" val="449626868"/>
                        </a:ext>
                      </a:extLst>
                    </a:gridCol>
                    <a:gridCol w="865371">
                      <a:extLst>
                        <a:ext uri="{9D8B030D-6E8A-4147-A177-3AD203B41FA5}">
                          <a16:colId xmlns:a16="http://schemas.microsoft.com/office/drawing/2014/main" val="2511315820"/>
                        </a:ext>
                      </a:extLst>
                    </a:gridCol>
                    <a:gridCol w="961673">
                      <a:extLst>
                        <a:ext uri="{9D8B030D-6E8A-4147-A177-3AD203B41FA5}">
                          <a16:colId xmlns:a16="http://schemas.microsoft.com/office/drawing/2014/main" val="3958329918"/>
                        </a:ext>
                      </a:extLst>
                    </a:gridCol>
                    <a:gridCol w="577140">
                      <a:extLst>
                        <a:ext uri="{9D8B030D-6E8A-4147-A177-3AD203B41FA5}">
                          <a16:colId xmlns:a16="http://schemas.microsoft.com/office/drawing/2014/main" val="1296817777"/>
                        </a:ext>
                      </a:extLst>
                    </a:gridCol>
                    <a:gridCol w="576462">
                      <a:extLst>
                        <a:ext uri="{9D8B030D-6E8A-4147-A177-3AD203B41FA5}">
                          <a16:colId xmlns:a16="http://schemas.microsoft.com/office/drawing/2014/main" val="3739111565"/>
                        </a:ext>
                      </a:extLst>
                    </a:gridCol>
                    <a:gridCol w="786022">
                      <a:extLst>
                        <a:ext uri="{9D8B030D-6E8A-4147-A177-3AD203B41FA5}">
                          <a16:colId xmlns:a16="http://schemas.microsoft.com/office/drawing/2014/main" val="2290888574"/>
                        </a:ext>
                      </a:extLst>
                    </a:gridCol>
                    <a:gridCol w="463882">
                      <a:extLst>
                        <a:ext uri="{9D8B030D-6E8A-4147-A177-3AD203B41FA5}">
                          <a16:colId xmlns:a16="http://schemas.microsoft.com/office/drawing/2014/main" val="2031025636"/>
                        </a:ext>
                      </a:extLst>
                    </a:gridCol>
                    <a:gridCol w="444893">
                      <a:extLst>
                        <a:ext uri="{9D8B030D-6E8A-4147-A177-3AD203B41FA5}">
                          <a16:colId xmlns:a16="http://schemas.microsoft.com/office/drawing/2014/main" val="3295465376"/>
                        </a:ext>
                      </a:extLst>
                    </a:gridCol>
                    <a:gridCol w="516781">
                      <a:extLst>
                        <a:ext uri="{9D8B030D-6E8A-4147-A177-3AD203B41FA5}">
                          <a16:colId xmlns:a16="http://schemas.microsoft.com/office/drawing/2014/main" val="3472945167"/>
                        </a:ext>
                      </a:extLst>
                    </a:gridCol>
                    <a:gridCol w="480158">
                      <a:extLst>
                        <a:ext uri="{9D8B030D-6E8A-4147-A177-3AD203B41FA5}">
                          <a16:colId xmlns:a16="http://schemas.microsoft.com/office/drawing/2014/main" val="3577341541"/>
                        </a:ext>
                      </a:extLst>
                    </a:gridCol>
                    <a:gridCol w="480837">
                      <a:extLst>
                        <a:ext uri="{9D8B030D-6E8A-4147-A177-3AD203B41FA5}">
                          <a16:colId xmlns:a16="http://schemas.microsoft.com/office/drawing/2014/main" val="4170552402"/>
                        </a:ext>
                      </a:extLst>
                    </a:gridCol>
                    <a:gridCol w="566967">
                      <a:extLst>
                        <a:ext uri="{9D8B030D-6E8A-4147-A177-3AD203B41FA5}">
                          <a16:colId xmlns:a16="http://schemas.microsoft.com/office/drawing/2014/main" val="3234403400"/>
                        </a:ext>
                      </a:extLst>
                    </a:gridCol>
                    <a:gridCol w="586634">
                      <a:extLst>
                        <a:ext uri="{9D8B030D-6E8A-4147-A177-3AD203B41FA5}">
                          <a16:colId xmlns:a16="http://schemas.microsoft.com/office/drawing/2014/main" val="1560820043"/>
                        </a:ext>
                      </a:extLst>
                    </a:gridCol>
                    <a:gridCol w="722950">
                      <a:extLst>
                        <a:ext uri="{9D8B030D-6E8A-4147-A177-3AD203B41FA5}">
                          <a16:colId xmlns:a16="http://schemas.microsoft.com/office/drawing/2014/main" val="3817717216"/>
                        </a:ext>
                      </a:extLst>
                    </a:gridCol>
                    <a:gridCol w="695742">
                      <a:extLst>
                        <a:ext uri="{9D8B030D-6E8A-4147-A177-3AD203B41FA5}">
                          <a16:colId xmlns:a16="http://schemas.microsoft.com/office/drawing/2014/main" val="2799609751"/>
                        </a:ext>
                      </a:extLst>
                    </a:gridCol>
                    <a:gridCol w="714895">
                      <a:extLst>
                        <a:ext uri="{9D8B030D-6E8A-4147-A177-3AD203B41FA5}">
                          <a16:colId xmlns:a16="http://schemas.microsoft.com/office/drawing/2014/main" val="4166314146"/>
                        </a:ext>
                      </a:extLst>
                    </a:gridCol>
                  </a:tblGrid>
                  <a:tr h="76338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Факторы сравнения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занятость пассажирских кресел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процент коммерческой загрузки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пассажирооборот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пассажиропоток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перевезено грузов и почты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грузооборот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размер флота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средний возраст ВС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маршрутная сеть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пунктуальность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оценка бортпитания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сервис на борту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78814" t="-25600" r="-198305" b="-51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12174" t="-25600" r="-103478" b="-51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Удельный вес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32947222"/>
                      </a:ext>
                    </a:extLst>
                  </a:tr>
                  <a:tr h="57253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занятость пассажирских кресел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29393280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4,191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0,221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94180095"/>
                      </a:ext>
                    </a:extLst>
                  </a:tr>
                  <a:tr h="57253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процент коммерческой загрузки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29393280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4,191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0,221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88666465"/>
                      </a:ext>
                    </a:extLst>
                  </a:tr>
                  <a:tr h="38169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пассажирооборот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0,5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0,5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5145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2,038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0,108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5390295"/>
                      </a:ext>
                    </a:extLst>
                  </a:tr>
                  <a:tr h="19570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пассажиропоток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0,5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0,5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5145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2,038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0,108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71450252"/>
                      </a:ext>
                    </a:extLst>
                  </a:tr>
                  <a:tr h="38169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перевезено грузов и почты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0,25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0,25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1286,25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1,816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0,096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33865319"/>
                      </a:ext>
                    </a:extLst>
                  </a:tr>
                  <a:tr h="19570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грузооборот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823,2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1,750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0,092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60954621"/>
                      </a:ext>
                    </a:extLst>
                  </a:tr>
                  <a:tr h="19570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размер флота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0,14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0,14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0,33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0,33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0,33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0,9795918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0,998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0,053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0076738"/>
                      </a:ext>
                    </a:extLst>
                  </a:tr>
                  <a:tr h="38169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средний возраст ВС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0,13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0,13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0,25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0,25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0,25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0,25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0,5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0,0523376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0,782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0,041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89622452"/>
                      </a:ext>
                    </a:extLst>
                  </a:tr>
                  <a:tr h="19570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маршрутная сеть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0,11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0,11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0,20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0,20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0,20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0,20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0,33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1,053E-05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0,385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0,020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96554638"/>
                      </a:ext>
                    </a:extLst>
                  </a:tr>
                  <a:tr h="19570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пунктуальность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0,11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0,11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0,14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0,14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0,14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0,14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0,17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0,14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0,50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6,121E-08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0,251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0,013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29600125"/>
                      </a:ext>
                    </a:extLst>
                  </a:tr>
                  <a:tr h="38169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оценка бортпитания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0,11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0,11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0,14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0,14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0,14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0,14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0,17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0,14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0,50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6,121E-08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0,251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0,013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39551796"/>
                      </a:ext>
                    </a:extLst>
                  </a:tr>
                  <a:tr h="19570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сервис на борту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0,11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0,11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0,14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0,14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0,14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0,14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0,17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0,14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0,50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6,121E-08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0,251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0,013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2489898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6 из </a:t>
            </a:r>
            <a:r>
              <a:rPr lang="ru-RU" dirty="0" smtClean="0"/>
              <a:t>11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5311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Оценка конкурентоспособности авиакомпаний</a:t>
            </a:r>
            <a:endParaRPr lang="ru-RU" sz="2800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5176801"/>
              </p:ext>
            </p:extLst>
          </p:nvPr>
        </p:nvGraphicFramePr>
        <p:xfrm>
          <a:off x="511145" y="920808"/>
          <a:ext cx="6096000" cy="3098292"/>
        </p:xfrm>
        <a:graphic>
          <a:graphicData uri="http://schemas.openxmlformats.org/drawingml/2006/table">
            <a:tbl>
              <a:tblPr firstRow="1" firstCol="1" bandRow="1"/>
              <a:tblGrid>
                <a:gridCol w="1752869">
                  <a:extLst>
                    <a:ext uri="{9D8B030D-6E8A-4147-A177-3AD203B41FA5}">
                      <a16:colId xmlns:a16="http://schemas.microsoft.com/office/drawing/2014/main" val="87141401"/>
                    </a:ext>
                  </a:extLst>
                </a:gridCol>
                <a:gridCol w="680587">
                  <a:extLst>
                    <a:ext uri="{9D8B030D-6E8A-4147-A177-3AD203B41FA5}">
                      <a16:colId xmlns:a16="http://schemas.microsoft.com/office/drawing/2014/main" val="154634578"/>
                    </a:ext>
                  </a:extLst>
                </a:gridCol>
                <a:gridCol w="702709">
                  <a:extLst>
                    <a:ext uri="{9D8B030D-6E8A-4147-A177-3AD203B41FA5}">
                      <a16:colId xmlns:a16="http://schemas.microsoft.com/office/drawing/2014/main" val="2949396612"/>
                    </a:ext>
                  </a:extLst>
                </a:gridCol>
                <a:gridCol w="557612">
                  <a:extLst>
                    <a:ext uri="{9D8B030D-6E8A-4147-A177-3AD203B41FA5}">
                      <a16:colId xmlns:a16="http://schemas.microsoft.com/office/drawing/2014/main" val="442820483"/>
                    </a:ext>
                  </a:extLst>
                </a:gridCol>
                <a:gridCol w="547853">
                  <a:extLst>
                    <a:ext uri="{9D8B030D-6E8A-4147-A177-3AD203B41FA5}">
                      <a16:colId xmlns:a16="http://schemas.microsoft.com/office/drawing/2014/main" val="603780744"/>
                    </a:ext>
                  </a:extLst>
                </a:gridCol>
                <a:gridCol w="462616">
                  <a:extLst>
                    <a:ext uri="{9D8B030D-6E8A-4147-A177-3AD203B41FA5}">
                      <a16:colId xmlns:a16="http://schemas.microsoft.com/office/drawing/2014/main" val="4056524156"/>
                    </a:ext>
                  </a:extLst>
                </a:gridCol>
                <a:gridCol w="767124">
                  <a:extLst>
                    <a:ext uri="{9D8B030D-6E8A-4147-A177-3AD203B41FA5}">
                      <a16:colId xmlns:a16="http://schemas.microsoft.com/office/drawing/2014/main" val="2166089598"/>
                    </a:ext>
                  </a:extLst>
                </a:gridCol>
                <a:gridCol w="624630">
                  <a:extLst>
                    <a:ext uri="{9D8B030D-6E8A-4147-A177-3AD203B41FA5}">
                      <a16:colId xmlns:a16="http://schemas.microsoft.com/office/drawing/2014/main" val="1506891007"/>
                    </a:ext>
                  </a:extLst>
                </a:gridCol>
              </a:tblGrid>
              <a:tr h="3769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Факторы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удельный вес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Аэрофлот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Сибирь (S7 Group)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Победа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Россия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Уральские Авиалинии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ЮТэйр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9787363"/>
                  </a:ext>
                </a:extLst>
              </a:tr>
              <a:tr h="2513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занятость пассажирских кресел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0,221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0,79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0,92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0,89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0,86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0,88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035906"/>
                  </a:ext>
                </a:extLst>
              </a:tr>
              <a:tr h="2513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процент коммерческой загрузки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0,221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0,71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0,88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0,74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0,83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0,84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251694"/>
                  </a:ext>
                </a:extLst>
              </a:tr>
              <a:tr h="1256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пассажирооборот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0,108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0,71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0,47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0,47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0,40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0,22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8629860"/>
                  </a:ext>
                </a:extLst>
              </a:tr>
              <a:tr h="1256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пассажиропоток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0,108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0,83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0,67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0,47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0,43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0,33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0840853"/>
                  </a:ext>
                </a:extLst>
              </a:tr>
              <a:tr h="1256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перевезено грузов и почты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0,096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0,41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0,35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0,25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0,13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8926866"/>
                  </a:ext>
                </a:extLst>
              </a:tr>
              <a:tr h="1256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грузооборот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0,092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0,22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0,13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0,27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6843526"/>
                  </a:ext>
                </a:extLst>
              </a:tr>
              <a:tr h="1256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 флота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0,053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0,30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0,12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0,30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0,15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0,18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1406818"/>
                  </a:ext>
                </a:extLst>
              </a:tr>
              <a:tr h="1256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средний возраст ВС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0,041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0,98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0,52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0,50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0,42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0,35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0116246"/>
                  </a:ext>
                </a:extLst>
              </a:tr>
              <a:tr h="1256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маршрутная сеть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0,020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0,74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0,45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0,44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0,44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0,55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0180150"/>
                  </a:ext>
                </a:extLst>
              </a:tr>
              <a:tr h="1256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пунктуальность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0,013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0,90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0,97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0,51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0,77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0,80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6569389"/>
                  </a:ext>
                </a:extLst>
              </a:tr>
              <a:tr h="1256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оценка бортпитания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0,013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0,57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0,80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0,82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4721111"/>
                  </a:ext>
                </a:extLst>
              </a:tr>
              <a:tr h="1256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сервис на борту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0,013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0,92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0,96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0,50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0,79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0,89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2090243"/>
                  </a:ext>
                </a:extLst>
              </a:tr>
              <a:tr h="2513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Конкурентоспособность компании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0,88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0,71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0,69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0,59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0,56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0,52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1099074"/>
                  </a:ext>
                </a:extLst>
              </a:tr>
            </a:tbl>
          </a:graphicData>
        </a:graphic>
      </p:graphicFrame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5227320" y="6390586"/>
            <a:ext cx="4114800" cy="365125"/>
          </a:xfrm>
        </p:spPr>
        <p:txBody>
          <a:bodyPr/>
          <a:lstStyle/>
          <a:p>
            <a:r>
              <a:rPr lang="ru-RU" dirty="0" smtClean="0"/>
              <a:t>7 из </a:t>
            </a:r>
            <a:r>
              <a:rPr lang="ru-RU" dirty="0" smtClean="0"/>
              <a:t>11</a:t>
            </a:r>
            <a:endParaRPr lang="ru-RU" dirty="0"/>
          </a:p>
        </p:txBody>
      </p:sp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711440959"/>
              </p:ext>
            </p:extLst>
          </p:nvPr>
        </p:nvGraphicFramePr>
        <p:xfrm>
          <a:off x="6787514" y="1511012"/>
          <a:ext cx="5249315" cy="4282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322740"/>
              </p:ext>
            </p:extLst>
          </p:nvPr>
        </p:nvGraphicFramePr>
        <p:xfrm>
          <a:off x="511145" y="4490706"/>
          <a:ext cx="6096000" cy="2282952"/>
        </p:xfrm>
        <a:graphic>
          <a:graphicData uri="http://schemas.openxmlformats.org/drawingml/2006/table">
            <a:tbl>
              <a:tblPr firstRow="1" firstCol="1" bandRow="1"/>
              <a:tblGrid>
                <a:gridCol w="2150265">
                  <a:extLst>
                    <a:ext uri="{9D8B030D-6E8A-4147-A177-3AD203B41FA5}">
                      <a16:colId xmlns:a16="http://schemas.microsoft.com/office/drawing/2014/main" val="4044631479"/>
                    </a:ext>
                  </a:extLst>
                </a:gridCol>
                <a:gridCol w="714963">
                  <a:extLst>
                    <a:ext uri="{9D8B030D-6E8A-4147-A177-3AD203B41FA5}">
                      <a16:colId xmlns:a16="http://schemas.microsoft.com/office/drawing/2014/main" val="4004763837"/>
                    </a:ext>
                  </a:extLst>
                </a:gridCol>
                <a:gridCol w="659191">
                  <a:extLst>
                    <a:ext uri="{9D8B030D-6E8A-4147-A177-3AD203B41FA5}">
                      <a16:colId xmlns:a16="http://schemas.microsoft.com/office/drawing/2014/main" val="3830421911"/>
                    </a:ext>
                  </a:extLst>
                </a:gridCol>
                <a:gridCol w="666581">
                  <a:extLst>
                    <a:ext uri="{9D8B030D-6E8A-4147-A177-3AD203B41FA5}">
                      <a16:colId xmlns:a16="http://schemas.microsoft.com/office/drawing/2014/main" val="183163277"/>
                    </a:ext>
                  </a:extLst>
                </a:gridCol>
                <a:gridCol w="571836">
                  <a:extLst>
                    <a:ext uri="{9D8B030D-6E8A-4147-A177-3AD203B41FA5}">
                      <a16:colId xmlns:a16="http://schemas.microsoft.com/office/drawing/2014/main" val="3834941005"/>
                    </a:ext>
                  </a:extLst>
                </a:gridCol>
                <a:gridCol w="792238">
                  <a:extLst>
                    <a:ext uri="{9D8B030D-6E8A-4147-A177-3AD203B41FA5}">
                      <a16:colId xmlns:a16="http://schemas.microsoft.com/office/drawing/2014/main" val="3567126042"/>
                    </a:ext>
                  </a:extLst>
                </a:gridCol>
                <a:gridCol w="540926">
                  <a:extLst>
                    <a:ext uri="{9D8B030D-6E8A-4147-A177-3AD203B41FA5}">
                      <a16:colId xmlns:a16="http://schemas.microsoft.com/office/drawing/2014/main" val="1000770972"/>
                    </a:ext>
                  </a:extLst>
                </a:gridCol>
              </a:tblGrid>
              <a:tr h="2837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Факторы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Аэрофлот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Сибирь 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Победа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Россия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Уральские Авиалинии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ЮТэйр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3850397"/>
                  </a:ext>
                </a:extLst>
              </a:tr>
              <a:tr h="1382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занятость пассажирских кресел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26,0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8,3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12,6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16,6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13,7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461255"/>
                  </a:ext>
                </a:extLst>
              </a:tr>
              <a:tr h="1382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процент коммерческой загрузки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41,8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13,0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35,8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19,8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19,0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3787551"/>
                  </a:ext>
                </a:extLst>
              </a:tr>
              <a:tr h="1382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пассажирооборот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40,5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114,4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111,6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148,5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345,3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7773213"/>
                  </a:ext>
                </a:extLst>
              </a:tr>
              <a:tr h="1382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пассажиропоток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20,1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48,4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114,9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132,8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200,6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5400143"/>
                  </a:ext>
                </a:extLst>
              </a:tr>
              <a:tr h="1382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перевезено грузов и почты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142,6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188,2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305,2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693,0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1021,8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7195572"/>
                  </a:ext>
                </a:extLst>
              </a:tr>
              <a:tr h="1382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грузооборот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349,7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641,9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269,1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1118,0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2305,4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8026394"/>
                  </a:ext>
                </a:extLst>
              </a:tr>
              <a:tr h="1382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 флота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229,5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743,9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235,9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552,8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449,2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1917898"/>
                  </a:ext>
                </a:extLst>
              </a:tr>
              <a:tr h="1382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средний возраст ВС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2,0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92,0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100,0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140,0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184,0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267539"/>
                  </a:ext>
                </a:extLst>
              </a:tr>
              <a:tr h="1382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маршрутная сеть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35,6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120,5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128,8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128,8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83,0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4408013"/>
                  </a:ext>
                </a:extLst>
              </a:tr>
              <a:tr h="1382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пунктуальность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10,8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2,6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94,5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29,2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25,5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4123848"/>
                  </a:ext>
                </a:extLst>
              </a:tr>
              <a:tr h="1382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оценка бортпитания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76,5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25,6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22,1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228351"/>
                  </a:ext>
                </a:extLst>
              </a:tr>
              <a:tr h="1382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сервис на борту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8,8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4,2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98,5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27,2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11,8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6747768"/>
                  </a:ext>
                </a:extLst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511145" y="4101014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14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Отклонение значений показателей деятельности компаний от эталона, % 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504376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2650"/>
          </a:xfrm>
        </p:spPr>
        <p:txBody>
          <a:bodyPr/>
          <a:lstStyle/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СВОТ-анализ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9648634"/>
              </p:ext>
            </p:extLst>
          </p:nvPr>
        </p:nvGraphicFramePr>
        <p:xfrm>
          <a:off x="630381" y="1461872"/>
          <a:ext cx="4806141" cy="1946346"/>
        </p:xfrm>
        <a:graphic>
          <a:graphicData uri="http://schemas.openxmlformats.org/drawingml/2006/table">
            <a:tbl>
              <a:tblPr firstRow="1" firstCol="1" bandRow="1"/>
              <a:tblGrid>
                <a:gridCol w="1668517">
                  <a:extLst>
                    <a:ext uri="{9D8B030D-6E8A-4147-A177-3AD203B41FA5}">
                      <a16:colId xmlns:a16="http://schemas.microsoft.com/office/drawing/2014/main" val="2152514471"/>
                    </a:ext>
                  </a:extLst>
                </a:gridCol>
                <a:gridCol w="876103">
                  <a:extLst>
                    <a:ext uri="{9D8B030D-6E8A-4147-A177-3AD203B41FA5}">
                      <a16:colId xmlns:a16="http://schemas.microsoft.com/office/drawing/2014/main" val="3314450329"/>
                    </a:ext>
                  </a:extLst>
                </a:gridCol>
                <a:gridCol w="305327">
                  <a:extLst>
                    <a:ext uri="{9D8B030D-6E8A-4147-A177-3AD203B41FA5}">
                      <a16:colId xmlns:a16="http://schemas.microsoft.com/office/drawing/2014/main" val="3646104169"/>
                    </a:ext>
                  </a:extLst>
                </a:gridCol>
                <a:gridCol w="453089">
                  <a:extLst>
                    <a:ext uri="{9D8B030D-6E8A-4147-A177-3AD203B41FA5}">
                      <a16:colId xmlns:a16="http://schemas.microsoft.com/office/drawing/2014/main" val="1644394999"/>
                    </a:ext>
                  </a:extLst>
                </a:gridCol>
                <a:gridCol w="453089">
                  <a:extLst>
                    <a:ext uri="{9D8B030D-6E8A-4147-A177-3AD203B41FA5}">
                      <a16:colId xmlns:a16="http://schemas.microsoft.com/office/drawing/2014/main" val="3957296984"/>
                    </a:ext>
                  </a:extLst>
                </a:gridCol>
                <a:gridCol w="525008">
                  <a:extLst>
                    <a:ext uri="{9D8B030D-6E8A-4147-A177-3AD203B41FA5}">
                      <a16:colId xmlns:a16="http://schemas.microsoft.com/office/drawing/2014/main" val="738564450"/>
                    </a:ext>
                  </a:extLst>
                </a:gridCol>
                <a:gridCol w="525008">
                  <a:extLst>
                    <a:ext uri="{9D8B030D-6E8A-4147-A177-3AD203B41FA5}">
                      <a16:colId xmlns:a16="http://schemas.microsoft.com/office/drawing/2014/main" val="1019587847"/>
                    </a:ext>
                  </a:extLst>
                </a:gridCol>
              </a:tblGrid>
              <a:tr h="216261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Факторы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Количественный балл (+)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699852"/>
                  </a:ext>
                </a:extLst>
              </a:tr>
              <a:tr h="21626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689482"/>
                  </a:ext>
                </a:extLst>
              </a:tr>
              <a:tr h="43252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 флота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С,П,Р,У,Ю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5386151"/>
                  </a:ext>
                </a:extLst>
              </a:tr>
              <a:tr h="2162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средний возраст ВС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С,Р,У,Ю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А,П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3258419"/>
                  </a:ext>
                </a:extLst>
              </a:tr>
              <a:tr h="43252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оценка </a:t>
                      </a:r>
                      <a:r>
                        <a:rPr lang="ru-RU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бортпитания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У,Ю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А,С,Р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1214501"/>
                  </a:ext>
                </a:extLst>
              </a:tr>
              <a:tr h="43252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сервис на борту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У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Ю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А,С,Р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9575379"/>
                  </a:ext>
                </a:extLst>
              </a:tr>
            </a:tbl>
          </a:graphicData>
        </a:graphic>
      </p:graphicFrame>
      <p:sp>
        <p:nvSpPr>
          <p:cNvPr id="13" name="Нижний колонтитул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8 из 10</a:t>
            </a:r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464352"/>
              </p:ext>
            </p:extLst>
          </p:nvPr>
        </p:nvGraphicFramePr>
        <p:xfrm>
          <a:off x="630379" y="4148718"/>
          <a:ext cx="4806142" cy="1653565"/>
        </p:xfrm>
        <a:graphic>
          <a:graphicData uri="http://schemas.openxmlformats.org/drawingml/2006/table">
            <a:tbl>
              <a:tblPr firstRow="1" firstCol="1" bandRow="1"/>
              <a:tblGrid>
                <a:gridCol w="1749016">
                  <a:extLst>
                    <a:ext uri="{9D8B030D-6E8A-4147-A177-3AD203B41FA5}">
                      <a16:colId xmlns:a16="http://schemas.microsoft.com/office/drawing/2014/main" val="940114848"/>
                    </a:ext>
                  </a:extLst>
                </a:gridCol>
                <a:gridCol w="702489">
                  <a:extLst>
                    <a:ext uri="{9D8B030D-6E8A-4147-A177-3AD203B41FA5}">
                      <a16:colId xmlns:a16="http://schemas.microsoft.com/office/drawing/2014/main" val="1325036079"/>
                    </a:ext>
                  </a:extLst>
                </a:gridCol>
                <a:gridCol w="396776">
                  <a:extLst>
                    <a:ext uri="{9D8B030D-6E8A-4147-A177-3AD203B41FA5}">
                      <a16:colId xmlns:a16="http://schemas.microsoft.com/office/drawing/2014/main" val="4100902740"/>
                    </a:ext>
                  </a:extLst>
                </a:gridCol>
                <a:gridCol w="507353">
                  <a:extLst>
                    <a:ext uri="{9D8B030D-6E8A-4147-A177-3AD203B41FA5}">
                      <a16:colId xmlns:a16="http://schemas.microsoft.com/office/drawing/2014/main" val="3792045003"/>
                    </a:ext>
                  </a:extLst>
                </a:gridCol>
                <a:gridCol w="624434">
                  <a:extLst>
                    <a:ext uri="{9D8B030D-6E8A-4147-A177-3AD203B41FA5}">
                      <a16:colId xmlns:a16="http://schemas.microsoft.com/office/drawing/2014/main" val="4022349304"/>
                    </a:ext>
                  </a:extLst>
                </a:gridCol>
                <a:gridCol w="468326">
                  <a:extLst>
                    <a:ext uri="{9D8B030D-6E8A-4147-A177-3AD203B41FA5}">
                      <a16:colId xmlns:a16="http://schemas.microsoft.com/office/drawing/2014/main" val="1966467757"/>
                    </a:ext>
                  </a:extLst>
                </a:gridCol>
                <a:gridCol w="357748">
                  <a:extLst>
                    <a:ext uri="{9D8B030D-6E8A-4147-A177-3AD203B41FA5}">
                      <a16:colId xmlns:a16="http://schemas.microsoft.com/office/drawing/2014/main" val="1812692371"/>
                    </a:ext>
                  </a:extLst>
                </a:gridCol>
              </a:tblGrid>
              <a:tr h="244231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Слабые стороны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Количественный балл (-)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225069"/>
                  </a:ext>
                </a:extLst>
              </a:tr>
              <a:tr h="24423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5221479"/>
                  </a:ext>
                </a:extLst>
              </a:tr>
              <a:tr h="4604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занятость пассажирских кресел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Р,У,Ю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С,П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2758856"/>
                  </a:ext>
                </a:extLst>
              </a:tr>
              <a:tr h="4604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процент коммерческой загрузки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Р,У,Ю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4049890"/>
                  </a:ext>
                </a:extLst>
              </a:tr>
              <a:tr h="2442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маршрутная сеть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С,П,Р,Ю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У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2535723"/>
                  </a:ext>
                </a:extLst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222548"/>
              </p:ext>
            </p:extLst>
          </p:nvPr>
        </p:nvGraphicFramePr>
        <p:xfrm>
          <a:off x="6185879" y="1461872"/>
          <a:ext cx="5506143" cy="1946346"/>
        </p:xfrm>
        <a:graphic>
          <a:graphicData uri="http://schemas.openxmlformats.org/drawingml/2006/table">
            <a:tbl>
              <a:tblPr firstRow="1" firstCol="1" bandRow="1"/>
              <a:tblGrid>
                <a:gridCol w="2486618">
                  <a:extLst>
                    <a:ext uri="{9D8B030D-6E8A-4147-A177-3AD203B41FA5}">
                      <a16:colId xmlns:a16="http://schemas.microsoft.com/office/drawing/2014/main" val="2293145772"/>
                    </a:ext>
                  </a:extLst>
                </a:gridCol>
                <a:gridCol w="1119270">
                  <a:extLst>
                    <a:ext uri="{9D8B030D-6E8A-4147-A177-3AD203B41FA5}">
                      <a16:colId xmlns:a16="http://schemas.microsoft.com/office/drawing/2014/main" val="216366809"/>
                    </a:ext>
                  </a:extLst>
                </a:gridCol>
                <a:gridCol w="380051">
                  <a:extLst>
                    <a:ext uri="{9D8B030D-6E8A-4147-A177-3AD203B41FA5}">
                      <a16:colId xmlns:a16="http://schemas.microsoft.com/office/drawing/2014/main" val="1857398703"/>
                    </a:ext>
                  </a:extLst>
                </a:gridCol>
                <a:gridCol w="380051">
                  <a:extLst>
                    <a:ext uri="{9D8B030D-6E8A-4147-A177-3AD203B41FA5}">
                      <a16:colId xmlns:a16="http://schemas.microsoft.com/office/drawing/2014/main" val="3339024933"/>
                    </a:ext>
                  </a:extLst>
                </a:gridCol>
                <a:gridCol w="380051">
                  <a:extLst>
                    <a:ext uri="{9D8B030D-6E8A-4147-A177-3AD203B41FA5}">
                      <a16:colId xmlns:a16="http://schemas.microsoft.com/office/drawing/2014/main" val="1763418941"/>
                    </a:ext>
                  </a:extLst>
                </a:gridCol>
                <a:gridCol w="380051">
                  <a:extLst>
                    <a:ext uri="{9D8B030D-6E8A-4147-A177-3AD203B41FA5}">
                      <a16:colId xmlns:a16="http://schemas.microsoft.com/office/drawing/2014/main" val="2694239209"/>
                    </a:ext>
                  </a:extLst>
                </a:gridCol>
                <a:gridCol w="380051">
                  <a:extLst>
                    <a:ext uri="{9D8B030D-6E8A-4147-A177-3AD203B41FA5}">
                      <a16:colId xmlns:a16="http://schemas.microsoft.com/office/drawing/2014/main" val="3230498848"/>
                    </a:ext>
                  </a:extLst>
                </a:gridCol>
              </a:tblGrid>
              <a:tr h="324391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возможности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Количественный балл (+)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325939"/>
                  </a:ext>
                </a:extLst>
              </a:tr>
              <a:tr h="32439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8562203"/>
                  </a:ext>
                </a:extLst>
              </a:tr>
              <a:tr h="32439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пассажирооборот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П,Р,У,Б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6426157"/>
                  </a:ext>
                </a:extLst>
              </a:tr>
              <a:tr h="32439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пассажиропоток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Р,У,Ю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8917759"/>
                  </a:ext>
                </a:extLst>
              </a:tr>
              <a:tr h="32439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перевезено грузов и почты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С,П,Р,У,Ю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3478148"/>
                  </a:ext>
                </a:extLst>
              </a:tr>
              <a:tr h="32439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грузооборот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С,П,Р,У,Ю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85200"/>
                  </a:ext>
                </a:extLst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035266"/>
              </p:ext>
            </p:extLst>
          </p:nvPr>
        </p:nvGraphicFramePr>
        <p:xfrm>
          <a:off x="6185879" y="3949270"/>
          <a:ext cx="5506143" cy="2229597"/>
        </p:xfrm>
        <a:graphic>
          <a:graphicData uri="http://schemas.openxmlformats.org/drawingml/2006/table">
            <a:tbl>
              <a:tblPr firstRow="1" firstCol="1" bandRow="1"/>
              <a:tblGrid>
                <a:gridCol w="2388249">
                  <a:extLst>
                    <a:ext uri="{9D8B030D-6E8A-4147-A177-3AD203B41FA5}">
                      <a16:colId xmlns:a16="http://schemas.microsoft.com/office/drawing/2014/main" val="1266397159"/>
                    </a:ext>
                  </a:extLst>
                </a:gridCol>
                <a:gridCol w="993821">
                  <a:extLst>
                    <a:ext uri="{9D8B030D-6E8A-4147-A177-3AD203B41FA5}">
                      <a16:colId xmlns:a16="http://schemas.microsoft.com/office/drawing/2014/main" val="3570526189"/>
                    </a:ext>
                  </a:extLst>
                </a:gridCol>
                <a:gridCol w="232756">
                  <a:extLst>
                    <a:ext uri="{9D8B030D-6E8A-4147-A177-3AD203B41FA5}">
                      <a16:colId xmlns:a16="http://schemas.microsoft.com/office/drawing/2014/main" val="995118990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3997812438"/>
                    </a:ext>
                  </a:extLst>
                </a:gridCol>
                <a:gridCol w="482139">
                  <a:extLst>
                    <a:ext uri="{9D8B030D-6E8A-4147-A177-3AD203B41FA5}">
                      <a16:colId xmlns:a16="http://schemas.microsoft.com/office/drawing/2014/main" val="2796878880"/>
                    </a:ext>
                  </a:extLst>
                </a:gridCol>
                <a:gridCol w="282632">
                  <a:extLst>
                    <a:ext uri="{9D8B030D-6E8A-4147-A177-3AD203B41FA5}">
                      <a16:colId xmlns:a16="http://schemas.microsoft.com/office/drawing/2014/main" val="3669690696"/>
                    </a:ext>
                  </a:extLst>
                </a:gridCol>
                <a:gridCol w="943666">
                  <a:extLst>
                    <a:ext uri="{9D8B030D-6E8A-4147-A177-3AD203B41FA5}">
                      <a16:colId xmlns:a16="http://schemas.microsoft.com/office/drawing/2014/main" val="4067144558"/>
                    </a:ext>
                  </a:extLst>
                </a:gridCol>
              </a:tblGrid>
              <a:tr h="175892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угрозы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Количественный балл (-)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206739"/>
                  </a:ext>
                </a:extLst>
              </a:tr>
              <a:tr h="17589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4061834"/>
                  </a:ext>
                </a:extLst>
              </a:tr>
              <a:tr h="3517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пунктуальность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У,Ю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С,Р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226497"/>
                  </a:ext>
                </a:extLst>
              </a:tr>
              <a:tr h="3517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демография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А,С,П,Р,У,Ю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058941"/>
                  </a:ext>
                </a:extLst>
              </a:tr>
              <a:tr h="3517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появление новых зарубежных конкурентов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А,С,П,Р,У,Ю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1937973"/>
                  </a:ext>
                </a:extLst>
              </a:tr>
              <a:tr h="3517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появление новых российских конкурентов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А,С,П,Р,У,Ю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8985002"/>
                  </a:ext>
                </a:extLst>
              </a:tr>
              <a:tr h="3517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рост цен на топливо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А,С,П,Р,У,Ю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4175402"/>
                  </a:ext>
                </a:extLst>
              </a:tr>
            </a:tbl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2255415" y="1062655"/>
            <a:ext cx="15560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Сильные стороны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306710" y="3678743"/>
            <a:ext cx="14534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Слабые стороны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8288391" y="1070969"/>
            <a:ext cx="12304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Возможности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8629213" y="3524855"/>
            <a:ext cx="7395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Угрозы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6033895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– Аэрофлот, С-Сибирь, П – Победа, Р – Россия, </a:t>
            </a:r>
          </a:p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 – Уральские авиалинии, Ю – </a:t>
            </a:r>
            <a:r>
              <a:rPr lang="ru-RU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Ютэйр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03647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Стандартная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</TotalTime>
  <Words>1992</Words>
  <Application>Microsoft Office PowerPoint</Application>
  <PresentationFormat>Широкоэкранный</PresentationFormat>
  <Paragraphs>1131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Times New Roman</vt:lpstr>
      <vt:lpstr>Тема Office</vt:lpstr>
      <vt:lpstr>Geekbrains </vt:lpstr>
      <vt:lpstr> Цель дипломной работы: анализ конкурентоспособности компаний в сфере пассажирских авиаперевозок.  Объект исследования – авиакомпании России. Предмет исследования – конкурентная среда.  В соответствии с целью дипломной работы будут рассмотрены следующие вопросы:  </vt:lpstr>
      <vt:lpstr>Анализ основных показателей функционирования рынка авиаперевозок</vt:lpstr>
      <vt:lpstr>АВС анализ перевозки пассажиров авиакомпаниями, 2021 г.</vt:lpstr>
      <vt:lpstr>Объекты анализа</vt:lpstr>
      <vt:lpstr>Факторы конкурентоспособности:</vt:lpstr>
      <vt:lpstr>Матрица оценки весомости факторов</vt:lpstr>
      <vt:lpstr>Оценка конкурентоспособности авиакомпаний</vt:lpstr>
      <vt:lpstr>СВОТ-анализ</vt:lpstr>
      <vt:lpstr>Концептуальное представление позиционного поля метода СВОТ-анализа</vt:lpstr>
      <vt:lpstr>Рекомендации: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Geekbrains</dc:title>
  <dc:creator>Рубцов Николай Михайлович</dc:creator>
  <cp:lastModifiedBy>Рубцов Николай Михайлович</cp:lastModifiedBy>
  <cp:revision>19</cp:revision>
  <dcterms:created xsi:type="dcterms:W3CDTF">2023-11-24T05:15:17Z</dcterms:created>
  <dcterms:modified xsi:type="dcterms:W3CDTF">2023-11-28T16:44:24Z</dcterms:modified>
</cp:coreProperties>
</file>