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87" r:id="rId9"/>
    <p:sldId id="263" r:id="rId10"/>
    <p:sldId id="264" r:id="rId11"/>
    <p:sldId id="267" r:id="rId12"/>
    <p:sldId id="292" r:id="rId13"/>
    <p:sldId id="269" r:id="rId14"/>
    <p:sldId id="270" r:id="rId15"/>
    <p:sldId id="271" r:id="rId16"/>
    <p:sldId id="290" r:id="rId17"/>
    <p:sldId id="272" r:id="rId18"/>
    <p:sldId id="305" r:id="rId19"/>
    <p:sldId id="273" r:id="rId20"/>
    <p:sldId id="296" r:id="rId21"/>
    <p:sldId id="274" r:id="rId22"/>
    <p:sldId id="291" r:id="rId23"/>
    <p:sldId id="277" r:id="rId24"/>
    <p:sldId id="278" r:id="rId25"/>
    <p:sldId id="275" r:id="rId26"/>
    <p:sldId id="276" r:id="rId27"/>
    <p:sldId id="279" r:id="rId28"/>
    <p:sldId id="288" r:id="rId29"/>
    <p:sldId id="309" r:id="rId30"/>
    <p:sldId id="289" r:id="rId31"/>
    <p:sldId id="281" r:id="rId32"/>
    <p:sldId id="294" r:id="rId33"/>
    <p:sldId id="311" r:id="rId34"/>
    <p:sldId id="304" r:id="rId35"/>
    <p:sldId id="297" r:id="rId36"/>
    <p:sldId id="300" r:id="rId37"/>
    <p:sldId id="301" r:id="rId38"/>
    <p:sldId id="306" r:id="rId39"/>
    <p:sldId id="307" r:id="rId40"/>
    <p:sldId id="302" r:id="rId41"/>
    <p:sldId id="303" r:id="rId42"/>
    <p:sldId id="308" r:id="rId43"/>
    <p:sldId id="31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09EB3-54EF-42B3-9669-0E236EC28742}" type="doc">
      <dgm:prSet loTypeId="urn:microsoft.com/office/officeart/2005/8/layout/bProcess4" loCatId="process" qsTypeId="urn:microsoft.com/office/officeart/2005/8/quickstyle/simple1" qsCatId="simple" csTypeId="urn:microsoft.com/office/officeart/2005/8/colors/colorful5" csCatId="colorful" phldr="1"/>
      <dgm:spPr/>
      <dgm:t>
        <a:bodyPr/>
        <a:lstStyle/>
        <a:p>
          <a:endParaRPr lang="en-IN"/>
        </a:p>
      </dgm:t>
    </dgm:pt>
    <dgm:pt modelId="{7126E1E5-DD74-4141-890E-EDD0BD8937A7}">
      <dgm:prSet phldrT="[Text]" custT="1"/>
      <dgm:spPr/>
      <dgm:t>
        <a:bodyPr/>
        <a:lstStyle/>
        <a:p>
          <a:r>
            <a:rPr lang="en-IN" sz="2400" b="1" dirty="0"/>
            <a:t>Data Collection</a:t>
          </a:r>
        </a:p>
      </dgm:t>
    </dgm:pt>
    <dgm:pt modelId="{00E839DA-32BA-48A7-B257-A06E91AC511C}" type="parTrans" cxnId="{B68B09DF-9E8C-4F30-95F0-A8EBBC26E29E}">
      <dgm:prSet/>
      <dgm:spPr/>
      <dgm:t>
        <a:bodyPr/>
        <a:lstStyle/>
        <a:p>
          <a:endParaRPr lang="en-IN"/>
        </a:p>
      </dgm:t>
    </dgm:pt>
    <dgm:pt modelId="{90B5FEB4-CD0C-4656-8915-301AD3D16A5B}" type="sibTrans" cxnId="{B68B09DF-9E8C-4F30-95F0-A8EBBC26E29E}">
      <dgm:prSet/>
      <dgm:spPr/>
      <dgm:t>
        <a:bodyPr/>
        <a:lstStyle/>
        <a:p>
          <a:endParaRPr lang="en-IN"/>
        </a:p>
      </dgm:t>
    </dgm:pt>
    <dgm:pt modelId="{5A324649-10E5-4E03-B773-0C737F8C10DF}">
      <dgm:prSet phldrT="[Text]" custT="1"/>
      <dgm:spPr/>
      <dgm:t>
        <a:bodyPr/>
        <a:lstStyle/>
        <a:p>
          <a:r>
            <a:rPr lang="en-IN" sz="2400" b="1" dirty="0"/>
            <a:t>EDA </a:t>
          </a:r>
        </a:p>
        <a:p>
          <a:r>
            <a:rPr lang="en-IN" sz="2400" b="1" dirty="0"/>
            <a:t>and preprocessing</a:t>
          </a:r>
        </a:p>
      </dgm:t>
    </dgm:pt>
    <dgm:pt modelId="{218C4507-FF35-46FC-A0CE-84801DF37CEF}" type="parTrans" cxnId="{9724C7F4-A015-4BDE-9D20-D096A8322788}">
      <dgm:prSet/>
      <dgm:spPr/>
      <dgm:t>
        <a:bodyPr/>
        <a:lstStyle/>
        <a:p>
          <a:endParaRPr lang="en-IN"/>
        </a:p>
      </dgm:t>
    </dgm:pt>
    <dgm:pt modelId="{CB4BBC0A-4F44-4E2F-877B-7114CFF70FAE}" type="sibTrans" cxnId="{9724C7F4-A015-4BDE-9D20-D096A8322788}">
      <dgm:prSet/>
      <dgm:spPr/>
      <dgm:t>
        <a:bodyPr/>
        <a:lstStyle/>
        <a:p>
          <a:endParaRPr lang="en-IN"/>
        </a:p>
      </dgm:t>
    </dgm:pt>
    <dgm:pt modelId="{667315D9-20AC-4132-8CD2-71E89B717A65}">
      <dgm:prSet phldrT="[Text]" custT="1"/>
      <dgm:spPr/>
      <dgm:t>
        <a:bodyPr/>
        <a:lstStyle/>
        <a:p>
          <a:r>
            <a:rPr lang="en-IN" sz="2400" b="1" dirty="0"/>
            <a:t>Feature Extraction</a:t>
          </a:r>
        </a:p>
      </dgm:t>
    </dgm:pt>
    <dgm:pt modelId="{C780497C-5EEB-4395-9E73-03954F3BFFF8}" type="parTrans" cxnId="{F9D1392B-BC5E-4B81-9EEC-B036A60050D2}">
      <dgm:prSet/>
      <dgm:spPr/>
      <dgm:t>
        <a:bodyPr/>
        <a:lstStyle/>
        <a:p>
          <a:endParaRPr lang="en-IN"/>
        </a:p>
      </dgm:t>
    </dgm:pt>
    <dgm:pt modelId="{DCC1C051-01E1-4E9F-A478-79569E26D7C5}" type="sibTrans" cxnId="{F9D1392B-BC5E-4B81-9EEC-B036A60050D2}">
      <dgm:prSet/>
      <dgm:spPr/>
      <dgm:t>
        <a:bodyPr/>
        <a:lstStyle/>
        <a:p>
          <a:endParaRPr lang="en-IN"/>
        </a:p>
      </dgm:t>
    </dgm:pt>
    <dgm:pt modelId="{C49FBFD9-B247-4505-8B5A-672464BE4516}">
      <dgm:prSet phldrT="[Text]" custT="1"/>
      <dgm:spPr/>
      <dgm:t>
        <a:bodyPr/>
        <a:lstStyle/>
        <a:p>
          <a:r>
            <a:rPr lang="en-IN" sz="2400" b="1" dirty="0"/>
            <a:t>Building Prediction Models</a:t>
          </a:r>
        </a:p>
      </dgm:t>
    </dgm:pt>
    <dgm:pt modelId="{10AFACB0-5544-4A41-BB3D-E96152DB8405}" type="parTrans" cxnId="{9153DB01-FF40-4734-8B8E-A15AB6812C44}">
      <dgm:prSet/>
      <dgm:spPr/>
      <dgm:t>
        <a:bodyPr/>
        <a:lstStyle/>
        <a:p>
          <a:endParaRPr lang="en-IN"/>
        </a:p>
      </dgm:t>
    </dgm:pt>
    <dgm:pt modelId="{88FFBB4B-9179-47DD-810B-2A69F5354514}" type="sibTrans" cxnId="{9153DB01-FF40-4734-8B8E-A15AB6812C44}">
      <dgm:prSet/>
      <dgm:spPr/>
      <dgm:t>
        <a:bodyPr/>
        <a:lstStyle/>
        <a:p>
          <a:endParaRPr lang="en-IN"/>
        </a:p>
      </dgm:t>
    </dgm:pt>
    <dgm:pt modelId="{E82E2C75-BC87-4CCD-8BD7-3C43792B6158}">
      <dgm:prSet phldrT="[Text]" custT="1"/>
      <dgm:spPr/>
      <dgm:t>
        <a:bodyPr/>
        <a:lstStyle/>
        <a:p>
          <a:r>
            <a:rPr lang="en-IN" sz="2400" b="1" dirty="0"/>
            <a:t>Train,Test,</a:t>
          </a:r>
        </a:p>
        <a:p>
          <a:r>
            <a:rPr lang="en-IN" sz="2400" b="1" dirty="0"/>
            <a:t>Validate </a:t>
          </a:r>
        </a:p>
        <a:p>
          <a:r>
            <a:rPr lang="en-IN" sz="2400" b="1" dirty="0"/>
            <a:t>the Model</a:t>
          </a:r>
        </a:p>
      </dgm:t>
    </dgm:pt>
    <dgm:pt modelId="{B503AF1B-1B54-432D-A8BE-0737EAEF708D}" type="parTrans" cxnId="{965D5B0A-ED9A-4BB9-B562-6EB89690B42B}">
      <dgm:prSet/>
      <dgm:spPr/>
      <dgm:t>
        <a:bodyPr/>
        <a:lstStyle/>
        <a:p>
          <a:endParaRPr lang="en-IN"/>
        </a:p>
      </dgm:t>
    </dgm:pt>
    <dgm:pt modelId="{122F3E9E-63C0-43EC-AC2E-03B0D8BD74BB}" type="sibTrans" cxnId="{965D5B0A-ED9A-4BB9-B562-6EB89690B42B}">
      <dgm:prSet/>
      <dgm:spPr/>
      <dgm:t>
        <a:bodyPr/>
        <a:lstStyle/>
        <a:p>
          <a:endParaRPr lang="en-IN"/>
        </a:p>
      </dgm:t>
    </dgm:pt>
    <dgm:pt modelId="{799A6629-0A04-4D45-B0E5-1B534E8D4CC9}">
      <dgm:prSet phldrT="[Text]" custT="1"/>
      <dgm:spPr/>
      <dgm:t>
        <a:bodyPr/>
        <a:lstStyle/>
        <a:p>
          <a:r>
            <a:rPr lang="en-IN" sz="2400" b="1" dirty="0"/>
            <a:t>Evaluation of Model</a:t>
          </a:r>
        </a:p>
      </dgm:t>
    </dgm:pt>
    <dgm:pt modelId="{F5974FC4-B04A-4646-B13E-AC013269B524}" type="parTrans" cxnId="{7030DCB4-7A0C-4024-986C-B05D21FD2439}">
      <dgm:prSet/>
      <dgm:spPr/>
      <dgm:t>
        <a:bodyPr/>
        <a:lstStyle/>
        <a:p>
          <a:endParaRPr lang="en-IN"/>
        </a:p>
      </dgm:t>
    </dgm:pt>
    <dgm:pt modelId="{BABF0804-4EF9-41CF-8EEF-BD61A16293C2}" type="sibTrans" cxnId="{7030DCB4-7A0C-4024-986C-B05D21FD2439}">
      <dgm:prSet/>
      <dgm:spPr/>
      <dgm:t>
        <a:bodyPr/>
        <a:lstStyle/>
        <a:p>
          <a:endParaRPr lang="en-IN"/>
        </a:p>
      </dgm:t>
    </dgm:pt>
    <dgm:pt modelId="{619657EA-841E-4F45-AB15-17101B77CB41}">
      <dgm:prSet phldrT="[Text]" custT="1"/>
      <dgm:spPr/>
      <dgm:t>
        <a:bodyPr/>
        <a:lstStyle/>
        <a:p>
          <a:r>
            <a:rPr lang="en-IN" sz="2400" b="1" dirty="0"/>
            <a:t>Model Deployment</a:t>
          </a:r>
        </a:p>
      </dgm:t>
    </dgm:pt>
    <dgm:pt modelId="{F69EA758-CCF6-4E0F-B6BF-EFC0C3D628EE}" type="parTrans" cxnId="{2117D09A-B1C1-4E22-9E61-99EFC6BBA5EC}">
      <dgm:prSet/>
      <dgm:spPr/>
      <dgm:t>
        <a:bodyPr/>
        <a:lstStyle/>
        <a:p>
          <a:endParaRPr lang="en-IN"/>
        </a:p>
      </dgm:t>
    </dgm:pt>
    <dgm:pt modelId="{1ADF3DDB-CA78-4554-B040-45F5B5DF1B9B}" type="sibTrans" cxnId="{2117D09A-B1C1-4E22-9E61-99EFC6BBA5EC}">
      <dgm:prSet/>
      <dgm:spPr/>
      <dgm:t>
        <a:bodyPr/>
        <a:lstStyle/>
        <a:p>
          <a:endParaRPr lang="en-IN"/>
        </a:p>
      </dgm:t>
    </dgm:pt>
    <dgm:pt modelId="{CF2BD1AF-6177-4E6E-AC2E-8F86BA6F213C}" type="pres">
      <dgm:prSet presAssocID="{44C09EB3-54EF-42B3-9669-0E236EC28742}" presName="Name0" presStyleCnt="0">
        <dgm:presLayoutVars>
          <dgm:dir/>
          <dgm:resizeHandles/>
        </dgm:presLayoutVars>
      </dgm:prSet>
      <dgm:spPr/>
    </dgm:pt>
    <dgm:pt modelId="{B25FD3BC-5F2E-4507-8BC1-50A22CD8A7A7}" type="pres">
      <dgm:prSet presAssocID="{7126E1E5-DD74-4141-890E-EDD0BD8937A7}" presName="compNode" presStyleCnt="0"/>
      <dgm:spPr/>
    </dgm:pt>
    <dgm:pt modelId="{FEAB59B0-DFA5-42DA-8E60-79E4DBCEEBDB}" type="pres">
      <dgm:prSet presAssocID="{7126E1E5-DD74-4141-890E-EDD0BD8937A7}" presName="dummyConnPt" presStyleCnt="0"/>
      <dgm:spPr/>
    </dgm:pt>
    <dgm:pt modelId="{0A79627C-F956-4805-BE01-188A436BBE76}" type="pres">
      <dgm:prSet presAssocID="{7126E1E5-DD74-4141-890E-EDD0BD8937A7}" presName="node" presStyleLbl="node1" presStyleIdx="0" presStyleCnt="7">
        <dgm:presLayoutVars>
          <dgm:bulletEnabled val="1"/>
        </dgm:presLayoutVars>
      </dgm:prSet>
      <dgm:spPr/>
    </dgm:pt>
    <dgm:pt modelId="{53D380BD-ACDB-41FD-BA6E-16BCAFC6E9CB}" type="pres">
      <dgm:prSet presAssocID="{90B5FEB4-CD0C-4656-8915-301AD3D16A5B}" presName="sibTrans" presStyleLbl="bgSibTrans2D1" presStyleIdx="0" presStyleCnt="6"/>
      <dgm:spPr/>
    </dgm:pt>
    <dgm:pt modelId="{25A50532-516F-43B0-8052-6F022BDCC1B9}" type="pres">
      <dgm:prSet presAssocID="{5A324649-10E5-4E03-B773-0C737F8C10DF}" presName="compNode" presStyleCnt="0"/>
      <dgm:spPr/>
    </dgm:pt>
    <dgm:pt modelId="{0BFC497B-9A32-4E40-91D3-38AA15BFE78A}" type="pres">
      <dgm:prSet presAssocID="{5A324649-10E5-4E03-B773-0C737F8C10DF}" presName="dummyConnPt" presStyleCnt="0"/>
      <dgm:spPr/>
    </dgm:pt>
    <dgm:pt modelId="{A7EE5F42-DE72-4EFA-B58C-9C17CBFCDDCA}" type="pres">
      <dgm:prSet presAssocID="{5A324649-10E5-4E03-B773-0C737F8C10DF}" presName="node" presStyleLbl="node1" presStyleIdx="1" presStyleCnt="7">
        <dgm:presLayoutVars>
          <dgm:bulletEnabled val="1"/>
        </dgm:presLayoutVars>
      </dgm:prSet>
      <dgm:spPr/>
    </dgm:pt>
    <dgm:pt modelId="{BB85DFEC-F1F7-4004-85AC-17E28F2B2E11}" type="pres">
      <dgm:prSet presAssocID="{CB4BBC0A-4F44-4E2F-877B-7114CFF70FAE}" presName="sibTrans" presStyleLbl="bgSibTrans2D1" presStyleIdx="1" presStyleCnt="6"/>
      <dgm:spPr/>
    </dgm:pt>
    <dgm:pt modelId="{17A06C80-5866-493D-8C15-C218C64CD1A8}" type="pres">
      <dgm:prSet presAssocID="{667315D9-20AC-4132-8CD2-71E89B717A65}" presName="compNode" presStyleCnt="0"/>
      <dgm:spPr/>
    </dgm:pt>
    <dgm:pt modelId="{B5E4C37E-DD48-41D6-B6B7-63E6FE537C1E}" type="pres">
      <dgm:prSet presAssocID="{667315D9-20AC-4132-8CD2-71E89B717A65}" presName="dummyConnPt" presStyleCnt="0"/>
      <dgm:spPr/>
    </dgm:pt>
    <dgm:pt modelId="{140F6FCF-FA09-4670-9450-05721EFBD5D0}" type="pres">
      <dgm:prSet presAssocID="{667315D9-20AC-4132-8CD2-71E89B717A65}" presName="node" presStyleLbl="node1" presStyleIdx="2" presStyleCnt="7">
        <dgm:presLayoutVars>
          <dgm:bulletEnabled val="1"/>
        </dgm:presLayoutVars>
      </dgm:prSet>
      <dgm:spPr/>
    </dgm:pt>
    <dgm:pt modelId="{610A956E-ED3D-485D-AA81-34CF05F09F8B}" type="pres">
      <dgm:prSet presAssocID="{DCC1C051-01E1-4E9F-A478-79569E26D7C5}" presName="sibTrans" presStyleLbl="bgSibTrans2D1" presStyleIdx="2" presStyleCnt="6"/>
      <dgm:spPr/>
    </dgm:pt>
    <dgm:pt modelId="{7819ED7A-84B5-4625-9F1F-7B98CFECA081}" type="pres">
      <dgm:prSet presAssocID="{C49FBFD9-B247-4505-8B5A-672464BE4516}" presName="compNode" presStyleCnt="0"/>
      <dgm:spPr/>
    </dgm:pt>
    <dgm:pt modelId="{ADB59C41-F7CF-4B22-9FBA-C063B2A0B3A5}" type="pres">
      <dgm:prSet presAssocID="{C49FBFD9-B247-4505-8B5A-672464BE4516}" presName="dummyConnPt" presStyleCnt="0"/>
      <dgm:spPr/>
    </dgm:pt>
    <dgm:pt modelId="{5A456D76-E808-478D-A788-48D75D7BEC67}" type="pres">
      <dgm:prSet presAssocID="{C49FBFD9-B247-4505-8B5A-672464BE4516}" presName="node" presStyleLbl="node1" presStyleIdx="3" presStyleCnt="7">
        <dgm:presLayoutVars>
          <dgm:bulletEnabled val="1"/>
        </dgm:presLayoutVars>
      </dgm:prSet>
      <dgm:spPr/>
    </dgm:pt>
    <dgm:pt modelId="{45CEE684-B403-4059-A453-B40CD7EFF356}" type="pres">
      <dgm:prSet presAssocID="{88FFBB4B-9179-47DD-810B-2A69F5354514}" presName="sibTrans" presStyleLbl="bgSibTrans2D1" presStyleIdx="3" presStyleCnt="6"/>
      <dgm:spPr/>
    </dgm:pt>
    <dgm:pt modelId="{D90073A2-4BBB-4497-AD0D-7B52B35E9734}" type="pres">
      <dgm:prSet presAssocID="{E82E2C75-BC87-4CCD-8BD7-3C43792B6158}" presName="compNode" presStyleCnt="0"/>
      <dgm:spPr/>
    </dgm:pt>
    <dgm:pt modelId="{0FF143AF-A802-4F0F-80C4-DA102C3EE2A9}" type="pres">
      <dgm:prSet presAssocID="{E82E2C75-BC87-4CCD-8BD7-3C43792B6158}" presName="dummyConnPt" presStyleCnt="0"/>
      <dgm:spPr/>
    </dgm:pt>
    <dgm:pt modelId="{BAC12133-F5A3-469B-B169-FD0A9FCB8314}" type="pres">
      <dgm:prSet presAssocID="{E82E2C75-BC87-4CCD-8BD7-3C43792B6158}" presName="node" presStyleLbl="node1" presStyleIdx="4" presStyleCnt="7">
        <dgm:presLayoutVars>
          <dgm:bulletEnabled val="1"/>
        </dgm:presLayoutVars>
      </dgm:prSet>
      <dgm:spPr/>
    </dgm:pt>
    <dgm:pt modelId="{41A2F573-EF54-45F5-A4B0-45BC5AC62B01}" type="pres">
      <dgm:prSet presAssocID="{122F3E9E-63C0-43EC-AC2E-03B0D8BD74BB}" presName="sibTrans" presStyleLbl="bgSibTrans2D1" presStyleIdx="4" presStyleCnt="6"/>
      <dgm:spPr/>
    </dgm:pt>
    <dgm:pt modelId="{2E577DE6-9A5D-4660-A298-83F5E35CE31D}" type="pres">
      <dgm:prSet presAssocID="{799A6629-0A04-4D45-B0E5-1B534E8D4CC9}" presName="compNode" presStyleCnt="0"/>
      <dgm:spPr/>
    </dgm:pt>
    <dgm:pt modelId="{5A83DA44-44C4-4193-85CC-DA4FF1134E0F}" type="pres">
      <dgm:prSet presAssocID="{799A6629-0A04-4D45-B0E5-1B534E8D4CC9}" presName="dummyConnPt" presStyleCnt="0"/>
      <dgm:spPr/>
    </dgm:pt>
    <dgm:pt modelId="{9839AAD1-4FFB-4C2C-9301-B33F77CD914D}" type="pres">
      <dgm:prSet presAssocID="{799A6629-0A04-4D45-B0E5-1B534E8D4CC9}" presName="node" presStyleLbl="node1" presStyleIdx="5" presStyleCnt="7">
        <dgm:presLayoutVars>
          <dgm:bulletEnabled val="1"/>
        </dgm:presLayoutVars>
      </dgm:prSet>
      <dgm:spPr/>
    </dgm:pt>
    <dgm:pt modelId="{9F0F5856-6458-4563-8C58-8740FC2D78A3}" type="pres">
      <dgm:prSet presAssocID="{BABF0804-4EF9-41CF-8EEF-BD61A16293C2}" presName="sibTrans" presStyleLbl="bgSibTrans2D1" presStyleIdx="5" presStyleCnt="6"/>
      <dgm:spPr/>
    </dgm:pt>
    <dgm:pt modelId="{1C0CB3DB-5668-49BB-9A0B-D5910257F106}" type="pres">
      <dgm:prSet presAssocID="{619657EA-841E-4F45-AB15-17101B77CB41}" presName="compNode" presStyleCnt="0"/>
      <dgm:spPr/>
    </dgm:pt>
    <dgm:pt modelId="{0F59D964-2968-4E02-B7DD-1DB82E3B4E5F}" type="pres">
      <dgm:prSet presAssocID="{619657EA-841E-4F45-AB15-17101B77CB41}" presName="dummyConnPt" presStyleCnt="0"/>
      <dgm:spPr/>
    </dgm:pt>
    <dgm:pt modelId="{3058D5BC-CD6C-45F9-9958-4F2E18A8A344}" type="pres">
      <dgm:prSet presAssocID="{619657EA-841E-4F45-AB15-17101B77CB41}" presName="node" presStyleLbl="node1" presStyleIdx="6" presStyleCnt="7" custLinFactY="25000" custLinFactNeighborX="-2829" custLinFactNeighborY="100000">
        <dgm:presLayoutVars>
          <dgm:bulletEnabled val="1"/>
        </dgm:presLayoutVars>
      </dgm:prSet>
      <dgm:spPr/>
    </dgm:pt>
  </dgm:ptLst>
  <dgm:cxnLst>
    <dgm:cxn modelId="{9153DB01-FF40-4734-8B8E-A15AB6812C44}" srcId="{44C09EB3-54EF-42B3-9669-0E236EC28742}" destId="{C49FBFD9-B247-4505-8B5A-672464BE4516}" srcOrd="3" destOrd="0" parTransId="{10AFACB0-5544-4A41-BB3D-E96152DB8405}" sibTransId="{88FFBB4B-9179-47DD-810B-2A69F5354514}"/>
    <dgm:cxn modelId="{965D5B0A-ED9A-4BB9-B562-6EB89690B42B}" srcId="{44C09EB3-54EF-42B3-9669-0E236EC28742}" destId="{E82E2C75-BC87-4CCD-8BD7-3C43792B6158}" srcOrd="4" destOrd="0" parTransId="{B503AF1B-1B54-432D-A8BE-0737EAEF708D}" sibTransId="{122F3E9E-63C0-43EC-AC2E-03B0D8BD74BB}"/>
    <dgm:cxn modelId="{F21FD91E-BC10-4ACF-9E59-AB0EA18D3E6A}" type="presOf" srcId="{88FFBB4B-9179-47DD-810B-2A69F5354514}" destId="{45CEE684-B403-4059-A453-B40CD7EFF356}" srcOrd="0" destOrd="0" presId="urn:microsoft.com/office/officeart/2005/8/layout/bProcess4"/>
    <dgm:cxn modelId="{F9D1392B-BC5E-4B81-9EEC-B036A60050D2}" srcId="{44C09EB3-54EF-42B3-9669-0E236EC28742}" destId="{667315D9-20AC-4132-8CD2-71E89B717A65}" srcOrd="2" destOrd="0" parTransId="{C780497C-5EEB-4395-9E73-03954F3BFFF8}" sibTransId="{DCC1C051-01E1-4E9F-A478-79569E26D7C5}"/>
    <dgm:cxn modelId="{90C9A364-BAB0-4306-9346-A2C65E7CABB5}" type="presOf" srcId="{44C09EB3-54EF-42B3-9669-0E236EC28742}" destId="{CF2BD1AF-6177-4E6E-AC2E-8F86BA6F213C}" srcOrd="0" destOrd="0" presId="urn:microsoft.com/office/officeart/2005/8/layout/bProcess4"/>
    <dgm:cxn modelId="{AB54AE50-715C-47BB-9BB3-A0CB684C1AEB}" type="presOf" srcId="{BABF0804-4EF9-41CF-8EEF-BD61A16293C2}" destId="{9F0F5856-6458-4563-8C58-8740FC2D78A3}" srcOrd="0" destOrd="0" presId="urn:microsoft.com/office/officeart/2005/8/layout/bProcess4"/>
    <dgm:cxn modelId="{31CA6777-68F6-4751-BD83-C7904A8A0FCE}" type="presOf" srcId="{DCC1C051-01E1-4E9F-A478-79569E26D7C5}" destId="{610A956E-ED3D-485D-AA81-34CF05F09F8B}" srcOrd="0" destOrd="0" presId="urn:microsoft.com/office/officeart/2005/8/layout/bProcess4"/>
    <dgm:cxn modelId="{121A7379-93D5-492C-A57E-530B6FD7FFD2}" type="presOf" srcId="{7126E1E5-DD74-4141-890E-EDD0BD8937A7}" destId="{0A79627C-F956-4805-BE01-188A436BBE76}" srcOrd="0" destOrd="0" presId="urn:microsoft.com/office/officeart/2005/8/layout/bProcess4"/>
    <dgm:cxn modelId="{BBCD975A-0D7A-4FBC-8C49-E15E4BEE8C20}" type="presOf" srcId="{667315D9-20AC-4132-8CD2-71E89B717A65}" destId="{140F6FCF-FA09-4670-9450-05721EFBD5D0}" srcOrd="0" destOrd="0" presId="urn:microsoft.com/office/officeart/2005/8/layout/bProcess4"/>
    <dgm:cxn modelId="{F5C3367B-2458-4645-840A-97DE875C900A}" type="presOf" srcId="{90B5FEB4-CD0C-4656-8915-301AD3D16A5B}" destId="{53D380BD-ACDB-41FD-BA6E-16BCAFC6E9CB}" srcOrd="0" destOrd="0" presId="urn:microsoft.com/office/officeart/2005/8/layout/bProcess4"/>
    <dgm:cxn modelId="{67123780-D35C-4F0E-A026-05524FDF9C28}" type="presOf" srcId="{5A324649-10E5-4E03-B773-0C737F8C10DF}" destId="{A7EE5F42-DE72-4EFA-B58C-9C17CBFCDDCA}" srcOrd="0" destOrd="0" presId="urn:microsoft.com/office/officeart/2005/8/layout/bProcess4"/>
    <dgm:cxn modelId="{D845828B-1D8F-4C01-9D64-ED9079CFF02D}" type="presOf" srcId="{799A6629-0A04-4D45-B0E5-1B534E8D4CC9}" destId="{9839AAD1-4FFB-4C2C-9301-B33F77CD914D}" srcOrd="0" destOrd="0" presId="urn:microsoft.com/office/officeart/2005/8/layout/bProcess4"/>
    <dgm:cxn modelId="{2117D09A-B1C1-4E22-9E61-99EFC6BBA5EC}" srcId="{44C09EB3-54EF-42B3-9669-0E236EC28742}" destId="{619657EA-841E-4F45-AB15-17101B77CB41}" srcOrd="6" destOrd="0" parTransId="{F69EA758-CCF6-4E0F-B6BF-EFC0C3D628EE}" sibTransId="{1ADF3DDB-CA78-4554-B040-45F5B5DF1B9B}"/>
    <dgm:cxn modelId="{9E4DC4A1-04D7-40EB-AA39-BF510EDFC2E7}" type="presOf" srcId="{122F3E9E-63C0-43EC-AC2E-03B0D8BD74BB}" destId="{41A2F573-EF54-45F5-A4B0-45BC5AC62B01}" srcOrd="0" destOrd="0" presId="urn:microsoft.com/office/officeart/2005/8/layout/bProcess4"/>
    <dgm:cxn modelId="{7F0110B3-919B-41EF-B5CF-B68E3FA3EEA3}" type="presOf" srcId="{C49FBFD9-B247-4505-8B5A-672464BE4516}" destId="{5A456D76-E808-478D-A788-48D75D7BEC67}" srcOrd="0" destOrd="0" presId="urn:microsoft.com/office/officeart/2005/8/layout/bProcess4"/>
    <dgm:cxn modelId="{7030DCB4-7A0C-4024-986C-B05D21FD2439}" srcId="{44C09EB3-54EF-42B3-9669-0E236EC28742}" destId="{799A6629-0A04-4D45-B0E5-1B534E8D4CC9}" srcOrd="5" destOrd="0" parTransId="{F5974FC4-B04A-4646-B13E-AC013269B524}" sibTransId="{BABF0804-4EF9-41CF-8EEF-BD61A16293C2}"/>
    <dgm:cxn modelId="{B68B09DF-9E8C-4F30-95F0-A8EBBC26E29E}" srcId="{44C09EB3-54EF-42B3-9669-0E236EC28742}" destId="{7126E1E5-DD74-4141-890E-EDD0BD8937A7}" srcOrd="0" destOrd="0" parTransId="{00E839DA-32BA-48A7-B257-A06E91AC511C}" sibTransId="{90B5FEB4-CD0C-4656-8915-301AD3D16A5B}"/>
    <dgm:cxn modelId="{921C14EC-C45A-4862-9337-8DF3326DBEE0}" type="presOf" srcId="{CB4BBC0A-4F44-4E2F-877B-7114CFF70FAE}" destId="{BB85DFEC-F1F7-4004-85AC-17E28F2B2E11}" srcOrd="0" destOrd="0" presId="urn:microsoft.com/office/officeart/2005/8/layout/bProcess4"/>
    <dgm:cxn modelId="{0F921AF0-0124-4BDD-9F5F-B5A6971D0116}" type="presOf" srcId="{E82E2C75-BC87-4CCD-8BD7-3C43792B6158}" destId="{BAC12133-F5A3-469B-B169-FD0A9FCB8314}" srcOrd="0" destOrd="0" presId="urn:microsoft.com/office/officeart/2005/8/layout/bProcess4"/>
    <dgm:cxn modelId="{9724C7F4-A015-4BDE-9D20-D096A8322788}" srcId="{44C09EB3-54EF-42B3-9669-0E236EC28742}" destId="{5A324649-10E5-4E03-B773-0C737F8C10DF}" srcOrd="1" destOrd="0" parTransId="{218C4507-FF35-46FC-A0CE-84801DF37CEF}" sibTransId="{CB4BBC0A-4F44-4E2F-877B-7114CFF70FAE}"/>
    <dgm:cxn modelId="{D3F301FF-B94A-4717-A188-F261CA3B3B29}" type="presOf" srcId="{619657EA-841E-4F45-AB15-17101B77CB41}" destId="{3058D5BC-CD6C-45F9-9958-4F2E18A8A344}" srcOrd="0" destOrd="0" presId="urn:microsoft.com/office/officeart/2005/8/layout/bProcess4"/>
    <dgm:cxn modelId="{07622475-08A2-4C76-99B2-6A2ABD6B6172}" type="presParOf" srcId="{CF2BD1AF-6177-4E6E-AC2E-8F86BA6F213C}" destId="{B25FD3BC-5F2E-4507-8BC1-50A22CD8A7A7}" srcOrd="0" destOrd="0" presId="urn:microsoft.com/office/officeart/2005/8/layout/bProcess4"/>
    <dgm:cxn modelId="{C0616826-7EE5-4D3F-98FD-6FC381924856}" type="presParOf" srcId="{B25FD3BC-5F2E-4507-8BC1-50A22CD8A7A7}" destId="{FEAB59B0-DFA5-42DA-8E60-79E4DBCEEBDB}" srcOrd="0" destOrd="0" presId="urn:microsoft.com/office/officeart/2005/8/layout/bProcess4"/>
    <dgm:cxn modelId="{86EA1DED-8D4E-44BA-8015-B6E740831296}" type="presParOf" srcId="{B25FD3BC-5F2E-4507-8BC1-50A22CD8A7A7}" destId="{0A79627C-F956-4805-BE01-188A436BBE76}" srcOrd="1" destOrd="0" presId="urn:microsoft.com/office/officeart/2005/8/layout/bProcess4"/>
    <dgm:cxn modelId="{673BEF0C-A32C-49E5-B456-22DE4295C927}" type="presParOf" srcId="{CF2BD1AF-6177-4E6E-AC2E-8F86BA6F213C}" destId="{53D380BD-ACDB-41FD-BA6E-16BCAFC6E9CB}" srcOrd="1" destOrd="0" presId="urn:microsoft.com/office/officeart/2005/8/layout/bProcess4"/>
    <dgm:cxn modelId="{C8A5233D-A7B2-401B-B2F7-D1FCDFF675E2}" type="presParOf" srcId="{CF2BD1AF-6177-4E6E-AC2E-8F86BA6F213C}" destId="{25A50532-516F-43B0-8052-6F022BDCC1B9}" srcOrd="2" destOrd="0" presId="urn:microsoft.com/office/officeart/2005/8/layout/bProcess4"/>
    <dgm:cxn modelId="{E1F9E540-ECAA-438D-92DB-69A2A3C48F5E}" type="presParOf" srcId="{25A50532-516F-43B0-8052-6F022BDCC1B9}" destId="{0BFC497B-9A32-4E40-91D3-38AA15BFE78A}" srcOrd="0" destOrd="0" presId="urn:microsoft.com/office/officeart/2005/8/layout/bProcess4"/>
    <dgm:cxn modelId="{AB8D33CF-5B83-4ED5-8C1A-9D33320AD77B}" type="presParOf" srcId="{25A50532-516F-43B0-8052-6F022BDCC1B9}" destId="{A7EE5F42-DE72-4EFA-B58C-9C17CBFCDDCA}" srcOrd="1" destOrd="0" presId="urn:microsoft.com/office/officeart/2005/8/layout/bProcess4"/>
    <dgm:cxn modelId="{BB561F91-5F36-430E-844E-A82D54190F91}" type="presParOf" srcId="{CF2BD1AF-6177-4E6E-AC2E-8F86BA6F213C}" destId="{BB85DFEC-F1F7-4004-85AC-17E28F2B2E11}" srcOrd="3" destOrd="0" presId="urn:microsoft.com/office/officeart/2005/8/layout/bProcess4"/>
    <dgm:cxn modelId="{E7D9C963-3B59-4805-A17C-E5C4A0416338}" type="presParOf" srcId="{CF2BD1AF-6177-4E6E-AC2E-8F86BA6F213C}" destId="{17A06C80-5866-493D-8C15-C218C64CD1A8}" srcOrd="4" destOrd="0" presId="urn:microsoft.com/office/officeart/2005/8/layout/bProcess4"/>
    <dgm:cxn modelId="{CEB7EA0A-7B17-4F29-AFDA-612AAC42D01C}" type="presParOf" srcId="{17A06C80-5866-493D-8C15-C218C64CD1A8}" destId="{B5E4C37E-DD48-41D6-B6B7-63E6FE537C1E}" srcOrd="0" destOrd="0" presId="urn:microsoft.com/office/officeart/2005/8/layout/bProcess4"/>
    <dgm:cxn modelId="{F50383E9-5C81-467A-9E35-10AB967E1A16}" type="presParOf" srcId="{17A06C80-5866-493D-8C15-C218C64CD1A8}" destId="{140F6FCF-FA09-4670-9450-05721EFBD5D0}" srcOrd="1" destOrd="0" presId="urn:microsoft.com/office/officeart/2005/8/layout/bProcess4"/>
    <dgm:cxn modelId="{A631B959-78D7-4E3D-B997-5A2203DBC0A8}" type="presParOf" srcId="{CF2BD1AF-6177-4E6E-AC2E-8F86BA6F213C}" destId="{610A956E-ED3D-485D-AA81-34CF05F09F8B}" srcOrd="5" destOrd="0" presId="urn:microsoft.com/office/officeart/2005/8/layout/bProcess4"/>
    <dgm:cxn modelId="{C59A22FB-82DC-4750-AA84-2EC0D268E6CE}" type="presParOf" srcId="{CF2BD1AF-6177-4E6E-AC2E-8F86BA6F213C}" destId="{7819ED7A-84B5-4625-9F1F-7B98CFECA081}" srcOrd="6" destOrd="0" presId="urn:microsoft.com/office/officeart/2005/8/layout/bProcess4"/>
    <dgm:cxn modelId="{FB926886-B8AC-41E3-8E3C-7E36463C4728}" type="presParOf" srcId="{7819ED7A-84B5-4625-9F1F-7B98CFECA081}" destId="{ADB59C41-F7CF-4B22-9FBA-C063B2A0B3A5}" srcOrd="0" destOrd="0" presId="urn:microsoft.com/office/officeart/2005/8/layout/bProcess4"/>
    <dgm:cxn modelId="{4D70B715-DEDA-4CCF-990E-216158113A86}" type="presParOf" srcId="{7819ED7A-84B5-4625-9F1F-7B98CFECA081}" destId="{5A456D76-E808-478D-A788-48D75D7BEC67}" srcOrd="1" destOrd="0" presId="urn:microsoft.com/office/officeart/2005/8/layout/bProcess4"/>
    <dgm:cxn modelId="{69DBA1D1-29F2-4CCA-8A83-B038C33113A2}" type="presParOf" srcId="{CF2BD1AF-6177-4E6E-AC2E-8F86BA6F213C}" destId="{45CEE684-B403-4059-A453-B40CD7EFF356}" srcOrd="7" destOrd="0" presId="urn:microsoft.com/office/officeart/2005/8/layout/bProcess4"/>
    <dgm:cxn modelId="{0922C01F-A633-42EA-B4B1-05E463F9EE14}" type="presParOf" srcId="{CF2BD1AF-6177-4E6E-AC2E-8F86BA6F213C}" destId="{D90073A2-4BBB-4497-AD0D-7B52B35E9734}" srcOrd="8" destOrd="0" presId="urn:microsoft.com/office/officeart/2005/8/layout/bProcess4"/>
    <dgm:cxn modelId="{D20C39E3-EA48-45EF-8A07-93B4556065BA}" type="presParOf" srcId="{D90073A2-4BBB-4497-AD0D-7B52B35E9734}" destId="{0FF143AF-A802-4F0F-80C4-DA102C3EE2A9}" srcOrd="0" destOrd="0" presId="urn:microsoft.com/office/officeart/2005/8/layout/bProcess4"/>
    <dgm:cxn modelId="{C1A037A6-8D8F-4981-8E7F-1464A0E480EB}" type="presParOf" srcId="{D90073A2-4BBB-4497-AD0D-7B52B35E9734}" destId="{BAC12133-F5A3-469B-B169-FD0A9FCB8314}" srcOrd="1" destOrd="0" presId="urn:microsoft.com/office/officeart/2005/8/layout/bProcess4"/>
    <dgm:cxn modelId="{0DD4CE61-B42F-452B-9CC2-ACD03DF2619D}" type="presParOf" srcId="{CF2BD1AF-6177-4E6E-AC2E-8F86BA6F213C}" destId="{41A2F573-EF54-45F5-A4B0-45BC5AC62B01}" srcOrd="9" destOrd="0" presId="urn:microsoft.com/office/officeart/2005/8/layout/bProcess4"/>
    <dgm:cxn modelId="{4D679A24-E660-499A-A5D0-80442A152F2D}" type="presParOf" srcId="{CF2BD1AF-6177-4E6E-AC2E-8F86BA6F213C}" destId="{2E577DE6-9A5D-4660-A298-83F5E35CE31D}" srcOrd="10" destOrd="0" presId="urn:microsoft.com/office/officeart/2005/8/layout/bProcess4"/>
    <dgm:cxn modelId="{2A46031F-24D0-4C07-B499-3DAFBEB248EC}" type="presParOf" srcId="{2E577DE6-9A5D-4660-A298-83F5E35CE31D}" destId="{5A83DA44-44C4-4193-85CC-DA4FF1134E0F}" srcOrd="0" destOrd="0" presId="urn:microsoft.com/office/officeart/2005/8/layout/bProcess4"/>
    <dgm:cxn modelId="{1577A532-938D-4E8E-B319-C0D6E33759F0}" type="presParOf" srcId="{2E577DE6-9A5D-4660-A298-83F5E35CE31D}" destId="{9839AAD1-4FFB-4C2C-9301-B33F77CD914D}" srcOrd="1" destOrd="0" presId="urn:microsoft.com/office/officeart/2005/8/layout/bProcess4"/>
    <dgm:cxn modelId="{25DDC0A0-3303-418B-8D0C-BDAEE7F9A778}" type="presParOf" srcId="{CF2BD1AF-6177-4E6E-AC2E-8F86BA6F213C}" destId="{9F0F5856-6458-4563-8C58-8740FC2D78A3}" srcOrd="11" destOrd="0" presId="urn:microsoft.com/office/officeart/2005/8/layout/bProcess4"/>
    <dgm:cxn modelId="{06B057BE-E2CF-4E30-919B-810561739512}" type="presParOf" srcId="{CF2BD1AF-6177-4E6E-AC2E-8F86BA6F213C}" destId="{1C0CB3DB-5668-49BB-9A0B-D5910257F106}" srcOrd="12" destOrd="0" presId="urn:microsoft.com/office/officeart/2005/8/layout/bProcess4"/>
    <dgm:cxn modelId="{7F7D29C4-9726-4A28-BEC1-44FACF0B33BB}" type="presParOf" srcId="{1C0CB3DB-5668-49BB-9A0B-D5910257F106}" destId="{0F59D964-2968-4E02-B7DD-1DB82E3B4E5F}" srcOrd="0" destOrd="0" presId="urn:microsoft.com/office/officeart/2005/8/layout/bProcess4"/>
    <dgm:cxn modelId="{F154B84B-B6D5-4B08-B065-89BE4CEB25A8}" type="presParOf" srcId="{1C0CB3DB-5668-49BB-9A0B-D5910257F106}" destId="{3058D5BC-CD6C-45F9-9958-4F2E18A8A3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380BD-ACDB-41FD-BA6E-16BCAFC6E9CB}">
      <dsp:nvSpPr>
        <dsp:cNvPr id="0" name=""/>
        <dsp:cNvSpPr/>
      </dsp:nvSpPr>
      <dsp:spPr>
        <a:xfrm rot="5400000">
          <a:off x="-374328" y="1438591"/>
          <a:ext cx="1654072" cy="199667"/>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79627C-F956-4805-BE01-188A436BBE76}">
      <dsp:nvSpPr>
        <dsp:cNvPr id="0" name=""/>
        <dsp:cNvSpPr/>
      </dsp:nvSpPr>
      <dsp:spPr>
        <a:xfrm>
          <a:off x="4087" y="379875"/>
          <a:ext cx="2218531" cy="133111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Data Collection</a:t>
          </a:r>
        </a:p>
      </dsp:txBody>
      <dsp:txXfrm>
        <a:off x="43074" y="418862"/>
        <a:ext cx="2140557" cy="1253144"/>
      </dsp:txXfrm>
    </dsp:sp>
    <dsp:sp modelId="{BB85DFEC-F1F7-4004-85AC-17E28F2B2E11}">
      <dsp:nvSpPr>
        <dsp:cNvPr id="0" name=""/>
        <dsp:cNvSpPr/>
      </dsp:nvSpPr>
      <dsp:spPr>
        <a:xfrm rot="5400000">
          <a:off x="-374328" y="3102489"/>
          <a:ext cx="1654072" cy="199667"/>
        </a:xfrm>
        <a:prstGeom prst="rect">
          <a:avLst/>
        </a:prstGeom>
        <a:solidFill>
          <a:schemeClr val="accent5">
            <a:hueOff val="-1351709"/>
            <a:satOff val="-3484"/>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EE5F42-DE72-4EFA-B58C-9C17CBFCDDCA}">
      <dsp:nvSpPr>
        <dsp:cNvPr id="0" name=""/>
        <dsp:cNvSpPr/>
      </dsp:nvSpPr>
      <dsp:spPr>
        <a:xfrm>
          <a:off x="4087" y="2043774"/>
          <a:ext cx="2218531" cy="1331118"/>
        </a:xfrm>
        <a:prstGeom prst="roundRect">
          <a:avLst>
            <a:gd name="adj" fmla="val 10000"/>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EDA </a:t>
          </a:r>
        </a:p>
        <a:p>
          <a:pPr marL="0" lvl="0" indent="0" algn="ctr" defTabSz="1066800">
            <a:lnSpc>
              <a:spcPct val="90000"/>
            </a:lnSpc>
            <a:spcBef>
              <a:spcPct val="0"/>
            </a:spcBef>
            <a:spcAft>
              <a:spcPct val="35000"/>
            </a:spcAft>
            <a:buNone/>
          </a:pPr>
          <a:r>
            <a:rPr lang="en-IN" sz="2400" b="1" kern="1200" dirty="0"/>
            <a:t>and preprocessing</a:t>
          </a:r>
        </a:p>
      </dsp:txBody>
      <dsp:txXfrm>
        <a:off x="43074" y="2082761"/>
        <a:ext cx="2140557" cy="1253144"/>
      </dsp:txXfrm>
    </dsp:sp>
    <dsp:sp modelId="{610A956E-ED3D-485D-AA81-34CF05F09F8B}">
      <dsp:nvSpPr>
        <dsp:cNvPr id="0" name=""/>
        <dsp:cNvSpPr/>
      </dsp:nvSpPr>
      <dsp:spPr>
        <a:xfrm>
          <a:off x="457620" y="3934438"/>
          <a:ext cx="2940820" cy="199667"/>
        </a:xfrm>
        <a:prstGeom prst="rect">
          <a:avLst/>
        </a:prstGeom>
        <a:solidFill>
          <a:schemeClr val="accent5">
            <a:hueOff val="-2703417"/>
            <a:satOff val="-6968"/>
            <a:lumOff val="-470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0F6FCF-FA09-4670-9450-05721EFBD5D0}">
      <dsp:nvSpPr>
        <dsp:cNvPr id="0" name=""/>
        <dsp:cNvSpPr/>
      </dsp:nvSpPr>
      <dsp:spPr>
        <a:xfrm>
          <a:off x="4087" y="3707672"/>
          <a:ext cx="2218531" cy="1331118"/>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Feature Extraction</a:t>
          </a:r>
        </a:p>
      </dsp:txBody>
      <dsp:txXfrm>
        <a:off x="43074" y="3746659"/>
        <a:ext cx="2140557" cy="1253144"/>
      </dsp:txXfrm>
    </dsp:sp>
    <dsp:sp modelId="{45CEE684-B403-4059-A453-B40CD7EFF356}">
      <dsp:nvSpPr>
        <dsp:cNvPr id="0" name=""/>
        <dsp:cNvSpPr/>
      </dsp:nvSpPr>
      <dsp:spPr>
        <a:xfrm rot="16200000">
          <a:off x="2576317" y="3102489"/>
          <a:ext cx="1654072" cy="199667"/>
        </a:xfrm>
        <a:prstGeom prst="rect">
          <a:avLst/>
        </a:prstGeom>
        <a:solidFill>
          <a:schemeClr val="accent5">
            <a:hueOff val="-4055126"/>
            <a:satOff val="-10451"/>
            <a:lumOff val="-705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456D76-E808-478D-A788-48D75D7BEC67}">
      <dsp:nvSpPr>
        <dsp:cNvPr id="0" name=""/>
        <dsp:cNvSpPr/>
      </dsp:nvSpPr>
      <dsp:spPr>
        <a:xfrm>
          <a:off x="2954734" y="3707672"/>
          <a:ext cx="2218531" cy="1331118"/>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Building Prediction Models</a:t>
          </a:r>
        </a:p>
      </dsp:txBody>
      <dsp:txXfrm>
        <a:off x="2993721" y="3746659"/>
        <a:ext cx="2140557" cy="1253144"/>
      </dsp:txXfrm>
    </dsp:sp>
    <dsp:sp modelId="{41A2F573-EF54-45F5-A4B0-45BC5AC62B01}">
      <dsp:nvSpPr>
        <dsp:cNvPr id="0" name=""/>
        <dsp:cNvSpPr/>
      </dsp:nvSpPr>
      <dsp:spPr>
        <a:xfrm rot="16200000">
          <a:off x="2576317" y="1438591"/>
          <a:ext cx="1654072" cy="199667"/>
        </a:xfrm>
        <a:prstGeom prst="rect">
          <a:avLst/>
        </a:prstGeom>
        <a:solidFill>
          <a:schemeClr val="accent5">
            <a:hueOff val="-5406834"/>
            <a:satOff val="-13935"/>
            <a:lumOff val="-941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C12133-F5A3-469B-B169-FD0A9FCB8314}">
      <dsp:nvSpPr>
        <dsp:cNvPr id="0" name=""/>
        <dsp:cNvSpPr/>
      </dsp:nvSpPr>
      <dsp:spPr>
        <a:xfrm>
          <a:off x="2954734" y="2043774"/>
          <a:ext cx="2218531" cy="1331118"/>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Train,Test,</a:t>
          </a:r>
        </a:p>
        <a:p>
          <a:pPr marL="0" lvl="0" indent="0" algn="ctr" defTabSz="1066800">
            <a:lnSpc>
              <a:spcPct val="90000"/>
            </a:lnSpc>
            <a:spcBef>
              <a:spcPct val="0"/>
            </a:spcBef>
            <a:spcAft>
              <a:spcPct val="35000"/>
            </a:spcAft>
            <a:buNone/>
          </a:pPr>
          <a:r>
            <a:rPr lang="en-IN" sz="2400" b="1" kern="1200" dirty="0"/>
            <a:t>Validate </a:t>
          </a:r>
        </a:p>
        <a:p>
          <a:pPr marL="0" lvl="0" indent="0" algn="ctr" defTabSz="1066800">
            <a:lnSpc>
              <a:spcPct val="90000"/>
            </a:lnSpc>
            <a:spcBef>
              <a:spcPct val="0"/>
            </a:spcBef>
            <a:spcAft>
              <a:spcPct val="35000"/>
            </a:spcAft>
            <a:buNone/>
          </a:pPr>
          <a:r>
            <a:rPr lang="en-IN" sz="2400" b="1" kern="1200" dirty="0"/>
            <a:t>the Model</a:t>
          </a:r>
        </a:p>
      </dsp:txBody>
      <dsp:txXfrm>
        <a:off x="2993721" y="2082761"/>
        <a:ext cx="2140557" cy="1253144"/>
      </dsp:txXfrm>
    </dsp:sp>
    <dsp:sp modelId="{9F0F5856-6458-4563-8C58-8740FC2D78A3}">
      <dsp:nvSpPr>
        <dsp:cNvPr id="0" name=""/>
        <dsp:cNvSpPr/>
      </dsp:nvSpPr>
      <dsp:spPr>
        <a:xfrm rot="1795078">
          <a:off x="3181728" y="1441047"/>
          <a:ext cx="3326222" cy="199667"/>
        </a:xfrm>
        <a:prstGeom prst="rect">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39AAD1-4FFB-4C2C-9301-B33F77CD914D}">
      <dsp:nvSpPr>
        <dsp:cNvPr id="0" name=""/>
        <dsp:cNvSpPr/>
      </dsp:nvSpPr>
      <dsp:spPr>
        <a:xfrm>
          <a:off x="2954734" y="379875"/>
          <a:ext cx="2218531" cy="1331118"/>
        </a:xfrm>
        <a:prstGeom prst="roundRect">
          <a:avLst>
            <a:gd name="adj" fmla="val 10000"/>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Evaluation of Model</a:t>
          </a:r>
        </a:p>
      </dsp:txBody>
      <dsp:txXfrm>
        <a:off x="2993721" y="418862"/>
        <a:ext cx="2140557" cy="1253144"/>
      </dsp:txXfrm>
    </dsp:sp>
    <dsp:sp modelId="{3058D5BC-CD6C-45F9-9958-4F2E18A8A344}">
      <dsp:nvSpPr>
        <dsp:cNvPr id="0" name=""/>
        <dsp:cNvSpPr/>
      </dsp:nvSpPr>
      <dsp:spPr>
        <a:xfrm>
          <a:off x="5842618" y="2043774"/>
          <a:ext cx="2218531" cy="1331118"/>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Model Deployment</a:t>
          </a:r>
        </a:p>
      </dsp:txBody>
      <dsp:txXfrm>
        <a:off x="5881605" y="2082761"/>
        <a:ext cx="2140557" cy="125314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5T10:42:57.35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1T07:15:31.114"/>
    </inkml:context>
    <inkml:brush xml:id="br0">
      <inkml:brushProperty name="width" value="0.1" units="cm"/>
      <inkml:brushProperty name="height" value="0.1" units="cm"/>
      <inkml:brushProperty name="color" value="#AE198D"/>
      <inkml:brushProperty name="inkEffects" value="galaxy"/>
      <inkml:brushProperty name="anchorX" value="-3079.09375"/>
      <inkml:brushProperty name="anchorY" value="-3023.2937"/>
      <inkml:brushProperty name="scaleFactor" value="0.5"/>
    </inkml:brush>
  </inkml:definitions>
  <inkml:trace contextRef="#ctx0" brushRef="#br0">1 1 24575,'0'0'0,"4"0"0,7 0 0,4 0 0,5 0 0,-3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1T07:15:31.209"/>
    </inkml:context>
    <inkml:brush xml:id="br0">
      <inkml:brushProperty name="width" value="0.1" units="cm"/>
      <inkml:brushProperty name="height" value="0.1" units="cm"/>
      <inkml:brushProperty name="color" value="#AE198D"/>
      <inkml:brushProperty name="inkEffects" value="galaxy"/>
      <inkml:brushProperty name="anchorX" value="-4162.59131"/>
      <inkml:brushProperty name="anchorY" value="-4039.2937"/>
      <inkml:brushProperty name="scaleFactor" value="0.5"/>
    </inkml:brush>
  </inkml:definitions>
  <inkml:trace contextRef="#ctx0" brushRef="#br0">1 1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1T07:15:31.286"/>
    </inkml:context>
    <inkml:brush xml:id="br0">
      <inkml:brushProperty name="width" value="0.1" units="cm"/>
      <inkml:brushProperty name="height" value="0.1" units="cm"/>
      <inkml:brushProperty name="color" value="#AE198D"/>
      <inkml:brushProperty name="inkEffects" value="galaxy"/>
      <inkml:brushProperty name="anchorX" value="-5178.59131"/>
      <inkml:brushProperty name="anchorY" value="-5055.29395"/>
      <inkml:brushProperty name="scaleFactor" value="0.5"/>
    </inkml:brush>
  </inkml:definitions>
  <inkml:trace contextRef="#ctx0" brushRef="#br0">1 1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1T07:15:36.727"/>
    </inkml:context>
    <inkml:brush xml:id="br0">
      <inkml:brushProperty name="width" value="0.1" units="cm"/>
      <inkml:brushProperty name="height" value="0.1" units="cm"/>
      <inkml:brushProperty name="color" value="#AE198D"/>
      <inkml:brushProperty name="inkEffects" value="galaxy"/>
      <inkml:brushProperty name="anchorX" value="-6194.59131"/>
      <inkml:brushProperty name="anchorY" value="-6071.29395"/>
      <inkml:brushProperty name="scaleFactor" value="0.5"/>
    </inkml:brush>
  </inkml:definitions>
  <inkml:trace contextRef="#ctx0" brushRef="#br0">216 27 24575,'0'0'0,"4"0"0,2 5 0,4 0 0,4 0 0,4-1 0,-1 4 0,1-1 0,2-1 0,1-1 0,2-2 0,0-2 0,2 0 0,0-1 0,0 0 0,-10 0 0,-9 0 0,-12 0 0,-8-1 0,-6 1 0,-3 0 0,-3 0 0,-1 0 0,0 0 0,0 0 0,1 0 0,5-5 0,1 0 0,0 0 0,-1 1 0,-1 1 0,0 1 0,-2 1 0,-1 0 0,1 1 0,-1 1 0,0-1 0,4-5 0,6-5 0,10 0 0,10 1 0,8 2 0,5 2 0,5 2 0,3 2 0,0 0 0,1 1 0,0 0 0,-1 1 0,0-1 0,-1 1 0,0-1 0,0 0 0,0 0 0,0 0 0,0 0 0,-5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1T07:15:43.510"/>
    </inkml:context>
    <inkml:brush xml:id="br0">
      <inkml:brushProperty name="width" value="0.1" units="cm"/>
      <inkml:brushProperty name="height" value="0.1" units="cm"/>
      <inkml:brushProperty name="color" value="#AE198D"/>
      <inkml:brushProperty name="inkEffects" value="galaxy"/>
      <inkml:brushProperty name="anchorX" value="-7381.37646"/>
      <inkml:brushProperty name="anchorY" value="-7062.65479"/>
      <inkml:brushProperty name="scaleFactor" value="0.5"/>
    </inkml:brush>
  </inkml:definitions>
  <inkml:trace contextRef="#ctx0" brushRef="#br0">220 1 24575,'0'0'0,"5"0"0,6 0 0,4 0 0,5 0 0,2 0 0,2 0 0,2 0 0,0 0 0,0 0 0,-1 0 0,6 0 0,-1 0 0,1 0 0,-12 0 0,-11 0 0,-12 0 0,-9 0 0,-6 0 0,-5 0 0,-2 0 0,-1 0 0,-1 0 0,2 0 0,-1 0 0,1 0 0,1 0 0,0 0 0,0 0 0,0 0 0,0 0 0,0 0 0,1 0 0,-1 0 0,0 0 0,0 0 0,0 0 0,0 0 0,5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1T07:17:45.318"/>
    </inkml:context>
    <inkml:brush xml:id="br0">
      <inkml:brushProperty name="width" value="0.1" units="cm"/>
      <inkml:brushProperty name="height" value="0.1" units="cm"/>
      <inkml:brushProperty name="color" value="#AE198D"/>
      <inkml:brushProperty name="inkEffects" value="galaxy"/>
      <inkml:brushProperty name="anchorX" value="-11225.31836"/>
      <inkml:brushProperty name="anchorY" value="-11126.65527"/>
      <inkml:brushProperty name="scaleFactor" value="0.5"/>
    </inkml:brush>
  </inkml:definitions>
  <inkml:trace contextRef="#ctx0" brushRef="#br0">1 1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7T07:55:50.12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7T07:56:18.65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7T07:56:20.61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1:25:31.834"/>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26,'4'0,"6"-4,5-1,5-1,7 2,3 1,1 1,-1 1,0 1,-3 0,0 0,-1 0,-1 0,0 0,-1 1,1-1,-5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5T10:43:01.13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1:25:34.662"/>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0,'376'0,"-332"5,-28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1:25:40.185"/>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0,'4'0,"6"0,5 0,5 0,2 0,3 0,1 0,-1 0,1 0,0 0,0 0,-1 0,0 0,0 0,-4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1:25:45.466"/>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1,'399'0,"-377"0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1:25:56.924"/>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1,'1'3,"-1"1,1-1,0 1,0-1,0 0,1 0,-1 1,1-1,-1 0,1 0,0-1,0 1,0 0,1 0,-1-1,1 0,-1 1,1-1,0 0,0 0,0-1,5 4,10 3,-1 0,35 9,-39-13,12 3,2-1,-1-1,50 2,83-8,-61-1,-76 0,0 0,0-1,-1-1,1-1,-1-1,24-11,66-11,-34 9,-37 12,0 1,0 2,0 1,78 6,-22 0,2-5,104 4,-122 9,17 2,74 3,-71-5,-14-1,-34-3,59 0,-70-6,54 10,28 2,-115-13,22 0,1 2,0 0,53 13,-34-3,80 8,-69-9,-41-7,0 0,27 0,-24-3,-2-1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1:26:03.313"/>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1,'0'2,"0"0,0 0,1 0,-1 0,0-1,1 1,-1 0,1 0,0 0,0 0,-1-1,1 1,0 0,1-1,-1 1,0-1,0 1,1-1,-1 0,0 1,1-1,0 0,-1 0,1 0,0 0,-1 0,1-1,0 1,2 0,7 2,0-1,-1 0,1-1,15 0,15 3,-1 3,0-1,0-2,51-2,-52 0,62 10,-45-4,61 17,-89-17,1-1,1-2,44 3,-3-8,-20 0,0 1,68 12,184 23,-200-25,68 3,324-15,-458-1,53-9,-53 5,50-1,-69 7,-2 1,-1-1,1 0,-1-1,0-1,0-1,0 0,0 0,0-2,0 0,13-7,-8 4,0 0,0 1,0 1,1 1,0 1,0 1,0 1,0 0,0 2,22 2,-22-2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1:26:12.560"/>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1,'1369'0,"-1343"1,-1 1,29 7,-26-4,41 3,502-7,-277-3,203 2,-466 2,54 9,-52-6,41 2,233-7,-286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1:26:18.073"/>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1,'41'2,"-1"3,0 1,76 22,23 5,-62-22,0-2,94-3,1775-8,-1002 4,-932-2,103 0,211-25,-229 12,0 4,99 5,-171 4,-3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5T10:43:01.35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5T10:43:07.89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5T10:43:08.10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5T10:43:15.67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1T07:14:43.652"/>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1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1T07:14:54.123"/>
    </inkml:context>
    <inkml:brush xml:id="br0">
      <inkml:brushProperty name="width" value="0.1" units="cm"/>
      <inkml:brushProperty name="height" value="0.1" units="cm"/>
      <inkml:brushProperty name="color" value="#AE198D"/>
      <inkml:brushProperty name="inkEffects" value="galaxy"/>
      <inkml:brushProperty name="anchorX" value="-1016"/>
      <inkml:brushProperty name="anchorY" value="-1016"/>
      <inkml:brushProperty name="scaleFactor" value="0.5"/>
    </inkml:brush>
  </inkml:definitions>
  <inkml:trace contextRef="#ctx0" brushRef="#br0">1 27 24575,'0'0'0,"4"0"0,7 0 0,4 0 0,4 0 0,3 0 0,3 0 0,0 0 0,1 0 0,0 0 0,0 0 0,-1 0 0,1 0 0,-1 0 0,0 0 0,0 0 0,0 0 0,-1 0 0,1 0 0,0 0 0,0 0 0,5 0 0,-5-5 0,-10 0 0,-11 0 0,-11 0 0,-8 2 0,-6 1 0,-3 1 0,-2 1 0,-1 0 0,0 0 0,0 0 0,1 0 0,0 1 0,1-1 0,0 0 0,0 0 0,0 0 0,0 0 0,0 0 0,0 0 0,0 0 0,1 0 0,-1 0 0,0 0 0,5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1T07:15:03.101"/>
    </inkml:context>
    <inkml:brush xml:id="br0">
      <inkml:brushProperty name="width" value="0.1" units="cm"/>
      <inkml:brushProperty name="height" value="0.1" units="cm"/>
      <inkml:brushProperty name="color" value="#AE198D"/>
      <inkml:brushProperty name="inkEffects" value="galaxy"/>
      <inkml:brushProperty name="anchorX" value="-2034.94043"/>
      <inkml:brushProperty name="anchorY" value="-2007.29358"/>
      <inkml:brushProperty name="scaleFactor" value="0.5"/>
    </inkml:brush>
  </inkml:definitions>
  <inkml:trace contextRef="#ctx0" brushRef="#br0">1 0 24575,'0'0'0,"4"0"0,7 0 0,4 0 0,4 0 0,4 0 0,1 0 0,2 0 0,0 0 0,-1 0 0,1 0 0,0 0 0,-1 0 0,0 0 0,0 0 0,0 0 0,5 0 0,0 0 0,0 0 0,-1 0 0,-11 0 0,-11 0 0,-12 0 0,-8 0 0,-7 0 0,-9 0 0,-2 0 0,-1 0 0,0 0 0,2 0 0,2 0 0,1 0 0,1 0 0,1 0 0,1 0 0,-1 0 0,0 0 0,1 0 0,-1 0 0,5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65B6-003E-DE42-5980-2DA205181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FA5605-D7D4-950C-7B72-BD3F944F93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DBDE3D-9D2F-C157-6FF0-8A0924703759}"/>
              </a:ext>
            </a:extLst>
          </p:cNvPr>
          <p:cNvSpPr>
            <a:spLocks noGrp="1"/>
          </p:cNvSpPr>
          <p:nvPr>
            <p:ph type="dt" sz="half" idx="10"/>
          </p:nvPr>
        </p:nvSpPr>
        <p:spPr/>
        <p:txBody>
          <a:bodyPr/>
          <a:lstStyle/>
          <a:p>
            <a:fld id="{FE6138B8-34D5-4CA4-A8AD-D36FC65245ED}" type="datetimeFigureOut">
              <a:rPr lang="en-IN" smtClean="0"/>
              <a:t>08-03-2023</a:t>
            </a:fld>
            <a:endParaRPr lang="en-IN"/>
          </a:p>
        </p:txBody>
      </p:sp>
      <p:sp>
        <p:nvSpPr>
          <p:cNvPr id="5" name="Footer Placeholder 4">
            <a:extLst>
              <a:ext uri="{FF2B5EF4-FFF2-40B4-BE49-F238E27FC236}">
                <a16:creationId xmlns:a16="http://schemas.microsoft.com/office/drawing/2014/main" id="{6B06B054-FAD7-F7E5-B5F7-9BD4DA9C6C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852B1-92F6-81BC-791A-37DB20E200D9}"/>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169885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EE91-77F8-ADD9-AC83-99CCF6CE1C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0A0D0E-130B-2880-6DAA-C942552B81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4B444F-10BC-14AB-509E-D97B3210765B}"/>
              </a:ext>
            </a:extLst>
          </p:cNvPr>
          <p:cNvSpPr>
            <a:spLocks noGrp="1"/>
          </p:cNvSpPr>
          <p:nvPr>
            <p:ph type="dt" sz="half" idx="10"/>
          </p:nvPr>
        </p:nvSpPr>
        <p:spPr/>
        <p:txBody>
          <a:bodyPr/>
          <a:lstStyle/>
          <a:p>
            <a:fld id="{FE6138B8-34D5-4CA4-A8AD-D36FC65245ED}" type="datetimeFigureOut">
              <a:rPr lang="en-IN" smtClean="0"/>
              <a:t>08-03-2023</a:t>
            </a:fld>
            <a:endParaRPr lang="en-IN"/>
          </a:p>
        </p:txBody>
      </p:sp>
      <p:sp>
        <p:nvSpPr>
          <p:cNvPr id="5" name="Footer Placeholder 4">
            <a:extLst>
              <a:ext uri="{FF2B5EF4-FFF2-40B4-BE49-F238E27FC236}">
                <a16:creationId xmlns:a16="http://schemas.microsoft.com/office/drawing/2014/main" id="{6391C523-AE49-D3EB-C001-42207BF5C8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EFA648-B962-A4D8-42EF-8289472E09AD}"/>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253277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B125C1-1B63-15D1-53DA-B19EE8E78C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02129B-B911-C9FC-72FC-121B636030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C49D6F-2031-F0EC-67C1-4BA06F669B5F}"/>
              </a:ext>
            </a:extLst>
          </p:cNvPr>
          <p:cNvSpPr>
            <a:spLocks noGrp="1"/>
          </p:cNvSpPr>
          <p:nvPr>
            <p:ph type="dt" sz="half" idx="10"/>
          </p:nvPr>
        </p:nvSpPr>
        <p:spPr/>
        <p:txBody>
          <a:bodyPr/>
          <a:lstStyle/>
          <a:p>
            <a:fld id="{FE6138B8-34D5-4CA4-A8AD-D36FC65245ED}" type="datetimeFigureOut">
              <a:rPr lang="en-IN" smtClean="0"/>
              <a:t>08-03-2023</a:t>
            </a:fld>
            <a:endParaRPr lang="en-IN"/>
          </a:p>
        </p:txBody>
      </p:sp>
      <p:sp>
        <p:nvSpPr>
          <p:cNvPr id="5" name="Footer Placeholder 4">
            <a:extLst>
              <a:ext uri="{FF2B5EF4-FFF2-40B4-BE49-F238E27FC236}">
                <a16:creationId xmlns:a16="http://schemas.microsoft.com/office/drawing/2014/main" id="{CB11E6AE-731F-5287-A31B-36C2F8C6F9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AD7372-137E-A888-1D1D-2548D21F0D74}"/>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87241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E0F7E-5C1F-66C7-DDFA-B1634EECCF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EAA9D4-14BB-A38D-1034-25CFD7E656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298103-922F-05B4-F2AB-541F92045C66}"/>
              </a:ext>
            </a:extLst>
          </p:cNvPr>
          <p:cNvSpPr>
            <a:spLocks noGrp="1"/>
          </p:cNvSpPr>
          <p:nvPr>
            <p:ph type="dt" sz="half" idx="10"/>
          </p:nvPr>
        </p:nvSpPr>
        <p:spPr/>
        <p:txBody>
          <a:bodyPr/>
          <a:lstStyle/>
          <a:p>
            <a:fld id="{FE6138B8-34D5-4CA4-A8AD-D36FC65245ED}" type="datetimeFigureOut">
              <a:rPr lang="en-IN" smtClean="0"/>
              <a:t>08-03-2023</a:t>
            </a:fld>
            <a:endParaRPr lang="en-IN"/>
          </a:p>
        </p:txBody>
      </p:sp>
      <p:sp>
        <p:nvSpPr>
          <p:cNvPr id="5" name="Footer Placeholder 4">
            <a:extLst>
              <a:ext uri="{FF2B5EF4-FFF2-40B4-BE49-F238E27FC236}">
                <a16:creationId xmlns:a16="http://schemas.microsoft.com/office/drawing/2014/main" id="{0C368F59-33DE-BE8F-2A18-789D3588E6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8162C3-B1DF-59E0-8220-BA8BF65351AA}"/>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91928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93CB-A3BC-841F-2E1E-BBC43C37D9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DC6C9F-4A41-8A27-3F88-BCA2EC1E1E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21CAF6-FE31-0FB6-5E48-D0CF9E39AEB7}"/>
              </a:ext>
            </a:extLst>
          </p:cNvPr>
          <p:cNvSpPr>
            <a:spLocks noGrp="1"/>
          </p:cNvSpPr>
          <p:nvPr>
            <p:ph type="dt" sz="half" idx="10"/>
          </p:nvPr>
        </p:nvSpPr>
        <p:spPr/>
        <p:txBody>
          <a:bodyPr/>
          <a:lstStyle/>
          <a:p>
            <a:fld id="{FE6138B8-34D5-4CA4-A8AD-D36FC65245ED}" type="datetimeFigureOut">
              <a:rPr lang="en-IN" smtClean="0"/>
              <a:t>08-03-2023</a:t>
            </a:fld>
            <a:endParaRPr lang="en-IN"/>
          </a:p>
        </p:txBody>
      </p:sp>
      <p:sp>
        <p:nvSpPr>
          <p:cNvPr id="5" name="Footer Placeholder 4">
            <a:extLst>
              <a:ext uri="{FF2B5EF4-FFF2-40B4-BE49-F238E27FC236}">
                <a16:creationId xmlns:a16="http://schemas.microsoft.com/office/drawing/2014/main" id="{13FF07BB-3971-DDC6-CE0A-DA80F45A04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1B80F6-C871-D25B-FBB4-73283A182E4A}"/>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37157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8116-6CA2-839B-ED47-5DC55C3D67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F4DE81-3576-5551-8B6C-C47B12B5D9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864790-A9FC-B7F5-9CF7-37711866A0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C103CC-A06E-513A-5652-67F80E665698}"/>
              </a:ext>
            </a:extLst>
          </p:cNvPr>
          <p:cNvSpPr>
            <a:spLocks noGrp="1"/>
          </p:cNvSpPr>
          <p:nvPr>
            <p:ph type="dt" sz="half" idx="10"/>
          </p:nvPr>
        </p:nvSpPr>
        <p:spPr/>
        <p:txBody>
          <a:bodyPr/>
          <a:lstStyle/>
          <a:p>
            <a:fld id="{FE6138B8-34D5-4CA4-A8AD-D36FC65245ED}" type="datetimeFigureOut">
              <a:rPr lang="en-IN" smtClean="0"/>
              <a:t>08-03-2023</a:t>
            </a:fld>
            <a:endParaRPr lang="en-IN"/>
          </a:p>
        </p:txBody>
      </p:sp>
      <p:sp>
        <p:nvSpPr>
          <p:cNvPr id="6" name="Footer Placeholder 5">
            <a:extLst>
              <a:ext uri="{FF2B5EF4-FFF2-40B4-BE49-F238E27FC236}">
                <a16:creationId xmlns:a16="http://schemas.microsoft.com/office/drawing/2014/main" id="{99A17CC2-74BD-3FD6-1EB9-A1888E8243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ABC9B4-77E8-EF20-B397-84BDC825AD2D}"/>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3195205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BDA1B-85A6-B228-F77D-E9C78FB9C0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B2537C-981D-592D-60A8-78225A144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A4F945-BC20-BC0D-6DEB-DFA3B57F3A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515268-3687-A129-5AD7-B72DBDB3BF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B466CE-6113-9932-A587-B071AD0FF2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C861DC-5B25-1343-692A-529BF6283673}"/>
              </a:ext>
            </a:extLst>
          </p:cNvPr>
          <p:cNvSpPr>
            <a:spLocks noGrp="1"/>
          </p:cNvSpPr>
          <p:nvPr>
            <p:ph type="dt" sz="half" idx="10"/>
          </p:nvPr>
        </p:nvSpPr>
        <p:spPr/>
        <p:txBody>
          <a:bodyPr/>
          <a:lstStyle/>
          <a:p>
            <a:fld id="{FE6138B8-34D5-4CA4-A8AD-D36FC65245ED}" type="datetimeFigureOut">
              <a:rPr lang="en-IN" smtClean="0"/>
              <a:t>08-03-2023</a:t>
            </a:fld>
            <a:endParaRPr lang="en-IN"/>
          </a:p>
        </p:txBody>
      </p:sp>
      <p:sp>
        <p:nvSpPr>
          <p:cNvPr id="8" name="Footer Placeholder 7">
            <a:extLst>
              <a:ext uri="{FF2B5EF4-FFF2-40B4-BE49-F238E27FC236}">
                <a16:creationId xmlns:a16="http://schemas.microsoft.com/office/drawing/2014/main" id="{F4A6FA2D-CB51-4858-2283-CD00C87926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A1DA24-FEEC-ABAF-B043-99FA3E7A1D36}"/>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735563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53A64-4A89-2C8A-8C66-B134967DC9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7B7220-5AB1-B79A-4DC9-5EBCC08ED8A0}"/>
              </a:ext>
            </a:extLst>
          </p:cNvPr>
          <p:cNvSpPr>
            <a:spLocks noGrp="1"/>
          </p:cNvSpPr>
          <p:nvPr>
            <p:ph type="dt" sz="half" idx="10"/>
          </p:nvPr>
        </p:nvSpPr>
        <p:spPr/>
        <p:txBody>
          <a:bodyPr/>
          <a:lstStyle/>
          <a:p>
            <a:fld id="{FE6138B8-34D5-4CA4-A8AD-D36FC65245ED}" type="datetimeFigureOut">
              <a:rPr lang="en-IN" smtClean="0"/>
              <a:t>08-03-2023</a:t>
            </a:fld>
            <a:endParaRPr lang="en-IN"/>
          </a:p>
        </p:txBody>
      </p:sp>
      <p:sp>
        <p:nvSpPr>
          <p:cNvPr id="4" name="Footer Placeholder 3">
            <a:extLst>
              <a:ext uri="{FF2B5EF4-FFF2-40B4-BE49-F238E27FC236}">
                <a16:creationId xmlns:a16="http://schemas.microsoft.com/office/drawing/2014/main" id="{5AAEF2ED-5BC5-F2F2-F1C9-12F737C055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6928EF-E47B-0C2F-666D-C522E74D613C}"/>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3847669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74A32F-2739-2A80-92A1-CC13BCC26A5D}"/>
              </a:ext>
            </a:extLst>
          </p:cNvPr>
          <p:cNvSpPr>
            <a:spLocks noGrp="1"/>
          </p:cNvSpPr>
          <p:nvPr>
            <p:ph type="dt" sz="half" idx="10"/>
          </p:nvPr>
        </p:nvSpPr>
        <p:spPr/>
        <p:txBody>
          <a:bodyPr/>
          <a:lstStyle/>
          <a:p>
            <a:fld id="{FE6138B8-34D5-4CA4-A8AD-D36FC65245ED}" type="datetimeFigureOut">
              <a:rPr lang="en-IN" smtClean="0"/>
              <a:t>08-03-2023</a:t>
            </a:fld>
            <a:endParaRPr lang="en-IN"/>
          </a:p>
        </p:txBody>
      </p:sp>
      <p:sp>
        <p:nvSpPr>
          <p:cNvPr id="3" name="Footer Placeholder 2">
            <a:extLst>
              <a:ext uri="{FF2B5EF4-FFF2-40B4-BE49-F238E27FC236}">
                <a16:creationId xmlns:a16="http://schemas.microsoft.com/office/drawing/2014/main" id="{A3131CF4-2518-D213-3DF9-AF38986CAE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47080C-BC12-44C1-3E89-183934AA88F9}"/>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229889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1EC9-C091-7C9C-4B11-C9D850BC79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B46D1A-A2C4-BE89-0044-2462856193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B9A4C8-42D9-4A2D-9F7D-2BC754B3D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F272D-5031-E373-41B5-F521711155C2}"/>
              </a:ext>
            </a:extLst>
          </p:cNvPr>
          <p:cNvSpPr>
            <a:spLocks noGrp="1"/>
          </p:cNvSpPr>
          <p:nvPr>
            <p:ph type="dt" sz="half" idx="10"/>
          </p:nvPr>
        </p:nvSpPr>
        <p:spPr/>
        <p:txBody>
          <a:bodyPr/>
          <a:lstStyle/>
          <a:p>
            <a:fld id="{FE6138B8-34D5-4CA4-A8AD-D36FC65245ED}" type="datetimeFigureOut">
              <a:rPr lang="en-IN" smtClean="0"/>
              <a:t>08-03-2023</a:t>
            </a:fld>
            <a:endParaRPr lang="en-IN"/>
          </a:p>
        </p:txBody>
      </p:sp>
      <p:sp>
        <p:nvSpPr>
          <p:cNvPr id="6" name="Footer Placeholder 5">
            <a:extLst>
              <a:ext uri="{FF2B5EF4-FFF2-40B4-BE49-F238E27FC236}">
                <a16:creationId xmlns:a16="http://schemas.microsoft.com/office/drawing/2014/main" id="{9CBC5FB7-41DF-1489-1E93-0B43F2EA9B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17D3A5-B31D-A7D0-AD94-40A78EC1E7A1}"/>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3722976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F4A71-B869-9E4F-17E8-84C3AD8E4F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35D2D5-D17A-6B0F-808F-8D72659E5F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21502B-8631-1679-5AF5-8046CFB7D1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759B62-7BCB-C52C-AE08-D6D4D2C0EB64}"/>
              </a:ext>
            </a:extLst>
          </p:cNvPr>
          <p:cNvSpPr>
            <a:spLocks noGrp="1"/>
          </p:cNvSpPr>
          <p:nvPr>
            <p:ph type="dt" sz="half" idx="10"/>
          </p:nvPr>
        </p:nvSpPr>
        <p:spPr/>
        <p:txBody>
          <a:bodyPr/>
          <a:lstStyle/>
          <a:p>
            <a:fld id="{FE6138B8-34D5-4CA4-A8AD-D36FC65245ED}" type="datetimeFigureOut">
              <a:rPr lang="en-IN" smtClean="0"/>
              <a:t>08-03-2023</a:t>
            </a:fld>
            <a:endParaRPr lang="en-IN"/>
          </a:p>
        </p:txBody>
      </p:sp>
      <p:sp>
        <p:nvSpPr>
          <p:cNvPr id="6" name="Footer Placeholder 5">
            <a:extLst>
              <a:ext uri="{FF2B5EF4-FFF2-40B4-BE49-F238E27FC236}">
                <a16:creationId xmlns:a16="http://schemas.microsoft.com/office/drawing/2014/main" id="{DB8B13DD-62DC-3B36-4816-92DAB12AA1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BD5459-7C3E-D87D-3236-81EE42B4BC81}"/>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124424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9BC0ED-86F6-1F35-5909-1CE1490796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4AA1F5-9033-F962-F595-75F1CDC0CA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AD0A11-71DE-EA91-1692-62DE7C0F3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138B8-34D5-4CA4-A8AD-D36FC65245ED}" type="datetimeFigureOut">
              <a:rPr lang="en-IN" smtClean="0"/>
              <a:t>08-03-2023</a:t>
            </a:fld>
            <a:endParaRPr lang="en-IN"/>
          </a:p>
        </p:txBody>
      </p:sp>
      <p:sp>
        <p:nvSpPr>
          <p:cNvPr id="5" name="Footer Placeholder 4">
            <a:extLst>
              <a:ext uri="{FF2B5EF4-FFF2-40B4-BE49-F238E27FC236}">
                <a16:creationId xmlns:a16="http://schemas.microsoft.com/office/drawing/2014/main" id="{AF1D6879-623B-4E23-4B11-946337D9EB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4193B6-131E-C94F-F561-99E03AF01A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B57A6-0AB2-4471-BDFF-A9603268D996}" type="slidenum">
              <a:rPr lang="en-IN" smtClean="0"/>
              <a:t>‹#›</a:t>
            </a:fld>
            <a:endParaRPr lang="en-IN"/>
          </a:p>
        </p:txBody>
      </p:sp>
    </p:spTree>
    <p:extLst>
      <p:ext uri="{BB962C8B-B14F-4D97-AF65-F5344CB8AC3E}">
        <p14:creationId xmlns:p14="http://schemas.microsoft.com/office/powerpoint/2010/main" val="2709408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customXml" Target="../ink/ink4.xml"/><Relationship Id="rId12" Type="http://schemas.openxmlformats.org/officeDocument/2006/relationships/image" Target="../media/image12.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11.png"/><Relationship Id="rId5" Type="http://schemas.openxmlformats.org/officeDocument/2006/relationships/image" Target="../media/image9.png"/><Relationship Id="rId10" Type="http://schemas.openxmlformats.org/officeDocument/2006/relationships/customXml" Target="../ink/ink6.xml"/><Relationship Id="rId4" Type="http://schemas.openxmlformats.org/officeDocument/2006/relationships/customXml" Target="../ink/ink2.xml"/><Relationship Id="rId9" Type="http://schemas.openxmlformats.org/officeDocument/2006/relationships/customXml" Target="../ink/ink5.xml"/></Relationships>
</file>

<file path=ppt/slides/_rels/slide13.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customXml" Target="../ink/ink11.xml"/><Relationship Id="rId18" Type="http://schemas.openxmlformats.org/officeDocument/2006/relationships/image" Target="../media/image20.png"/><Relationship Id="rId3" Type="http://schemas.openxmlformats.org/officeDocument/2006/relationships/image" Target="../media/image14.png"/><Relationship Id="rId21" Type="http://schemas.openxmlformats.org/officeDocument/2006/relationships/customXml" Target="../ink/ink15.xml"/><Relationship Id="rId7" Type="http://schemas.openxmlformats.org/officeDocument/2006/relationships/customXml" Target="../ink/ink8.xml"/><Relationship Id="rId12" Type="http://schemas.openxmlformats.org/officeDocument/2006/relationships/image" Target="../media/image17.png"/><Relationship Id="rId17" Type="http://schemas.openxmlformats.org/officeDocument/2006/relationships/customXml" Target="../ink/ink13.xml"/><Relationship Id="rId2" Type="http://schemas.openxmlformats.org/officeDocument/2006/relationships/image" Target="../media/image13.png"/><Relationship Id="rId16" Type="http://schemas.openxmlformats.org/officeDocument/2006/relationships/image" Target="../media/image19.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40.png"/><Relationship Id="rId11" Type="http://schemas.openxmlformats.org/officeDocument/2006/relationships/customXml" Target="../ink/ink10.xml"/><Relationship Id="rId5" Type="http://schemas.openxmlformats.org/officeDocument/2006/relationships/customXml" Target="../ink/ink7.xml"/><Relationship Id="rId15" Type="http://schemas.openxmlformats.org/officeDocument/2006/relationships/customXml" Target="../ink/ink12.xml"/><Relationship Id="rId10" Type="http://schemas.openxmlformats.org/officeDocument/2006/relationships/image" Target="../media/image16.png"/><Relationship Id="rId19" Type="http://schemas.openxmlformats.org/officeDocument/2006/relationships/customXml" Target="../ink/ink14.xml"/><Relationship Id="rId4" Type="http://schemas.openxmlformats.org/officeDocument/2006/relationships/image" Target="../media/image15.png"/><Relationship Id="rId9" Type="http://schemas.openxmlformats.org/officeDocument/2006/relationships/customXml" Target="../ink/ink9.xml"/><Relationship Id="rId14" Type="http://schemas.openxmlformats.org/officeDocument/2006/relationships/image" Target="../media/image18.png"/><Relationship Id="rId22"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90.png"/><Relationship Id="rId7" Type="http://schemas.openxmlformats.org/officeDocument/2006/relationships/image" Target="../media/image51.png"/><Relationship Id="rId2" Type="http://schemas.openxmlformats.org/officeDocument/2006/relationships/customXml" Target="../ink/ink16.xml"/><Relationship Id="rId1" Type="http://schemas.openxmlformats.org/officeDocument/2006/relationships/slideLayout" Target="../slideLayouts/slideLayout7.xml"/><Relationship Id="rId6" Type="http://schemas.openxmlformats.org/officeDocument/2006/relationships/customXml" Target="../ink/ink18.xml"/><Relationship Id="rId5" Type="http://schemas.openxmlformats.org/officeDocument/2006/relationships/image" Target="../media/image500.png"/><Relationship Id="rId4" Type="http://schemas.openxmlformats.org/officeDocument/2006/relationships/customXml" Target="../ink/ink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customXml" Target="../ink/ink24.xml"/><Relationship Id="rId18" Type="http://schemas.openxmlformats.org/officeDocument/2006/relationships/image" Target="../media/image68.png"/><Relationship Id="rId3" Type="http://schemas.openxmlformats.org/officeDocument/2006/relationships/customXml" Target="../ink/ink19.xml"/><Relationship Id="rId7" Type="http://schemas.openxmlformats.org/officeDocument/2006/relationships/customXml" Target="../ink/ink21.xml"/><Relationship Id="rId12" Type="http://schemas.openxmlformats.org/officeDocument/2006/relationships/image" Target="../media/image65.png"/><Relationship Id="rId17" Type="http://schemas.openxmlformats.org/officeDocument/2006/relationships/customXml" Target="../ink/ink26.xml"/><Relationship Id="rId2" Type="http://schemas.openxmlformats.org/officeDocument/2006/relationships/image" Target="../media/image60.png"/><Relationship Id="rId16"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62.png"/><Relationship Id="rId11" Type="http://schemas.openxmlformats.org/officeDocument/2006/relationships/customXml" Target="../ink/ink23.xml"/><Relationship Id="rId5" Type="http://schemas.openxmlformats.org/officeDocument/2006/relationships/customXml" Target="../ink/ink20.xml"/><Relationship Id="rId15" Type="http://schemas.openxmlformats.org/officeDocument/2006/relationships/customXml" Target="../ink/ink25.xml"/><Relationship Id="rId10" Type="http://schemas.openxmlformats.org/officeDocument/2006/relationships/image" Target="../media/image64.png"/><Relationship Id="rId4" Type="http://schemas.openxmlformats.org/officeDocument/2006/relationships/image" Target="../media/image61.png"/><Relationship Id="rId9" Type="http://schemas.openxmlformats.org/officeDocument/2006/relationships/customXml" Target="../ink/ink22.xml"/><Relationship Id="rId14" Type="http://schemas.openxmlformats.org/officeDocument/2006/relationships/image" Target="../media/image66.png"/></Relationships>
</file>

<file path=ppt/slides/_rels/slide3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7909-1EBC-1D03-9BFB-57167A6CDB1F}"/>
              </a:ext>
            </a:extLst>
          </p:cNvPr>
          <p:cNvSpPr>
            <a:spLocks noGrp="1"/>
          </p:cNvSpPr>
          <p:nvPr>
            <p:ph type="ctrTitle"/>
          </p:nvPr>
        </p:nvSpPr>
        <p:spPr>
          <a:xfrm>
            <a:off x="1156447" y="0"/>
            <a:ext cx="9144000" cy="2387600"/>
          </a:xfrm>
        </p:spPr>
        <p:txBody>
          <a:bodyPr/>
          <a:lstStyle/>
          <a:p>
            <a:r>
              <a:rPr lang="en-IN" b="1" dirty="0">
                <a:solidFill>
                  <a:schemeClr val="accent1">
                    <a:lumMod val="75000"/>
                  </a:schemeClr>
                </a:solidFill>
              </a:rPr>
              <a:t>TELECOM</a:t>
            </a:r>
            <a:r>
              <a:rPr lang="en-IN" dirty="0">
                <a:solidFill>
                  <a:schemeClr val="accent1">
                    <a:lumMod val="75000"/>
                  </a:schemeClr>
                </a:solidFill>
              </a:rPr>
              <a:t> </a:t>
            </a:r>
            <a:r>
              <a:rPr lang="en-IN" b="1" dirty="0">
                <a:solidFill>
                  <a:schemeClr val="accent1">
                    <a:lumMod val="75000"/>
                  </a:schemeClr>
                </a:solidFill>
              </a:rPr>
              <a:t>CUSTOMER</a:t>
            </a:r>
            <a:r>
              <a:rPr lang="en-IN" dirty="0">
                <a:solidFill>
                  <a:schemeClr val="accent1">
                    <a:lumMod val="75000"/>
                  </a:schemeClr>
                </a:solidFill>
              </a:rPr>
              <a:t> </a:t>
            </a:r>
            <a:r>
              <a:rPr lang="en-IN" b="1" dirty="0">
                <a:solidFill>
                  <a:schemeClr val="accent1">
                    <a:lumMod val="75000"/>
                  </a:schemeClr>
                </a:solidFill>
              </a:rPr>
              <a:t>CHURN</a:t>
            </a:r>
            <a:br>
              <a:rPr lang="en-IN" dirty="0">
                <a:solidFill>
                  <a:schemeClr val="accent1">
                    <a:lumMod val="75000"/>
                  </a:schemeClr>
                </a:solidFill>
              </a:rPr>
            </a:br>
            <a:r>
              <a:rPr lang="en-IN" b="1" dirty="0">
                <a:solidFill>
                  <a:schemeClr val="accent1">
                    <a:lumMod val="75000"/>
                  </a:schemeClr>
                </a:solidFill>
              </a:rPr>
              <a:t>PREDICTION</a:t>
            </a:r>
          </a:p>
        </p:txBody>
      </p:sp>
      <p:pic>
        <p:nvPicPr>
          <p:cNvPr id="1026" name="Picture 2" descr="Telco Customer Churn Prediction. This article aims to teach how… | by Emine  Bozkuş | Python in Plain English">
            <a:extLst>
              <a:ext uri="{FF2B5EF4-FFF2-40B4-BE49-F238E27FC236}">
                <a16:creationId xmlns:a16="http://schemas.microsoft.com/office/drawing/2014/main" id="{E5811732-2E73-1BBF-1D5A-7F977B38D1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910"/>
          <a:stretch/>
        </p:blipFill>
        <p:spPr bwMode="auto">
          <a:xfrm>
            <a:off x="1452282" y="2935940"/>
            <a:ext cx="9287436" cy="253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177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1B9A982D-16D0-2C82-0AFD-5466F74E9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96" y="869575"/>
            <a:ext cx="6114863" cy="58001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44AAEDD-4349-F11E-7935-B5E04EFB20FE}"/>
              </a:ext>
            </a:extLst>
          </p:cNvPr>
          <p:cNvSpPr txBox="1"/>
          <p:nvPr/>
        </p:nvSpPr>
        <p:spPr>
          <a:xfrm>
            <a:off x="609600" y="242047"/>
            <a:ext cx="4840941" cy="584775"/>
          </a:xfrm>
          <a:prstGeom prst="rect">
            <a:avLst/>
          </a:prstGeom>
          <a:noFill/>
        </p:spPr>
        <p:txBody>
          <a:bodyPr wrap="square" rtlCol="0">
            <a:spAutoFit/>
          </a:bodyPr>
          <a:lstStyle/>
          <a:p>
            <a:r>
              <a:rPr lang="en-IN" sz="3200" b="1" u="sng" dirty="0">
                <a:solidFill>
                  <a:schemeClr val="accent6"/>
                </a:solidFill>
              </a:rPr>
              <a:t>Histogram</a:t>
            </a:r>
          </a:p>
        </p:txBody>
      </p:sp>
      <p:sp>
        <p:nvSpPr>
          <p:cNvPr id="3" name="TextBox 2">
            <a:extLst>
              <a:ext uri="{FF2B5EF4-FFF2-40B4-BE49-F238E27FC236}">
                <a16:creationId xmlns:a16="http://schemas.microsoft.com/office/drawing/2014/main" id="{5CAACA9A-C882-9BD6-8D30-1ACD02636176}"/>
              </a:ext>
            </a:extLst>
          </p:cNvPr>
          <p:cNvSpPr txBox="1"/>
          <p:nvPr/>
        </p:nvSpPr>
        <p:spPr>
          <a:xfrm>
            <a:off x="6714565" y="1246094"/>
            <a:ext cx="5011270" cy="2677656"/>
          </a:xfrm>
          <a:prstGeom prst="rect">
            <a:avLst/>
          </a:prstGeom>
          <a:noFill/>
        </p:spPr>
        <p:txBody>
          <a:bodyPr wrap="square" rtlCol="0">
            <a:spAutoFit/>
          </a:bodyPr>
          <a:lstStyle/>
          <a:p>
            <a:r>
              <a:rPr lang="en-IN" sz="2800" dirty="0">
                <a:latin typeface="Arial" panose="020B0604020202020204" pitchFamily="34" charset="0"/>
                <a:cs typeface="Arial" panose="020B0604020202020204" pitchFamily="34" charset="0"/>
              </a:rPr>
              <a:t>From the histograms, we observe that all the attributes are almost normally distributed.</a:t>
            </a:r>
          </a:p>
          <a:p>
            <a:r>
              <a:rPr lang="en-IN" sz="2800" dirty="0">
                <a:latin typeface="Arial" panose="020B0604020202020204" pitchFamily="34" charset="0"/>
                <a:cs typeface="Arial" panose="020B0604020202020204" pitchFamily="34" charset="0"/>
              </a:rPr>
              <a:t>Only,’</a:t>
            </a:r>
            <a:r>
              <a:rPr lang="en-IN" sz="2800" dirty="0" err="1">
                <a:latin typeface="Arial" panose="020B0604020202020204" pitchFamily="34" charset="0"/>
                <a:cs typeface="Arial" panose="020B0604020202020204" pitchFamily="34" charset="0"/>
              </a:rPr>
              <a:t>intl_calls</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cust_calls</a:t>
            </a:r>
            <a:r>
              <a:rPr lang="en-IN" sz="2800" dirty="0">
                <a:latin typeface="Arial" panose="020B0604020202020204" pitchFamily="34" charset="0"/>
                <a:cs typeface="Arial" panose="020B0604020202020204" pitchFamily="34" charset="0"/>
              </a:rPr>
              <a:t>’ seems to be slightly skewed.</a:t>
            </a:r>
          </a:p>
        </p:txBody>
      </p:sp>
    </p:spTree>
    <p:extLst>
      <p:ext uri="{BB962C8B-B14F-4D97-AF65-F5344CB8AC3E}">
        <p14:creationId xmlns:p14="http://schemas.microsoft.com/office/powerpoint/2010/main" val="1728636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D1D073-B965-0235-F526-9F475C0DFED9}"/>
              </a:ext>
            </a:extLst>
          </p:cNvPr>
          <p:cNvPicPr>
            <a:picLocks noChangeAspect="1"/>
          </p:cNvPicPr>
          <p:nvPr/>
        </p:nvPicPr>
        <p:blipFill>
          <a:blip r:embed="rId2"/>
          <a:stretch>
            <a:fillRect/>
          </a:stretch>
        </p:blipFill>
        <p:spPr>
          <a:xfrm>
            <a:off x="158048" y="923421"/>
            <a:ext cx="4130398" cy="3863675"/>
          </a:xfrm>
          <a:prstGeom prst="rect">
            <a:avLst/>
          </a:prstGeom>
        </p:spPr>
      </p:pic>
      <p:pic>
        <p:nvPicPr>
          <p:cNvPr id="5" name="Picture 4">
            <a:extLst>
              <a:ext uri="{FF2B5EF4-FFF2-40B4-BE49-F238E27FC236}">
                <a16:creationId xmlns:a16="http://schemas.microsoft.com/office/drawing/2014/main" id="{4E249A69-2A8B-F43A-FB84-D0EF9E4E8DE0}"/>
              </a:ext>
            </a:extLst>
          </p:cNvPr>
          <p:cNvPicPr>
            <a:picLocks noChangeAspect="1"/>
          </p:cNvPicPr>
          <p:nvPr/>
        </p:nvPicPr>
        <p:blipFill>
          <a:blip r:embed="rId3"/>
          <a:stretch>
            <a:fillRect/>
          </a:stretch>
        </p:blipFill>
        <p:spPr>
          <a:xfrm>
            <a:off x="3777862" y="1013657"/>
            <a:ext cx="510584" cy="617273"/>
          </a:xfrm>
          <a:prstGeom prst="rect">
            <a:avLst/>
          </a:prstGeom>
        </p:spPr>
      </p:pic>
      <p:pic>
        <p:nvPicPr>
          <p:cNvPr id="5122" name="Picture 2">
            <a:extLst>
              <a:ext uri="{FF2B5EF4-FFF2-40B4-BE49-F238E27FC236}">
                <a16:creationId xmlns:a16="http://schemas.microsoft.com/office/drawing/2014/main" id="{F6636849-2DBE-1EAF-0BCA-A802D99FD2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2368" y="1177177"/>
            <a:ext cx="4564950" cy="3863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1469E8-6C3E-FAA8-662B-B4F4A3EC2416}"/>
              </a:ext>
            </a:extLst>
          </p:cNvPr>
          <p:cNvSpPr txBox="1"/>
          <p:nvPr/>
        </p:nvSpPr>
        <p:spPr>
          <a:xfrm>
            <a:off x="3777862" y="91377"/>
            <a:ext cx="3567953" cy="584775"/>
          </a:xfrm>
          <a:prstGeom prst="rect">
            <a:avLst/>
          </a:prstGeom>
          <a:noFill/>
        </p:spPr>
        <p:txBody>
          <a:bodyPr wrap="square" rtlCol="0">
            <a:spAutoFit/>
          </a:bodyPr>
          <a:lstStyle/>
          <a:p>
            <a:r>
              <a:rPr lang="en-IN" sz="3200" b="1" u="sng" dirty="0">
                <a:solidFill>
                  <a:schemeClr val="accent6"/>
                </a:solidFill>
              </a:rPr>
              <a:t>Overall Churn Rate</a:t>
            </a:r>
          </a:p>
        </p:txBody>
      </p:sp>
      <p:sp>
        <p:nvSpPr>
          <p:cNvPr id="2" name="TextBox 1">
            <a:extLst>
              <a:ext uri="{FF2B5EF4-FFF2-40B4-BE49-F238E27FC236}">
                <a16:creationId xmlns:a16="http://schemas.microsoft.com/office/drawing/2014/main" id="{7D2F1DFE-0E29-2947-A5AA-E722C7B4DD1B}"/>
              </a:ext>
            </a:extLst>
          </p:cNvPr>
          <p:cNvSpPr txBox="1"/>
          <p:nvPr/>
        </p:nvSpPr>
        <p:spPr>
          <a:xfrm>
            <a:off x="1174376" y="5378824"/>
            <a:ext cx="8830236" cy="923330"/>
          </a:xfrm>
          <a:prstGeom prst="rect">
            <a:avLst/>
          </a:prstGeom>
          <a:noFill/>
        </p:spPr>
        <p:txBody>
          <a:bodyPr wrap="square" rtlCol="0">
            <a:spAutoFit/>
          </a:bodyPr>
          <a:lstStyle/>
          <a:p>
            <a:r>
              <a:rPr lang="en-IN" dirty="0"/>
              <a:t>From the total customers,14.1% have opted to churn whereas 85.9% customers are continuing with services. Although, this rate appears to be less but it will cumulatively affect the company’s revenue .</a:t>
            </a:r>
          </a:p>
        </p:txBody>
      </p:sp>
    </p:spTree>
    <p:extLst>
      <p:ext uri="{BB962C8B-B14F-4D97-AF65-F5344CB8AC3E}">
        <p14:creationId xmlns:p14="http://schemas.microsoft.com/office/powerpoint/2010/main" val="487732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43674DB1-BAF9-BE6A-1BA2-492C7A7B791B}"/>
              </a:ext>
            </a:extLst>
          </p:cNvPr>
          <p:cNvSpPr>
            <a:spLocks noChangeArrowheads="1"/>
          </p:cNvSpPr>
          <p:nvPr/>
        </p:nvSpPr>
        <p:spPr bwMode="auto">
          <a:xfrm>
            <a:off x="479025" y="768574"/>
            <a:ext cx="1083706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Neue"/>
              </a:rPr>
              <a:t>California, </a:t>
            </a:r>
            <a:r>
              <a:rPr kumimoji="0" lang="en-US" altLang="en-US" sz="2000" b="0" i="0" u="none" strike="noStrike" cap="none" normalizeH="0" baseline="0" dirty="0" err="1">
                <a:ln>
                  <a:noFill/>
                </a:ln>
                <a:solidFill>
                  <a:srgbClr val="000000"/>
                </a:solidFill>
                <a:effectLst/>
                <a:latin typeface="Helvetica Neue"/>
              </a:rPr>
              <a:t>NewJersey</a:t>
            </a:r>
            <a:r>
              <a:rPr kumimoji="0" lang="en-US" altLang="en-US" sz="2000" b="0" i="0" u="none" strike="noStrike" cap="none" normalizeH="0" baseline="0" dirty="0">
                <a:ln>
                  <a:noFill/>
                </a:ln>
                <a:solidFill>
                  <a:srgbClr val="000000"/>
                </a:solidFill>
                <a:effectLst/>
                <a:latin typeface="Helvetica Neue"/>
              </a:rPr>
              <a:t>, Washington, Texas and Montana are the 5 highest churning states.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Neue"/>
              </a:rPr>
              <a:t>Whereas Virginia, Hawaii, Nebraska, Alaska and Rhode Island are the 5 least churning states.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9" name="Ink 38">
                <a:extLst>
                  <a:ext uri="{FF2B5EF4-FFF2-40B4-BE49-F238E27FC236}">
                    <a16:creationId xmlns:a16="http://schemas.microsoft.com/office/drawing/2014/main" id="{1A05D3EE-425D-C07F-53B0-B1FA467ABF00}"/>
                  </a:ext>
                </a:extLst>
              </p14:cNvPr>
              <p14:cNvContentPartPr/>
              <p14:nvPr/>
            </p14:nvContentPartPr>
            <p14:xfrm>
              <a:off x="1559541" y="770753"/>
              <a:ext cx="360" cy="360"/>
            </p14:xfrm>
          </p:contentPart>
        </mc:Choice>
        <mc:Fallback xmlns="">
          <p:pic>
            <p:nvPicPr>
              <p:cNvPr id="39" name="Ink 38">
                <a:extLst>
                  <a:ext uri="{FF2B5EF4-FFF2-40B4-BE49-F238E27FC236}">
                    <a16:creationId xmlns:a16="http://schemas.microsoft.com/office/drawing/2014/main" id="{1A05D3EE-425D-C07F-53B0-B1FA467ABF00}"/>
                  </a:ext>
                </a:extLst>
              </p:cNvPr>
              <p:cNvPicPr/>
              <p:nvPr/>
            </p:nvPicPr>
            <p:blipFill>
              <a:blip r:embed="rId3"/>
              <a:stretch>
                <a:fillRect/>
              </a:stretch>
            </p:blipFill>
            <p:spPr>
              <a:xfrm>
                <a:off x="1541541" y="663113"/>
                <a:ext cx="36000" cy="216000"/>
              </a:xfrm>
              <a:prstGeom prst="rect">
                <a:avLst/>
              </a:prstGeom>
            </p:spPr>
          </p:pic>
        </mc:Fallback>
      </mc:AlternateContent>
      <p:grpSp>
        <p:nvGrpSpPr>
          <p:cNvPr id="42" name="Group 41">
            <a:extLst>
              <a:ext uri="{FF2B5EF4-FFF2-40B4-BE49-F238E27FC236}">
                <a16:creationId xmlns:a16="http://schemas.microsoft.com/office/drawing/2014/main" id="{2C299CB8-34A8-B2DC-7FFB-BE85A37F2932}"/>
              </a:ext>
            </a:extLst>
          </p:cNvPr>
          <p:cNvGrpSpPr/>
          <p:nvPr/>
        </p:nvGrpSpPr>
        <p:grpSpPr>
          <a:xfrm>
            <a:off x="2904141" y="663473"/>
            <a:ext cx="360" cy="360"/>
            <a:chOff x="2904141" y="663473"/>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40" name="Ink 39">
                  <a:extLst>
                    <a:ext uri="{FF2B5EF4-FFF2-40B4-BE49-F238E27FC236}">
                      <a16:creationId xmlns:a16="http://schemas.microsoft.com/office/drawing/2014/main" id="{FF86B3F4-86AB-82B0-33F2-22C3BE0B7BEB}"/>
                    </a:ext>
                  </a:extLst>
                </p14:cNvPr>
                <p14:cNvContentPartPr/>
                <p14:nvPr/>
              </p14:nvContentPartPr>
              <p14:xfrm>
                <a:off x="2904141" y="663473"/>
                <a:ext cx="360" cy="360"/>
              </p14:xfrm>
            </p:contentPart>
          </mc:Choice>
          <mc:Fallback xmlns="">
            <p:pic>
              <p:nvPicPr>
                <p:cNvPr id="40" name="Ink 39">
                  <a:extLst>
                    <a:ext uri="{FF2B5EF4-FFF2-40B4-BE49-F238E27FC236}">
                      <a16:creationId xmlns:a16="http://schemas.microsoft.com/office/drawing/2014/main" id="{FF86B3F4-86AB-82B0-33F2-22C3BE0B7BEB}"/>
                    </a:ext>
                  </a:extLst>
                </p:cNvPr>
                <p:cNvPicPr/>
                <p:nvPr/>
              </p:nvPicPr>
              <p:blipFill>
                <a:blip r:embed="rId5"/>
                <a:stretch>
                  <a:fillRect/>
                </a:stretch>
              </p:blipFill>
              <p:spPr>
                <a:xfrm>
                  <a:off x="2886501" y="555473"/>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1" name="Ink 40">
                  <a:extLst>
                    <a:ext uri="{FF2B5EF4-FFF2-40B4-BE49-F238E27FC236}">
                      <a16:creationId xmlns:a16="http://schemas.microsoft.com/office/drawing/2014/main" id="{4A7B43CE-07A4-2960-A66E-883B106799E9}"/>
                    </a:ext>
                  </a:extLst>
                </p14:cNvPr>
                <p14:cNvContentPartPr/>
                <p14:nvPr/>
              </p14:nvContentPartPr>
              <p14:xfrm>
                <a:off x="2904141" y="663473"/>
                <a:ext cx="360" cy="360"/>
              </p14:xfrm>
            </p:contentPart>
          </mc:Choice>
          <mc:Fallback xmlns="">
            <p:pic>
              <p:nvPicPr>
                <p:cNvPr id="41" name="Ink 40">
                  <a:extLst>
                    <a:ext uri="{FF2B5EF4-FFF2-40B4-BE49-F238E27FC236}">
                      <a16:creationId xmlns:a16="http://schemas.microsoft.com/office/drawing/2014/main" id="{4A7B43CE-07A4-2960-A66E-883B106799E9}"/>
                    </a:ext>
                  </a:extLst>
                </p:cNvPr>
                <p:cNvPicPr/>
                <p:nvPr/>
              </p:nvPicPr>
              <p:blipFill>
                <a:blip r:embed="rId5"/>
                <a:stretch>
                  <a:fillRect/>
                </a:stretch>
              </p:blipFill>
              <p:spPr>
                <a:xfrm>
                  <a:off x="2886501" y="555473"/>
                  <a:ext cx="36000" cy="216000"/>
                </a:xfrm>
                <a:prstGeom prst="rect">
                  <a:avLst/>
                </a:prstGeom>
              </p:spPr>
            </p:pic>
          </mc:Fallback>
        </mc:AlternateContent>
      </p:grpSp>
      <p:grpSp>
        <p:nvGrpSpPr>
          <p:cNvPr id="45" name="Group 44">
            <a:extLst>
              <a:ext uri="{FF2B5EF4-FFF2-40B4-BE49-F238E27FC236}">
                <a16:creationId xmlns:a16="http://schemas.microsoft.com/office/drawing/2014/main" id="{C4D17646-0578-22B6-8548-8108C9FA5495}"/>
              </a:ext>
            </a:extLst>
          </p:cNvPr>
          <p:cNvGrpSpPr/>
          <p:nvPr/>
        </p:nvGrpSpPr>
        <p:grpSpPr>
          <a:xfrm>
            <a:off x="2527581" y="609473"/>
            <a:ext cx="360" cy="360"/>
            <a:chOff x="2527581" y="609473"/>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7">
              <p14:nvContentPartPr>
                <p14:cNvPr id="43" name="Ink 42">
                  <a:extLst>
                    <a:ext uri="{FF2B5EF4-FFF2-40B4-BE49-F238E27FC236}">
                      <a16:creationId xmlns:a16="http://schemas.microsoft.com/office/drawing/2014/main" id="{EDBA5E92-C23B-D530-3853-B5B2B770D8A5}"/>
                    </a:ext>
                  </a:extLst>
                </p14:cNvPr>
                <p14:cNvContentPartPr/>
                <p14:nvPr/>
              </p14:nvContentPartPr>
              <p14:xfrm>
                <a:off x="2527581" y="609473"/>
                <a:ext cx="360" cy="360"/>
              </p14:xfrm>
            </p:contentPart>
          </mc:Choice>
          <mc:Fallback xmlns="">
            <p:pic>
              <p:nvPicPr>
                <p:cNvPr id="43" name="Ink 42">
                  <a:extLst>
                    <a:ext uri="{FF2B5EF4-FFF2-40B4-BE49-F238E27FC236}">
                      <a16:creationId xmlns:a16="http://schemas.microsoft.com/office/drawing/2014/main" id="{EDBA5E92-C23B-D530-3853-B5B2B770D8A5}"/>
                    </a:ext>
                  </a:extLst>
                </p:cNvPr>
                <p:cNvPicPr/>
                <p:nvPr/>
              </p:nvPicPr>
              <p:blipFill>
                <a:blip r:embed="rId8"/>
                <a:stretch>
                  <a:fillRect/>
                </a:stretch>
              </p:blipFill>
              <p:spPr>
                <a:xfrm>
                  <a:off x="2509941" y="501833"/>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44" name="Ink 43">
                  <a:extLst>
                    <a:ext uri="{FF2B5EF4-FFF2-40B4-BE49-F238E27FC236}">
                      <a16:creationId xmlns:a16="http://schemas.microsoft.com/office/drawing/2014/main" id="{A98AE1C7-F682-60A1-F415-BCA51266A4EA}"/>
                    </a:ext>
                  </a:extLst>
                </p14:cNvPr>
                <p14:cNvContentPartPr/>
                <p14:nvPr/>
              </p14:nvContentPartPr>
              <p14:xfrm>
                <a:off x="2527581" y="609473"/>
                <a:ext cx="360" cy="360"/>
              </p14:xfrm>
            </p:contentPart>
          </mc:Choice>
          <mc:Fallback xmlns="">
            <p:pic>
              <p:nvPicPr>
                <p:cNvPr id="44" name="Ink 43">
                  <a:extLst>
                    <a:ext uri="{FF2B5EF4-FFF2-40B4-BE49-F238E27FC236}">
                      <a16:creationId xmlns:a16="http://schemas.microsoft.com/office/drawing/2014/main" id="{A98AE1C7-F682-60A1-F415-BCA51266A4EA}"/>
                    </a:ext>
                  </a:extLst>
                </p:cNvPr>
                <p:cNvPicPr/>
                <p:nvPr/>
              </p:nvPicPr>
              <p:blipFill>
                <a:blip r:embed="rId8"/>
                <a:stretch>
                  <a:fillRect/>
                </a:stretch>
              </p:blipFill>
              <p:spPr>
                <a:xfrm>
                  <a:off x="2509941" y="501833"/>
                  <a:ext cx="36000" cy="21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6" name="Ink 45">
                <a:extLst>
                  <a:ext uri="{FF2B5EF4-FFF2-40B4-BE49-F238E27FC236}">
                    <a16:creationId xmlns:a16="http://schemas.microsoft.com/office/drawing/2014/main" id="{B3D3554D-B69B-68F7-2A15-5011FF73C44C}"/>
                  </a:ext>
                </a:extLst>
              </p14:cNvPr>
              <p14:cNvContentPartPr/>
              <p14:nvPr/>
            </p14:nvContentPartPr>
            <p14:xfrm>
              <a:off x="-358539" y="1505873"/>
              <a:ext cx="360" cy="360"/>
            </p14:xfrm>
          </p:contentPart>
        </mc:Choice>
        <mc:Fallback xmlns="">
          <p:pic>
            <p:nvPicPr>
              <p:cNvPr id="46" name="Ink 45">
                <a:extLst>
                  <a:ext uri="{FF2B5EF4-FFF2-40B4-BE49-F238E27FC236}">
                    <a16:creationId xmlns:a16="http://schemas.microsoft.com/office/drawing/2014/main" id="{B3D3554D-B69B-68F7-2A15-5011FF73C44C}"/>
                  </a:ext>
                </a:extLst>
              </p:cNvPr>
              <p:cNvPicPr/>
              <p:nvPr/>
            </p:nvPicPr>
            <p:blipFill>
              <a:blip r:embed="rId11"/>
              <a:stretch>
                <a:fillRect/>
              </a:stretch>
            </p:blipFill>
            <p:spPr>
              <a:xfrm>
                <a:off x="-376539" y="1397873"/>
                <a:ext cx="36000" cy="216000"/>
              </a:xfrm>
              <a:prstGeom prst="rect">
                <a:avLst/>
              </a:prstGeom>
            </p:spPr>
          </p:pic>
        </mc:Fallback>
      </mc:AlternateContent>
      <p:sp>
        <p:nvSpPr>
          <p:cNvPr id="2" name="TextBox 1">
            <a:extLst>
              <a:ext uri="{FF2B5EF4-FFF2-40B4-BE49-F238E27FC236}">
                <a16:creationId xmlns:a16="http://schemas.microsoft.com/office/drawing/2014/main" id="{64D3632E-C2C1-5F0B-6E89-527B047CAD7C}"/>
              </a:ext>
            </a:extLst>
          </p:cNvPr>
          <p:cNvSpPr txBox="1"/>
          <p:nvPr/>
        </p:nvSpPr>
        <p:spPr>
          <a:xfrm>
            <a:off x="4016280" y="44198"/>
            <a:ext cx="6492240" cy="1077218"/>
          </a:xfrm>
          <a:prstGeom prst="rect">
            <a:avLst/>
          </a:prstGeom>
          <a:noFill/>
        </p:spPr>
        <p:txBody>
          <a:bodyPr wrap="square" rtlCol="0">
            <a:spAutoFit/>
          </a:bodyPr>
          <a:lstStyle/>
          <a:p>
            <a:r>
              <a:rPr lang="en-IN" sz="3200" b="1" u="sng" dirty="0">
                <a:solidFill>
                  <a:schemeClr val="accent6"/>
                </a:solidFill>
              </a:rPr>
              <a:t>Churn Rate by State</a:t>
            </a:r>
          </a:p>
          <a:p>
            <a:endParaRPr lang="en-IN" sz="3200" dirty="0"/>
          </a:p>
        </p:txBody>
      </p:sp>
      <p:pic>
        <p:nvPicPr>
          <p:cNvPr id="5" name="Picture 4">
            <a:extLst>
              <a:ext uri="{FF2B5EF4-FFF2-40B4-BE49-F238E27FC236}">
                <a16:creationId xmlns:a16="http://schemas.microsoft.com/office/drawing/2014/main" id="{16D0C56C-F67B-CA29-2C31-4762257F797F}"/>
              </a:ext>
            </a:extLst>
          </p:cNvPr>
          <p:cNvPicPr>
            <a:picLocks noChangeAspect="1"/>
          </p:cNvPicPr>
          <p:nvPr/>
        </p:nvPicPr>
        <p:blipFill>
          <a:blip r:embed="rId12"/>
          <a:stretch>
            <a:fillRect/>
          </a:stretch>
        </p:blipFill>
        <p:spPr>
          <a:xfrm>
            <a:off x="2787525" y="1806615"/>
            <a:ext cx="6348010" cy="4282811"/>
          </a:xfrm>
          <a:prstGeom prst="rect">
            <a:avLst/>
          </a:prstGeom>
        </p:spPr>
      </p:pic>
    </p:spTree>
    <p:extLst>
      <p:ext uri="{BB962C8B-B14F-4D97-AF65-F5344CB8AC3E}">
        <p14:creationId xmlns:p14="http://schemas.microsoft.com/office/powerpoint/2010/main" val="2707435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24F2B90-6908-FEB0-469F-C10D8D02F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94" y="210110"/>
            <a:ext cx="8139953" cy="45910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A008D40-C581-0039-910E-6249CB1849A9}"/>
              </a:ext>
            </a:extLst>
          </p:cNvPr>
          <p:cNvPicPr>
            <a:picLocks noChangeAspect="1"/>
          </p:cNvPicPr>
          <p:nvPr/>
        </p:nvPicPr>
        <p:blipFill>
          <a:blip r:embed="rId3"/>
          <a:stretch>
            <a:fillRect/>
          </a:stretch>
        </p:blipFill>
        <p:spPr>
          <a:xfrm>
            <a:off x="8721653" y="117484"/>
            <a:ext cx="2027029" cy="2867763"/>
          </a:xfrm>
          <a:prstGeom prst="rect">
            <a:avLst/>
          </a:prstGeom>
        </p:spPr>
      </p:pic>
      <p:pic>
        <p:nvPicPr>
          <p:cNvPr id="5" name="Picture 4">
            <a:extLst>
              <a:ext uri="{FF2B5EF4-FFF2-40B4-BE49-F238E27FC236}">
                <a16:creationId xmlns:a16="http://schemas.microsoft.com/office/drawing/2014/main" id="{2E1AD737-99AD-80EB-5408-837CD70F490E}"/>
              </a:ext>
            </a:extLst>
          </p:cNvPr>
          <p:cNvPicPr>
            <a:picLocks noChangeAspect="1"/>
          </p:cNvPicPr>
          <p:nvPr/>
        </p:nvPicPr>
        <p:blipFill>
          <a:blip r:embed="rId4"/>
          <a:stretch>
            <a:fillRect/>
          </a:stretch>
        </p:blipFill>
        <p:spPr>
          <a:xfrm>
            <a:off x="8721653" y="2985247"/>
            <a:ext cx="2058885" cy="3196338"/>
          </a:xfrm>
          <a:prstGeom prst="rect">
            <a:avLst/>
          </a:prstGeom>
        </p:spPr>
      </p:pic>
      <p:sp>
        <p:nvSpPr>
          <p:cNvPr id="7" name="TextBox 6">
            <a:extLst>
              <a:ext uri="{FF2B5EF4-FFF2-40B4-BE49-F238E27FC236}">
                <a16:creationId xmlns:a16="http://schemas.microsoft.com/office/drawing/2014/main" id="{7DC4C39B-47F4-0DDC-C7FA-E72DD8930F7A}"/>
              </a:ext>
            </a:extLst>
          </p:cNvPr>
          <p:cNvSpPr txBox="1"/>
          <p:nvPr/>
        </p:nvSpPr>
        <p:spPr>
          <a:xfrm>
            <a:off x="376518" y="5029200"/>
            <a:ext cx="7566211" cy="923330"/>
          </a:xfrm>
          <a:prstGeom prst="rect">
            <a:avLst/>
          </a:prstGeom>
          <a:noFill/>
        </p:spPr>
        <p:txBody>
          <a:bodyPr wrap="square" rtlCol="0">
            <a:spAutoFit/>
          </a:bodyPr>
          <a:lstStyle/>
          <a:p>
            <a:r>
              <a:rPr lang="en-IN" dirty="0"/>
              <a:t>West Virginia has the highest number of customers.</a:t>
            </a:r>
          </a:p>
          <a:p>
            <a:r>
              <a:rPr lang="en-IN" dirty="0"/>
              <a:t>California, New Jersey, Washington , Texas have the higher customer churn rate as compared to others.</a:t>
            </a:r>
          </a:p>
        </p:txBody>
      </p:sp>
      <mc:AlternateContent xmlns:mc="http://schemas.openxmlformats.org/markup-compatibility/2006" xmlns:p14="http://schemas.microsoft.com/office/powerpoint/2010/main" xmlns:aink="http://schemas.microsoft.com/office/drawing/2016/ink">
        <mc:Choice Requires="p14 aink">
          <p:contentPart p14:bwMode="auto" r:id="rId5">
            <p14:nvContentPartPr>
              <p14:cNvPr id="4" name="Ink 3">
                <a:extLst>
                  <a:ext uri="{FF2B5EF4-FFF2-40B4-BE49-F238E27FC236}">
                    <a16:creationId xmlns:a16="http://schemas.microsoft.com/office/drawing/2014/main" id="{E76EE721-053E-EE04-A635-40ACCC54E415}"/>
                  </a:ext>
                </a:extLst>
              </p14:cNvPr>
              <p14:cNvContentPartPr/>
              <p14:nvPr/>
            </p14:nvContentPartPr>
            <p14:xfrm>
              <a:off x="8722821" y="887139"/>
              <a:ext cx="360" cy="360"/>
            </p14:xfrm>
          </p:contentPart>
        </mc:Choice>
        <mc:Fallback xmlns="">
          <p:pic>
            <p:nvPicPr>
              <p:cNvPr id="4" name="Ink 3">
                <a:extLst>
                  <a:ext uri="{FF2B5EF4-FFF2-40B4-BE49-F238E27FC236}">
                    <a16:creationId xmlns:a16="http://schemas.microsoft.com/office/drawing/2014/main" id="{E76EE721-053E-EE04-A635-40ACCC54E415}"/>
                  </a:ext>
                </a:extLst>
              </p:cNvPr>
              <p:cNvPicPr/>
              <p:nvPr/>
            </p:nvPicPr>
            <p:blipFill>
              <a:blip r:embed="rId6"/>
              <a:stretch>
                <a:fillRect/>
              </a:stretch>
            </p:blipFill>
            <p:spPr>
              <a:xfrm>
                <a:off x="8704821" y="86949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6" name="Ink 5">
                <a:extLst>
                  <a:ext uri="{FF2B5EF4-FFF2-40B4-BE49-F238E27FC236}">
                    <a16:creationId xmlns:a16="http://schemas.microsoft.com/office/drawing/2014/main" id="{08DE77B3-703E-40F2-B33A-C7D561E50622}"/>
                  </a:ext>
                </a:extLst>
              </p14:cNvPr>
              <p14:cNvContentPartPr/>
              <p14:nvPr/>
            </p14:nvContentPartPr>
            <p14:xfrm>
              <a:off x="8561181" y="877779"/>
              <a:ext cx="188640" cy="9720"/>
            </p14:xfrm>
          </p:contentPart>
        </mc:Choice>
        <mc:Fallback xmlns="">
          <p:pic>
            <p:nvPicPr>
              <p:cNvPr id="6" name="Ink 5">
                <a:extLst>
                  <a:ext uri="{FF2B5EF4-FFF2-40B4-BE49-F238E27FC236}">
                    <a16:creationId xmlns:a16="http://schemas.microsoft.com/office/drawing/2014/main" id="{08DE77B3-703E-40F2-B33A-C7D561E50622}"/>
                  </a:ext>
                </a:extLst>
              </p:cNvPr>
              <p:cNvPicPr/>
              <p:nvPr/>
            </p:nvPicPr>
            <p:blipFill>
              <a:blip r:embed="rId8"/>
              <a:stretch>
                <a:fillRect/>
              </a:stretch>
            </p:blipFill>
            <p:spPr>
              <a:xfrm>
                <a:off x="8543541" y="860139"/>
                <a:ext cx="224280" cy="45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8" name="Ink 7">
                <a:extLst>
                  <a:ext uri="{FF2B5EF4-FFF2-40B4-BE49-F238E27FC236}">
                    <a16:creationId xmlns:a16="http://schemas.microsoft.com/office/drawing/2014/main" id="{B300663F-1A6E-AAAA-A390-09378EC4CEA7}"/>
                  </a:ext>
                </a:extLst>
              </p14:cNvPr>
              <p14:cNvContentPartPr/>
              <p14:nvPr/>
            </p14:nvContentPartPr>
            <p14:xfrm>
              <a:off x="8525181" y="3953259"/>
              <a:ext cx="169200" cy="360"/>
            </p14:xfrm>
          </p:contentPart>
        </mc:Choice>
        <mc:Fallback xmlns="">
          <p:pic>
            <p:nvPicPr>
              <p:cNvPr id="8" name="Ink 7">
                <a:extLst>
                  <a:ext uri="{FF2B5EF4-FFF2-40B4-BE49-F238E27FC236}">
                    <a16:creationId xmlns:a16="http://schemas.microsoft.com/office/drawing/2014/main" id="{B300663F-1A6E-AAAA-A390-09378EC4CEA7}"/>
                  </a:ext>
                </a:extLst>
              </p:cNvPr>
              <p:cNvPicPr/>
              <p:nvPr/>
            </p:nvPicPr>
            <p:blipFill>
              <a:blip r:embed="rId10"/>
              <a:stretch>
                <a:fillRect/>
              </a:stretch>
            </p:blipFill>
            <p:spPr>
              <a:xfrm>
                <a:off x="8507541" y="3935259"/>
                <a:ext cx="204840" cy="36000"/>
              </a:xfrm>
              <a:prstGeom prst="rect">
                <a:avLst/>
              </a:prstGeom>
            </p:spPr>
          </p:pic>
        </mc:Fallback>
      </mc:AlternateContent>
      <p:grpSp>
        <p:nvGrpSpPr>
          <p:cNvPr id="14" name="Group 13">
            <a:extLst>
              <a:ext uri="{FF2B5EF4-FFF2-40B4-BE49-F238E27FC236}">
                <a16:creationId xmlns:a16="http://schemas.microsoft.com/office/drawing/2014/main" id="{2DFC7AFD-5451-368B-D1C4-2B342C285D47}"/>
              </a:ext>
            </a:extLst>
          </p:cNvPr>
          <p:cNvGrpSpPr/>
          <p:nvPr/>
        </p:nvGrpSpPr>
        <p:grpSpPr>
          <a:xfrm>
            <a:off x="8555421" y="5790699"/>
            <a:ext cx="174960" cy="28080"/>
            <a:chOff x="8555421" y="5790699"/>
            <a:chExt cx="174960" cy="2808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9" name="Ink 8">
                  <a:extLst>
                    <a:ext uri="{FF2B5EF4-FFF2-40B4-BE49-F238E27FC236}">
                      <a16:creationId xmlns:a16="http://schemas.microsoft.com/office/drawing/2014/main" id="{2A25E18A-3A02-FA9A-8DBC-2B7ADFC7E402}"/>
                    </a:ext>
                  </a:extLst>
                </p14:cNvPr>
                <p14:cNvContentPartPr/>
                <p14:nvPr/>
              </p14:nvContentPartPr>
              <p14:xfrm>
                <a:off x="8596821" y="5800059"/>
                <a:ext cx="24480" cy="360"/>
              </p14:xfrm>
            </p:contentPart>
          </mc:Choice>
          <mc:Fallback xmlns="">
            <p:pic>
              <p:nvPicPr>
                <p:cNvPr id="9" name="Ink 8">
                  <a:extLst>
                    <a:ext uri="{FF2B5EF4-FFF2-40B4-BE49-F238E27FC236}">
                      <a16:creationId xmlns:a16="http://schemas.microsoft.com/office/drawing/2014/main" id="{2A25E18A-3A02-FA9A-8DBC-2B7ADFC7E402}"/>
                    </a:ext>
                  </a:extLst>
                </p:cNvPr>
                <p:cNvPicPr/>
                <p:nvPr/>
              </p:nvPicPr>
              <p:blipFill>
                <a:blip r:embed="rId12"/>
                <a:stretch>
                  <a:fillRect/>
                </a:stretch>
              </p:blipFill>
              <p:spPr>
                <a:xfrm>
                  <a:off x="8579181" y="5782419"/>
                  <a:ext cx="6012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0" name="Ink 9">
                  <a:extLst>
                    <a:ext uri="{FF2B5EF4-FFF2-40B4-BE49-F238E27FC236}">
                      <a16:creationId xmlns:a16="http://schemas.microsoft.com/office/drawing/2014/main" id="{70316A34-7BE1-5282-DE67-52DF8E177152}"/>
                    </a:ext>
                  </a:extLst>
                </p14:cNvPr>
                <p14:cNvContentPartPr/>
                <p14:nvPr/>
              </p14:nvContentPartPr>
              <p14:xfrm>
                <a:off x="8632821" y="5800059"/>
                <a:ext cx="360" cy="360"/>
              </p14:xfrm>
            </p:contentPart>
          </mc:Choice>
          <mc:Fallback xmlns="">
            <p:pic>
              <p:nvPicPr>
                <p:cNvPr id="10" name="Ink 9">
                  <a:extLst>
                    <a:ext uri="{FF2B5EF4-FFF2-40B4-BE49-F238E27FC236}">
                      <a16:creationId xmlns:a16="http://schemas.microsoft.com/office/drawing/2014/main" id="{70316A34-7BE1-5282-DE67-52DF8E177152}"/>
                    </a:ext>
                  </a:extLst>
                </p:cNvPr>
                <p:cNvPicPr/>
                <p:nvPr/>
              </p:nvPicPr>
              <p:blipFill>
                <a:blip r:embed="rId14"/>
                <a:stretch>
                  <a:fillRect/>
                </a:stretch>
              </p:blipFill>
              <p:spPr>
                <a:xfrm>
                  <a:off x="8615181" y="578241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1" name="Ink 10">
                  <a:extLst>
                    <a:ext uri="{FF2B5EF4-FFF2-40B4-BE49-F238E27FC236}">
                      <a16:creationId xmlns:a16="http://schemas.microsoft.com/office/drawing/2014/main" id="{25A79EC1-BC21-0552-0038-F509F0666EEB}"/>
                    </a:ext>
                  </a:extLst>
                </p14:cNvPr>
                <p14:cNvContentPartPr/>
                <p14:nvPr/>
              </p14:nvContentPartPr>
              <p14:xfrm>
                <a:off x="8632821" y="5800059"/>
                <a:ext cx="360" cy="360"/>
              </p14:xfrm>
            </p:contentPart>
          </mc:Choice>
          <mc:Fallback xmlns="">
            <p:pic>
              <p:nvPicPr>
                <p:cNvPr id="11" name="Ink 10">
                  <a:extLst>
                    <a:ext uri="{FF2B5EF4-FFF2-40B4-BE49-F238E27FC236}">
                      <a16:creationId xmlns:a16="http://schemas.microsoft.com/office/drawing/2014/main" id="{25A79EC1-BC21-0552-0038-F509F0666EEB}"/>
                    </a:ext>
                  </a:extLst>
                </p:cNvPr>
                <p:cNvPicPr/>
                <p:nvPr/>
              </p:nvPicPr>
              <p:blipFill>
                <a:blip r:embed="rId16"/>
                <a:stretch>
                  <a:fillRect/>
                </a:stretch>
              </p:blipFill>
              <p:spPr>
                <a:xfrm>
                  <a:off x="8615181" y="578241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13" name="Ink 12">
                  <a:extLst>
                    <a:ext uri="{FF2B5EF4-FFF2-40B4-BE49-F238E27FC236}">
                      <a16:creationId xmlns:a16="http://schemas.microsoft.com/office/drawing/2014/main" id="{C1E75BB0-C42C-88E9-302E-A3603CB2BBBE}"/>
                    </a:ext>
                  </a:extLst>
                </p14:cNvPr>
                <p14:cNvContentPartPr/>
                <p14:nvPr/>
              </p14:nvContentPartPr>
              <p14:xfrm>
                <a:off x="8555421" y="5790699"/>
                <a:ext cx="174960" cy="28080"/>
              </p14:xfrm>
            </p:contentPart>
          </mc:Choice>
          <mc:Fallback xmlns="">
            <p:pic>
              <p:nvPicPr>
                <p:cNvPr id="13" name="Ink 12">
                  <a:extLst>
                    <a:ext uri="{FF2B5EF4-FFF2-40B4-BE49-F238E27FC236}">
                      <a16:creationId xmlns:a16="http://schemas.microsoft.com/office/drawing/2014/main" id="{C1E75BB0-C42C-88E9-302E-A3603CB2BBBE}"/>
                    </a:ext>
                  </a:extLst>
                </p:cNvPr>
                <p:cNvPicPr/>
                <p:nvPr/>
              </p:nvPicPr>
              <p:blipFill>
                <a:blip r:embed="rId18"/>
                <a:stretch>
                  <a:fillRect/>
                </a:stretch>
              </p:blipFill>
              <p:spPr>
                <a:xfrm>
                  <a:off x="8537421" y="5772699"/>
                  <a:ext cx="210600" cy="6372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15" name="Ink 14">
                <a:extLst>
                  <a:ext uri="{FF2B5EF4-FFF2-40B4-BE49-F238E27FC236}">
                    <a16:creationId xmlns:a16="http://schemas.microsoft.com/office/drawing/2014/main" id="{F5DD7FA9-026F-0B8A-1D52-AE297AAD0A2D}"/>
                  </a:ext>
                </a:extLst>
              </p14:cNvPr>
              <p14:cNvContentPartPr/>
              <p14:nvPr/>
            </p14:nvContentPartPr>
            <p14:xfrm>
              <a:off x="8526621" y="5324859"/>
              <a:ext cx="194040" cy="360"/>
            </p14:xfrm>
          </p:contentPart>
        </mc:Choice>
        <mc:Fallback xmlns="">
          <p:pic>
            <p:nvPicPr>
              <p:cNvPr id="15" name="Ink 14">
                <a:extLst>
                  <a:ext uri="{FF2B5EF4-FFF2-40B4-BE49-F238E27FC236}">
                    <a16:creationId xmlns:a16="http://schemas.microsoft.com/office/drawing/2014/main" id="{F5DD7FA9-026F-0B8A-1D52-AE297AAD0A2D}"/>
                  </a:ext>
                </a:extLst>
              </p:cNvPr>
              <p:cNvPicPr/>
              <p:nvPr/>
            </p:nvPicPr>
            <p:blipFill>
              <a:blip r:embed="rId20"/>
              <a:stretch>
                <a:fillRect/>
              </a:stretch>
            </p:blipFill>
            <p:spPr>
              <a:xfrm>
                <a:off x="8508621" y="5307219"/>
                <a:ext cx="22968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21" name="Ink 20">
                <a:extLst>
                  <a:ext uri="{FF2B5EF4-FFF2-40B4-BE49-F238E27FC236}">
                    <a16:creationId xmlns:a16="http://schemas.microsoft.com/office/drawing/2014/main" id="{C266992D-329C-1BF8-8397-95797564E8B3}"/>
                  </a:ext>
                </a:extLst>
              </p14:cNvPr>
              <p14:cNvContentPartPr/>
              <p14:nvPr/>
            </p14:nvContentPartPr>
            <p14:xfrm>
              <a:off x="-547179" y="582579"/>
              <a:ext cx="360" cy="360"/>
            </p14:xfrm>
          </p:contentPart>
        </mc:Choice>
        <mc:Fallback xmlns="">
          <p:pic>
            <p:nvPicPr>
              <p:cNvPr id="21" name="Ink 20">
                <a:extLst>
                  <a:ext uri="{FF2B5EF4-FFF2-40B4-BE49-F238E27FC236}">
                    <a16:creationId xmlns:a16="http://schemas.microsoft.com/office/drawing/2014/main" id="{C266992D-329C-1BF8-8397-95797564E8B3}"/>
                  </a:ext>
                </a:extLst>
              </p:cNvPr>
              <p:cNvPicPr/>
              <p:nvPr/>
            </p:nvPicPr>
            <p:blipFill>
              <a:blip r:embed="rId22"/>
              <a:stretch>
                <a:fillRect/>
              </a:stretch>
            </p:blipFill>
            <p:spPr>
              <a:xfrm>
                <a:off x="-564819" y="564939"/>
                <a:ext cx="36000" cy="36000"/>
              </a:xfrm>
              <a:prstGeom prst="rect">
                <a:avLst/>
              </a:prstGeom>
            </p:spPr>
          </p:pic>
        </mc:Fallback>
      </mc:AlternateContent>
    </p:spTree>
    <p:extLst>
      <p:ext uri="{BB962C8B-B14F-4D97-AF65-F5344CB8AC3E}">
        <p14:creationId xmlns:p14="http://schemas.microsoft.com/office/powerpoint/2010/main" val="4227286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CBFD52-2D10-2791-6A6B-0770B0BD1C21}"/>
              </a:ext>
            </a:extLst>
          </p:cNvPr>
          <p:cNvPicPr>
            <a:picLocks noChangeAspect="1"/>
          </p:cNvPicPr>
          <p:nvPr/>
        </p:nvPicPr>
        <p:blipFill>
          <a:blip r:embed="rId2"/>
          <a:stretch>
            <a:fillRect/>
          </a:stretch>
        </p:blipFill>
        <p:spPr>
          <a:xfrm>
            <a:off x="1368763" y="861750"/>
            <a:ext cx="8558002" cy="4740051"/>
          </a:xfrm>
          <a:prstGeom prst="rect">
            <a:avLst/>
          </a:prstGeom>
        </p:spPr>
      </p:pic>
      <p:sp>
        <p:nvSpPr>
          <p:cNvPr id="4" name="TextBox 3">
            <a:extLst>
              <a:ext uri="{FF2B5EF4-FFF2-40B4-BE49-F238E27FC236}">
                <a16:creationId xmlns:a16="http://schemas.microsoft.com/office/drawing/2014/main" id="{50AD5766-9B9B-B10A-3AB8-8FB0359628AE}"/>
              </a:ext>
            </a:extLst>
          </p:cNvPr>
          <p:cNvSpPr txBox="1"/>
          <p:nvPr/>
        </p:nvSpPr>
        <p:spPr>
          <a:xfrm>
            <a:off x="3285564" y="98612"/>
            <a:ext cx="4724400" cy="584775"/>
          </a:xfrm>
          <a:prstGeom prst="rect">
            <a:avLst/>
          </a:prstGeom>
          <a:noFill/>
        </p:spPr>
        <p:txBody>
          <a:bodyPr wrap="square" rtlCol="0">
            <a:spAutoFit/>
          </a:bodyPr>
          <a:lstStyle/>
          <a:p>
            <a:r>
              <a:rPr lang="en-IN" sz="3200" b="1" u="sng" dirty="0">
                <a:solidFill>
                  <a:schemeClr val="accent6"/>
                </a:solidFill>
              </a:rPr>
              <a:t>Churn Rate by area_code</a:t>
            </a:r>
          </a:p>
        </p:txBody>
      </p:sp>
      <p:sp>
        <p:nvSpPr>
          <p:cNvPr id="2" name="TextBox 1">
            <a:extLst>
              <a:ext uri="{FF2B5EF4-FFF2-40B4-BE49-F238E27FC236}">
                <a16:creationId xmlns:a16="http://schemas.microsoft.com/office/drawing/2014/main" id="{C2333596-1C85-BA71-37C4-4CDC6D39A8EB}"/>
              </a:ext>
            </a:extLst>
          </p:cNvPr>
          <p:cNvSpPr txBox="1"/>
          <p:nvPr/>
        </p:nvSpPr>
        <p:spPr>
          <a:xfrm>
            <a:off x="1129553" y="6024282"/>
            <a:ext cx="8731623" cy="646331"/>
          </a:xfrm>
          <a:prstGeom prst="rect">
            <a:avLst/>
          </a:prstGeom>
          <a:noFill/>
        </p:spPr>
        <p:txBody>
          <a:bodyPr wrap="square" rtlCol="0">
            <a:spAutoFit/>
          </a:bodyPr>
          <a:lstStyle/>
          <a:p>
            <a:r>
              <a:rPr lang="en-US" b="0" i="0" dirty="0">
                <a:solidFill>
                  <a:srgbClr val="000000"/>
                </a:solidFill>
                <a:effectLst/>
                <a:latin typeface="Helvetica Neue"/>
              </a:rPr>
              <a:t>From the above graphs, we observe that the attribute '</a:t>
            </a:r>
            <a:r>
              <a:rPr lang="en-US" b="0" i="0" dirty="0" err="1">
                <a:solidFill>
                  <a:srgbClr val="000000"/>
                </a:solidFill>
                <a:effectLst/>
                <a:latin typeface="Helvetica Neue"/>
              </a:rPr>
              <a:t>area_code</a:t>
            </a:r>
            <a:r>
              <a:rPr lang="en-US" b="0" i="0" dirty="0">
                <a:solidFill>
                  <a:srgbClr val="000000"/>
                </a:solidFill>
                <a:effectLst/>
                <a:latin typeface="Helvetica Neue"/>
              </a:rPr>
              <a:t>' does not seem to affect the attribute 'Churn' much.</a:t>
            </a:r>
            <a:endParaRPr lang="en-IN" dirty="0"/>
          </a:p>
        </p:txBody>
      </p:sp>
    </p:spTree>
    <p:extLst>
      <p:ext uri="{BB962C8B-B14F-4D97-AF65-F5344CB8AC3E}">
        <p14:creationId xmlns:p14="http://schemas.microsoft.com/office/powerpoint/2010/main" val="3527343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62A0A43E-1228-F770-C9AA-ECDF3A62C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5305" y="1404938"/>
            <a:ext cx="5679141" cy="34091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BC4463A-A3B1-10AB-03EC-5A35B519353B}"/>
              </a:ext>
            </a:extLst>
          </p:cNvPr>
          <p:cNvSpPr txBox="1"/>
          <p:nvPr/>
        </p:nvSpPr>
        <p:spPr>
          <a:xfrm>
            <a:off x="2805953" y="385482"/>
            <a:ext cx="5679141" cy="584775"/>
          </a:xfrm>
          <a:prstGeom prst="rect">
            <a:avLst/>
          </a:prstGeom>
          <a:noFill/>
        </p:spPr>
        <p:txBody>
          <a:bodyPr wrap="square" rtlCol="0">
            <a:spAutoFit/>
          </a:bodyPr>
          <a:lstStyle/>
          <a:p>
            <a:r>
              <a:rPr lang="en-IN" sz="3200" b="1" u="sng" dirty="0">
                <a:solidFill>
                  <a:schemeClr val="accent6"/>
                </a:solidFill>
              </a:rPr>
              <a:t>Churn rate and account length</a:t>
            </a:r>
          </a:p>
        </p:txBody>
      </p:sp>
      <p:sp>
        <p:nvSpPr>
          <p:cNvPr id="2" name="TextBox 1">
            <a:extLst>
              <a:ext uri="{FF2B5EF4-FFF2-40B4-BE49-F238E27FC236}">
                <a16:creationId xmlns:a16="http://schemas.microsoft.com/office/drawing/2014/main" id="{E96A48B8-A8DB-7147-FEA9-58CD2C55AC47}"/>
              </a:ext>
            </a:extLst>
          </p:cNvPr>
          <p:cNvSpPr txBox="1"/>
          <p:nvPr/>
        </p:nvSpPr>
        <p:spPr>
          <a:xfrm>
            <a:off x="1631576" y="4885765"/>
            <a:ext cx="8301318" cy="646331"/>
          </a:xfrm>
          <a:prstGeom prst="rect">
            <a:avLst/>
          </a:prstGeom>
          <a:noFill/>
        </p:spPr>
        <p:txBody>
          <a:bodyPr wrap="square" rtlCol="0">
            <a:spAutoFit/>
          </a:bodyPr>
          <a:lstStyle/>
          <a:p>
            <a:r>
              <a:rPr lang="en-IN" dirty="0"/>
              <a:t>From the above plot, we cannot establish any specific relationship between account length and churn rate.</a:t>
            </a:r>
          </a:p>
        </p:txBody>
      </p:sp>
    </p:spTree>
    <p:extLst>
      <p:ext uri="{BB962C8B-B14F-4D97-AF65-F5344CB8AC3E}">
        <p14:creationId xmlns:p14="http://schemas.microsoft.com/office/powerpoint/2010/main" val="888513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777AD83-FE1C-1705-BB31-B62844AC3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5" y="275385"/>
            <a:ext cx="381000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4AD4379-04AC-C7D9-6754-D2108C503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3095" y="275385"/>
            <a:ext cx="381000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E1DBF10-51A5-C06C-62FC-C7080B3386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3095" y="275384"/>
            <a:ext cx="3810000" cy="25241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4088C1E-B1BA-35F0-4BC7-285483E805FB}"/>
              </a:ext>
            </a:extLst>
          </p:cNvPr>
          <p:cNvSpPr txBox="1"/>
          <p:nvPr/>
        </p:nvSpPr>
        <p:spPr>
          <a:xfrm>
            <a:off x="439271" y="3092824"/>
            <a:ext cx="3325905" cy="369332"/>
          </a:xfrm>
          <a:prstGeom prst="rect">
            <a:avLst/>
          </a:prstGeom>
          <a:noFill/>
        </p:spPr>
        <p:txBody>
          <a:bodyPr wrap="square" rtlCol="0">
            <a:spAutoFit/>
          </a:bodyPr>
          <a:lstStyle/>
          <a:p>
            <a:r>
              <a:rPr lang="en-IN" dirty="0" err="1"/>
              <a:t>Acc_length</a:t>
            </a:r>
            <a:r>
              <a:rPr lang="en-IN" dirty="0"/>
              <a:t> from 1 to 50 days</a:t>
            </a:r>
          </a:p>
        </p:txBody>
      </p:sp>
      <p:sp>
        <p:nvSpPr>
          <p:cNvPr id="3" name="TextBox 2">
            <a:extLst>
              <a:ext uri="{FF2B5EF4-FFF2-40B4-BE49-F238E27FC236}">
                <a16:creationId xmlns:a16="http://schemas.microsoft.com/office/drawing/2014/main" id="{3A4A1F17-7631-F1A1-649A-3A14071963F0}"/>
              </a:ext>
            </a:extLst>
          </p:cNvPr>
          <p:cNvSpPr txBox="1"/>
          <p:nvPr/>
        </p:nvSpPr>
        <p:spPr>
          <a:xfrm>
            <a:off x="4338917" y="3059668"/>
            <a:ext cx="3514165" cy="369332"/>
          </a:xfrm>
          <a:prstGeom prst="rect">
            <a:avLst/>
          </a:prstGeom>
          <a:noFill/>
        </p:spPr>
        <p:txBody>
          <a:bodyPr wrap="square" rtlCol="0">
            <a:spAutoFit/>
          </a:bodyPr>
          <a:lstStyle/>
          <a:p>
            <a:r>
              <a:rPr lang="en-IN" dirty="0" err="1"/>
              <a:t>Acc_length</a:t>
            </a:r>
            <a:r>
              <a:rPr lang="en-IN" dirty="0"/>
              <a:t> from 51 to 150 days</a:t>
            </a:r>
          </a:p>
        </p:txBody>
      </p:sp>
      <p:sp>
        <p:nvSpPr>
          <p:cNvPr id="5" name="TextBox 4">
            <a:extLst>
              <a:ext uri="{FF2B5EF4-FFF2-40B4-BE49-F238E27FC236}">
                <a16:creationId xmlns:a16="http://schemas.microsoft.com/office/drawing/2014/main" id="{B97EF543-2647-DBBD-FA94-5936CD2945BF}"/>
              </a:ext>
            </a:extLst>
          </p:cNvPr>
          <p:cNvSpPr txBox="1"/>
          <p:nvPr/>
        </p:nvSpPr>
        <p:spPr>
          <a:xfrm>
            <a:off x="8207190" y="3038146"/>
            <a:ext cx="3325905" cy="369332"/>
          </a:xfrm>
          <a:prstGeom prst="rect">
            <a:avLst/>
          </a:prstGeom>
          <a:noFill/>
        </p:spPr>
        <p:txBody>
          <a:bodyPr wrap="square" rtlCol="0">
            <a:spAutoFit/>
          </a:bodyPr>
          <a:lstStyle/>
          <a:p>
            <a:r>
              <a:rPr lang="en-IN" dirty="0" err="1"/>
              <a:t>Acc_length</a:t>
            </a:r>
            <a:r>
              <a:rPr lang="en-IN" dirty="0"/>
              <a:t> from 151 to 200 days</a:t>
            </a:r>
          </a:p>
        </p:txBody>
      </p:sp>
    </p:spTree>
    <p:extLst>
      <p:ext uri="{BB962C8B-B14F-4D97-AF65-F5344CB8AC3E}">
        <p14:creationId xmlns:p14="http://schemas.microsoft.com/office/powerpoint/2010/main" val="3591994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DF2496-2AC6-631E-C578-565D7EC9BA56}"/>
              </a:ext>
            </a:extLst>
          </p:cNvPr>
          <p:cNvPicPr>
            <a:picLocks noChangeAspect="1"/>
          </p:cNvPicPr>
          <p:nvPr/>
        </p:nvPicPr>
        <p:blipFill>
          <a:blip r:embed="rId2"/>
          <a:stretch>
            <a:fillRect/>
          </a:stretch>
        </p:blipFill>
        <p:spPr>
          <a:xfrm>
            <a:off x="394447" y="1374761"/>
            <a:ext cx="5782236" cy="2955191"/>
          </a:xfrm>
          <a:prstGeom prst="rect">
            <a:avLst/>
          </a:prstGeom>
        </p:spPr>
      </p:pic>
      <p:pic>
        <p:nvPicPr>
          <p:cNvPr id="8194" name="Picture 2">
            <a:extLst>
              <a:ext uri="{FF2B5EF4-FFF2-40B4-BE49-F238E27FC236}">
                <a16:creationId xmlns:a16="http://schemas.microsoft.com/office/drawing/2014/main" id="{18F68ABB-7855-F040-637E-57A4B67F1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6319" y="1264024"/>
            <a:ext cx="4812646" cy="34334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7C31DA-DDB7-44C2-F796-9D97145BCC96}"/>
              </a:ext>
            </a:extLst>
          </p:cNvPr>
          <p:cNvSpPr txBox="1"/>
          <p:nvPr/>
        </p:nvSpPr>
        <p:spPr>
          <a:xfrm>
            <a:off x="2976282" y="208602"/>
            <a:ext cx="6562165" cy="584775"/>
          </a:xfrm>
          <a:prstGeom prst="rect">
            <a:avLst/>
          </a:prstGeom>
          <a:noFill/>
        </p:spPr>
        <p:txBody>
          <a:bodyPr wrap="square" rtlCol="0">
            <a:spAutoFit/>
          </a:bodyPr>
          <a:lstStyle/>
          <a:p>
            <a:r>
              <a:rPr lang="en-IN" sz="3200" b="1" u="sng" dirty="0">
                <a:solidFill>
                  <a:schemeClr val="accent6"/>
                </a:solidFill>
              </a:rPr>
              <a:t>Churn rate and International plan</a:t>
            </a:r>
          </a:p>
        </p:txBody>
      </p:sp>
      <p:sp>
        <p:nvSpPr>
          <p:cNvPr id="2" name="TextBox 1">
            <a:extLst>
              <a:ext uri="{FF2B5EF4-FFF2-40B4-BE49-F238E27FC236}">
                <a16:creationId xmlns:a16="http://schemas.microsoft.com/office/drawing/2014/main" id="{0CD05E13-CD92-8840-6043-2AC267C95508}"/>
              </a:ext>
            </a:extLst>
          </p:cNvPr>
          <p:cNvSpPr txBox="1"/>
          <p:nvPr/>
        </p:nvSpPr>
        <p:spPr>
          <a:xfrm>
            <a:off x="573741" y="4697506"/>
            <a:ext cx="9888071" cy="646331"/>
          </a:xfrm>
          <a:prstGeom prst="rect">
            <a:avLst/>
          </a:prstGeom>
          <a:noFill/>
        </p:spPr>
        <p:txBody>
          <a:bodyPr wrap="square" rtlCol="0">
            <a:spAutoFit/>
          </a:bodyPr>
          <a:lstStyle/>
          <a:p>
            <a:r>
              <a:rPr lang="en-US" b="0" i="0" dirty="0">
                <a:solidFill>
                  <a:srgbClr val="000000"/>
                </a:solidFill>
                <a:effectLst/>
                <a:latin typeface="Helvetica Neue"/>
              </a:rPr>
              <a:t>The churn rate for customers who have opted for international plan is 0.423 that is around 42.3% . So, the customers who have opted for international plan are churning faster.</a:t>
            </a:r>
            <a:endParaRPr lang="en-IN" dirty="0"/>
          </a:p>
        </p:txBody>
      </p:sp>
    </p:spTree>
    <p:extLst>
      <p:ext uri="{BB962C8B-B14F-4D97-AF65-F5344CB8AC3E}">
        <p14:creationId xmlns:p14="http://schemas.microsoft.com/office/powerpoint/2010/main" val="2775704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DD3EBC8-E8EF-C2D3-97A4-D3EBE9A287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5093"/>
            <a:ext cx="4570879" cy="36618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4C4B951-623A-F45D-125F-C2DC2C041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941" y="175093"/>
            <a:ext cx="4570879" cy="37559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231F169-1FA1-E21E-1B3D-B4F2A30D33C1}"/>
              </a:ext>
            </a:extLst>
          </p:cNvPr>
          <p:cNvSpPr txBox="1"/>
          <p:nvPr/>
        </p:nvSpPr>
        <p:spPr>
          <a:xfrm>
            <a:off x="753035" y="4096871"/>
            <a:ext cx="3917577" cy="369332"/>
          </a:xfrm>
          <a:prstGeom prst="rect">
            <a:avLst/>
          </a:prstGeom>
          <a:noFill/>
        </p:spPr>
        <p:txBody>
          <a:bodyPr wrap="square" rtlCol="0">
            <a:spAutoFit/>
          </a:bodyPr>
          <a:lstStyle/>
          <a:p>
            <a:r>
              <a:rPr lang="en-IN" dirty="0"/>
              <a:t>Customers not opting for </a:t>
            </a:r>
            <a:r>
              <a:rPr lang="en-IN" dirty="0" err="1"/>
              <a:t>intl</a:t>
            </a:r>
            <a:r>
              <a:rPr lang="en-IN" dirty="0"/>
              <a:t>_ plan</a:t>
            </a:r>
          </a:p>
        </p:txBody>
      </p:sp>
      <p:sp>
        <p:nvSpPr>
          <p:cNvPr id="3" name="TextBox 2">
            <a:extLst>
              <a:ext uri="{FF2B5EF4-FFF2-40B4-BE49-F238E27FC236}">
                <a16:creationId xmlns:a16="http://schemas.microsoft.com/office/drawing/2014/main" id="{A33432FD-6937-DF99-CE0E-031367FCC4D2}"/>
              </a:ext>
            </a:extLst>
          </p:cNvPr>
          <p:cNvSpPr txBox="1"/>
          <p:nvPr/>
        </p:nvSpPr>
        <p:spPr>
          <a:xfrm>
            <a:off x="7019366" y="4093279"/>
            <a:ext cx="3989294" cy="369332"/>
          </a:xfrm>
          <a:prstGeom prst="rect">
            <a:avLst/>
          </a:prstGeom>
          <a:noFill/>
        </p:spPr>
        <p:txBody>
          <a:bodyPr wrap="square" rtlCol="0">
            <a:spAutoFit/>
          </a:bodyPr>
          <a:lstStyle/>
          <a:p>
            <a:r>
              <a:rPr lang="en-IN" dirty="0"/>
              <a:t>Customers opting for </a:t>
            </a:r>
            <a:r>
              <a:rPr lang="en-IN" dirty="0" err="1"/>
              <a:t>intl_plan</a:t>
            </a:r>
            <a:endParaRPr lang="en-IN" dirty="0"/>
          </a:p>
        </p:txBody>
      </p:sp>
      <p:sp>
        <p:nvSpPr>
          <p:cNvPr id="7" name="TextBox 6">
            <a:extLst>
              <a:ext uri="{FF2B5EF4-FFF2-40B4-BE49-F238E27FC236}">
                <a16:creationId xmlns:a16="http://schemas.microsoft.com/office/drawing/2014/main" id="{672EAEC7-1B67-65A4-EFE8-A71A11DC1EC0}"/>
              </a:ext>
            </a:extLst>
          </p:cNvPr>
          <p:cNvSpPr txBox="1"/>
          <p:nvPr/>
        </p:nvSpPr>
        <p:spPr>
          <a:xfrm>
            <a:off x="822036" y="5126182"/>
            <a:ext cx="10113784" cy="923330"/>
          </a:xfrm>
          <a:prstGeom prst="rect">
            <a:avLst/>
          </a:prstGeom>
          <a:noFill/>
        </p:spPr>
        <p:txBody>
          <a:bodyPr wrap="square" rtlCol="0">
            <a:spAutoFit/>
          </a:bodyPr>
          <a:lstStyle/>
          <a:p>
            <a:r>
              <a:rPr lang="en-US" dirty="0"/>
              <a:t>Whether the customers are opting or not opting for </a:t>
            </a:r>
            <a:r>
              <a:rPr lang="en-US" dirty="0" err="1"/>
              <a:t>intl_plan</a:t>
            </a:r>
            <a:r>
              <a:rPr lang="en-US" dirty="0"/>
              <a:t>, the charges paid by them per min for international calls is almost same and they all can make international calls. So, the company must specify and take a look at the services offered under </a:t>
            </a:r>
            <a:r>
              <a:rPr lang="en-US" dirty="0" err="1"/>
              <a:t>intl_plan</a:t>
            </a:r>
            <a:r>
              <a:rPr lang="en-US" dirty="0"/>
              <a:t>.</a:t>
            </a:r>
            <a:endParaRPr lang="en-IN" dirty="0"/>
          </a:p>
        </p:txBody>
      </p:sp>
    </p:spTree>
    <p:extLst>
      <p:ext uri="{BB962C8B-B14F-4D97-AF65-F5344CB8AC3E}">
        <p14:creationId xmlns:p14="http://schemas.microsoft.com/office/powerpoint/2010/main" val="2443056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33483A-C907-B553-7BB0-6186F15D87D3}"/>
              </a:ext>
            </a:extLst>
          </p:cNvPr>
          <p:cNvPicPr>
            <a:picLocks noChangeAspect="1"/>
          </p:cNvPicPr>
          <p:nvPr/>
        </p:nvPicPr>
        <p:blipFill>
          <a:blip r:embed="rId2"/>
          <a:stretch>
            <a:fillRect/>
          </a:stretch>
        </p:blipFill>
        <p:spPr>
          <a:xfrm>
            <a:off x="349623" y="1354366"/>
            <a:ext cx="5217459" cy="3594152"/>
          </a:xfrm>
          <a:prstGeom prst="rect">
            <a:avLst/>
          </a:prstGeom>
        </p:spPr>
      </p:pic>
      <p:pic>
        <p:nvPicPr>
          <p:cNvPr id="9218" name="Picture 2">
            <a:extLst>
              <a:ext uri="{FF2B5EF4-FFF2-40B4-BE49-F238E27FC236}">
                <a16:creationId xmlns:a16="http://schemas.microsoft.com/office/drawing/2014/main" id="{C6992AED-E297-6408-667D-E8ADA5D51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0154" y="1354366"/>
            <a:ext cx="4875398" cy="39534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6E4D03-0BE0-E802-8446-0C2840792002}"/>
              </a:ext>
            </a:extLst>
          </p:cNvPr>
          <p:cNvSpPr txBox="1"/>
          <p:nvPr/>
        </p:nvSpPr>
        <p:spPr>
          <a:xfrm>
            <a:off x="3532094" y="385483"/>
            <a:ext cx="6902824" cy="584775"/>
          </a:xfrm>
          <a:prstGeom prst="rect">
            <a:avLst/>
          </a:prstGeom>
          <a:noFill/>
        </p:spPr>
        <p:txBody>
          <a:bodyPr wrap="square" rtlCol="0">
            <a:spAutoFit/>
          </a:bodyPr>
          <a:lstStyle/>
          <a:p>
            <a:r>
              <a:rPr lang="en-IN" sz="3200" b="1" u="sng" dirty="0">
                <a:solidFill>
                  <a:schemeClr val="accent6"/>
                </a:solidFill>
              </a:rPr>
              <a:t>Churn rate and voice plan</a:t>
            </a:r>
          </a:p>
        </p:txBody>
      </p:sp>
      <p:sp>
        <p:nvSpPr>
          <p:cNvPr id="2" name="TextBox 1">
            <a:extLst>
              <a:ext uri="{FF2B5EF4-FFF2-40B4-BE49-F238E27FC236}">
                <a16:creationId xmlns:a16="http://schemas.microsoft.com/office/drawing/2014/main" id="{C470D4C7-647D-278A-4E24-6797F85C01BF}"/>
              </a:ext>
            </a:extLst>
          </p:cNvPr>
          <p:cNvSpPr txBox="1"/>
          <p:nvPr/>
        </p:nvSpPr>
        <p:spPr>
          <a:xfrm>
            <a:off x="779929" y="5307800"/>
            <a:ext cx="9332259" cy="646331"/>
          </a:xfrm>
          <a:prstGeom prst="rect">
            <a:avLst/>
          </a:prstGeom>
          <a:noFill/>
        </p:spPr>
        <p:txBody>
          <a:bodyPr wrap="square" rtlCol="0">
            <a:spAutoFit/>
          </a:bodyPr>
          <a:lstStyle/>
          <a:p>
            <a:r>
              <a:rPr lang="en-US" b="0" i="0">
                <a:solidFill>
                  <a:srgbClr val="000000"/>
                </a:solidFill>
                <a:effectLst/>
                <a:latin typeface="Helvetica Neue"/>
              </a:rPr>
              <a:t>The customers opting for voice plan seems to churn less than the customers not opting for the voice plan.</a:t>
            </a:r>
            <a:endParaRPr lang="en-IN" dirty="0"/>
          </a:p>
        </p:txBody>
      </p:sp>
    </p:spTree>
    <p:extLst>
      <p:ext uri="{BB962C8B-B14F-4D97-AF65-F5344CB8AC3E}">
        <p14:creationId xmlns:p14="http://schemas.microsoft.com/office/powerpoint/2010/main" val="4007506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D4E118-BB90-2B61-BE90-89979DCE96F4}"/>
              </a:ext>
            </a:extLst>
          </p:cNvPr>
          <p:cNvSpPr txBox="1"/>
          <p:nvPr/>
        </p:nvSpPr>
        <p:spPr>
          <a:xfrm>
            <a:off x="3245224" y="1004047"/>
            <a:ext cx="8543365" cy="4401205"/>
          </a:xfrm>
          <a:prstGeom prst="rect">
            <a:avLst/>
          </a:prstGeom>
          <a:noFill/>
        </p:spPr>
        <p:txBody>
          <a:bodyPr wrap="square" rtlCol="0">
            <a:spAutoFit/>
          </a:bodyPr>
          <a:lstStyle/>
          <a:p>
            <a:r>
              <a:rPr lang="en-IN" sz="4000" b="1" dirty="0">
                <a:solidFill>
                  <a:schemeClr val="accent6"/>
                </a:solidFill>
              </a:rPr>
              <a:t>Group members.</a:t>
            </a:r>
          </a:p>
          <a:p>
            <a:pPr marL="342900" indent="-342900">
              <a:buFont typeface="+mj-lt"/>
              <a:buAutoNum type="arabicPeriod"/>
            </a:pPr>
            <a:r>
              <a:rPr lang="en-IN" sz="4000" b="1" dirty="0">
                <a:solidFill>
                  <a:schemeClr val="accent6"/>
                </a:solidFill>
              </a:rPr>
              <a:t>Ms Komal Nikole</a:t>
            </a:r>
          </a:p>
          <a:p>
            <a:pPr marL="342900" indent="-342900">
              <a:buFont typeface="+mj-lt"/>
              <a:buAutoNum type="arabicPeriod"/>
            </a:pPr>
            <a:r>
              <a:rPr lang="en-IN" sz="4000" b="1" dirty="0">
                <a:solidFill>
                  <a:schemeClr val="accent6"/>
                </a:solidFill>
              </a:rPr>
              <a:t>Ms Misba Pathan</a:t>
            </a:r>
          </a:p>
          <a:p>
            <a:pPr marL="342900" indent="-342900">
              <a:buFont typeface="+mj-lt"/>
              <a:buAutoNum type="arabicPeriod"/>
            </a:pPr>
            <a:r>
              <a:rPr lang="en-IN" sz="4000" b="1" dirty="0">
                <a:solidFill>
                  <a:schemeClr val="accent6"/>
                </a:solidFill>
              </a:rPr>
              <a:t>Mr Nitish Rajendra Kale</a:t>
            </a:r>
          </a:p>
          <a:p>
            <a:pPr marL="342900" indent="-342900">
              <a:buFont typeface="+mj-lt"/>
              <a:buAutoNum type="arabicPeriod"/>
            </a:pPr>
            <a:r>
              <a:rPr lang="en-IN" sz="4000" b="1" dirty="0">
                <a:solidFill>
                  <a:schemeClr val="accent6"/>
                </a:solidFill>
              </a:rPr>
              <a:t>Mrs Avanti Chinmay Kulkarni</a:t>
            </a:r>
          </a:p>
          <a:p>
            <a:pPr marL="342900" indent="-342900">
              <a:buFont typeface="+mj-lt"/>
              <a:buAutoNum type="arabicPeriod"/>
            </a:pPr>
            <a:r>
              <a:rPr lang="en-IN" sz="4000" b="1" dirty="0">
                <a:solidFill>
                  <a:schemeClr val="accent6"/>
                </a:solidFill>
              </a:rPr>
              <a:t>Yenugupalli Sarath Chandra</a:t>
            </a:r>
          </a:p>
          <a:p>
            <a:pPr marL="342900" indent="-342900">
              <a:buFont typeface="+mj-lt"/>
              <a:buAutoNum type="arabicPeriod"/>
            </a:pPr>
            <a:r>
              <a:rPr lang="en-IN" sz="4000" b="1" dirty="0">
                <a:solidFill>
                  <a:schemeClr val="accent6"/>
                </a:solidFill>
              </a:rPr>
              <a:t>Mr Kshitij Adesh Jadhav</a:t>
            </a:r>
          </a:p>
        </p:txBody>
      </p:sp>
    </p:spTree>
    <p:extLst>
      <p:ext uri="{BB962C8B-B14F-4D97-AF65-F5344CB8AC3E}">
        <p14:creationId xmlns:p14="http://schemas.microsoft.com/office/powerpoint/2010/main" val="4240049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61440E-F8B5-FFF1-6D7C-D9641FE30E65}"/>
              </a:ext>
            </a:extLst>
          </p:cNvPr>
          <p:cNvPicPr>
            <a:picLocks noChangeAspect="1"/>
          </p:cNvPicPr>
          <p:nvPr/>
        </p:nvPicPr>
        <p:blipFill>
          <a:blip r:embed="rId2"/>
          <a:stretch>
            <a:fillRect/>
          </a:stretch>
        </p:blipFill>
        <p:spPr>
          <a:xfrm>
            <a:off x="1308685" y="959223"/>
            <a:ext cx="8893311" cy="4354364"/>
          </a:xfrm>
          <a:prstGeom prst="rect">
            <a:avLst/>
          </a:prstGeom>
        </p:spPr>
      </p:pic>
      <p:sp>
        <p:nvSpPr>
          <p:cNvPr id="4" name="TextBox 3">
            <a:extLst>
              <a:ext uri="{FF2B5EF4-FFF2-40B4-BE49-F238E27FC236}">
                <a16:creationId xmlns:a16="http://schemas.microsoft.com/office/drawing/2014/main" id="{0B5B7FFE-4056-3BA9-AF00-4A2B62D73071}"/>
              </a:ext>
            </a:extLst>
          </p:cNvPr>
          <p:cNvSpPr txBox="1"/>
          <p:nvPr/>
        </p:nvSpPr>
        <p:spPr>
          <a:xfrm>
            <a:off x="2962835" y="98612"/>
            <a:ext cx="6266330" cy="584775"/>
          </a:xfrm>
          <a:prstGeom prst="rect">
            <a:avLst/>
          </a:prstGeom>
          <a:noFill/>
        </p:spPr>
        <p:txBody>
          <a:bodyPr wrap="square" rtlCol="0">
            <a:spAutoFit/>
          </a:bodyPr>
          <a:lstStyle/>
          <a:p>
            <a:r>
              <a:rPr lang="en-IN" sz="3200" b="1" dirty="0">
                <a:solidFill>
                  <a:schemeClr val="accent6"/>
                </a:solidFill>
              </a:rPr>
              <a:t>Churn Rate by Voice Messages</a:t>
            </a:r>
          </a:p>
        </p:txBody>
      </p:sp>
      <p:sp>
        <p:nvSpPr>
          <p:cNvPr id="5" name="TextBox 4">
            <a:extLst>
              <a:ext uri="{FF2B5EF4-FFF2-40B4-BE49-F238E27FC236}">
                <a16:creationId xmlns:a16="http://schemas.microsoft.com/office/drawing/2014/main" id="{3694F081-A2A0-E7C0-87C3-372E5F227686}"/>
              </a:ext>
            </a:extLst>
          </p:cNvPr>
          <p:cNvSpPr txBox="1"/>
          <p:nvPr/>
        </p:nvSpPr>
        <p:spPr>
          <a:xfrm>
            <a:off x="1846729" y="5714111"/>
            <a:ext cx="9646023" cy="369332"/>
          </a:xfrm>
          <a:prstGeom prst="rect">
            <a:avLst/>
          </a:prstGeom>
          <a:noFill/>
        </p:spPr>
        <p:txBody>
          <a:bodyPr wrap="square" rtlCol="0">
            <a:spAutoFit/>
          </a:bodyPr>
          <a:lstStyle/>
          <a:p>
            <a:r>
              <a:rPr lang="en-IN" dirty="0"/>
              <a:t>Customer churning rate seems to be fluctuating with increasing voice messages.</a:t>
            </a:r>
          </a:p>
        </p:txBody>
      </p:sp>
    </p:spTree>
    <p:extLst>
      <p:ext uri="{BB962C8B-B14F-4D97-AF65-F5344CB8AC3E}">
        <p14:creationId xmlns:p14="http://schemas.microsoft.com/office/powerpoint/2010/main" val="1349024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91A51FB6-D0C6-DE6D-4883-55C132374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1106" y="918906"/>
            <a:ext cx="4688541" cy="33482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5EA0ED-471B-B624-3586-A59DAB441073}"/>
              </a:ext>
            </a:extLst>
          </p:cNvPr>
          <p:cNvSpPr txBox="1"/>
          <p:nvPr/>
        </p:nvSpPr>
        <p:spPr>
          <a:xfrm>
            <a:off x="3299012" y="194787"/>
            <a:ext cx="6257365" cy="584775"/>
          </a:xfrm>
          <a:prstGeom prst="rect">
            <a:avLst/>
          </a:prstGeom>
          <a:noFill/>
        </p:spPr>
        <p:txBody>
          <a:bodyPr wrap="square" rtlCol="0">
            <a:spAutoFit/>
          </a:bodyPr>
          <a:lstStyle/>
          <a:p>
            <a:r>
              <a:rPr lang="en-IN" sz="3200" b="1" u="sng" dirty="0">
                <a:solidFill>
                  <a:schemeClr val="accent6"/>
                </a:solidFill>
              </a:rPr>
              <a:t>Churn rate and customer calls</a:t>
            </a:r>
          </a:p>
        </p:txBody>
      </p:sp>
      <p:pic>
        <p:nvPicPr>
          <p:cNvPr id="5" name="Picture 4">
            <a:extLst>
              <a:ext uri="{FF2B5EF4-FFF2-40B4-BE49-F238E27FC236}">
                <a16:creationId xmlns:a16="http://schemas.microsoft.com/office/drawing/2014/main" id="{5AD71EB7-2E02-BAAA-8776-FCA295E18A76}"/>
              </a:ext>
            </a:extLst>
          </p:cNvPr>
          <p:cNvPicPr>
            <a:picLocks noChangeAspect="1"/>
          </p:cNvPicPr>
          <p:nvPr/>
        </p:nvPicPr>
        <p:blipFill>
          <a:blip r:embed="rId3"/>
          <a:stretch>
            <a:fillRect/>
          </a:stretch>
        </p:blipFill>
        <p:spPr>
          <a:xfrm>
            <a:off x="178521" y="1030941"/>
            <a:ext cx="6858774" cy="3236259"/>
          </a:xfrm>
          <a:prstGeom prst="rect">
            <a:avLst/>
          </a:prstGeom>
        </p:spPr>
      </p:pic>
      <p:sp>
        <p:nvSpPr>
          <p:cNvPr id="6" name="TextBox 5">
            <a:extLst>
              <a:ext uri="{FF2B5EF4-FFF2-40B4-BE49-F238E27FC236}">
                <a16:creationId xmlns:a16="http://schemas.microsoft.com/office/drawing/2014/main" id="{4154EA83-723B-C749-B8D8-3A99C8B1FF0C}"/>
              </a:ext>
            </a:extLst>
          </p:cNvPr>
          <p:cNvSpPr txBox="1"/>
          <p:nvPr/>
        </p:nvSpPr>
        <p:spPr>
          <a:xfrm>
            <a:off x="457200" y="4634753"/>
            <a:ext cx="10372165" cy="923330"/>
          </a:xfrm>
          <a:prstGeom prst="rect">
            <a:avLst/>
          </a:prstGeom>
          <a:noFill/>
        </p:spPr>
        <p:txBody>
          <a:bodyPr wrap="square" rtlCol="0">
            <a:spAutoFit/>
          </a:bodyPr>
          <a:lstStyle/>
          <a:p>
            <a:r>
              <a:rPr lang="en-US" b="0" i="0" dirty="0">
                <a:solidFill>
                  <a:srgbClr val="000000"/>
                </a:solidFill>
                <a:effectLst/>
                <a:latin typeface="Helvetica Neue"/>
              </a:rPr>
              <a:t>It is observed that the customers making more calls to customer service seems to churn more. Also, the customers making only one call also seem to churn indicating that their issue might not be solved by the customer service.</a:t>
            </a:r>
            <a:endParaRPr lang="en-IN" dirty="0"/>
          </a:p>
        </p:txBody>
      </p:sp>
    </p:spTree>
    <p:extLst>
      <p:ext uri="{BB962C8B-B14F-4D97-AF65-F5344CB8AC3E}">
        <p14:creationId xmlns:p14="http://schemas.microsoft.com/office/powerpoint/2010/main" val="2369466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E37B0E6-5177-2569-08B2-6770ADE7A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464" y="535362"/>
            <a:ext cx="4714595" cy="32387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2A8BCA7-3517-067F-3063-ADAD39DA3D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576" y="535362"/>
            <a:ext cx="4823851" cy="31177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39DBE8-A860-3D51-7761-3816DD7D9CE7}"/>
              </a:ext>
            </a:extLst>
          </p:cNvPr>
          <p:cNvSpPr txBox="1"/>
          <p:nvPr/>
        </p:nvSpPr>
        <p:spPr>
          <a:xfrm>
            <a:off x="2178423" y="3975848"/>
            <a:ext cx="4105836" cy="369332"/>
          </a:xfrm>
          <a:prstGeom prst="rect">
            <a:avLst/>
          </a:prstGeom>
          <a:noFill/>
        </p:spPr>
        <p:txBody>
          <a:bodyPr wrap="square" rtlCol="0">
            <a:spAutoFit/>
          </a:bodyPr>
          <a:lstStyle/>
          <a:p>
            <a:r>
              <a:rPr lang="en-IN" dirty="0"/>
              <a:t>Customer calls &lt; 5</a:t>
            </a:r>
          </a:p>
        </p:txBody>
      </p:sp>
      <p:sp>
        <p:nvSpPr>
          <p:cNvPr id="3" name="TextBox 2">
            <a:extLst>
              <a:ext uri="{FF2B5EF4-FFF2-40B4-BE49-F238E27FC236}">
                <a16:creationId xmlns:a16="http://schemas.microsoft.com/office/drawing/2014/main" id="{D1304D9B-5FDA-DC7A-D3BE-4E36B7EE12C8}"/>
              </a:ext>
            </a:extLst>
          </p:cNvPr>
          <p:cNvSpPr txBox="1"/>
          <p:nvPr/>
        </p:nvSpPr>
        <p:spPr>
          <a:xfrm>
            <a:off x="7906870" y="3975848"/>
            <a:ext cx="3827930" cy="369332"/>
          </a:xfrm>
          <a:prstGeom prst="rect">
            <a:avLst/>
          </a:prstGeom>
          <a:noFill/>
        </p:spPr>
        <p:txBody>
          <a:bodyPr wrap="square" rtlCol="0">
            <a:spAutoFit/>
          </a:bodyPr>
          <a:lstStyle/>
          <a:p>
            <a:r>
              <a:rPr lang="en-IN" dirty="0"/>
              <a:t>Customer calls &gt;= 5</a:t>
            </a:r>
          </a:p>
        </p:txBody>
      </p:sp>
      <p:sp>
        <p:nvSpPr>
          <p:cNvPr id="4" name="TextBox 3">
            <a:extLst>
              <a:ext uri="{FF2B5EF4-FFF2-40B4-BE49-F238E27FC236}">
                <a16:creationId xmlns:a16="http://schemas.microsoft.com/office/drawing/2014/main" id="{7EDE9041-3017-2C16-F54F-17888CD8D2F7}"/>
              </a:ext>
            </a:extLst>
          </p:cNvPr>
          <p:cNvSpPr txBox="1"/>
          <p:nvPr/>
        </p:nvSpPr>
        <p:spPr>
          <a:xfrm>
            <a:off x="699247" y="4966447"/>
            <a:ext cx="10174941" cy="646331"/>
          </a:xfrm>
          <a:prstGeom prst="rect">
            <a:avLst/>
          </a:prstGeom>
          <a:noFill/>
        </p:spPr>
        <p:txBody>
          <a:bodyPr wrap="square" rtlCol="0">
            <a:spAutoFit/>
          </a:bodyPr>
          <a:lstStyle/>
          <a:p>
            <a:r>
              <a:rPr lang="en-IN" dirty="0"/>
              <a:t>We can observe that, the customers who are calling the customer service  more than 4 times seems to churn at a higher rate. </a:t>
            </a:r>
          </a:p>
        </p:txBody>
      </p:sp>
    </p:spTree>
    <p:extLst>
      <p:ext uri="{BB962C8B-B14F-4D97-AF65-F5344CB8AC3E}">
        <p14:creationId xmlns:p14="http://schemas.microsoft.com/office/powerpoint/2010/main" val="2252777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6D2786-12FD-98B5-543C-17E04D1D029E}"/>
              </a:ext>
            </a:extLst>
          </p:cNvPr>
          <p:cNvPicPr>
            <a:picLocks noChangeAspect="1"/>
          </p:cNvPicPr>
          <p:nvPr/>
        </p:nvPicPr>
        <p:blipFill>
          <a:blip r:embed="rId2"/>
          <a:stretch>
            <a:fillRect/>
          </a:stretch>
        </p:blipFill>
        <p:spPr>
          <a:xfrm>
            <a:off x="484095" y="1214741"/>
            <a:ext cx="6185645" cy="3249683"/>
          </a:xfrm>
          <a:prstGeom prst="rect">
            <a:avLst/>
          </a:prstGeom>
        </p:spPr>
      </p:pic>
      <p:pic>
        <p:nvPicPr>
          <p:cNvPr id="11266" name="Picture 2">
            <a:extLst>
              <a:ext uri="{FF2B5EF4-FFF2-40B4-BE49-F238E27FC236}">
                <a16:creationId xmlns:a16="http://schemas.microsoft.com/office/drawing/2014/main" id="{6052BF56-A5E6-FDAF-C2FD-9B11E4329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6612" y="1111624"/>
            <a:ext cx="4625788" cy="33527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F8522E-AD61-9F38-116C-EACA5B535F9D}"/>
              </a:ext>
            </a:extLst>
          </p:cNvPr>
          <p:cNvSpPr txBox="1"/>
          <p:nvPr/>
        </p:nvSpPr>
        <p:spPr>
          <a:xfrm>
            <a:off x="484095" y="268941"/>
            <a:ext cx="5970494" cy="584775"/>
          </a:xfrm>
          <a:prstGeom prst="rect">
            <a:avLst/>
          </a:prstGeom>
          <a:noFill/>
        </p:spPr>
        <p:txBody>
          <a:bodyPr wrap="square" rtlCol="0">
            <a:spAutoFit/>
          </a:bodyPr>
          <a:lstStyle/>
          <a:p>
            <a:r>
              <a:rPr lang="en-IN" sz="3200" b="1" u="sng" dirty="0">
                <a:solidFill>
                  <a:schemeClr val="accent6"/>
                </a:solidFill>
              </a:rPr>
              <a:t>Churn rate and day charges</a:t>
            </a:r>
          </a:p>
        </p:txBody>
      </p:sp>
    </p:spTree>
    <p:extLst>
      <p:ext uri="{BB962C8B-B14F-4D97-AF65-F5344CB8AC3E}">
        <p14:creationId xmlns:p14="http://schemas.microsoft.com/office/powerpoint/2010/main" val="3652410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FC93EE-79DA-015E-094D-23A184DCF466}"/>
              </a:ext>
            </a:extLst>
          </p:cNvPr>
          <p:cNvPicPr>
            <a:picLocks noChangeAspect="1"/>
          </p:cNvPicPr>
          <p:nvPr/>
        </p:nvPicPr>
        <p:blipFill>
          <a:blip r:embed="rId2"/>
          <a:stretch>
            <a:fillRect/>
          </a:stretch>
        </p:blipFill>
        <p:spPr>
          <a:xfrm>
            <a:off x="322730" y="1100888"/>
            <a:ext cx="7135906" cy="3175277"/>
          </a:xfrm>
          <a:prstGeom prst="rect">
            <a:avLst/>
          </a:prstGeom>
        </p:spPr>
      </p:pic>
      <p:pic>
        <p:nvPicPr>
          <p:cNvPr id="12290" name="Picture 2">
            <a:extLst>
              <a:ext uri="{FF2B5EF4-FFF2-40B4-BE49-F238E27FC236}">
                <a16:creationId xmlns:a16="http://schemas.microsoft.com/office/drawing/2014/main" id="{C2AF23C9-7B53-6A55-280E-6D7C80752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7892" y="1100888"/>
            <a:ext cx="4220695" cy="31752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FF75E86-4DDA-A15C-DEE6-48251AC6CCB6}"/>
              </a:ext>
            </a:extLst>
          </p:cNvPr>
          <p:cNvSpPr txBox="1"/>
          <p:nvPr/>
        </p:nvSpPr>
        <p:spPr>
          <a:xfrm>
            <a:off x="457200" y="268941"/>
            <a:ext cx="6705600" cy="584775"/>
          </a:xfrm>
          <a:prstGeom prst="rect">
            <a:avLst/>
          </a:prstGeom>
          <a:noFill/>
        </p:spPr>
        <p:txBody>
          <a:bodyPr wrap="square" rtlCol="0">
            <a:spAutoFit/>
          </a:bodyPr>
          <a:lstStyle/>
          <a:p>
            <a:r>
              <a:rPr lang="en-IN" sz="3200" b="1" u="sng" dirty="0">
                <a:solidFill>
                  <a:schemeClr val="accent6"/>
                </a:solidFill>
              </a:rPr>
              <a:t>Churn rate and International charges</a:t>
            </a:r>
          </a:p>
        </p:txBody>
      </p:sp>
    </p:spTree>
    <p:extLst>
      <p:ext uri="{BB962C8B-B14F-4D97-AF65-F5344CB8AC3E}">
        <p14:creationId xmlns:p14="http://schemas.microsoft.com/office/powerpoint/2010/main" val="1936177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1253B5-6DD4-79DF-35EB-A0BEAD4999FE}"/>
              </a:ext>
            </a:extLst>
          </p:cNvPr>
          <p:cNvPicPr>
            <a:picLocks noChangeAspect="1"/>
          </p:cNvPicPr>
          <p:nvPr/>
        </p:nvPicPr>
        <p:blipFill>
          <a:blip r:embed="rId2"/>
          <a:stretch>
            <a:fillRect/>
          </a:stretch>
        </p:blipFill>
        <p:spPr>
          <a:xfrm>
            <a:off x="215153" y="1104699"/>
            <a:ext cx="7144871" cy="3664526"/>
          </a:xfrm>
          <a:prstGeom prst="rect">
            <a:avLst/>
          </a:prstGeom>
        </p:spPr>
      </p:pic>
      <p:pic>
        <p:nvPicPr>
          <p:cNvPr id="13314" name="Picture 2">
            <a:extLst>
              <a:ext uri="{FF2B5EF4-FFF2-40B4-BE49-F238E27FC236}">
                <a16:creationId xmlns:a16="http://schemas.microsoft.com/office/drawing/2014/main" id="{8C98E128-4686-F1CE-77C7-84F4B2039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6514" y="1104700"/>
            <a:ext cx="4207249" cy="3664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E78117-EF62-01A6-6B66-598056096EA0}"/>
              </a:ext>
            </a:extLst>
          </p:cNvPr>
          <p:cNvSpPr txBox="1"/>
          <p:nvPr/>
        </p:nvSpPr>
        <p:spPr>
          <a:xfrm>
            <a:off x="340659" y="259976"/>
            <a:ext cx="6131859" cy="584775"/>
          </a:xfrm>
          <a:prstGeom prst="rect">
            <a:avLst/>
          </a:prstGeom>
          <a:noFill/>
        </p:spPr>
        <p:txBody>
          <a:bodyPr wrap="square" rtlCol="0">
            <a:spAutoFit/>
          </a:bodyPr>
          <a:lstStyle/>
          <a:p>
            <a:r>
              <a:rPr lang="en-IN" sz="3200" b="1" u="sng" dirty="0">
                <a:solidFill>
                  <a:schemeClr val="accent6"/>
                </a:solidFill>
              </a:rPr>
              <a:t>Churn rate and night charges</a:t>
            </a:r>
          </a:p>
        </p:txBody>
      </p:sp>
    </p:spTree>
    <p:extLst>
      <p:ext uri="{BB962C8B-B14F-4D97-AF65-F5344CB8AC3E}">
        <p14:creationId xmlns:p14="http://schemas.microsoft.com/office/powerpoint/2010/main" val="4030872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AFE733-B5E0-7351-B4E3-CA9F56EBCF74}"/>
              </a:ext>
            </a:extLst>
          </p:cNvPr>
          <p:cNvPicPr>
            <a:picLocks noChangeAspect="1"/>
          </p:cNvPicPr>
          <p:nvPr/>
        </p:nvPicPr>
        <p:blipFill>
          <a:blip r:embed="rId2"/>
          <a:stretch>
            <a:fillRect/>
          </a:stretch>
        </p:blipFill>
        <p:spPr>
          <a:xfrm>
            <a:off x="242047" y="1085647"/>
            <a:ext cx="6920753" cy="3387741"/>
          </a:xfrm>
          <a:prstGeom prst="rect">
            <a:avLst/>
          </a:prstGeom>
        </p:spPr>
      </p:pic>
      <p:pic>
        <p:nvPicPr>
          <p:cNvPr id="14338" name="Picture 2">
            <a:extLst>
              <a:ext uri="{FF2B5EF4-FFF2-40B4-BE49-F238E27FC236}">
                <a16:creationId xmlns:a16="http://schemas.microsoft.com/office/drawing/2014/main" id="{EE14C6FD-AC5E-032A-FEA5-94EC16A9C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199" y="1085648"/>
            <a:ext cx="4437529" cy="33877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1B3298-A088-0021-4AA1-A4F533B47846}"/>
              </a:ext>
            </a:extLst>
          </p:cNvPr>
          <p:cNvSpPr txBox="1"/>
          <p:nvPr/>
        </p:nvSpPr>
        <p:spPr>
          <a:xfrm>
            <a:off x="242047" y="268941"/>
            <a:ext cx="6391835" cy="584775"/>
          </a:xfrm>
          <a:prstGeom prst="rect">
            <a:avLst/>
          </a:prstGeom>
          <a:noFill/>
        </p:spPr>
        <p:txBody>
          <a:bodyPr wrap="square" rtlCol="0">
            <a:spAutoFit/>
          </a:bodyPr>
          <a:lstStyle/>
          <a:p>
            <a:r>
              <a:rPr lang="en-IN" sz="3200" b="1" u="sng" dirty="0">
                <a:solidFill>
                  <a:schemeClr val="accent6"/>
                </a:solidFill>
              </a:rPr>
              <a:t>Churn rate and evening charges</a:t>
            </a:r>
          </a:p>
        </p:txBody>
      </p:sp>
    </p:spTree>
    <p:extLst>
      <p:ext uri="{BB962C8B-B14F-4D97-AF65-F5344CB8AC3E}">
        <p14:creationId xmlns:p14="http://schemas.microsoft.com/office/powerpoint/2010/main" val="3652520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8A80CA98-C43E-814D-E8D4-D54F2F425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894" y="936812"/>
            <a:ext cx="6804212" cy="40923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F2B704E-8AEB-5DEA-DF64-FE64CF6DD3B6}"/>
              </a:ext>
            </a:extLst>
          </p:cNvPr>
          <p:cNvSpPr txBox="1"/>
          <p:nvPr/>
        </p:nvSpPr>
        <p:spPr>
          <a:xfrm>
            <a:off x="179294" y="286871"/>
            <a:ext cx="11456894" cy="584775"/>
          </a:xfrm>
          <a:prstGeom prst="rect">
            <a:avLst/>
          </a:prstGeom>
          <a:noFill/>
        </p:spPr>
        <p:txBody>
          <a:bodyPr wrap="square" rtlCol="0">
            <a:spAutoFit/>
          </a:bodyPr>
          <a:lstStyle/>
          <a:p>
            <a:r>
              <a:rPr lang="en-IN" sz="3200" b="1" u="sng" dirty="0">
                <a:solidFill>
                  <a:schemeClr val="accent6"/>
                </a:solidFill>
              </a:rPr>
              <a:t>Combined churn rate of day,evening,night,International charges</a:t>
            </a:r>
          </a:p>
        </p:txBody>
      </p:sp>
      <p:sp>
        <p:nvSpPr>
          <p:cNvPr id="3" name="TextBox 2">
            <a:extLst>
              <a:ext uri="{FF2B5EF4-FFF2-40B4-BE49-F238E27FC236}">
                <a16:creationId xmlns:a16="http://schemas.microsoft.com/office/drawing/2014/main" id="{9D1E72C6-BF4A-89EA-685F-EE052381C98A}"/>
              </a:ext>
            </a:extLst>
          </p:cNvPr>
          <p:cNvSpPr txBox="1"/>
          <p:nvPr/>
        </p:nvSpPr>
        <p:spPr>
          <a:xfrm>
            <a:off x="887506" y="5226424"/>
            <a:ext cx="10506635" cy="646331"/>
          </a:xfrm>
          <a:prstGeom prst="rect">
            <a:avLst/>
          </a:prstGeom>
          <a:noFill/>
        </p:spPr>
        <p:txBody>
          <a:bodyPr wrap="square" rtlCol="0">
            <a:spAutoFit/>
          </a:bodyPr>
          <a:lstStyle/>
          <a:p>
            <a:r>
              <a:rPr lang="en-US" b="0" i="0" dirty="0">
                <a:solidFill>
                  <a:srgbClr val="000000"/>
                </a:solidFill>
                <a:effectLst/>
                <a:latin typeface="Helvetica Neue"/>
              </a:rPr>
              <a:t>It is observed that as International charges are very high as compared to other </a:t>
            </a:r>
            <a:r>
              <a:rPr lang="en-US" b="0" i="0" dirty="0" err="1">
                <a:solidFill>
                  <a:srgbClr val="000000"/>
                </a:solidFill>
                <a:effectLst/>
                <a:latin typeface="Helvetica Neue"/>
              </a:rPr>
              <a:t>charges,it</a:t>
            </a:r>
            <a:r>
              <a:rPr lang="en-US" b="0" i="0" dirty="0">
                <a:solidFill>
                  <a:srgbClr val="000000"/>
                </a:solidFill>
                <a:effectLst/>
                <a:latin typeface="Helvetica Neue"/>
              </a:rPr>
              <a:t> might be one of the reasons that the customers opting for international plan are churning at a higher rate.</a:t>
            </a:r>
            <a:endParaRPr lang="en-IN" dirty="0"/>
          </a:p>
        </p:txBody>
      </p:sp>
    </p:spTree>
    <p:extLst>
      <p:ext uri="{BB962C8B-B14F-4D97-AF65-F5344CB8AC3E}">
        <p14:creationId xmlns:p14="http://schemas.microsoft.com/office/powerpoint/2010/main" val="3416452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4FC794-51A1-3313-5812-ED9780A0BB2F}"/>
              </a:ext>
            </a:extLst>
          </p:cNvPr>
          <p:cNvSpPr txBox="1"/>
          <p:nvPr/>
        </p:nvSpPr>
        <p:spPr>
          <a:xfrm>
            <a:off x="519953" y="412376"/>
            <a:ext cx="5988423" cy="584775"/>
          </a:xfrm>
          <a:prstGeom prst="rect">
            <a:avLst/>
          </a:prstGeom>
          <a:noFill/>
        </p:spPr>
        <p:txBody>
          <a:bodyPr wrap="square" rtlCol="0">
            <a:spAutoFit/>
          </a:bodyPr>
          <a:lstStyle/>
          <a:p>
            <a:r>
              <a:rPr lang="en-IN" sz="3200" b="1" dirty="0">
                <a:solidFill>
                  <a:schemeClr val="accent6"/>
                </a:solidFill>
              </a:rPr>
              <a:t>Insights from visualization</a:t>
            </a:r>
          </a:p>
        </p:txBody>
      </p:sp>
      <p:sp>
        <p:nvSpPr>
          <p:cNvPr id="3" name="TextBox 2">
            <a:extLst>
              <a:ext uri="{FF2B5EF4-FFF2-40B4-BE49-F238E27FC236}">
                <a16:creationId xmlns:a16="http://schemas.microsoft.com/office/drawing/2014/main" id="{B42B208A-8ED5-292B-2CEF-96621126AF7F}"/>
              </a:ext>
            </a:extLst>
          </p:cNvPr>
          <p:cNvSpPr txBox="1"/>
          <p:nvPr/>
        </p:nvSpPr>
        <p:spPr>
          <a:xfrm>
            <a:off x="519953" y="997151"/>
            <a:ext cx="10587318" cy="5632311"/>
          </a:xfrm>
          <a:prstGeom prst="rect">
            <a:avLst/>
          </a:prstGeom>
          <a:noFill/>
        </p:spPr>
        <p:txBody>
          <a:bodyPr wrap="square" rtlCol="0">
            <a:spAutoFit/>
          </a:bodyPr>
          <a:lstStyle/>
          <a:p>
            <a:pPr marL="342900" indent="-342900">
              <a:buFont typeface="Wingdings" panose="05000000000000000000" pitchFamily="2" charset="2"/>
              <a:buChar char="§"/>
            </a:pPr>
            <a:r>
              <a:rPr lang="en-IN" sz="2000" dirty="0">
                <a:latin typeface="Arial" panose="020B0604020202020204" pitchFamily="34" charset="0"/>
                <a:cs typeface="Arial" panose="020B0604020202020204" pitchFamily="34" charset="0"/>
              </a:rPr>
              <a:t>According to the given data the total customer churn rate is 14.1% .</a:t>
            </a:r>
          </a:p>
          <a:p>
            <a:r>
              <a:rPr lang="en-IN" sz="2000" dirty="0">
                <a:latin typeface="Arial" panose="020B0604020202020204" pitchFamily="34" charset="0"/>
                <a:cs typeface="Arial" panose="020B0604020202020204" pitchFamily="34" charset="0"/>
              </a:rPr>
              <a:t>     There are total </a:t>
            </a:r>
            <a:r>
              <a:rPr lang="en-IN" sz="2000" b="1" dirty="0">
                <a:solidFill>
                  <a:schemeClr val="accent6">
                    <a:lumMod val="75000"/>
                  </a:schemeClr>
                </a:solidFill>
                <a:latin typeface="Arial" panose="020B0604020202020204" pitchFamily="34" charset="0"/>
                <a:cs typeface="Arial" panose="020B0604020202020204" pitchFamily="34" charset="0"/>
              </a:rPr>
              <a:t>4293</a:t>
            </a:r>
            <a:r>
              <a:rPr lang="en-IN" sz="2000" dirty="0">
                <a:latin typeface="Arial" panose="020B0604020202020204" pitchFamily="34" charset="0"/>
                <a:cs typeface="Arial" panose="020B0604020202020204" pitchFamily="34" charset="0"/>
              </a:rPr>
              <a:t> non-churning and </a:t>
            </a:r>
            <a:r>
              <a:rPr lang="en-IN" sz="2000" b="1" dirty="0">
                <a:solidFill>
                  <a:srgbClr val="FF0000"/>
                </a:solidFill>
                <a:latin typeface="Arial" panose="020B0604020202020204" pitchFamily="34" charset="0"/>
                <a:cs typeface="Arial" panose="020B0604020202020204" pitchFamily="34" charset="0"/>
              </a:rPr>
              <a:t>707</a:t>
            </a:r>
            <a:r>
              <a:rPr lang="en-IN" sz="2000" dirty="0">
                <a:latin typeface="Arial" panose="020B0604020202020204" pitchFamily="34" charset="0"/>
                <a:cs typeface="Arial" panose="020B0604020202020204" pitchFamily="34" charset="0"/>
              </a:rPr>
              <a:t> churning customers.</a:t>
            </a:r>
          </a:p>
          <a:p>
            <a:pPr marL="342900" indent="-342900">
              <a:buFont typeface="Wingdings" panose="05000000000000000000" pitchFamily="2" charset="2"/>
              <a:buChar char="§"/>
            </a:pPr>
            <a:endParaRPr lang="en-I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dirty="0">
                <a:latin typeface="Arial" panose="020B0604020202020204" pitchFamily="34" charset="0"/>
                <a:cs typeface="Arial" panose="020B0604020202020204" pitchFamily="34" charset="0"/>
              </a:rPr>
              <a:t>The International plan seems to contribute more in churning of customers. Also the international charges are high which could be one of the reason for customer churn. Also this churning due to International plan can occur due to network issue or service issue faced by these customers.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Whether the customers are opting or not opting for </a:t>
            </a:r>
            <a:r>
              <a:rPr lang="en-US" sz="2000" dirty="0" err="1">
                <a:latin typeface="Arial" panose="020B0604020202020204" pitchFamily="34" charset="0"/>
                <a:cs typeface="Arial" panose="020B0604020202020204" pitchFamily="34" charset="0"/>
              </a:rPr>
              <a:t>intl_plan</a:t>
            </a:r>
            <a:r>
              <a:rPr lang="en-US" sz="2000" dirty="0">
                <a:latin typeface="Arial" panose="020B0604020202020204" pitchFamily="34" charset="0"/>
                <a:cs typeface="Arial" panose="020B0604020202020204" pitchFamily="34" charset="0"/>
              </a:rPr>
              <a:t>, the charges paid by them per min for international calls is almost same and they all can make international calls. So, the company must specify and take a look at the services offered under </a:t>
            </a:r>
            <a:r>
              <a:rPr lang="en-US" sz="2000" dirty="0" err="1">
                <a:latin typeface="Arial" panose="020B0604020202020204" pitchFamily="34" charset="0"/>
                <a:cs typeface="Arial" panose="020B0604020202020204" pitchFamily="34" charset="0"/>
              </a:rPr>
              <a:t>intl_plan</a:t>
            </a:r>
            <a:r>
              <a:rPr lang="en-US" sz="2000"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endParaRPr lang="en-I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endParaRPr lang="en-I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dirty="0">
                <a:latin typeface="Arial" panose="020B0604020202020204" pitchFamily="34" charset="0"/>
                <a:cs typeface="Arial" panose="020B0604020202020204" pitchFamily="34" charset="0"/>
              </a:rPr>
              <a:t>As the charges are increasing , customers are tending to churn more. Day time call charges is a significant reason for customer churn. So, the company might have to take a look into the call rates charged to the customers and make changes accordingly.</a:t>
            </a:r>
          </a:p>
          <a:p>
            <a:pPr marL="342900" indent="-342900">
              <a:buFont typeface="Wingdings" panose="05000000000000000000" pitchFamily="2" charset="2"/>
              <a:buChar char="§"/>
            </a:pPr>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9810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37729E-6FB7-4AAE-C64D-4353D751B202}"/>
              </a:ext>
            </a:extLst>
          </p:cNvPr>
          <p:cNvSpPr txBox="1"/>
          <p:nvPr/>
        </p:nvSpPr>
        <p:spPr>
          <a:xfrm>
            <a:off x="385482" y="574666"/>
            <a:ext cx="11501718" cy="4093428"/>
          </a:xfrm>
          <a:prstGeom prst="rect">
            <a:avLst/>
          </a:prstGeom>
          <a:noFill/>
        </p:spPr>
        <p:txBody>
          <a:bodyPr wrap="square">
            <a:spAutoFit/>
          </a:bodyPr>
          <a:lstStyle/>
          <a:p>
            <a:pPr marL="342900" indent="-342900">
              <a:buFont typeface="Wingdings" panose="05000000000000000000" pitchFamily="2" charset="2"/>
              <a:buChar char="§"/>
            </a:pPr>
            <a:endParaRPr lang="en-I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dirty="0">
                <a:latin typeface="Arial" panose="020B0604020202020204" pitchFamily="34" charset="0"/>
                <a:cs typeface="Arial" panose="020B0604020202020204" pitchFamily="34" charset="0"/>
              </a:rPr>
              <a:t>Company should also take steps to improve it’s customer care call service as the customers making even 1 call at the service centre tend to churn indicating either their issue is not solved or there is a delay in solving the issue.</a:t>
            </a:r>
          </a:p>
          <a:p>
            <a:pPr marL="342900" indent="-342900">
              <a:buFont typeface="Wingdings" panose="05000000000000000000" pitchFamily="2" charset="2"/>
              <a:buChar char="§"/>
            </a:pPr>
            <a:endParaRPr lang="en-I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dirty="0">
                <a:latin typeface="Arial" panose="020B0604020202020204" pitchFamily="34" charset="0"/>
                <a:cs typeface="Arial" panose="020B0604020202020204" pitchFamily="34" charset="0"/>
              </a:rPr>
              <a:t>Voice mail plan seems to be popular with the customers.</a:t>
            </a:r>
          </a:p>
          <a:p>
            <a:pPr marL="342900" indent="-342900">
              <a:buFont typeface="Wingdings" panose="05000000000000000000" pitchFamily="2" charset="2"/>
              <a:buChar char="§"/>
            </a:pPr>
            <a:endParaRPr lang="en-IN" sz="2000" dirty="0">
              <a:latin typeface="Arial" panose="020B0604020202020204" pitchFamily="34" charset="0"/>
              <a:cs typeface="Arial" panose="020B0604020202020204" pitchFamily="34" charset="0"/>
            </a:endParaRP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Helvetica Neue"/>
              </a:rPr>
              <a:t> California, New Jersey, Washington, Texas and Montana are the 5 highest churning states.</a:t>
            </a:r>
          </a:p>
          <a:p>
            <a:pPr marR="0" lvl="0" defTabSz="914400" rtl="0" eaLnBrk="0" fontAlgn="base" latinLnBrk="0" hangingPunct="0">
              <a:lnSpc>
                <a:spcPct val="100000"/>
              </a:lnSpc>
              <a:spcBef>
                <a:spcPct val="0"/>
              </a:spcBef>
              <a:spcAft>
                <a:spcPct val="0"/>
              </a:spcAft>
              <a:buClrTx/>
              <a:buSzTx/>
              <a:tabLst/>
            </a:pPr>
            <a:r>
              <a:rPr lang="en-US" altLang="en-US" sz="2000" dirty="0">
                <a:solidFill>
                  <a:srgbClr val="000000"/>
                </a:solidFill>
                <a:latin typeface="Helvetica Neue"/>
              </a:rPr>
              <a:t>      These states are located in the coastal area, so the network issue might be one of the</a:t>
            </a:r>
          </a:p>
          <a:p>
            <a:pPr marR="0" lvl="0" defTabSz="914400" rtl="0" eaLnBrk="0" fontAlgn="base" latinLnBrk="0" hangingPunct="0">
              <a:lnSpc>
                <a:spcPct val="100000"/>
              </a:lnSpc>
              <a:spcBef>
                <a:spcPct val="0"/>
              </a:spcBef>
              <a:spcAft>
                <a:spcPct val="0"/>
              </a:spcAft>
              <a:buClrTx/>
              <a:buSzTx/>
              <a:tabLst/>
            </a:pPr>
            <a:r>
              <a:rPr lang="en-US" altLang="en-US" sz="2000" dirty="0">
                <a:solidFill>
                  <a:srgbClr val="000000"/>
                </a:solidFill>
                <a:latin typeface="Helvetica Neue"/>
              </a:rPr>
              <a:t>      reasons for customer churning in these states.</a:t>
            </a:r>
            <a:r>
              <a:rPr kumimoji="0" lang="en-US" altLang="en-US" sz="2000" b="0" i="0" u="none" strike="noStrike" cap="none" normalizeH="0" baseline="0" dirty="0">
                <a:ln>
                  <a:noFill/>
                </a:ln>
                <a:solidFill>
                  <a:srgbClr val="000000"/>
                </a:solidFill>
                <a:effectLst/>
                <a:latin typeface="Helvetica Neue"/>
              </a:rPr>
              <a:t> </a:t>
            </a:r>
          </a:p>
          <a:p>
            <a:pPr marR="0" lvl="0" defTabSz="914400" rtl="0" eaLnBrk="0" fontAlgn="base" latinLnBrk="0" hangingPunct="0">
              <a:lnSpc>
                <a:spcPct val="100000"/>
              </a:lnSpc>
              <a:spcBef>
                <a:spcPct val="0"/>
              </a:spcBef>
              <a:spcAft>
                <a:spcPct val="0"/>
              </a:spcAft>
              <a:buClrTx/>
              <a:buSzTx/>
              <a:tabLst/>
            </a:pPr>
            <a:r>
              <a:rPr lang="en-US" altLang="en-US" sz="2000" dirty="0">
                <a:solidFill>
                  <a:srgbClr val="000000"/>
                </a:solidFill>
                <a:latin typeface="Helvetica Neue"/>
              </a:rPr>
              <a:t>     </a:t>
            </a:r>
            <a:r>
              <a:rPr kumimoji="0" lang="en-US" altLang="en-US" sz="2000" b="0" i="0" u="none" strike="noStrike" cap="none" normalizeH="0" baseline="0" dirty="0">
                <a:ln>
                  <a:noFill/>
                </a:ln>
                <a:solidFill>
                  <a:srgbClr val="000000"/>
                </a:solidFill>
                <a:effectLst/>
                <a:latin typeface="Helvetica Neue"/>
              </a:rPr>
              <a:t> Whereas Virginia, Hawaii, Nebraska, Alaska and Rhode Island are the 5 least churning states.</a:t>
            </a:r>
            <a:endParaRPr kumimoji="0" lang="en-US" altLang="en-US" sz="20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rgbClr val="000000"/>
              </a:solidFill>
              <a:effectLst/>
              <a:latin typeface="Helvetica Neue"/>
            </a:endParaRPr>
          </a:p>
          <a:p>
            <a:pPr marL="342900" indent="-342900">
              <a:buFont typeface="Wingdings" panose="05000000000000000000" pitchFamily="2" charset="2"/>
              <a:buChar char="§"/>
            </a:pPr>
            <a:r>
              <a:rPr lang="en-IN" sz="2000" dirty="0">
                <a:latin typeface="Arial" panose="020B0604020202020204" pitchFamily="34" charset="0"/>
                <a:cs typeface="Arial" panose="020B0604020202020204" pitchFamily="34" charset="0"/>
              </a:rPr>
              <a:t>The area code and account length does not seem to affect the churn rate.</a:t>
            </a:r>
            <a:endParaRPr lang="en-IN" sz="2000" dirty="0"/>
          </a:p>
        </p:txBody>
      </p:sp>
    </p:spTree>
    <p:extLst>
      <p:ext uri="{BB962C8B-B14F-4D97-AF65-F5344CB8AC3E}">
        <p14:creationId xmlns:p14="http://schemas.microsoft.com/office/powerpoint/2010/main" val="141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1B26A3-E5DF-263D-1E3E-3E3DE7DAB764}"/>
              </a:ext>
            </a:extLst>
          </p:cNvPr>
          <p:cNvSpPr txBox="1"/>
          <p:nvPr/>
        </p:nvSpPr>
        <p:spPr>
          <a:xfrm>
            <a:off x="564776" y="421341"/>
            <a:ext cx="3173506" cy="584775"/>
          </a:xfrm>
          <a:prstGeom prst="rect">
            <a:avLst/>
          </a:prstGeom>
          <a:noFill/>
        </p:spPr>
        <p:txBody>
          <a:bodyPr wrap="square" rtlCol="0">
            <a:spAutoFit/>
          </a:bodyPr>
          <a:lstStyle/>
          <a:p>
            <a:r>
              <a:rPr lang="en-IN" sz="3200" b="1" dirty="0">
                <a:solidFill>
                  <a:schemeClr val="accent5">
                    <a:lumMod val="75000"/>
                  </a:schemeClr>
                </a:solidFill>
              </a:rPr>
              <a:t>Introduction:</a:t>
            </a:r>
          </a:p>
        </p:txBody>
      </p:sp>
      <p:sp>
        <p:nvSpPr>
          <p:cNvPr id="3" name="TextBox 2">
            <a:extLst>
              <a:ext uri="{FF2B5EF4-FFF2-40B4-BE49-F238E27FC236}">
                <a16:creationId xmlns:a16="http://schemas.microsoft.com/office/drawing/2014/main" id="{0C97FC50-A5B3-D3AC-7EA8-106F99D11174}"/>
              </a:ext>
            </a:extLst>
          </p:cNvPr>
          <p:cNvSpPr txBox="1"/>
          <p:nvPr/>
        </p:nvSpPr>
        <p:spPr>
          <a:xfrm>
            <a:off x="564776" y="1299882"/>
            <a:ext cx="8579224" cy="4524315"/>
          </a:xfrm>
          <a:prstGeom prst="rect">
            <a:avLst/>
          </a:prstGeom>
          <a:noFill/>
        </p:spPr>
        <p:txBody>
          <a:bodyPr wrap="square" rtlCol="0">
            <a:spAutoFit/>
          </a:bodyPr>
          <a:lstStyle/>
          <a:p>
            <a:r>
              <a:rPr lang="en-US" sz="3200" b="0" i="0" dirty="0">
                <a:solidFill>
                  <a:srgbClr val="202124"/>
                </a:solidFill>
                <a:effectLst/>
                <a:latin typeface="Roboto" panose="020B0604020202020204" pitchFamily="2" charset="0"/>
              </a:rPr>
              <a:t>Churn prediction is one of the most popular Big Data use cases in business. It consists of detecting customers who are likely to cancel the subscription to a service.</a:t>
            </a:r>
          </a:p>
          <a:p>
            <a:endParaRPr lang="en-US" sz="3200" dirty="0">
              <a:solidFill>
                <a:srgbClr val="202124"/>
              </a:solidFill>
              <a:latin typeface="Roboto" panose="020B0604020202020204" pitchFamily="2" charset="0"/>
            </a:endParaRPr>
          </a:p>
          <a:p>
            <a:r>
              <a:rPr lang="en-US" sz="3200" b="0" i="0" dirty="0">
                <a:solidFill>
                  <a:srgbClr val="202124"/>
                </a:solidFill>
                <a:effectLst/>
                <a:latin typeface="Roboto" panose="02000000000000000000" pitchFamily="2" charset="0"/>
              </a:rPr>
              <a:t>Churn is a problem for telecom companies because it is more expensive to acquire a new customer than to keep your existing one from leaving.</a:t>
            </a:r>
            <a:endParaRPr lang="en-IN" sz="3200" dirty="0"/>
          </a:p>
        </p:txBody>
      </p:sp>
    </p:spTree>
    <p:extLst>
      <p:ext uri="{BB962C8B-B14F-4D97-AF65-F5344CB8AC3E}">
        <p14:creationId xmlns:p14="http://schemas.microsoft.com/office/powerpoint/2010/main" val="451313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753F22-306E-8F00-1CFC-1EE3811B0CC0}"/>
              </a:ext>
            </a:extLst>
          </p:cNvPr>
          <p:cNvSpPr txBox="1"/>
          <p:nvPr/>
        </p:nvSpPr>
        <p:spPr>
          <a:xfrm>
            <a:off x="3039036" y="304800"/>
            <a:ext cx="8265459" cy="923330"/>
          </a:xfrm>
          <a:prstGeom prst="rect">
            <a:avLst/>
          </a:prstGeom>
          <a:noFill/>
        </p:spPr>
        <p:txBody>
          <a:bodyPr wrap="square" rtlCol="0">
            <a:spAutoFit/>
          </a:bodyPr>
          <a:lstStyle/>
          <a:p>
            <a:r>
              <a:rPr lang="en-IN" sz="5400" b="1" dirty="0">
                <a:solidFill>
                  <a:schemeClr val="accent1"/>
                </a:solidFill>
              </a:rPr>
              <a:t>Feature Engineering</a:t>
            </a:r>
          </a:p>
        </p:txBody>
      </p:sp>
      <p:pic>
        <p:nvPicPr>
          <p:cNvPr id="3074" name="Picture 2" descr="Feature Engineering Techniques">
            <a:extLst>
              <a:ext uri="{FF2B5EF4-FFF2-40B4-BE49-F238E27FC236}">
                <a16:creationId xmlns:a16="http://schemas.microsoft.com/office/drawing/2014/main" id="{664952B9-BF7A-72D3-FFDA-8912E0F92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729" y="1676400"/>
            <a:ext cx="10121154" cy="445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792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61BF08-99F7-0821-CCEA-410A2581612C}"/>
              </a:ext>
            </a:extLst>
          </p:cNvPr>
          <p:cNvPicPr>
            <a:picLocks noChangeAspect="1"/>
          </p:cNvPicPr>
          <p:nvPr/>
        </p:nvPicPr>
        <p:blipFill>
          <a:blip r:embed="rId2"/>
          <a:stretch>
            <a:fillRect/>
          </a:stretch>
        </p:blipFill>
        <p:spPr>
          <a:xfrm>
            <a:off x="73097" y="2019856"/>
            <a:ext cx="7753092" cy="2674852"/>
          </a:xfrm>
          <a:prstGeom prst="rect">
            <a:avLst/>
          </a:prstGeom>
        </p:spPr>
      </p:pic>
      <p:pic>
        <p:nvPicPr>
          <p:cNvPr id="5" name="Picture 4">
            <a:extLst>
              <a:ext uri="{FF2B5EF4-FFF2-40B4-BE49-F238E27FC236}">
                <a16:creationId xmlns:a16="http://schemas.microsoft.com/office/drawing/2014/main" id="{C49B8A90-9259-AD3A-3534-C7EDE494EB96}"/>
              </a:ext>
            </a:extLst>
          </p:cNvPr>
          <p:cNvPicPr>
            <a:picLocks noChangeAspect="1"/>
          </p:cNvPicPr>
          <p:nvPr/>
        </p:nvPicPr>
        <p:blipFill>
          <a:blip r:embed="rId3"/>
          <a:stretch>
            <a:fillRect/>
          </a:stretch>
        </p:blipFill>
        <p:spPr>
          <a:xfrm>
            <a:off x="7826189" y="2309441"/>
            <a:ext cx="4365811" cy="2385267"/>
          </a:xfrm>
          <a:prstGeom prst="rect">
            <a:avLst/>
          </a:prstGeom>
        </p:spPr>
      </p:pic>
      <p:sp>
        <p:nvSpPr>
          <p:cNvPr id="6" name="TextBox 5">
            <a:extLst>
              <a:ext uri="{FF2B5EF4-FFF2-40B4-BE49-F238E27FC236}">
                <a16:creationId xmlns:a16="http://schemas.microsoft.com/office/drawing/2014/main" id="{5E706F46-BB03-15C1-7E59-FF29D8C6B63B}"/>
              </a:ext>
            </a:extLst>
          </p:cNvPr>
          <p:cNvSpPr txBox="1"/>
          <p:nvPr/>
        </p:nvSpPr>
        <p:spPr>
          <a:xfrm>
            <a:off x="815788" y="5091953"/>
            <a:ext cx="9628094" cy="1200329"/>
          </a:xfrm>
          <a:prstGeom prst="rect">
            <a:avLst/>
          </a:prstGeom>
          <a:noFill/>
        </p:spPr>
        <p:txBody>
          <a:bodyPr wrap="square" rtlCol="0">
            <a:spAutoFit/>
          </a:bodyPr>
          <a:lstStyle/>
          <a:p>
            <a:r>
              <a:rPr lang="en-US" b="0" i="0" dirty="0">
                <a:solidFill>
                  <a:srgbClr val="000000"/>
                </a:solidFill>
                <a:effectLst/>
                <a:latin typeface="Helvetica Neue"/>
              </a:rPr>
              <a:t>We observe that all the attributes are having different range that differs vastly. So it will be better to rescale the data using minmax scaler before model building. We can also use Standard Scaler for this purpose, but it might introduce a negative value in our data which will make it a bit complicated , so we will go with minmax scaler instead.</a:t>
            </a:r>
            <a:endParaRPr lang="en-IN" dirty="0"/>
          </a:p>
        </p:txBody>
      </p:sp>
      <p:sp>
        <p:nvSpPr>
          <p:cNvPr id="7" name="TextBox 6">
            <a:extLst>
              <a:ext uri="{FF2B5EF4-FFF2-40B4-BE49-F238E27FC236}">
                <a16:creationId xmlns:a16="http://schemas.microsoft.com/office/drawing/2014/main" id="{02601ED4-7130-4592-BE9F-9AF73D9706E4}"/>
              </a:ext>
            </a:extLst>
          </p:cNvPr>
          <p:cNvSpPr txBox="1"/>
          <p:nvPr/>
        </p:nvSpPr>
        <p:spPr>
          <a:xfrm>
            <a:off x="304800" y="609600"/>
            <a:ext cx="4383741" cy="584775"/>
          </a:xfrm>
          <a:prstGeom prst="rect">
            <a:avLst/>
          </a:prstGeom>
          <a:noFill/>
        </p:spPr>
        <p:txBody>
          <a:bodyPr wrap="square" rtlCol="0">
            <a:spAutoFit/>
          </a:bodyPr>
          <a:lstStyle/>
          <a:p>
            <a:r>
              <a:rPr lang="en-IN" sz="3200" b="1" u="sng" dirty="0">
                <a:solidFill>
                  <a:schemeClr val="accent6"/>
                </a:solidFill>
              </a:rPr>
              <a:t>Rescaling the data</a:t>
            </a:r>
          </a:p>
        </p:txBody>
      </p:sp>
    </p:spTree>
    <p:extLst>
      <p:ext uri="{BB962C8B-B14F-4D97-AF65-F5344CB8AC3E}">
        <p14:creationId xmlns:p14="http://schemas.microsoft.com/office/powerpoint/2010/main" val="2337401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Ink 1">
                <a:extLst>
                  <a:ext uri="{FF2B5EF4-FFF2-40B4-BE49-F238E27FC236}">
                    <a16:creationId xmlns:a16="http://schemas.microsoft.com/office/drawing/2014/main" id="{7AFA9043-0A58-3BD4-B56F-C7F341A6F37F}"/>
                  </a:ext>
                </a:extLst>
              </p14:cNvPr>
              <p14:cNvContentPartPr/>
              <p14:nvPr/>
            </p14:nvContentPartPr>
            <p14:xfrm>
              <a:off x="2106741" y="2581659"/>
              <a:ext cx="360" cy="360"/>
            </p14:xfrm>
          </p:contentPart>
        </mc:Choice>
        <mc:Fallback xmlns="">
          <p:pic>
            <p:nvPicPr>
              <p:cNvPr id="2" name="Ink 1">
                <a:extLst>
                  <a:ext uri="{FF2B5EF4-FFF2-40B4-BE49-F238E27FC236}">
                    <a16:creationId xmlns:a16="http://schemas.microsoft.com/office/drawing/2014/main" id="{7AFA9043-0A58-3BD4-B56F-C7F341A6F37F}"/>
                  </a:ext>
                </a:extLst>
              </p:cNvPr>
              <p:cNvPicPr/>
              <p:nvPr/>
            </p:nvPicPr>
            <p:blipFill>
              <a:blip r:embed="rId3"/>
              <a:stretch>
                <a:fillRect/>
              </a:stretch>
            </p:blipFill>
            <p:spPr>
              <a:xfrm>
                <a:off x="2088741" y="2474019"/>
                <a:ext cx="36000" cy="216000"/>
              </a:xfrm>
              <a:prstGeom prst="rect">
                <a:avLst/>
              </a:prstGeom>
            </p:spPr>
          </p:pic>
        </mc:Fallback>
      </mc:AlternateContent>
      <p:grpSp>
        <p:nvGrpSpPr>
          <p:cNvPr id="5" name="Group 4">
            <a:extLst>
              <a:ext uri="{FF2B5EF4-FFF2-40B4-BE49-F238E27FC236}">
                <a16:creationId xmlns:a16="http://schemas.microsoft.com/office/drawing/2014/main" id="{A5318BEF-F76E-8506-6777-B707BA4AFE17}"/>
              </a:ext>
            </a:extLst>
          </p:cNvPr>
          <p:cNvGrpSpPr/>
          <p:nvPr/>
        </p:nvGrpSpPr>
        <p:grpSpPr>
          <a:xfrm>
            <a:off x="3119421" y="1514979"/>
            <a:ext cx="360" cy="360"/>
            <a:chOff x="3119421" y="151497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Ink 2">
                  <a:extLst>
                    <a:ext uri="{FF2B5EF4-FFF2-40B4-BE49-F238E27FC236}">
                      <a16:creationId xmlns:a16="http://schemas.microsoft.com/office/drawing/2014/main" id="{386E96B9-DF7D-859B-9860-94E38AE91951}"/>
                    </a:ext>
                  </a:extLst>
                </p14:cNvPr>
                <p14:cNvContentPartPr/>
                <p14:nvPr/>
              </p14:nvContentPartPr>
              <p14:xfrm>
                <a:off x="3119421" y="1514979"/>
                <a:ext cx="360" cy="360"/>
              </p14:xfrm>
            </p:contentPart>
          </mc:Choice>
          <mc:Fallback xmlns="">
            <p:pic>
              <p:nvPicPr>
                <p:cNvPr id="3" name="Ink 2">
                  <a:extLst>
                    <a:ext uri="{FF2B5EF4-FFF2-40B4-BE49-F238E27FC236}">
                      <a16:creationId xmlns:a16="http://schemas.microsoft.com/office/drawing/2014/main" id="{386E96B9-DF7D-859B-9860-94E38AE91951}"/>
                    </a:ext>
                  </a:extLst>
                </p:cNvPr>
                <p:cNvPicPr/>
                <p:nvPr/>
              </p:nvPicPr>
              <p:blipFill>
                <a:blip r:embed="rId5"/>
                <a:stretch>
                  <a:fillRect/>
                </a:stretch>
              </p:blipFill>
              <p:spPr>
                <a:xfrm>
                  <a:off x="3101421" y="140697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Ink 3">
                  <a:extLst>
                    <a:ext uri="{FF2B5EF4-FFF2-40B4-BE49-F238E27FC236}">
                      <a16:creationId xmlns:a16="http://schemas.microsoft.com/office/drawing/2014/main" id="{91A73462-479F-207D-58E1-50FE03ADBF78}"/>
                    </a:ext>
                  </a:extLst>
                </p14:cNvPr>
                <p14:cNvContentPartPr/>
                <p14:nvPr/>
              </p14:nvContentPartPr>
              <p14:xfrm>
                <a:off x="3119421" y="1514979"/>
                <a:ext cx="360" cy="360"/>
              </p14:xfrm>
            </p:contentPart>
          </mc:Choice>
          <mc:Fallback xmlns="">
            <p:pic>
              <p:nvPicPr>
                <p:cNvPr id="4" name="Ink 3">
                  <a:extLst>
                    <a:ext uri="{FF2B5EF4-FFF2-40B4-BE49-F238E27FC236}">
                      <a16:creationId xmlns:a16="http://schemas.microsoft.com/office/drawing/2014/main" id="{91A73462-479F-207D-58E1-50FE03ADBF78}"/>
                    </a:ext>
                  </a:extLst>
                </p:cNvPr>
                <p:cNvPicPr/>
                <p:nvPr/>
              </p:nvPicPr>
              <p:blipFill>
                <a:blip r:embed="rId5"/>
                <a:stretch>
                  <a:fillRect/>
                </a:stretch>
              </p:blipFill>
              <p:spPr>
                <a:xfrm>
                  <a:off x="3101421" y="1406979"/>
                  <a:ext cx="36000" cy="216000"/>
                </a:xfrm>
                <a:prstGeom prst="rect">
                  <a:avLst/>
                </a:prstGeom>
              </p:spPr>
            </p:pic>
          </mc:Fallback>
        </mc:AlternateContent>
      </p:grpSp>
      <p:pic>
        <p:nvPicPr>
          <p:cNvPr id="5122" name="Picture 2">
            <a:extLst>
              <a:ext uri="{FF2B5EF4-FFF2-40B4-BE49-F238E27FC236}">
                <a16:creationId xmlns:a16="http://schemas.microsoft.com/office/drawing/2014/main" id="{D18FB4FB-2172-7F8B-1F5E-2DCD2B80EE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747" y="871847"/>
            <a:ext cx="4471288" cy="53607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A740123-3507-8F13-D81B-007F190809A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9035" y="825898"/>
            <a:ext cx="6911287" cy="53998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2CB91EA-D5E2-5BAD-EE6E-DD6FBFA1B6C9}"/>
              </a:ext>
            </a:extLst>
          </p:cNvPr>
          <p:cNvSpPr txBox="1"/>
          <p:nvPr/>
        </p:nvSpPr>
        <p:spPr>
          <a:xfrm>
            <a:off x="1475670" y="6192644"/>
            <a:ext cx="3780865" cy="367553"/>
          </a:xfrm>
          <a:prstGeom prst="rect">
            <a:avLst/>
          </a:prstGeom>
          <a:noFill/>
        </p:spPr>
        <p:txBody>
          <a:bodyPr wrap="square" rtlCol="0">
            <a:spAutoFit/>
          </a:bodyPr>
          <a:lstStyle/>
          <a:p>
            <a:r>
              <a:rPr lang="en-IN" dirty="0" err="1"/>
              <a:t>Mutual_info_classif</a:t>
            </a:r>
            <a:endParaRPr lang="en-IN" dirty="0"/>
          </a:p>
        </p:txBody>
      </p:sp>
      <p:sp>
        <p:nvSpPr>
          <p:cNvPr id="7" name="TextBox 6">
            <a:extLst>
              <a:ext uri="{FF2B5EF4-FFF2-40B4-BE49-F238E27FC236}">
                <a16:creationId xmlns:a16="http://schemas.microsoft.com/office/drawing/2014/main" id="{24C9277A-0D50-5803-4018-CF2E043C1A8F}"/>
              </a:ext>
            </a:extLst>
          </p:cNvPr>
          <p:cNvSpPr txBox="1"/>
          <p:nvPr/>
        </p:nvSpPr>
        <p:spPr>
          <a:xfrm>
            <a:off x="7287111" y="6232622"/>
            <a:ext cx="5423647" cy="369332"/>
          </a:xfrm>
          <a:prstGeom prst="rect">
            <a:avLst/>
          </a:prstGeom>
          <a:noFill/>
        </p:spPr>
        <p:txBody>
          <a:bodyPr wrap="square" rtlCol="0">
            <a:spAutoFit/>
          </a:bodyPr>
          <a:lstStyle/>
          <a:p>
            <a:r>
              <a:rPr lang="en-IN" dirty="0"/>
              <a:t>Extra Trees Classifier</a:t>
            </a:r>
          </a:p>
        </p:txBody>
      </p:sp>
      <p:sp>
        <p:nvSpPr>
          <p:cNvPr id="9" name="TextBox 8">
            <a:extLst>
              <a:ext uri="{FF2B5EF4-FFF2-40B4-BE49-F238E27FC236}">
                <a16:creationId xmlns:a16="http://schemas.microsoft.com/office/drawing/2014/main" id="{C5145446-AA64-54E2-22C0-A996B3C91CF3}"/>
              </a:ext>
            </a:extLst>
          </p:cNvPr>
          <p:cNvSpPr txBox="1"/>
          <p:nvPr/>
        </p:nvSpPr>
        <p:spPr>
          <a:xfrm>
            <a:off x="3921760" y="82232"/>
            <a:ext cx="6380480" cy="584775"/>
          </a:xfrm>
          <a:prstGeom prst="rect">
            <a:avLst/>
          </a:prstGeom>
          <a:noFill/>
        </p:spPr>
        <p:txBody>
          <a:bodyPr wrap="square" rtlCol="0">
            <a:spAutoFit/>
          </a:bodyPr>
          <a:lstStyle/>
          <a:p>
            <a:r>
              <a:rPr lang="en-IN" sz="3200" b="1" dirty="0">
                <a:solidFill>
                  <a:schemeClr val="accent6"/>
                </a:solidFill>
                <a:latin typeface="Arial" panose="020B0604020202020204" pitchFamily="34" charset="0"/>
                <a:cs typeface="Arial" panose="020B0604020202020204" pitchFamily="34" charset="0"/>
              </a:rPr>
              <a:t>Feature Selection</a:t>
            </a:r>
          </a:p>
        </p:txBody>
      </p:sp>
    </p:spTree>
    <p:extLst>
      <p:ext uri="{BB962C8B-B14F-4D97-AF65-F5344CB8AC3E}">
        <p14:creationId xmlns:p14="http://schemas.microsoft.com/office/powerpoint/2010/main" val="3806640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F27A1C-42F8-A206-D1CD-3F57B84F5E69}"/>
              </a:ext>
            </a:extLst>
          </p:cNvPr>
          <p:cNvSpPr txBox="1"/>
          <p:nvPr/>
        </p:nvSpPr>
        <p:spPr>
          <a:xfrm>
            <a:off x="636494" y="537882"/>
            <a:ext cx="9861177" cy="4247317"/>
          </a:xfrm>
          <a:prstGeom prst="rect">
            <a:avLst/>
          </a:prstGeom>
          <a:noFill/>
        </p:spPr>
        <p:txBody>
          <a:bodyPr wrap="square" rtlCol="0">
            <a:spAutoFit/>
          </a:bodyPr>
          <a:lstStyle/>
          <a:p>
            <a:r>
              <a:rPr lang="en-IN" dirty="0"/>
              <a:t>As stated earlier from EDA, the features ‘State’, ‘</a:t>
            </a:r>
            <a:r>
              <a:rPr lang="en-IN" dirty="0" err="1"/>
              <a:t>acc_length</a:t>
            </a:r>
            <a:r>
              <a:rPr lang="en-IN" dirty="0"/>
              <a:t>’, ‘</a:t>
            </a:r>
            <a:r>
              <a:rPr lang="en-IN" dirty="0" err="1"/>
              <a:t>area_code</a:t>
            </a:r>
            <a:r>
              <a:rPr lang="en-IN" dirty="0"/>
              <a:t>’ does not contribute much to model building.</a:t>
            </a:r>
          </a:p>
          <a:p>
            <a:endParaRPr lang="en-IN" dirty="0"/>
          </a:p>
          <a:p>
            <a:r>
              <a:rPr lang="en-IN" dirty="0"/>
              <a:t>After rescaling the data using the </a:t>
            </a:r>
            <a:r>
              <a:rPr lang="en-IN" dirty="0" err="1"/>
              <a:t>MinMaxScaler</a:t>
            </a:r>
            <a:r>
              <a:rPr lang="en-IN" dirty="0"/>
              <a:t>, ’</a:t>
            </a:r>
            <a:r>
              <a:rPr lang="en-IN" dirty="0" err="1"/>
              <a:t>mutual_info_classif’and</a:t>
            </a:r>
            <a:r>
              <a:rPr lang="en-IN" dirty="0"/>
              <a:t> ‘Extra Trees Classifier’ are used to get the information gain from each feature.</a:t>
            </a:r>
          </a:p>
          <a:p>
            <a:endParaRPr lang="en-IN" dirty="0"/>
          </a:p>
          <a:p>
            <a:r>
              <a:rPr lang="en-IN" dirty="0" err="1"/>
              <a:t>Day_charge</a:t>
            </a:r>
            <a:r>
              <a:rPr lang="en-IN" dirty="0"/>
              <a:t>, </a:t>
            </a:r>
            <a:r>
              <a:rPr lang="en-IN" dirty="0" err="1"/>
              <a:t>day_min</a:t>
            </a:r>
            <a:r>
              <a:rPr lang="en-IN" dirty="0"/>
              <a:t>, </a:t>
            </a:r>
            <a:r>
              <a:rPr lang="en-IN" dirty="0" err="1"/>
              <a:t>intl_plan</a:t>
            </a:r>
            <a:r>
              <a:rPr lang="en-IN" dirty="0"/>
              <a:t>, </a:t>
            </a:r>
            <a:r>
              <a:rPr lang="en-IN" dirty="0" err="1"/>
              <a:t>customer_calls</a:t>
            </a:r>
            <a:r>
              <a:rPr lang="en-IN" dirty="0"/>
              <a:t> came out to be the important features.</a:t>
            </a:r>
          </a:p>
          <a:p>
            <a:endParaRPr lang="en-IN" dirty="0"/>
          </a:p>
          <a:p>
            <a:r>
              <a:rPr lang="en-IN" dirty="0"/>
              <a:t>However, the results were different from these after adding the new feature</a:t>
            </a:r>
          </a:p>
          <a:p>
            <a:r>
              <a:rPr lang="en-IN" dirty="0"/>
              <a:t>‘</a:t>
            </a:r>
            <a:r>
              <a:rPr lang="en-IN" dirty="0" err="1"/>
              <a:t>total_charge</a:t>
            </a:r>
            <a:r>
              <a:rPr lang="en-IN" dirty="0"/>
              <a:t>’= </a:t>
            </a:r>
            <a:r>
              <a:rPr lang="en-IN" dirty="0" err="1"/>
              <a:t>day_charge</a:t>
            </a:r>
            <a:r>
              <a:rPr lang="en-IN" dirty="0"/>
              <a:t> + </a:t>
            </a:r>
            <a:r>
              <a:rPr lang="en-IN" dirty="0" err="1"/>
              <a:t>eve_charge</a:t>
            </a:r>
            <a:r>
              <a:rPr lang="en-IN" dirty="0"/>
              <a:t>+ </a:t>
            </a:r>
            <a:r>
              <a:rPr lang="en-IN" dirty="0" err="1"/>
              <a:t>night_charge</a:t>
            </a:r>
            <a:r>
              <a:rPr lang="en-IN" dirty="0"/>
              <a:t>+ </a:t>
            </a:r>
            <a:r>
              <a:rPr lang="en-IN" dirty="0" err="1"/>
              <a:t>intl_charge</a:t>
            </a:r>
            <a:r>
              <a:rPr lang="en-IN" dirty="0"/>
              <a:t>.</a:t>
            </a:r>
          </a:p>
          <a:p>
            <a:endParaRPr lang="en-IN" dirty="0"/>
          </a:p>
          <a:p>
            <a:r>
              <a:rPr lang="en-IN" dirty="0"/>
              <a:t>The </a:t>
            </a:r>
            <a:r>
              <a:rPr lang="en-IN" dirty="0" err="1"/>
              <a:t>mutual_info_classif</a:t>
            </a:r>
            <a:r>
              <a:rPr lang="en-IN" dirty="0"/>
              <a:t>, Extra Tress Classifier and even Recursive Feature Analysis concluded ‘</a:t>
            </a:r>
            <a:r>
              <a:rPr lang="en-IN" dirty="0" err="1"/>
              <a:t>total_charge</a:t>
            </a:r>
            <a:r>
              <a:rPr lang="en-IN" dirty="0"/>
              <a:t>’, ‘</a:t>
            </a:r>
            <a:r>
              <a:rPr lang="en-IN" dirty="0" err="1"/>
              <a:t>intl_plan</a:t>
            </a:r>
            <a:r>
              <a:rPr lang="en-IN" dirty="0"/>
              <a:t>’, ‘</a:t>
            </a:r>
            <a:r>
              <a:rPr lang="en-IN" dirty="0" err="1"/>
              <a:t>voice_plan</a:t>
            </a:r>
            <a:r>
              <a:rPr lang="en-IN" dirty="0"/>
              <a:t>’, ‘</a:t>
            </a:r>
            <a:r>
              <a:rPr lang="en-IN" dirty="0" err="1"/>
              <a:t>customer_calls</a:t>
            </a:r>
            <a:r>
              <a:rPr lang="en-IN" dirty="0"/>
              <a:t>’ to be the important features.</a:t>
            </a:r>
          </a:p>
          <a:p>
            <a:endParaRPr lang="en-IN" dirty="0"/>
          </a:p>
          <a:p>
            <a:r>
              <a:rPr lang="en-IN" dirty="0"/>
              <a:t>So, the models are built considering these 4 features.</a:t>
            </a:r>
          </a:p>
        </p:txBody>
      </p:sp>
    </p:spTree>
    <p:extLst>
      <p:ext uri="{BB962C8B-B14F-4D97-AF65-F5344CB8AC3E}">
        <p14:creationId xmlns:p14="http://schemas.microsoft.com/office/powerpoint/2010/main" val="43017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CCF355-98F7-FD38-639F-D680666227D4}"/>
              </a:ext>
            </a:extLst>
          </p:cNvPr>
          <p:cNvSpPr txBox="1"/>
          <p:nvPr/>
        </p:nvSpPr>
        <p:spPr>
          <a:xfrm>
            <a:off x="537882" y="358588"/>
            <a:ext cx="9197789" cy="369332"/>
          </a:xfrm>
          <a:prstGeom prst="rect">
            <a:avLst/>
          </a:prstGeom>
          <a:noFill/>
        </p:spPr>
        <p:txBody>
          <a:bodyPr wrap="square" rtlCol="0">
            <a:spAutoFit/>
          </a:bodyPr>
          <a:lstStyle/>
          <a:p>
            <a:r>
              <a:rPr lang="en-IN" dirty="0"/>
              <a:t>Adding the feature , </a:t>
            </a:r>
            <a:r>
              <a:rPr lang="en-IN" dirty="0" err="1"/>
              <a:t>total_charge</a:t>
            </a:r>
            <a:r>
              <a:rPr lang="en-IN" dirty="0"/>
              <a:t> = </a:t>
            </a:r>
            <a:r>
              <a:rPr lang="en-IN" dirty="0" err="1"/>
              <a:t>intl_charge</a:t>
            </a:r>
            <a:r>
              <a:rPr lang="en-IN" dirty="0"/>
              <a:t> + </a:t>
            </a:r>
            <a:r>
              <a:rPr lang="en-IN" dirty="0" err="1"/>
              <a:t>day_charge</a:t>
            </a:r>
            <a:r>
              <a:rPr lang="en-IN" dirty="0"/>
              <a:t> + </a:t>
            </a:r>
            <a:r>
              <a:rPr lang="en-IN" dirty="0" err="1"/>
              <a:t>eve_charge</a:t>
            </a:r>
            <a:r>
              <a:rPr lang="en-IN" dirty="0"/>
              <a:t> + </a:t>
            </a:r>
            <a:r>
              <a:rPr lang="en-IN" dirty="0" err="1"/>
              <a:t>night_charge</a:t>
            </a:r>
            <a:endParaRPr lang="en-IN" dirty="0"/>
          </a:p>
        </p:txBody>
      </p:sp>
      <p:pic>
        <p:nvPicPr>
          <p:cNvPr id="1026" name="Picture 2">
            <a:extLst>
              <a:ext uri="{FF2B5EF4-FFF2-40B4-BE49-F238E27FC236}">
                <a16:creationId xmlns:a16="http://schemas.microsoft.com/office/drawing/2014/main" id="{BEE998EA-0AD5-331E-34FC-CB1AB0695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86" y="904875"/>
            <a:ext cx="375285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A90A468-6C36-FE2D-F25D-8977235F6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386" y="904875"/>
            <a:ext cx="384810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18A73DE-36DE-532B-1348-CF7A4C8A25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6823" y="898054"/>
            <a:ext cx="375285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A8B01FC-6FCA-F46C-DF75-D24642C037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254" y="3776979"/>
            <a:ext cx="375285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2CE91B27-7489-A078-677F-3AB1A3D962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5386" y="3805154"/>
            <a:ext cx="3810000" cy="2524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AF0E31-D157-E839-8EBA-AEC844C49462}"/>
              </a:ext>
            </a:extLst>
          </p:cNvPr>
          <p:cNvSpPr txBox="1"/>
          <p:nvPr/>
        </p:nvSpPr>
        <p:spPr>
          <a:xfrm>
            <a:off x="5531225" y="3407647"/>
            <a:ext cx="2991411" cy="369332"/>
          </a:xfrm>
          <a:prstGeom prst="rect">
            <a:avLst/>
          </a:prstGeom>
          <a:noFill/>
        </p:spPr>
        <p:txBody>
          <a:bodyPr wrap="square" rtlCol="0">
            <a:spAutoFit/>
          </a:bodyPr>
          <a:lstStyle/>
          <a:p>
            <a:r>
              <a:rPr lang="en-IN" dirty="0"/>
              <a:t>Between 20 to 40</a:t>
            </a:r>
          </a:p>
        </p:txBody>
      </p:sp>
      <p:sp>
        <p:nvSpPr>
          <p:cNvPr id="4" name="TextBox 3">
            <a:extLst>
              <a:ext uri="{FF2B5EF4-FFF2-40B4-BE49-F238E27FC236}">
                <a16:creationId xmlns:a16="http://schemas.microsoft.com/office/drawing/2014/main" id="{CEFF5EDD-C2AB-18C5-5BC0-C8921DDA77D1}"/>
              </a:ext>
            </a:extLst>
          </p:cNvPr>
          <p:cNvSpPr txBox="1"/>
          <p:nvPr/>
        </p:nvSpPr>
        <p:spPr>
          <a:xfrm>
            <a:off x="9141200" y="3435822"/>
            <a:ext cx="3197037" cy="369332"/>
          </a:xfrm>
          <a:prstGeom prst="rect">
            <a:avLst/>
          </a:prstGeom>
          <a:noFill/>
        </p:spPr>
        <p:txBody>
          <a:bodyPr wrap="square" rtlCol="0">
            <a:spAutoFit/>
          </a:bodyPr>
          <a:lstStyle/>
          <a:p>
            <a:r>
              <a:rPr lang="en-IN" dirty="0"/>
              <a:t>Between 40 to 60</a:t>
            </a:r>
          </a:p>
        </p:txBody>
      </p:sp>
      <p:sp>
        <p:nvSpPr>
          <p:cNvPr id="5" name="TextBox 4">
            <a:extLst>
              <a:ext uri="{FF2B5EF4-FFF2-40B4-BE49-F238E27FC236}">
                <a16:creationId xmlns:a16="http://schemas.microsoft.com/office/drawing/2014/main" id="{75F922B2-F363-4476-3255-CC5B25B46662}"/>
              </a:ext>
            </a:extLst>
          </p:cNvPr>
          <p:cNvSpPr txBox="1"/>
          <p:nvPr/>
        </p:nvSpPr>
        <p:spPr>
          <a:xfrm>
            <a:off x="1488141" y="6307926"/>
            <a:ext cx="3146611" cy="369332"/>
          </a:xfrm>
          <a:prstGeom prst="rect">
            <a:avLst/>
          </a:prstGeom>
          <a:noFill/>
        </p:spPr>
        <p:txBody>
          <a:bodyPr wrap="square" rtlCol="0">
            <a:spAutoFit/>
          </a:bodyPr>
          <a:lstStyle/>
          <a:p>
            <a:r>
              <a:rPr lang="en-IN" dirty="0"/>
              <a:t>Between 60 to 80</a:t>
            </a:r>
          </a:p>
        </p:txBody>
      </p:sp>
      <p:sp>
        <p:nvSpPr>
          <p:cNvPr id="6" name="TextBox 5">
            <a:extLst>
              <a:ext uri="{FF2B5EF4-FFF2-40B4-BE49-F238E27FC236}">
                <a16:creationId xmlns:a16="http://schemas.microsoft.com/office/drawing/2014/main" id="{AD82D284-707C-AB83-E34D-15E701540635}"/>
              </a:ext>
            </a:extLst>
          </p:cNvPr>
          <p:cNvSpPr txBox="1"/>
          <p:nvPr/>
        </p:nvSpPr>
        <p:spPr>
          <a:xfrm>
            <a:off x="5531225" y="6247316"/>
            <a:ext cx="3248586" cy="376154"/>
          </a:xfrm>
          <a:prstGeom prst="rect">
            <a:avLst/>
          </a:prstGeom>
          <a:noFill/>
        </p:spPr>
        <p:txBody>
          <a:bodyPr wrap="square" rtlCol="0">
            <a:spAutoFit/>
          </a:bodyPr>
          <a:lstStyle/>
          <a:p>
            <a:r>
              <a:rPr lang="en-IN" dirty="0"/>
              <a:t>Between 80 to 100</a:t>
            </a:r>
          </a:p>
        </p:txBody>
      </p:sp>
    </p:spTree>
    <p:extLst>
      <p:ext uri="{BB962C8B-B14F-4D97-AF65-F5344CB8AC3E}">
        <p14:creationId xmlns:p14="http://schemas.microsoft.com/office/powerpoint/2010/main" val="491354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5D38D63-F466-60FA-911C-A1366D15D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34" y="950259"/>
            <a:ext cx="5298141" cy="52622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F9ED0DE-FBFF-1CC0-09FE-BF4C85533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1575" y="1013012"/>
            <a:ext cx="6572251" cy="50202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13F9994-EC46-9892-4B52-318E533FFD51}"/>
              </a:ext>
            </a:extLst>
          </p:cNvPr>
          <p:cNvSpPr txBox="1"/>
          <p:nvPr/>
        </p:nvSpPr>
        <p:spPr>
          <a:xfrm>
            <a:off x="2160494" y="6234952"/>
            <a:ext cx="2859741" cy="369332"/>
          </a:xfrm>
          <a:prstGeom prst="rect">
            <a:avLst/>
          </a:prstGeom>
          <a:noFill/>
        </p:spPr>
        <p:txBody>
          <a:bodyPr wrap="square">
            <a:spAutoFit/>
          </a:bodyPr>
          <a:lstStyle/>
          <a:p>
            <a:r>
              <a:rPr lang="en-IN" dirty="0" err="1"/>
              <a:t>Mutual_info_classif</a:t>
            </a:r>
            <a:endParaRPr lang="en-IN" dirty="0"/>
          </a:p>
        </p:txBody>
      </p:sp>
      <p:sp>
        <p:nvSpPr>
          <p:cNvPr id="5" name="TextBox 4">
            <a:extLst>
              <a:ext uri="{FF2B5EF4-FFF2-40B4-BE49-F238E27FC236}">
                <a16:creationId xmlns:a16="http://schemas.microsoft.com/office/drawing/2014/main" id="{120E9652-442D-3BC6-73F5-418DEF2DE30F}"/>
              </a:ext>
            </a:extLst>
          </p:cNvPr>
          <p:cNvSpPr txBox="1"/>
          <p:nvPr/>
        </p:nvSpPr>
        <p:spPr>
          <a:xfrm>
            <a:off x="7413812" y="6212540"/>
            <a:ext cx="2617694" cy="369332"/>
          </a:xfrm>
          <a:prstGeom prst="rect">
            <a:avLst/>
          </a:prstGeom>
          <a:noFill/>
        </p:spPr>
        <p:txBody>
          <a:bodyPr wrap="square">
            <a:spAutoFit/>
          </a:bodyPr>
          <a:lstStyle/>
          <a:p>
            <a:r>
              <a:rPr lang="en-IN" dirty="0"/>
              <a:t>Extra Trees Classifier</a:t>
            </a:r>
          </a:p>
        </p:txBody>
      </p:sp>
      <p:sp>
        <p:nvSpPr>
          <p:cNvPr id="6" name="TextBox 5">
            <a:extLst>
              <a:ext uri="{FF2B5EF4-FFF2-40B4-BE49-F238E27FC236}">
                <a16:creationId xmlns:a16="http://schemas.microsoft.com/office/drawing/2014/main" id="{80E60414-32FB-4074-EC61-A359C9A30D9F}"/>
              </a:ext>
            </a:extLst>
          </p:cNvPr>
          <p:cNvSpPr txBox="1"/>
          <p:nvPr/>
        </p:nvSpPr>
        <p:spPr>
          <a:xfrm>
            <a:off x="1030941" y="224118"/>
            <a:ext cx="6499412" cy="461665"/>
          </a:xfrm>
          <a:prstGeom prst="rect">
            <a:avLst/>
          </a:prstGeom>
          <a:noFill/>
        </p:spPr>
        <p:txBody>
          <a:bodyPr wrap="square" rtlCol="0">
            <a:spAutoFit/>
          </a:bodyPr>
          <a:lstStyle/>
          <a:p>
            <a:r>
              <a:rPr lang="en-IN" sz="2400" b="1" dirty="0">
                <a:solidFill>
                  <a:schemeClr val="accent1">
                    <a:lumMod val="50000"/>
                  </a:schemeClr>
                </a:solidFill>
                <a:latin typeface="Arial Black" panose="020B0A04020102020204" pitchFamily="34" charset="0"/>
              </a:rPr>
              <a:t>After adding the feature </a:t>
            </a:r>
            <a:r>
              <a:rPr lang="en-IN" sz="2400" b="1" dirty="0" err="1">
                <a:solidFill>
                  <a:schemeClr val="accent1">
                    <a:lumMod val="50000"/>
                  </a:schemeClr>
                </a:solidFill>
                <a:latin typeface="Arial Black" panose="020B0A04020102020204" pitchFamily="34" charset="0"/>
              </a:rPr>
              <a:t>total_charge</a:t>
            </a:r>
            <a:endParaRPr lang="en-IN" sz="2400" b="1" dirty="0">
              <a:solidFill>
                <a:schemeClr val="accent1">
                  <a:lumMod val="50000"/>
                </a:schemeClr>
              </a:solidFill>
              <a:latin typeface="Arial Black" panose="020B0A04020102020204" pitchFamily="34" charset="0"/>
            </a:endParaRPr>
          </a:p>
        </p:txBody>
      </p:sp>
    </p:spTree>
    <p:extLst>
      <p:ext uri="{BB962C8B-B14F-4D97-AF65-F5344CB8AC3E}">
        <p14:creationId xmlns:p14="http://schemas.microsoft.com/office/powerpoint/2010/main" val="2149474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5E5D0B3-F4DE-CD2B-E807-AEF3288FBF1A}"/>
              </a:ext>
            </a:extLst>
          </p:cNvPr>
          <p:cNvPicPr>
            <a:picLocks noChangeAspect="1"/>
          </p:cNvPicPr>
          <p:nvPr/>
        </p:nvPicPr>
        <p:blipFill>
          <a:blip r:embed="rId2"/>
          <a:stretch>
            <a:fillRect/>
          </a:stretch>
        </p:blipFill>
        <p:spPr>
          <a:xfrm>
            <a:off x="339675" y="97634"/>
            <a:ext cx="10041453" cy="4667450"/>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2A2A03C3-3DFB-8CFA-1A71-B1E2D5949324}"/>
                  </a:ext>
                </a:extLst>
              </p14:cNvPr>
              <p14:cNvContentPartPr/>
              <p14:nvPr/>
            </p14:nvContentPartPr>
            <p14:xfrm>
              <a:off x="4822941" y="3262779"/>
              <a:ext cx="142920" cy="9720"/>
            </p14:xfrm>
          </p:contentPart>
        </mc:Choice>
        <mc:Fallback xmlns="">
          <p:pic>
            <p:nvPicPr>
              <p:cNvPr id="21" name="Ink 20">
                <a:extLst>
                  <a:ext uri="{FF2B5EF4-FFF2-40B4-BE49-F238E27FC236}">
                    <a16:creationId xmlns:a16="http://schemas.microsoft.com/office/drawing/2014/main" id="{2A2A03C3-3DFB-8CFA-1A71-B1E2D5949324}"/>
                  </a:ext>
                </a:extLst>
              </p:cNvPr>
              <p:cNvPicPr/>
              <p:nvPr/>
            </p:nvPicPr>
            <p:blipFill>
              <a:blip r:embed="rId4"/>
              <a:stretch>
                <a:fillRect/>
              </a:stretch>
            </p:blipFill>
            <p:spPr>
              <a:xfrm>
                <a:off x="4786941" y="3191139"/>
                <a:ext cx="21456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35527184-6356-E85F-632A-2E30EB37FF28}"/>
                  </a:ext>
                </a:extLst>
              </p14:cNvPr>
              <p14:cNvContentPartPr/>
              <p14:nvPr/>
            </p14:nvContentPartPr>
            <p14:xfrm>
              <a:off x="5423421" y="3209499"/>
              <a:ext cx="157320" cy="3960"/>
            </p14:xfrm>
          </p:contentPart>
        </mc:Choice>
        <mc:Fallback xmlns="">
          <p:pic>
            <p:nvPicPr>
              <p:cNvPr id="22" name="Ink 21">
                <a:extLst>
                  <a:ext uri="{FF2B5EF4-FFF2-40B4-BE49-F238E27FC236}">
                    <a16:creationId xmlns:a16="http://schemas.microsoft.com/office/drawing/2014/main" id="{35527184-6356-E85F-632A-2E30EB37FF28}"/>
                  </a:ext>
                </a:extLst>
              </p:cNvPr>
              <p:cNvPicPr/>
              <p:nvPr/>
            </p:nvPicPr>
            <p:blipFill>
              <a:blip r:embed="rId6"/>
              <a:stretch>
                <a:fillRect/>
              </a:stretch>
            </p:blipFill>
            <p:spPr>
              <a:xfrm>
                <a:off x="5387421" y="3137499"/>
                <a:ext cx="22896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2E5D6C5D-9C84-B8E2-9A2E-758C3DF8339F}"/>
                  </a:ext>
                </a:extLst>
              </p14:cNvPr>
              <p14:cNvContentPartPr/>
              <p14:nvPr/>
            </p14:nvContentPartPr>
            <p14:xfrm>
              <a:off x="9439581" y="3245139"/>
              <a:ext cx="115920" cy="360"/>
            </p14:xfrm>
          </p:contentPart>
        </mc:Choice>
        <mc:Fallback xmlns="">
          <p:pic>
            <p:nvPicPr>
              <p:cNvPr id="23" name="Ink 22">
                <a:extLst>
                  <a:ext uri="{FF2B5EF4-FFF2-40B4-BE49-F238E27FC236}">
                    <a16:creationId xmlns:a16="http://schemas.microsoft.com/office/drawing/2014/main" id="{2E5D6C5D-9C84-B8E2-9A2E-758C3DF8339F}"/>
                  </a:ext>
                </a:extLst>
              </p:cNvPr>
              <p:cNvPicPr/>
              <p:nvPr/>
            </p:nvPicPr>
            <p:blipFill>
              <a:blip r:embed="rId8"/>
              <a:stretch>
                <a:fillRect/>
              </a:stretch>
            </p:blipFill>
            <p:spPr>
              <a:xfrm>
                <a:off x="9403941" y="3173139"/>
                <a:ext cx="1875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9500E3A4-86EB-4CEA-E491-C13152A04340}"/>
                  </a:ext>
                </a:extLst>
              </p14:cNvPr>
              <p14:cNvContentPartPr/>
              <p14:nvPr/>
            </p14:nvContentPartPr>
            <p14:xfrm>
              <a:off x="9699861" y="3227139"/>
              <a:ext cx="151560" cy="360"/>
            </p14:xfrm>
          </p:contentPart>
        </mc:Choice>
        <mc:Fallback xmlns="">
          <p:pic>
            <p:nvPicPr>
              <p:cNvPr id="24" name="Ink 23">
                <a:extLst>
                  <a:ext uri="{FF2B5EF4-FFF2-40B4-BE49-F238E27FC236}">
                    <a16:creationId xmlns:a16="http://schemas.microsoft.com/office/drawing/2014/main" id="{9500E3A4-86EB-4CEA-E491-C13152A04340}"/>
                  </a:ext>
                </a:extLst>
              </p:cNvPr>
              <p:cNvPicPr/>
              <p:nvPr/>
            </p:nvPicPr>
            <p:blipFill>
              <a:blip r:embed="rId10"/>
              <a:stretch>
                <a:fillRect/>
              </a:stretch>
            </p:blipFill>
            <p:spPr>
              <a:xfrm>
                <a:off x="9663861" y="3155499"/>
                <a:ext cx="2232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A6DF9448-D24C-D9B0-35C5-59CF82172C9A}"/>
                  </a:ext>
                </a:extLst>
              </p14:cNvPr>
              <p14:cNvContentPartPr/>
              <p14:nvPr/>
            </p14:nvContentPartPr>
            <p14:xfrm>
              <a:off x="5253141" y="3863619"/>
              <a:ext cx="1119600" cy="72360"/>
            </p14:xfrm>
          </p:contentPart>
        </mc:Choice>
        <mc:Fallback xmlns="">
          <p:pic>
            <p:nvPicPr>
              <p:cNvPr id="26" name="Ink 25">
                <a:extLst>
                  <a:ext uri="{FF2B5EF4-FFF2-40B4-BE49-F238E27FC236}">
                    <a16:creationId xmlns:a16="http://schemas.microsoft.com/office/drawing/2014/main" id="{A6DF9448-D24C-D9B0-35C5-59CF82172C9A}"/>
                  </a:ext>
                </a:extLst>
              </p:cNvPr>
              <p:cNvPicPr/>
              <p:nvPr/>
            </p:nvPicPr>
            <p:blipFill>
              <a:blip r:embed="rId12"/>
              <a:stretch>
                <a:fillRect/>
              </a:stretch>
            </p:blipFill>
            <p:spPr>
              <a:xfrm>
                <a:off x="5217141" y="3791979"/>
                <a:ext cx="1191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F20F1B82-5769-2C9C-2E5A-BA88732EB5F9}"/>
                  </a:ext>
                </a:extLst>
              </p14:cNvPr>
              <p14:cNvContentPartPr/>
              <p14:nvPr/>
            </p14:nvContentPartPr>
            <p14:xfrm>
              <a:off x="1129341" y="4060539"/>
              <a:ext cx="1048680" cy="81720"/>
            </p14:xfrm>
          </p:contentPart>
        </mc:Choice>
        <mc:Fallback xmlns="">
          <p:pic>
            <p:nvPicPr>
              <p:cNvPr id="27" name="Ink 26">
                <a:extLst>
                  <a:ext uri="{FF2B5EF4-FFF2-40B4-BE49-F238E27FC236}">
                    <a16:creationId xmlns:a16="http://schemas.microsoft.com/office/drawing/2014/main" id="{F20F1B82-5769-2C9C-2E5A-BA88732EB5F9}"/>
                  </a:ext>
                </a:extLst>
              </p:cNvPr>
              <p:cNvPicPr/>
              <p:nvPr/>
            </p:nvPicPr>
            <p:blipFill>
              <a:blip r:embed="rId14"/>
              <a:stretch>
                <a:fillRect/>
              </a:stretch>
            </p:blipFill>
            <p:spPr>
              <a:xfrm>
                <a:off x="1093341" y="3988899"/>
                <a:ext cx="112032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 name="Ink 27">
                <a:extLst>
                  <a:ext uri="{FF2B5EF4-FFF2-40B4-BE49-F238E27FC236}">
                    <a16:creationId xmlns:a16="http://schemas.microsoft.com/office/drawing/2014/main" id="{D8B69281-5FC9-569A-24CE-CE5EF47E1CCC}"/>
                  </a:ext>
                </a:extLst>
              </p14:cNvPr>
              <p14:cNvContentPartPr/>
              <p14:nvPr/>
            </p14:nvContentPartPr>
            <p14:xfrm>
              <a:off x="1120341" y="4554099"/>
              <a:ext cx="1254600" cy="18360"/>
            </p14:xfrm>
          </p:contentPart>
        </mc:Choice>
        <mc:Fallback xmlns="">
          <p:pic>
            <p:nvPicPr>
              <p:cNvPr id="28" name="Ink 27">
                <a:extLst>
                  <a:ext uri="{FF2B5EF4-FFF2-40B4-BE49-F238E27FC236}">
                    <a16:creationId xmlns:a16="http://schemas.microsoft.com/office/drawing/2014/main" id="{D8B69281-5FC9-569A-24CE-CE5EF47E1CCC}"/>
                  </a:ext>
                </a:extLst>
              </p:cNvPr>
              <p:cNvPicPr/>
              <p:nvPr/>
            </p:nvPicPr>
            <p:blipFill>
              <a:blip r:embed="rId16"/>
              <a:stretch>
                <a:fillRect/>
              </a:stretch>
            </p:blipFill>
            <p:spPr>
              <a:xfrm>
                <a:off x="1084341" y="4482459"/>
                <a:ext cx="13262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9" name="Ink 28">
                <a:extLst>
                  <a:ext uri="{FF2B5EF4-FFF2-40B4-BE49-F238E27FC236}">
                    <a16:creationId xmlns:a16="http://schemas.microsoft.com/office/drawing/2014/main" id="{0D7E7A3B-E3B4-7F6F-F88B-B8EA15217217}"/>
                  </a:ext>
                </a:extLst>
              </p14:cNvPr>
              <p14:cNvContentPartPr/>
              <p14:nvPr/>
            </p14:nvContentPartPr>
            <p14:xfrm>
              <a:off x="5799981" y="4410459"/>
              <a:ext cx="1613520" cy="36720"/>
            </p14:xfrm>
          </p:contentPart>
        </mc:Choice>
        <mc:Fallback xmlns="">
          <p:pic>
            <p:nvPicPr>
              <p:cNvPr id="29" name="Ink 28">
                <a:extLst>
                  <a:ext uri="{FF2B5EF4-FFF2-40B4-BE49-F238E27FC236}">
                    <a16:creationId xmlns:a16="http://schemas.microsoft.com/office/drawing/2014/main" id="{0D7E7A3B-E3B4-7F6F-F88B-B8EA15217217}"/>
                  </a:ext>
                </a:extLst>
              </p:cNvPr>
              <p:cNvPicPr/>
              <p:nvPr/>
            </p:nvPicPr>
            <p:blipFill>
              <a:blip r:embed="rId18"/>
              <a:stretch>
                <a:fillRect/>
              </a:stretch>
            </p:blipFill>
            <p:spPr>
              <a:xfrm>
                <a:off x="5763981" y="4338819"/>
                <a:ext cx="1685160" cy="180360"/>
              </a:xfrm>
              <a:prstGeom prst="rect">
                <a:avLst/>
              </a:prstGeom>
            </p:spPr>
          </p:pic>
        </mc:Fallback>
      </mc:AlternateContent>
      <p:sp>
        <p:nvSpPr>
          <p:cNvPr id="30" name="TextBox 29">
            <a:extLst>
              <a:ext uri="{FF2B5EF4-FFF2-40B4-BE49-F238E27FC236}">
                <a16:creationId xmlns:a16="http://schemas.microsoft.com/office/drawing/2014/main" id="{0BF825FF-CF18-6183-3293-39EFF3D7CA70}"/>
              </a:ext>
            </a:extLst>
          </p:cNvPr>
          <p:cNvSpPr txBox="1"/>
          <p:nvPr/>
        </p:nvSpPr>
        <p:spPr>
          <a:xfrm>
            <a:off x="582706" y="5082988"/>
            <a:ext cx="11277600" cy="1384995"/>
          </a:xfrm>
          <a:prstGeom prst="rect">
            <a:avLst/>
          </a:prstGeom>
          <a:noFill/>
        </p:spPr>
        <p:txBody>
          <a:bodyPr wrap="square" rtlCol="0">
            <a:spAutoFit/>
          </a:bodyPr>
          <a:lstStyle/>
          <a:p>
            <a:r>
              <a:rPr lang="en-IN" sz="2800" dirty="0"/>
              <a:t>From the above graphs and RFE, we can conclude that</a:t>
            </a:r>
          </a:p>
          <a:p>
            <a:r>
              <a:rPr lang="en-IN" sz="2800" dirty="0"/>
              <a:t> </a:t>
            </a:r>
            <a:r>
              <a:rPr lang="en-IN" sz="2800" b="1" dirty="0" err="1">
                <a:solidFill>
                  <a:srgbClr val="7030A0"/>
                </a:solidFill>
              </a:rPr>
              <a:t>voice_plan</a:t>
            </a:r>
            <a:r>
              <a:rPr lang="en-IN" sz="2800" b="1" dirty="0">
                <a:solidFill>
                  <a:srgbClr val="7030A0"/>
                </a:solidFill>
              </a:rPr>
              <a:t>, </a:t>
            </a:r>
            <a:r>
              <a:rPr lang="en-IN" sz="2800" b="1" dirty="0" err="1">
                <a:solidFill>
                  <a:srgbClr val="7030A0"/>
                </a:solidFill>
              </a:rPr>
              <a:t>intl_plan</a:t>
            </a:r>
            <a:r>
              <a:rPr lang="en-IN" sz="2800" b="1" dirty="0">
                <a:solidFill>
                  <a:srgbClr val="7030A0"/>
                </a:solidFill>
              </a:rPr>
              <a:t>, </a:t>
            </a:r>
            <a:r>
              <a:rPr lang="en-IN" sz="2800" b="1" dirty="0" err="1">
                <a:solidFill>
                  <a:srgbClr val="7030A0"/>
                </a:solidFill>
              </a:rPr>
              <a:t>customer_calls</a:t>
            </a:r>
            <a:r>
              <a:rPr lang="en-IN" sz="2800" b="1" dirty="0">
                <a:solidFill>
                  <a:srgbClr val="7030A0"/>
                </a:solidFill>
              </a:rPr>
              <a:t> , </a:t>
            </a:r>
            <a:r>
              <a:rPr lang="en-IN" sz="2800" b="1" dirty="0" err="1">
                <a:solidFill>
                  <a:srgbClr val="7030A0"/>
                </a:solidFill>
              </a:rPr>
              <a:t>total_charge</a:t>
            </a:r>
            <a:r>
              <a:rPr lang="en-IN" sz="2800" b="1" dirty="0">
                <a:solidFill>
                  <a:srgbClr val="7030A0"/>
                </a:solidFill>
              </a:rPr>
              <a:t> </a:t>
            </a:r>
          </a:p>
          <a:p>
            <a:r>
              <a:rPr lang="en-IN" sz="2800" dirty="0"/>
              <a:t>are the important features.</a:t>
            </a:r>
          </a:p>
        </p:txBody>
      </p:sp>
    </p:spTree>
    <p:extLst>
      <p:ext uri="{BB962C8B-B14F-4D97-AF65-F5344CB8AC3E}">
        <p14:creationId xmlns:p14="http://schemas.microsoft.com/office/powerpoint/2010/main" val="3273662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8B5CD7-C6FA-A53D-45C4-DBD517457B14}"/>
              </a:ext>
            </a:extLst>
          </p:cNvPr>
          <p:cNvSpPr txBox="1"/>
          <p:nvPr/>
        </p:nvSpPr>
        <p:spPr>
          <a:xfrm>
            <a:off x="735106" y="49323"/>
            <a:ext cx="10587318" cy="923330"/>
          </a:xfrm>
          <a:prstGeom prst="rect">
            <a:avLst/>
          </a:prstGeom>
          <a:noFill/>
        </p:spPr>
        <p:txBody>
          <a:bodyPr wrap="square" rtlCol="0">
            <a:spAutoFit/>
          </a:bodyPr>
          <a:lstStyle/>
          <a:p>
            <a:r>
              <a:rPr lang="en-IN" sz="5400" b="1" dirty="0">
                <a:solidFill>
                  <a:schemeClr val="accent1"/>
                </a:solidFill>
                <a:latin typeface="Arial" panose="020B0604020202020204" pitchFamily="34" charset="0"/>
                <a:cs typeface="Arial" panose="020B0604020202020204" pitchFamily="34" charset="0"/>
              </a:rPr>
              <a:t>Model Building and Validation</a:t>
            </a:r>
          </a:p>
        </p:txBody>
      </p:sp>
      <p:pic>
        <p:nvPicPr>
          <p:cNvPr id="3074" name="Picture 2" descr="Modeling: Teaching a Machine Learning Algorithm to Deliver Business Value –  Will Koehrsen – Data Scientist at Cortex Building Intelligence">
            <a:extLst>
              <a:ext uri="{FF2B5EF4-FFF2-40B4-BE49-F238E27FC236}">
                <a16:creationId xmlns:a16="http://schemas.microsoft.com/office/drawing/2014/main" id="{35B96CE9-B683-7968-16B4-AE09992E6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106" y="995047"/>
            <a:ext cx="10282518" cy="5351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959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DDF44F2-2896-6A95-C681-E4AB86EB65A4}"/>
              </a:ext>
            </a:extLst>
          </p:cNvPr>
          <p:cNvGraphicFramePr>
            <a:graphicFrameLocks noGrp="1"/>
          </p:cNvGraphicFramePr>
          <p:nvPr>
            <p:extLst>
              <p:ext uri="{D42A27DB-BD31-4B8C-83A1-F6EECF244321}">
                <p14:modId xmlns:p14="http://schemas.microsoft.com/office/powerpoint/2010/main" val="2622837622"/>
              </p:ext>
            </p:extLst>
          </p:nvPr>
        </p:nvGraphicFramePr>
        <p:xfrm>
          <a:off x="838200" y="1825625"/>
          <a:ext cx="8641980" cy="4513640"/>
        </p:xfrm>
        <a:graphic>
          <a:graphicData uri="http://schemas.openxmlformats.org/drawingml/2006/table">
            <a:tbl>
              <a:tblPr firstRow="1" bandRow="1">
                <a:tableStyleId>{21E4AEA4-8DFA-4A89-87EB-49C32662AFE0}</a:tableStyleId>
              </a:tblPr>
              <a:tblGrid>
                <a:gridCol w="753036">
                  <a:extLst>
                    <a:ext uri="{9D8B030D-6E8A-4147-A177-3AD203B41FA5}">
                      <a16:colId xmlns:a16="http://schemas.microsoft.com/office/drawing/2014/main" val="3554903833"/>
                    </a:ext>
                  </a:extLst>
                </a:gridCol>
                <a:gridCol w="1348292">
                  <a:extLst>
                    <a:ext uri="{9D8B030D-6E8A-4147-A177-3AD203B41FA5}">
                      <a16:colId xmlns:a16="http://schemas.microsoft.com/office/drawing/2014/main" val="669311521"/>
                    </a:ext>
                  </a:extLst>
                </a:gridCol>
                <a:gridCol w="1193518">
                  <a:extLst>
                    <a:ext uri="{9D8B030D-6E8A-4147-A177-3AD203B41FA5}">
                      <a16:colId xmlns:a16="http://schemas.microsoft.com/office/drawing/2014/main" val="1794325799"/>
                    </a:ext>
                  </a:extLst>
                </a:gridCol>
                <a:gridCol w="765418">
                  <a:extLst>
                    <a:ext uri="{9D8B030D-6E8A-4147-A177-3AD203B41FA5}">
                      <a16:colId xmlns:a16="http://schemas.microsoft.com/office/drawing/2014/main" val="2367244630"/>
                    </a:ext>
                  </a:extLst>
                </a:gridCol>
                <a:gridCol w="765418">
                  <a:extLst>
                    <a:ext uri="{9D8B030D-6E8A-4147-A177-3AD203B41FA5}">
                      <a16:colId xmlns:a16="http://schemas.microsoft.com/office/drawing/2014/main" val="1875964757"/>
                    </a:ext>
                  </a:extLst>
                </a:gridCol>
                <a:gridCol w="621381">
                  <a:extLst>
                    <a:ext uri="{9D8B030D-6E8A-4147-A177-3AD203B41FA5}">
                      <a16:colId xmlns:a16="http://schemas.microsoft.com/office/drawing/2014/main" val="1039442423"/>
                    </a:ext>
                  </a:extLst>
                </a:gridCol>
                <a:gridCol w="621381">
                  <a:extLst>
                    <a:ext uri="{9D8B030D-6E8A-4147-A177-3AD203B41FA5}">
                      <a16:colId xmlns:a16="http://schemas.microsoft.com/office/drawing/2014/main" val="3233313007"/>
                    </a:ext>
                  </a:extLst>
                </a:gridCol>
                <a:gridCol w="636826">
                  <a:extLst>
                    <a:ext uri="{9D8B030D-6E8A-4147-A177-3AD203B41FA5}">
                      <a16:colId xmlns:a16="http://schemas.microsoft.com/office/drawing/2014/main" val="3255547648"/>
                    </a:ext>
                  </a:extLst>
                </a:gridCol>
                <a:gridCol w="636826">
                  <a:extLst>
                    <a:ext uri="{9D8B030D-6E8A-4147-A177-3AD203B41FA5}">
                      <a16:colId xmlns:a16="http://schemas.microsoft.com/office/drawing/2014/main" val="3896281541"/>
                    </a:ext>
                  </a:extLst>
                </a:gridCol>
                <a:gridCol w="649942">
                  <a:extLst>
                    <a:ext uri="{9D8B030D-6E8A-4147-A177-3AD203B41FA5}">
                      <a16:colId xmlns:a16="http://schemas.microsoft.com/office/drawing/2014/main" val="3620846600"/>
                    </a:ext>
                  </a:extLst>
                </a:gridCol>
                <a:gridCol w="649942">
                  <a:extLst>
                    <a:ext uri="{9D8B030D-6E8A-4147-A177-3AD203B41FA5}">
                      <a16:colId xmlns:a16="http://schemas.microsoft.com/office/drawing/2014/main" val="2201648249"/>
                    </a:ext>
                  </a:extLst>
                </a:gridCol>
              </a:tblGrid>
              <a:tr h="535393">
                <a:tc>
                  <a:txBody>
                    <a:bodyPr/>
                    <a:lstStyle/>
                    <a:p>
                      <a:r>
                        <a:rPr lang="en-IN" dirty="0"/>
                        <a:t>Sr.no.</a:t>
                      </a:r>
                    </a:p>
                  </a:txBody>
                  <a:tcPr/>
                </a:tc>
                <a:tc>
                  <a:txBody>
                    <a:bodyPr/>
                    <a:lstStyle/>
                    <a:p>
                      <a:r>
                        <a:rPr lang="en-IN" dirty="0"/>
                        <a:t>    Model</a:t>
                      </a:r>
                    </a:p>
                  </a:txBody>
                  <a:tcPr/>
                </a:tc>
                <a:tc>
                  <a:txBody>
                    <a:bodyPr/>
                    <a:lstStyle/>
                    <a:p>
                      <a:r>
                        <a:rPr lang="en-IN" dirty="0"/>
                        <a:t>Accuracy</a:t>
                      </a:r>
                    </a:p>
                  </a:txBody>
                  <a:tcPr/>
                </a:tc>
                <a:tc gridSpan="2">
                  <a:txBody>
                    <a:bodyPr/>
                    <a:lstStyle/>
                    <a:p>
                      <a:pPr algn="ctr"/>
                      <a:r>
                        <a:rPr lang="en-IN" dirty="0"/>
                        <a:t>Precision</a:t>
                      </a:r>
                    </a:p>
                    <a:p>
                      <a:pPr algn="ctr"/>
                      <a:r>
                        <a:rPr lang="en-IN" dirty="0"/>
                        <a:t>0        1 </a:t>
                      </a:r>
                    </a:p>
                  </a:txBody>
                  <a:tcPr/>
                </a:tc>
                <a:tc hMerge="1">
                  <a:txBody>
                    <a:bodyPr/>
                    <a:lstStyle/>
                    <a:p>
                      <a:endParaRPr lang="en-IN"/>
                    </a:p>
                  </a:txBody>
                  <a:tcPr/>
                </a:tc>
                <a:tc gridSpan="2">
                  <a:txBody>
                    <a:bodyPr/>
                    <a:lstStyle/>
                    <a:p>
                      <a:pPr algn="ctr"/>
                      <a:r>
                        <a:rPr lang="en-IN" dirty="0"/>
                        <a:t>Recall</a:t>
                      </a:r>
                    </a:p>
                    <a:p>
                      <a:pPr algn="ctr"/>
                      <a:r>
                        <a:rPr lang="en-IN" dirty="0"/>
                        <a:t>0       1</a:t>
                      </a:r>
                    </a:p>
                  </a:txBody>
                  <a:tcPr/>
                </a:tc>
                <a:tc hMerge="1">
                  <a:txBody>
                    <a:bodyPr/>
                    <a:lstStyle/>
                    <a:p>
                      <a:endParaRPr lang="en-IN"/>
                    </a:p>
                  </a:txBody>
                  <a:tcPr/>
                </a:tc>
                <a:tc gridSpan="2">
                  <a:txBody>
                    <a:bodyPr/>
                    <a:lstStyle/>
                    <a:p>
                      <a:pPr algn="ctr"/>
                      <a:r>
                        <a:rPr lang="en-IN" dirty="0"/>
                        <a:t>F1 score</a:t>
                      </a:r>
                    </a:p>
                    <a:p>
                      <a:pPr algn="ctr"/>
                      <a:r>
                        <a:rPr lang="en-IN" dirty="0"/>
                        <a:t>0       1  </a:t>
                      </a:r>
                    </a:p>
                  </a:txBody>
                  <a:tcPr/>
                </a:tc>
                <a:tc hMerge="1">
                  <a:txBody>
                    <a:bodyPr/>
                    <a:lstStyle/>
                    <a:p>
                      <a:endParaRPr lang="en-IN"/>
                    </a:p>
                  </a:txBody>
                  <a:tcPr/>
                </a:tc>
                <a:tc gridSpan="2">
                  <a:txBody>
                    <a:bodyPr/>
                    <a:lstStyle/>
                    <a:p>
                      <a:pPr algn="ctr"/>
                      <a:r>
                        <a:rPr lang="en-IN" dirty="0"/>
                        <a:t>Support</a:t>
                      </a:r>
                    </a:p>
                    <a:p>
                      <a:pPr algn="ctr"/>
                      <a:r>
                        <a:rPr lang="en-IN" dirty="0"/>
                        <a:t>0      1</a:t>
                      </a:r>
                    </a:p>
                  </a:txBody>
                  <a:tcPr/>
                </a:tc>
                <a:tc hMerge="1">
                  <a:txBody>
                    <a:bodyPr/>
                    <a:lstStyle/>
                    <a:p>
                      <a:endParaRPr lang="en-IN"/>
                    </a:p>
                  </a:txBody>
                  <a:tcPr/>
                </a:tc>
                <a:extLst>
                  <a:ext uri="{0D108BD9-81ED-4DB2-BD59-A6C34878D82A}">
                    <a16:rowId xmlns:a16="http://schemas.microsoft.com/office/drawing/2014/main" val="193080255"/>
                  </a:ext>
                </a:extLst>
              </a:tr>
              <a:tr h="518680">
                <a:tc>
                  <a:txBody>
                    <a:bodyPr/>
                    <a:lstStyle/>
                    <a:p>
                      <a:r>
                        <a:rPr lang="en-IN" dirty="0"/>
                        <a:t>1.</a:t>
                      </a:r>
                    </a:p>
                  </a:txBody>
                  <a:tcPr/>
                </a:tc>
                <a:tc>
                  <a:txBody>
                    <a:bodyPr/>
                    <a:lstStyle/>
                    <a:p>
                      <a:r>
                        <a:rPr lang="en-IN" dirty="0"/>
                        <a:t>Logistic Regression</a:t>
                      </a:r>
                    </a:p>
                  </a:txBody>
                  <a:tcPr/>
                </a:tc>
                <a:tc>
                  <a:txBody>
                    <a:bodyPr/>
                    <a:lstStyle/>
                    <a:p>
                      <a:r>
                        <a:rPr lang="en-IN" dirty="0"/>
                        <a:t>87%</a:t>
                      </a:r>
                    </a:p>
                  </a:txBody>
                  <a:tcPr/>
                </a:tc>
                <a:tc>
                  <a:txBody>
                    <a:bodyPr/>
                    <a:lstStyle/>
                    <a:p>
                      <a:r>
                        <a:rPr lang="en-IN" dirty="0"/>
                        <a:t>0.89</a:t>
                      </a:r>
                    </a:p>
                  </a:txBody>
                  <a:tcPr/>
                </a:tc>
                <a:tc>
                  <a:txBody>
                    <a:bodyPr/>
                    <a:lstStyle/>
                    <a:p>
                      <a:r>
                        <a:rPr lang="en-IN" dirty="0"/>
                        <a:t>0.59</a:t>
                      </a:r>
                    </a:p>
                  </a:txBody>
                  <a:tcPr/>
                </a:tc>
                <a:tc>
                  <a:txBody>
                    <a:bodyPr/>
                    <a:lstStyle/>
                    <a:p>
                      <a:r>
                        <a:rPr lang="en-IN" dirty="0"/>
                        <a:t>0.98</a:t>
                      </a:r>
                    </a:p>
                  </a:txBody>
                  <a:tcPr/>
                </a:tc>
                <a:tc>
                  <a:txBody>
                    <a:bodyPr/>
                    <a:lstStyle/>
                    <a:p>
                      <a:r>
                        <a:rPr lang="en-IN" dirty="0"/>
                        <a:t>0.18</a:t>
                      </a:r>
                    </a:p>
                  </a:txBody>
                  <a:tcPr/>
                </a:tc>
                <a:tc>
                  <a:txBody>
                    <a:bodyPr/>
                    <a:lstStyle/>
                    <a:p>
                      <a:r>
                        <a:rPr lang="en-IN" dirty="0"/>
                        <a:t>0.93</a:t>
                      </a:r>
                    </a:p>
                  </a:txBody>
                  <a:tcPr/>
                </a:tc>
                <a:tc>
                  <a:txBody>
                    <a:bodyPr/>
                    <a:lstStyle/>
                    <a:p>
                      <a:r>
                        <a:rPr lang="en-IN" dirty="0"/>
                        <a:t>0.28</a:t>
                      </a:r>
                    </a:p>
                  </a:txBody>
                  <a:tcPr/>
                </a:tc>
                <a:tc>
                  <a:txBody>
                    <a:bodyPr/>
                    <a:lstStyle/>
                    <a:p>
                      <a:r>
                        <a:rPr lang="en-IN" dirty="0"/>
                        <a:t>1298</a:t>
                      </a:r>
                    </a:p>
                  </a:txBody>
                  <a:tcPr/>
                </a:tc>
                <a:tc>
                  <a:txBody>
                    <a:bodyPr/>
                    <a:lstStyle/>
                    <a:p>
                      <a:r>
                        <a:rPr lang="en-IN" dirty="0"/>
                        <a:t>202</a:t>
                      </a:r>
                    </a:p>
                  </a:txBody>
                  <a:tcPr/>
                </a:tc>
                <a:extLst>
                  <a:ext uri="{0D108BD9-81ED-4DB2-BD59-A6C34878D82A}">
                    <a16:rowId xmlns:a16="http://schemas.microsoft.com/office/drawing/2014/main" val="4229672575"/>
                  </a:ext>
                </a:extLst>
              </a:tr>
              <a:tr h="518680">
                <a:tc>
                  <a:txBody>
                    <a:bodyPr/>
                    <a:lstStyle/>
                    <a:p>
                      <a:r>
                        <a:rPr lang="en-IN" dirty="0"/>
                        <a:t>2.</a:t>
                      </a:r>
                    </a:p>
                  </a:txBody>
                  <a:tcPr/>
                </a:tc>
                <a:tc>
                  <a:txBody>
                    <a:bodyPr/>
                    <a:lstStyle/>
                    <a:p>
                      <a:r>
                        <a:rPr lang="en-IN" dirty="0"/>
                        <a:t>KNN</a:t>
                      </a:r>
                    </a:p>
                  </a:txBody>
                  <a:tcPr/>
                </a:tc>
                <a:tc>
                  <a:txBody>
                    <a:bodyPr/>
                    <a:lstStyle/>
                    <a:p>
                      <a:r>
                        <a:rPr lang="en-IN" dirty="0"/>
                        <a:t>90%</a:t>
                      </a:r>
                    </a:p>
                  </a:txBody>
                  <a:tcPr/>
                </a:tc>
                <a:tc>
                  <a:txBody>
                    <a:bodyPr/>
                    <a:lstStyle/>
                    <a:p>
                      <a:r>
                        <a:rPr lang="en-IN" dirty="0"/>
                        <a:t>0.90</a:t>
                      </a:r>
                    </a:p>
                  </a:txBody>
                  <a:tcPr/>
                </a:tc>
                <a:tc>
                  <a:txBody>
                    <a:bodyPr/>
                    <a:lstStyle/>
                    <a:p>
                      <a:r>
                        <a:rPr lang="en-IN" dirty="0"/>
                        <a:t>0.89</a:t>
                      </a:r>
                    </a:p>
                  </a:txBody>
                  <a:tcPr/>
                </a:tc>
                <a:tc>
                  <a:txBody>
                    <a:bodyPr/>
                    <a:lstStyle/>
                    <a:p>
                      <a:r>
                        <a:rPr lang="en-IN" dirty="0"/>
                        <a:t>0.99</a:t>
                      </a:r>
                    </a:p>
                  </a:txBody>
                  <a:tcPr/>
                </a:tc>
                <a:tc>
                  <a:txBody>
                    <a:bodyPr/>
                    <a:lstStyle/>
                    <a:p>
                      <a:r>
                        <a:rPr lang="en-IN" dirty="0"/>
                        <a:t>0.32</a:t>
                      </a:r>
                    </a:p>
                  </a:txBody>
                  <a:tcPr/>
                </a:tc>
                <a:tc>
                  <a:txBody>
                    <a:bodyPr/>
                    <a:lstStyle/>
                    <a:p>
                      <a:r>
                        <a:rPr lang="en-IN" dirty="0"/>
                        <a:t>0.95</a:t>
                      </a:r>
                    </a:p>
                  </a:txBody>
                  <a:tcPr/>
                </a:tc>
                <a:tc>
                  <a:txBody>
                    <a:bodyPr/>
                    <a:lstStyle/>
                    <a:p>
                      <a:r>
                        <a:rPr lang="en-IN" dirty="0"/>
                        <a:t>0.47</a:t>
                      </a:r>
                    </a:p>
                  </a:txBody>
                  <a:tcPr/>
                </a:tc>
                <a:tc>
                  <a:txBody>
                    <a:bodyPr/>
                    <a:lstStyle/>
                    <a:p>
                      <a:r>
                        <a:rPr lang="en-IN" dirty="0"/>
                        <a:t>1298</a:t>
                      </a:r>
                    </a:p>
                  </a:txBody>
                  <a:tcPr/>
                </a:tc>
                <a:tc>
                  <a:txBody>
                    <a:bodyPr/>
                    <a:lstStyle/>
                    <a:p>
                      <a:r>
                        <a:rPr lang="en-IN" dirty="0"/>
                        <a:t>202</a:t>
                      </a:r>
                    </a:p>
                  </a:txBody>
                  <a:tcPr/>
                </a:tc>
                <a:extLst>
                  <a:ext uri="{0D108BD9-81ED-4DB2-BD59-A6C34878D82A}">
                    <a16:rowId xmlns:a16="http://schemas.microsoft.com/office/drawing/2014/main" val="203857885"/>
                  </a:ext>
                </a:extLst>
              </a:tr>
              <a:tr h="518680">
                <a:tc>
                  <a:txBody>
                    <a:bodyPr/>
                    <a:lstStyle/>
                    <a:p>
                      <a:r>
                        <a:rPr lang="en-IN" dirty="0"/>
                        <a:t>3.</a:t>
                      </a:r>
                    </a:p>
                  </a:txBody>
                  <a:tcPr/>
                </a:tc>
                <a:tc>
                  <a:txBody>
                    <a:bodyPr/>
                    <a:lstStyle/>
                    <a:p>
                      <a:r>
                        <a:rPr lang="en-IN" dirty="0"/>
                        <a:t>Gaussian NB</a:t>
                      </a:r>
                    </a:p>
                  </a:txBody>
                  <a:tcPr/>
                </a:tc>
                <a:tc>
                  <a:txBody>
                    <a:bodyPr/>
                    <a:lstStyle/>
                    <a:p>
                      <a:r>
                        <a:rPr lang="en-IN" dirty="0"/>
                        <a:t>88%</a:t>
                      </a:r>
                    </a:p>
                  </a:txBody>
                  <a:tcPr/>
                </a:tc>
                <a:tc>
                  <a:txBody>
                    <a:bodyPr/>
                    <a:lstStyle/>
                    <a:p>
                      <a:r>
                        <a:rPr lang="en-IN" dirty="0"/>
                        <a:t>0.95</a:t>
                      </a:r>
                    </a:p>
                  </a:txBody>
                  <a:tcPr/>
                </a:tc>
                <a:tc>
                  <a:txBody>
                    <a:bodyPr/>
                    <a:lstStyle/>
                    <a:p>
                      <a:r>
                        <a:rPr lang="en-IN" dirty="0"/>
                        <a:t>0.55</a:t>
                      </a:r>
                    </a:p>
                  </a:txBody>
                  <a:tcPr/>
                </a:tc>
                <a:tc>
                  <a:txBody>
                    <a:bodyPr/>
                    <a:lstStyle/>
                    <a:p>
                      <a:r>
                        <a:rPr lang="en-IN" dirty="0"/>
                        <a:t>0.91</a:t>
                      </a:r>
                    </a:p>
                  </a:txBody>
                  <a:tcPr/>
                </a:tc>
                <a:tc>
                  <a:txBody>
                    <a:bodyPr/>
                    <a:lstStyle/>
                    <a:p>
                      <a:r>
                        <a:rPr lang="en-IN" dirty="0"/>
                        <a:t>0.67</a:t>
                      </a:r>
                    </a:p>
                  </a:txBody>
                  <a:tcPr/>
                </a:tc>
                <a:tc>
                  <a:txBody>
                    <a:bodyPr/>
                    <a:lstStyle/>
                    <a:p>
                      <a:r>
                        <a:rPr lang="en-IN" dirty="0"/>
                        <a:t>0.93</a:t>
                      </a:r>
                    </a:p>
                  </a:txBody>
                  <a:tcPr/>
                </a:tc>
                <a:tc>
                  <a:txBody>
                    <a:bodyPr/>
                    <a:lstStyle/>
                    <a:p>
                      <a:r>
                        <a:rPr lang="en-IN" dirty="0"/>
                        <a:t>0.61</a:t>
                      </a:r>
                    </a:p>
                  </a:txBody>
                  <a:tcPr/>
                </a:tc>
                <a:tc>
                  <a:txBody>
                    <a:bodyPr/>
                    <a:lstStyle/>
                    <a:p>
                      <a:r>
                        <a:rPr lang="en-IN" dirty="0"/>
                        <a:t>1298</a:t>
                      </a:r>
                    </a:p>
                  </a:txBody>
                  <a:tcPr/>
                </a:tc>
                <a:tc>
                  <a:txBody>
                    <a:bodyPr/>
                    <a:lstStyle/>
                    <a:p>
                      <a:r>
                        <a:rPr lang="en-IN" dirty="0"/>
                        <a:t>202</a:t>
                      </a:r>
                    </a:p>
                  </a:txBody>
                  <a:tcPr/>
                </a:tc>
                <a:extLst>
                  <a:ext uri="{0D108BD9-81ED-4DB2-BD59-A6C34878D82A}">
                    <a16:rowId xmlns:a16="http://schemas.microsoft.com/office/drawing/2014/main" val="920925466"/>
                  </a:ext>
                </a:extLst>
              </a:tr>
              <a:tr h="518680">
                <a:tc>
                  <a:txBody>
                    <a:bodyPr/>
                    <a:lstStyle/>
                    <a:p>
                      <a:r>
                        <a:rPr lang="en-IN" dirty="0"/>
                        <a:t>4.</a:t>
                      </a:r>
                    </a:p>
                  </a:txBody>
                  <a:tcPr/>
                </a:tc>
                <a:tc>
                  <a:txBody>
                    <a:bodyPr/>
                    <a:lstStyle/>
                    <a:p>
                      <a:r>
                        <a:rPr lang="en-IN" dirty="0"/>
                        <a:t>AdaBoost</a:t>
                      </a:r>
                    </a:p>
                  </a:txBody>
                  <a:tcPr/>
                </a:tc>
                <a:tc>
                  <a:txBody>
                    <a:bodyPr/>
                    <a:lstStyle/>
                    <a:p>
                      <a:r>
                        <a:rPr lang="en-IN" dirty="0"/>
                        <a:t>93%</a:t>
                      </a:r>
                    </a:p>
                  </a:txBody>
                  <a:tcPr/>
                </a:tc>
                <a:tc>
                  <a:txBody>
                    <a:bodyPr/>
                    <a:lstStyle/>
                    <a:p>
                      <a:r>
                        <a:rPr lang="en-IN" dirty="0"/>
                        <a:t>0.94</a:t>
                      </a:r>
                    </a:p>
                  </a:txBody>
                  <a:tcPr/>
                </a:tc>
                <a:tc>
                  <a:txBody>
                    <a:bodyPr/>
                    <a:lstStyle/>
                    <a:p>
                      <a:r>
                        <a:rPr lang="en-IN" dirty="0"/>
                        <a:t>0.85</a:t>
                      </a:r>
                    </a:p>
                  </a:txBody>
                  <a:tcPr/>
                </a:tc>
                <a:tc>
                  <a:txBody>
                    <a:bodyPr/>
                    <a:lstStyle/>
                    <a:p>
                      <a:r>
                        <a:rPr lang="en-IN" dirty="0"/>
                        <a:t>0.98</a:t>
                      </a:r>
                    </a:p>
                  </a:txBody>
                  <a:tcPr/>
                </a:tc>
                <a:tc>
                  <a:txBody>
                    <a:bodyPr/>
                    <a:lstStyle/>
                    <a:p>
                      <a:r>
                        <a:rPr lang="en-IN" dirty="0"/>
                        <a:t>0.59</a:t>
                      </a:r>
                    </a:p>
                  </a:txBody>
                  <a:tcPr/>
                </a:tc>
                <a:tc>
                  <a:txBody>
                    <a:bodyPr/>
                    <a:lstStyle/>
                    <a:p>
                      <a:r>
                        <a:rPr lang="en-IN" dirty="0"/>
                        <a:t>0.96</a:t>
                      </a:r>
                    </a:p>
                  </a:txBody>
                  <a:tcPr/>
                </a:tc>
                <a:tc>
                  <a:txBody>
                    <a:bodyPr/>
                    <a:lstStyle/>
                    <a:p>
                      <a:r>
                        <a:rPr lang="en-IN" dirty="0"/>
                        <a:t>0.70</a:t>
                      </a:r>
                    </a:p>
                  </a:txBody>
                  <a:tcPr/>
                </a:tc>
                <a:tc>
                  <a:txBody>
                    <a:bodyPr/>
                    <a:lstStyle/>
                    <a:p>
                      <a:r>
                        <a:rPr lang="en-IN" dirty="0"/>
                        <a:t>1298</a:t>
                      </a:r>
                    </a:p>
                  </a:txBody>
                  <a:tcPr/>
                </a:tc>
                <a:tc>
                  <a:txBody>
                    <a:bodyPr/>
                    <a:lstStyle/>
                    <a:p>
                      <a:r>
                        <a:rPr lang="en-IN" dirty="0"/>
                        <a:t>202</a:t>
                      </a:r>
                    </a:p>
                  </a:txBody>
                  <a:tcPr/>
                </a:tc>
                <a:extLst>
                  <a:ext uri="{0D108BD9-81ED-4DB2-BD59-A6C34878D82A}">
                    <a16:rowId xmlns:a16="http://schemas.microsoft.com/office/drawing/2014/main" val="3712717807"/>
                  </a:ext>
                </a:extLst>
              </a:tr>
              <a:tr h="518680">
                <a:tc>
                  <a:txBody>
                    <a:bodyPr/>
                    <a:lstStyle/>
                    <a:p>
                      <a:r>
                        <a:rPr lang="en-IN" dirty="0"/>
                        <a:t>5.</a:t>
                      </a:r>
                    </a:p>
                  </a:txBody>
                  <a:tcPr/>
                </a:tc>
                <a:tc>
                  <a:txBody>
                    <a:bodyPr/>
                    <a:lstStyle/>
                    <a:p>
                      <a:r>
                        <a:rPr lang="en-IN" dirty="0"/>
                        <a:t>SVM</a:t>
                      </a:r>
                    </a:p>
                  </a:txBody>
                  <a:tcPr/>
                </a:tc>
                <a:tc>
                  <a:txBody>
                    <a:bodyPr/>
                    <a:lstStyle/>
                    <a:p>
                      <a:r>
                        <a:rPr lang="en-IN" dirty="0"/>
                        <a:t>92%</a:t>
                      </a:r>
                    </a:p>
                  </a:txBody>
                  <a:tcPr/>
                </a:tc>
                <a:tc>
                  <a:txBody>
                    <a:bodyPr/>
                    <a:lstStyle/>
                    <a:p>
                      <a:r>
                        <a:rPr lang="en-IN" dirty="0"/>
                        <a:t>0.92</a:t>
                      </a:r>
                    </a:p>
                  </a:txBody>
                  <a:tcPr/>
                </a:tc>
                <a:tc>
                  <a:txBody>
                    <a:bodyPr/>
                    <a:lstStyle/>
                    <a:p>
                      <a:r>
                        <a:rPr lang="en-IN" dirty="0"/>
                        <a:t>0.88</a:t>
                      </a:r>
                    </a:p>
                  </a:txBody>
                  <a:tcPr/>
                </a:tc>
                <a:tc>
                  <a:txBody>
                    <a:bodyPr/>
                    <a:lstStyle/>
                    <a:p>
                      <a:r>
                        <a:rPr lang="en-IN" dirty="0"/>
                        <a:t>0.99</a:t>
                      </a:r>
                    </a:p>
                  </a:txBody>
                  <a:tcPr/>
                </a:tc>
                <a:tc>
                  <a:txBody>
                    <a:bodyPr/>
                    <a:lstStyle/>
                    <a:p>
                      <a:r>
                        <a:rPr lang="en-IN" dirty="0"/>
                        <a:t>0.47</a:t>
                      </a:r>
                    </a:p>
                  </a:txBody>
                  <a:tcPr/>
                </a:tc>
                <a:tc>
                  <a:txBody>
                    <a:bodyPr/>
                    <a:lstStyle/>
                    <a:p>
                      <a:r>
                        <a:rPr lang="en-IN" dirty="0"/>
                        <a:t>0.96</a:t>
                      </a:r>
                    </a:p>
                  </a:txBody>
                  <a:tcPr/>
                </a:tc>
                <a:tc>
                  <a:txBody>
                    <a:bodyPr/>
                    <a:lstStyle/>
                    <a:p>
                      <a:r>
                        <a:rPr lang="en-IN" dirty="0"/>
                        <a:t>0.61</a:t>
                      </a:r>
                    </a:p>
                  </a:txBody>
                  <a:tcPr/>
                </a:tc>
                <a:tc>
                  <a:txBody>
                    <a:bodyPr/>
                    <a:lstStyle/>
                    <a:p>
                      <a:r>
                        <a:rPr lang="en-IN" dirty="0"/>
                        <a:t>1298</a:t>
                      </a:r>
                    </a:p>
                  </a:txBody>
                  <a:tcPr/>
                </a:tc>
                <a:tc>
                  <a:txBody>
                    <a:bodyPr/>
                    <a:lstStyle/>
                    <a:p>
                      <a:r>
                        <a:rPr lang="en-IN" dirty="0"/>
                        <a:t>202</a:t>
                      </a:r>
                    </a:p>
                  </a:txBody>
                  <a:tcPr/>
                </a:tc>
                <a:extLst>
                  <a:ext uri="{0D108BD9-81ED-4DB2-BD59-A6C34878D82A}">
                    <a16:rowId xmlns:a16="http://schemas.microsoft.com/office/drawing/2014/main" val="2793412510"/>
                  </a:ext>
                </a:extLst>
              </a:tr>
              <a:tr h="518680">
                <a:tc>
                  <a:txBody>
                    <a:bodyPr/>
                    <a:lstStyle/>
                    <a:p>
                      <a:r>
                        <a:rPr lang="en-IN" dirty="0"/>
                        <a:t>6.</a:t>
                      </a:r>
                    </a:p>
                  </a:txBody>
                  <a:tcPr/>
                </a:tc>
                <a:tc>
                  <a:txBody>
                    <a:bodyPr/>
                    <a:lstStyle/>
                    <a:p>
                      <a:r>
                        <a:rPr lang="en-IN" dirty="0"/>
                        <a:t>CART</a:t>
                      </a:r>
                    </a:p>
                  </a:txBody>
                  <a:tcPr/>
                </a:tc>
                <a:tc>
                  <a:txBody>
                    <a:bodyPr/>
                    <a:lstStyle/>
                    <a:p>
                      <a:r>
                        <a:rPr lang="en-IN" dirty="0"/>
                        <a:t>96%</a:t>
                      </a:r>
                    </a:p>
                  </a:txBody>
                  <a:tcPr/>
                </a:tc>
                <a:tc>
                  <a:txBody>
                    <a:bodyPr/>
                    <a:lstStyle/>
                    <a:p>
                      <a:r>
                        <a:rPr lang="en-IN" dirty="0"/>
                        <a:t>0.98</a:t>
                      </a:r>
                    </a:p>
                  </a:txBody>
                  <a:tcPr/>
                </a:tc>
                <a:tc>
                  <a:txBody>
                    <a:bodyPr/>
                    <a:lstStyle/>
                    <a:p>
                      <a:r>
                        <a:rPr lang="en-IN" dirty="0"/>
                        <a:t>0.81</a:t>
                      </a:r>
                    </a:p>
                  </a:txBody>
                  <a:tcPr/>
                </a:tc>
                <a:tc>
                  <a:txBody>
                    <a:bodyPr/>
                    <a:lstStyle/>
                    <a:p>
                      <a:r>
                        <a:rPr lang="en-IN" dirty="0"/>
                        <a:t>0.97</a:t>
                      </a:r>
                    </a:p>
                  </a:txBody>
                  <a:tcPr/>
                </a:tc>
                <a:tc>
                  <a:txBody>
                    <a:bodyPr/>
                    <a:lstStyle/>
                    <a:p>
                      <a:r>
                        <a:rPr lang="en-IN" dirty="0"/>
                        <a:t>0.88</a:t>
                      </a:r>
                    </a:p>
                  </a:txBody>
                  <a:tcPr/>
                </a:tc>
                <a:tc>
                  <a:txBody>
                    <a:bodyPr/>
                    <a:lstStyle/>
                    <a:p>
                      <a:r>
                        <a:rPr lang="en-IN" dirty="0"/>
                        <a:t>0.97</a:t>
                      </a:r>
                    </a:p>
                  </a:txBody>
                  <a:tcPr/>
                </a:tc>
                <a:tc>
                  <a:txBody>
                    <a:bodyPr/>
                    <a:lstStyle/>
                    <a:p>
                      <a:r>
                        <a:rPr lang="en-IN" dirty="0"/>
                        <a:t>0.84</a:t>
                      </a:r>
                    </a:p>
                  </a:txBody>
                  <a:tcPr/>
                </a:tc>
                <a:tc>
                  <a:txBody>
                    <a:bodyPr/>
                    <a:lstStyle/>
                    <a:p>
                      <a:r>
                        <a:rPr lang="en-IN" dirty="0"/>
                        <a:t>1298</a:t>
                      </a:r>
                    </a:p>
                  </a:txBody>
                  <a:tcPr/>
                </a:tc>
                <a:tc>
                  <a:txBody>
                    <a:bodyPr/>
                    <a:lstStyle/>
                    <a:p>
                      <a:r>
                        <a:rPr lang="en-IN" dirty="0"/>
                        <a:t>202</a:t>
                      </a:r>
                    </a:p>
                  </a:txBody>
                  <a:tcPr/>
                </a:tc>
                <a:extLst>
                  <a:ext uri="{0D108BD9-81ED-4DB2-BD59-A6C34878D82A}">
                    <a16:rowId xmlns:a16="http://schemas.microsoft.com/office/drawing/2014/main" val="3360991431"/>
                  </a:ext>
                </a:extLst>
              </a:tr>
              <a:tr h="518680">
                <a:tc>
                  <a:txBody>
                    <a:bodyPr/>
                    <a:lstStyle/>
                    <a:p>
                      <a:r>
                        <a:rPr lang="en-IN" dirty="0"/>
                        <a:t>7.</a:t>
                      </a:r>
                    </a:p>
                  </a:txBody>
                  <a:tcPr/>
                </a:tc>
                <a:tc>
                  <a:txBody>
                    <a:bodyPr/>
                    <a:lstStyle/>
                    <a:p>
                      <a:r>
                        <a:rPr lang="en-IN" dirty="0"/>
                        <a:t>Random Forest</a:t>
                      </a:r>
                    </a:p>
                  </a:txBody>
                  <a:tcPr/>
                </a:tc>
                <a:tc>
                  <a:txBody>
                    <a:bodyPr/>
                    <a:lstStyle/>
                    <a:p>
                      <a:r>
                        <a:rPr lang="en-IN" dirty="0"/>
                        <a:t>98%</a:t>
                      </a:r>
                    </a:p>
                  </a:txBody>
                  <a:tcPr/>
                </a:tc>
                <a:tc>
                  <a:txBody>
                    <a:bodyPr/>
                    <a:lstStyle/>
                    <a:p>
                      <a:r>
                        <a:rPr lang="en-IN" dirty="0"/>
                        <a:t>0.98</a:t>
                      </a:r>
                    </a:p>
                  </a:txBody>
                  <a:tcPr/>
                </a:tc>
                <a:tc>
                  <a:txBody>
                    <a:bodyPr/>
                    <a:lstStyle/>
                    <a:p>
                      <a:r>
                        <a:rPr lang="en-IN" dirty="0"/>
                        <a:t>1.00</a:t>
                      </a:r>
                    </a:p>
                  </a:txBody>
                  <a:tcPr/>
                </a:tc>
                <a:tc>
                  <a:txBody>
                    <a:bodyPr/>
                    <a:lstStyle/>
                    <a:p>
                      <a:r>
                        <a:rPr lang="en-IN" dirty="0"/>
                        <a:t>1.00</a:t>
                      </a:r>
                    </a:p>
                  </a:txBody>
                  <a:tcPr/>
                </a:tc>
                <a:tc>
                  <a:txBody>
                    <a:bodyPr/>
                    <a:lstStyle/>
                    <a:p>
                      <a:r>
                        <a:rPr lang="en-IN" dirty="0"/>
                        <a:t>0.87</a:t>
                      </a:r>
                    </a:p>
                  </a:txBody>
                  <a:tcPr/>
                </a:tc>
                <a:tc>
                  <a:txBody>
                    <a:bodyPr/>
                    <a:lstStyle/>
                    <a:p>
                      <a:r>
                        <a:rPr lang="en-IN" dirty="0"/>
                        <a:t>0.99</a:t>
                      </a:r>
                    </a:p>
                  </a:txBody>
                  <a:tcPr/>
                </a:tc>
                <a:tc>
                  <a:txBody>
                    <a:bodyPr/>
                    <a:lstStyle/>
                    <a:p>
                      <a:r>
                        <a:rPr lang="en-IN" dirty="0"/>
                        <a:t>0.93</a:t>
                      </a:r>
                    </a:p>
                  </a:txBody>
                  <a:tcPr/>
                </a:tc>
                <a:tc>
                  <a:txBody>
                    <a:bodyPr/>
                    <a:lstStyle/>
                    <a:p>
                      <a:r>
                        <a:rPr lang="en-IN" dirty="0"/>
                        <a:t>1298</a:t>
                      </a:r>
                    </a:p>
                  </a:txBody>
                  <a:tcPr/>
                </a:tc>
                <a:tc>
                  <a:txBody>
                    <a:bodyPr/>
                    <a:lstStyle/>
                    <a:p>
                      <a:r>
                        <a:rPr lang="en-IN" dirty="0"/>
                        <a:t>202</a:t>
                      </a:r>
                    </a:p>
                  </a:txBody>
                  <a:tcPr/>
                </a:tc>
                <a:extLst>
                  <a:ext uri="{0D108BD9-81ED-4DB2-BD59-A6C34878D82A}">
                    <a16:rowId xmlns:a16="http://schemas.microsoft.com/office/drawing/2014/main" val="1348969851"/>
                  </a:ext>
                </a:extLst>
              </a:tr>
            </a:tbl>
          </a:graphicData>
        </a:graphic>
      </p:graphicFrame>
      <p:sp>
        <p:nvSpPr>
          <p:cNvPr id="3" name="TextBox 2">
            <a:extLst>
              <a:ext uri="{FF2B5EF4-FFF2-40B4-BE49-F238E27FC236}">
                <a16:creationId xmlns:a16="http://schemas.microsoft.com/office/drawing/2014/main" id="{C3468699-3FC5-93CF-A147-A155D2E5F709}"/>
              </a:ext>
            </a:extLst>
          </p:cNvPr>
          <p:cNvSpPr txBox="1"/>
          <p:nvPr/>
        </p:nvSpPr>
        <p:spPr>
          <a:xfrm>
            <a:off x="753035" y="618565"/>
            <a:ext cx="3774141" cy="707886"/>
          </a:xfrm>
          <a:prstGeom prst="rect">
            <a:avLst/>
          </a:prstGeom>
          <a:noFill/>
        </p:spPr>
        <p:txBody>
          <a:bodyPr wrap="square" rtlCol="0">
            <a:spAutoFit/>
          </a:bodyPr>
          <a:lstStyle/>
          <a:p>
            <a:r>
              <a:rPr lang="en-IN" sz="4000" b="1" dirty="0">
                <a:latin typeface="Arial" panose="020B0604020202020204" pitchFamily="34" charset="0"/>
                <a:cs typeface="Arial" panose="020B0604020202020204" pitchFamily="34" charset="0"/>
              </a:rPr>
              <a:t>All Features</a:t>
            </a:r>
          </a:p>
        </p:txBody>
      </p:sp>
    </p:spTree>
    <p:extLst>
      <p:ext uri="{BB962C8B-B14F-4D97-AF65-F5344CB8AC3E}">
        <p14:creationId xmlns:p14="http://schemas.microsoft.com/office/powerpoint/2010/main" val="8060940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D87A67D-BA1F-FBDF-169B-1BA49ADAA838}"/>
              </a:ext>
            </a:extLst>
          </p:cNvPr>
          <p:cNvGraphicFramePr>
            <a:graphicFrameLocks noGrp="1"/>
          </p:cNvGraphicFramePr>
          <p:nvPr>
            <p:extLst>
              <p:ext uri="{D42A27DB-BD31-4B8C-83A1-F6EECF244321}">
                <p14:modId xmlns:p14="http://schemas.microsoft.com/office/powerpoint/2010/main" val="80672406"/>
              </p:ext>
            </p:extLst>
          </p:nvPr>
        </p:nvGraphicFramePr>
        <p:xfrm>
          <a:off x="838200" y="1825625"/>
          <a:ext cx="8641980" cy="4513640"/>
        </p:xfrm>
        <a:graphic>
          <a:graphicData uri="http://schemas.openxmlformats.org/drawingml/2006/table">
            <a:tbl>
              <a:tblPr firstRow="1" bandRow="1">
                <a:tableStyleId>{21E4AEA4-8DFA-4A89-87EB-49C32662AFE0}</a:tableStyleId>
              </a:tblPr>
              <a:tblGrid>
                <a:gridCol w="753036">
                  <a:extLst>
                    <a:ext uri="{9D8B030D-6E8A-4147-A177-3AD203B41FA5}">
                      <a16:colId xmlns:a16="http://schemas.microsoft.com/office/drawing/2014/main" val="1915300695"/>
                    </a:ext>
                  </a:extLst>
                </a:gridCol>
                <a:gridCol w="1348292">
                  <a:extLst>
                    <a:ext uri="{9D8B030D-6E8A-4147-A177-3AD203B41FA5}">
                      <a16:colId xmlns:a16="http://schemas.microsoft.com/office/drawing/2014/main" val="3072850758"/>
                    </a:ext>
                  </a:extLst>
                </a:gridCol>
                <a:gridCol w="1193518">
                  <a:extLst>
                    <a:ext uri="{9D8B030D-6E8A-4147-A177-3AD203B41FA5}">
                      <a16:colId xmlns:a16="http://schemas.microsoft.com/office/drawing/2014/main" val="1547745384"/>
                    </a:ext>
                  </a:extLst>
                </a:gridCol>
                <a:gridCol w="765418">
                  <a:extLst>
                    <a:ext uri="{9D8B030D-6E8A-4147-A177-3AD203B41FA5}">
                      <a16:colId xmlns:a16="http://schemas.microsoft.com/office/drawing/2014/main" val="4059165231"/>
                    </a:ext>
                  </a:extLst>
                </a:gridCol>
                <a:gridCol w="765418">
                  <a:extLst>
                    <a:ext uri="{9D8B030D-6E8A-4147-A177-3AD203B41FA5}">
                      <a16:colId xmlns:a16="http://schemas.microsoft.com/office/drawing/2014/main" val="3499750002"/>
                    </a:ext>
                  </a:extLst>
                </a:gridCol>
                <a:gridCol w="621381">
                  <a:extLst>
                    <a:ext uri="{9D8B030D-6E8A-4147-A177-3AD203B41FA5}">
                      <a16:colId xmlns:a16="http://schemas.microsoft.com/office/drawing/2014/main" val="3320668900"/>
                    </a:ext>
                  </a:extLst>
                </a:gridCol>
                <a:gridCol w="621381">
                  <a:extLst>
                    <a:ext uri="{9D8B030D-6E8A-4147-A177-3AD203B41FA5}">
                      <a16:colId xmlns:a16="http://schemas.microsoft.com/office/drawing/2014/main" val="2337513798"/>
                    </a:ext>
                  </a:extLst>
                </a:gridCol>
                <a:gridCol w="636826">
                  <a:extLst>
                    <a:ext uri="{9D8B030D-6E8A-4147-A177-3AD203B41FA5}">
                      <a16:colId xmlns:a16="http://schemas.microsoft.com/office/drawing/2014/main" val="1367921187"/>
                    </a:ext>
                  </a:extLst>
                </a:gridCol>
                <a:gridCol w="636826">
                  <a:extLst>
                    <a:ext uri="{9D8B030D-6E8A-4147-A177-3AD203B41FA5}">
                      <a16:colId xmlns:a16="http://schemas.microsoft.com/office/drawing/2014/main" val="2914787932"/>
                    </a:ext>
                  </a:extLst>
                </a:gridCol>
                <a:gridCol w="649942">
                  <a:extLst>
                    <a:ext uri="{9D8B030D-6E8A-4147-A177-3AD203B41FA5}">
                      <a16:colId xmlns:a16="http://schemas.microsoft.com/office/drawing/2014/main" val="3312911953"/>
                    </a:ext>
                  </a:extLst>
                </a:gridCol>
                <a:gridCol w="649942">
                  <a:extLst>
                    <a:ext uri="{9D8B030D-6E8A-4147-A177-3AD203B41FA5}">
                      <a16:colId xmlns:a16="http://schemas.microsoft.com/office/drawing/2014/main" val="2516089668"/>
                    </a:ext>
                  </a:extLst>
                </a:gridCol>
              </a:tblGrid>
              <a:tr h="535393">
                <a:tc>
                  <a:txBody>
                    <a:bodyPr/>
                    <a:lstStyle/>
                    <a:p>
                      <a:r>
                        <a:rPr lang="en-IN" dirty="0"/>
                        <a:t>Sr.no.</a:t>
                      </a:r>
                    </a:p>
                  </a:txBody>
                  <a:tcPr/>
                </a:tc>
                <a:tc>
                  <a:txBody>
                    <a:bodyPr/>
                    <a:lstStyle/>
                    <a:p>
                      <a:r>
                        <a:rPr lang="en-IN" dirty="0"/>
                        <a:t>    Model</a:t>
                      </a:r>
                    </a:p>
                  </a:txBody>
                  <a:tcPr/>
                </a:tc>
                <a:tc>
                  <a:txBody>
                    <a:bodyPr/>
                    <a:lstStyle/>
                    <a:p>
                      <a:r>
                        <a:rPr lang="en-IN" dirty="0"/>
                        <a:t>Accuracy</a:t>
                      </a:r>
                    </a:p>
                  </a:txBody>
                  <a:tcPr/>
                </a:tc>
                <a:tc gridSpan="2">
                  <a:txBody>
                    <a:bodyPr/>
                    <a:lstStyle/>
                    <a:p>
                      <a:pPr algn="ctr"/>
                      <a:r>
                        <a:rPr lang="en-IN" dirty="0"/>
                        <a:t>Precision</a:t>
                      </a:r>
                    </a:p>
                    <a:p>
                      <a:pPr algn="ctr"/>
                      <a:r>
                        <a:rPr lang="en-IN" dirty="0"/>
                        <a:t>0        1 </a:t>
                      </a:r>
                    </a:p>
                  </a:txBody>
                  <a:tcPr/>
                </a:tc>
                <a:tc hMerge="1">
                  <a:txBody>
                    <a:bodyPr/>
                    <a:lstStyle/>
                    <a:p>
                      <a:endParaRPr lang="en-IN"/>
                    </a:p>
                  </a:txBody>
                  <a:tcPr/>
                </a:tc>
                <a:tc gridSpan="2">
                  <a:txBody>
                    <a:bodyPr/>
                    <a:lstStyle/>
                    <a:p>
                      <a:pPr algn="ctr"/>
                      <a:r>
                        <a:rPr lang="en-IN" dirty="0"/>
                        <a:t>Recall</a:t>
                      </a:r>
                    </a:p>
                    <a:p>
                      <a:pPr algn="ctr"/>
                      <a:r>
                        <a:rPr lang="en-IN" dirty="0"/>
                        <a:t>0       1</a:t>
                      </a:r>
                    </a:p>
                  </a:txBody>
                  <a:tcPr/>
                </a:tc>
                <a:tc hMerge="1">
                  <a:txBody>
                    <a:bodyPr/>
                    <a:lstStyle/>
                    <a:p>
                      <a:endParaRPr lang="en-IN"/>
                    </a:p>
                  </a:txBody>
                  <a:tcPr/>
                </a:tc>
                <a:tc gridSpan="2">
                  <a:txBody>
                    <a:bodyPr/>
                    <a:lstStyle/>
                    <a:p>
                      <a:pPr algn="ctr"/>
                      <a:r>
                        <a:rPr lang="en-IN" dirty="0"/>
                        <a:t>F1 score</a:t>
                      </a:r>
                    </a:p>
                    <a:p>
                      <a:pPr algn="ctr"/>
                      <a:r>
                        <a:rPr lang="en-IN" dirty="0"/>
                        <a:t>0       1  </a:t>
                      </a:r>
                    </a:p>
                  </a:txBody>
                  <a:tcPr/>
                </a:tc>
                <a:tc hMerge="1">
                  <a:txBody>
                    <a:bodyPr/>
                    <a:lstStyle/>
                    <a:p>
                      <a:endParaRPr lang="en-IN"/>
                    </a:p>
                  </a:txBody>
                  <a:tcPr/>
                </a:tc>
                <a:tc gridSpan="2">
                  <a:txBody>
                    <a:bodyPr/>
                    <a:lstStyle/>
                    <a:p>
                      <a:pPr algn="ctr"/>
                      <a:r>
                        <a:rPr lang="en-IN" dirty="0"/>
                        <a:t>Support</a:t>
                      </a:r>
                    </a:p>
                    <a:p>
                      <a:pPr algn="ctr"/>
                      <a:r>
                        <a:rPr lang="en-IN" dirty="0"/>
                        <a:t>0      1</a:t>
                      </a:r>
                    </a:p>
                  </a:txBody>
                  <a:tcPr/>
                </a:tc>
                <a:tc hMerge="1">
                  <a:txBody>
                    <a:bodyPr/>
                    <a:lstStyle/>
                    <a:p>
                      <a:endParaRPr lang="en-IN"/>
                    </a:p>
                  </a:txBody>
                  <a:tcPr/>
                </a:tc>
                <a:extLst>
                  <a:ext uri="{0D108BD9-81ED-4DB2-BD59-A6C34878D82A}">
                    <a16:rowId xmlns:a16="http://schemas.microsoft.com/office/drawing/2014/main" val="2525962271"/>
                  </a:ext>
                </a:extLst>
              </a:tr>
              <a:tr h="518680">
                <a:tc>
                  <a:txBody>
                    <a:bodyPr/>
                    <a:lstStyle/>
                    <a:p>
                      <a:r>
                        <a:rPr lang="en-IN" dirty="0"/>
                        <a:t>1.</a:t>
                      </a:r>
                    </a:p>
                  </a:txBody>
                  <a:tcPr/>
                </a:tc>
                <a:tc>
                  <a:txBody>
                    <a:bodyPr/>
                    <a:lstStyle/>
                    <a:p>
                      <a:r>
                        <a:rPr lang="en-IN" dirty="0"/>
                        <a:t>Logistic Regression</a:t>
                      </a:r>
                    </a:p>
                  </a:txBody>
                  <a:tcPr/>
                </a:tc>
                <a:tc>
                  <a:txBody>
                    <a:bodyPr/>
                    <a:lstStyle/>
                    <a:p>
                      <a:r>
                        <a:rPr lang="en-IN" dirty="0"/>
                        <a:t>86%</a:t>
                      </a:r>
                    </a:p>
                  </a:txBody>
                  <a:tcPr/>
                </a:tc>
                <a:tc>
                  <a:txBody>
                    <a:bodyPr/>
                    <a:lstStyle/>
                    <a:p>
                      <a:r>
                        <a:rPr lang="en-IN" dirty="0"/>
                        <a:t>0.88</a:t>
                      </a:r>
                    </a:p>
                  </a:txBody>
                  <a:tcPr/>
                </a:tc>
                <a:tc>
                  <a:txBody>
                    <a:bodyPr/>
                    <a:lstStyle/>
                    <a:p>
                      <a:r>
                        <a:rPr lang="en-IN" dirty="0"/>
                        <a:t>0.56</a:t>
                      </a:r>
                    </a:p>
                  </a:txBody>
                  <a:tcPr/>
                </a:tc>
                <a:tc>
                  <a:txBody>
                    <a:bodyPr/>
                    <a:lstStyle/>
                    <a:p>
                      <a:r>
                        <a:rPr lang="en-IN" dirty="0"/>
                        <a:t>0.98</a:t>
                      </a:r>
                    </a:p>
                  </a:txBody>
                  <a:tcPr/>
                </a:tc>
                <a:tc>
                  <a:txBody>
                    <a:bodyPr/>
                    <a:lstStyle/>
                    <a:p>
                      <a:r>
                        <a:rPr lang="en-IN" dirty="0"/>
                        <a:t>0.16</a:t>
                      </a:r>
                    </a:p>
                  </a:txBody>
                  <a:tcPr/>
                </a:tc>
                <a:tc>
                  <a:txBody>
                    <a:bodyPr/>
                    <a:lstStyle/>
                    <a:p>
                      <a:r>
                        <a:rPr lang="en-IN" dirty="0"/>
                        <a:t>0.92</a:t>
                      </a:r>
                    </a:p>
                  </a:txBody>
                  <a:tcPr/>
                </a:tc>
                <a:tc>
                  <a:txBody>
                    <a:bodyPr/>
                    <a:lstStyle/>
                    <a:p>
                      <a:r>
                        <a:rPr lang="en-IN" dirty="0"/>
                        <a:t>0.25</a:t>
                      </a:r>
                    </a:p>
                  </a:txBody>
                  <a:tcPr/>
                </a:tc>
                <a:tc>
                  <a:txBody>
                    <a:bodyPr/>
                    <a:lstStyle/>
                    <a:p>
                      <a:r>
                        <a:rPr lang="en-IN" dirty="0"/>
                        <a:t>1288</a:t>
                      </a:r>
                    </a:p>
                  </a:txBody>
                  <a:tcPr/>
                </a:tc>
                <a:tc>
                  <a:txBody>
                    <a:bodyPr/>
                    <a:lstStyle/>
                    <a:p>
                      <a:r>
                        <a:rPr lang="en-IN" dirty="0"/>
                        <a:t>212</a:t>
                      </a:r>
                    </a:p>
                  </a:txBody>
                  <a:tcPr/>
                </a:tc>
                <a:extLst>
                  <a:ext uri="{0D108BD9-81ED-4DB2-BD59-A6C34878D82A}">
                    <a16:rowId xmlns:a16="http://schemas.microsoft.com/office/drawing/2014/main" val="2762239328"/>
                  </a:ext>
                </a:extLst>
              </a:tr>
              <a:tr h="518680">
                <a:tc>
                  <a:txBody>
                    <a:bodyPr/>
                    <a:lstStyle/>
                    <a:p>
                      <a:r>
                        <a:rPr lang="en-IN" dirty="0"/>
                        <a:t>2.</a:t>
                      </a:r>
                    </a:p>
                  </a:txBody>
                  <a:tcPr/>
                </a:tc>
                <a:tc>
                  <a:txBody>
                    <a:bodyPr/>
                    <a:lstStyle/>
                    <a:p>
                      <a:r>
                        <a:rPr lang="en-IN" dirty="0"/>
                        <a:t>KNN</a:t>
                      </a:r>
                    </a:p>
                  </a:txBody>
                  <a:tcPr/>
                </a:tc>
                <a:tc>
                  <a:txBody>
                    <a:bodyPr/>
                    <a:lstStyle/>
                    <a:p>
                      <a:r>
                        <a:rPr lang="en-IN" dirty="0"/>
                        <a:t>94%</a:t>
                      </a:r>
                    </a:p>
                  </a:txBody>
                  <a:tcPr/>
                </a:tc>
                <a:tc>
                  <a:txBody>
                    <a:bodyPr/>
                    <a:lstStyle/>
                    <a:p>
                      <a:r>
                        <a:rPr lang="en-IN" dirty="0"/>
                        <a:t>0.94</a:t>
                      </a:r>
                    </a:p>
                  </a:txBody>
                  <a:tcPr/>
                </a:tc>
                <a:tc>
                  <a:txBody>
                    <a:bodyPr/>
                    <a:lstStyle/>
                    <a:p>
                      <a:r>
                        <a:rPr lang="en-IN" dirty="0"/>
                        <a:t>0.92</a:t>
                      </a:r>
                    </a:p>
                  </a:txBody>
                  <a:tcPr/>
                </a:tc>
                <a:tc>
                  <a:txBody>
                    <a:bodyPr/>
                    <a:lstStyle/>
                    <a:p>
                      <a:r>
                        <a:rPr lang="en-IN" dirty="0"/>
                        <a:t>0.99</a:t>
                      </a:r>
                    </a:p>
                  </a:txBody>
                  <a:tcPr/>
                </a:tc>
                <a:tc>
                  <a:txBody>
                    <a:bodyPr/>
                    <a:lstStyle/>
                    <a:p>
                      <a:r>
                        <a:rPr lang="en-IN" dirty="0"/>
                        <a:t>0.63</a:t>
                      </a:r>
                    </a:p>
                  </a:txBody>
                  <a:tcPr/>
                </a:tc>
                <a:tc>
                  <a:txBody>
                    <a:bodyPr/>
                    <a:lstStyle/>
                    <a:p>
                      <a:r>
                        <a:rPr lang="en-IN" dirty="0"/>
                        <a:t>0.97</a:t>
                      </a:r>
                    </a:p>
                  </a:txBody>
                  <a:tcPr/>
                </a:tc>
                <a:tc>
                  <a:txBody>
                    <a:bodyPr/>
                    <a:lstStyle/>
                    <a:p>
                      <a:r>
                        <a:rPr lang="en-IN" dirty="0"/>
                        <a:t>0.75</a:t>
                      </a:r>
                    </a:p>
                  </a:txBody>
                  <a:tcPr/>
                </a:tc>
                <a:tc>
                  <a:txBody>
                    <a:bodyPr/>
                    <a:lstStyle/>
                    <a:p>
                      <a:r>
                        <a:rPr lang="en-IN" dirty="0"/>
                        <a:t>1288</a:t>
                      </a:r>
                    </a:p>
                  </a:txBody>
                  <a:tcPr/>
                </a:tc>
                <a:tc>
                  <a:txBody>
                    <a:bodyPr/>
                    <a:lstStyle/>
                    <a:p>
                      <a:r>
                        <a:rPr lang="en-IN" dirty="0"/>
                        <a:t>212</a:t>
                      </a:r>
                    </a:p>
                  </a:txBody>
                  <a:tcPr/>
                </a:tc>
                <a:extLst>
                  <a:ext uri="{0D108BD9-81ED-4DB2-BD59-A6C34878D82A}">
                    <a16:rowId xmlns:a16="http://schemas.microsoft.com/office/drawing/2014/main" val="2151409283"/>
                  </a:ext>
                </a:extLst>
              </a:tr>
              <a:tr h="518680">
                <a:tc>
                  <a:txBody>
                    <a:bodyPr/>
                    <a:lstStyle/>
                    <a:p>
                      <a:r>
                        <a:rPr lang="en-IN" dirty="0"/>
                        <a:t>3.</a:t>
                      </a:r>
                    </a:p>
                  </a:txBody>
                  <a:tcPr/>
                </a:tc>
                <a:tc>
                  <a:txBody>
                    <a:bodyPr/>
                    <a:lstStyle/>
                    <a:p>
                      <a:r>
                        <a:rPr lang="en-IN" dirty="0"/>
                        <a:t>Gaussian NB</a:t>
                      </a:r>
                    </a:p>
                  </a:txBody>
                  <a:tcPr/>
                </a:tc>
                <a:tc>
                  <a:txBody>
                    <a:bodyPr/>
                    <a:lstStyle/>
                    <a:p>
                      <a:r>
                        <a:rPr lang="en-IN" dirty="0"/>
                        <a:t>85%</a:t>
                      </a:r>
                    </a:p>
                  </a:txBody>
                  <a:tcPr/>
                </a:tc>
                <a:tc>
                  <a:txBody>
                    <a:bodyPr/>
                    <a:lstStyle/>
                    <a:p>
                      <a:r>
                        <a:rPr lang="en-IN" dirty="0"/>
                        <a:t>0.91</a:t>
                      </a:r>
                    </a:p>
                  </a:txBody>
                  <a:tcPr/>
                </a:tc>
                <a:tc>
                  <a:txBody>
                    <a:bodyPr/>
                    <a:lstStyle/>
                    <a:p>
                      <a:r>
                        <a:rPr lang="en-IN" dirty="0"/>
                        <a:t>0.47</a:t>
                      </a:r>
                    </a:p>
                  </a:txBody>
                  <a:tcPr/>
                </a:tc>
                <a:tc>
                  <a:txBody>
                    <a:bodyPr/>
                    <a:lstStyle/>
                    <a:p>
                      <a:r>
                        <a:rPr lang="en-IN" dirty="0"/>
                        <a:t>0.92</a:t>
                      </a:r>
                    </a:p>
                  </a:txBody>
                  <a:tcPr/>
                </a:tc>
                <a:tc>
                  <a:txBody>
                    <a:bodyPr/>
                    <a:lstStyle/>
                    <a:p>
                      <a:r>
                        <a:rPr lang="en-IN" dirty="0"/>
                        <a:t>0.42</a:t>
                      </a:r>
                    </a:p>
                  </a:txBody>
                  <a:tcPr/>
                </a:tc>
                <a:tc>
                  <a:txBody>
                    <a:bodyPr/>
                    <a:lstStyle/>
                    <a:p>
                      <a:r>
                        <a:rPr lang="en-IN" dirty="0"/>
                        <a:t>0.91</a:t>
                      </a:r>
                    </a:p>
                  </a:txBody>
                  <a:tcPr/>
                </a:tc>
                <a:tc>
                  <a:txBody>
                    <a:bodyPr/>
                    <a:lstStyle/>
                    <a:p>
                      <a:r>
                        <a:rPr lang="en-IN" dirty="0"/>
                        <a:t>0.44</a:t>
                      </a:r>
                    </a:p>
                  </a:txBody>
                  <a:tcPr/>
                </a:tc>
                <a:tc>
                  <a:txBody>
                    <a:bodyPr/>
                    <a:lstStyle/>
                    <a:p>
                      <a:r>
                        <a:rPr lang="en-IN" dirty="0"/>
                        <a:t>1288</a:t>
                      </a:r>
                    </a:p>
                  </a:txBody>
                  <a:tcPr/>
                </a:tc>
                <a:tc>
                  <a:txBody>
                    <a:bodyPr/>
                    <a:lstStyle/>
                    <a:p>
                      <a:r>
                        <a:rPr lang="en-IN" dirty="0"/>
                        <a:t>212</a:t>
                      </a:r>
                    </a:p>
                  </a:txBody>
                  <a:tcPr/>
                </a:tc>
                <a:extLst>
                  <a:ext uri="{0D108BD9-81ED-4DB2-BD59-A6C34878D82A}">
                    <a16:rowId xmlns:a16="http://schemas.microsoft.com/office/drawing/2014/main" val="3294503975"/>
                  </a:ext>
                </a:extLst>
              </a:tr>
              <a:tr h="518680">
                <a:tc>
                  <a:txBody>
                    <a:bodyPr/>
                    <a:lstStyle/>
                    <a:p>
                      <a:r>
                        <a:rPr lang="en-IN" dirty="0"/>
                        <a:t>4.</a:t>
                      </a:r>
                    </a:p>
                  </a:txBody>
                  <a:tcPr/>
                </a:tc>
                <a:tc>
                  <a:txBody>
                    <a:bodyPr/>
                    <a:lstStyle/>
                    <a:p>
                      <a:r>
                        <a:rPr lang="en-IN" dirty="0"/>
                        <a:t>AdaBoost</a:t>
                      </a:r>
                    </a:p>
                  </a:txBody>
                  <a:tcPr/>
                </a:tc>
                <a:tc>
                  <a:txBody>
                    <a:bodyPr/>
                    <a:lstStyle/>
                    <a:p>
                      <a:r>
                        <a:rPr lang="en-IN" dirty="0"/>
                        <a:t>91%</a:t>
                      </a:r>
                    </a:p>
                  </a:txBody>
                  <a:tcPr/>
                </a:tc>
                <a:tc>
                  <a:txBody>
                    <a:bodyPr/>
                    <a:lstStyle/>
                    <a:p>
                      <a:r>
                        <a:rPr lang="en-IN" dirty="0"/>
                        <a:t>0.92</a:t>
                      </a:r>
                    </a:p>
                  </a:txBody>
                  <a:tcPr/>
                </a:tc>
                <a:tc>
                  <a:txBody>
                    <a:bodyPr/>
                    <a:lstStyle/>
                    <a:p>
                      <a:r>
                        <a:rPr lang="en-IN" dirty="0"/>
                        <a:t>0.76</a:t>
                      </a:r>
                    </a:p>
                  </a:txBody>
                  <a:tcPr/>
                </a:tc>
                <a:tc>
                  <a:txBody>
                    <a:bodyPr/>
                    <a:lstStyle/>
                    <a:p>
                      <a:r>
                        <a:rPr lang="en-IN" dirty="0"/>
                        <a:t>0.97</a:t>
                      </a:r>
                    </a:p>
                  </a:txBody>
                  <a:tcPr/>
                </a:tc>
                <a:tc>
                  <a:txBody>
                    <a:bodyPr/>
                    <a:lstStyle/>
                    <a:p>
                      <a:r>
                        <a:rPr lang="en-IN" dirty="0"/>
                        <a:t>0.49</a:t>
                      </a:r>
                    </a:p>
                  </a:txBody>
                  <a:tcPr/>
                </a:tc>
                <a:tc>
                  <a:txBody>
                    <a:bodyPr/>
                    <a:lstStyle/>
                    <a:p>
                      <a:r>
                        <a:rPr lang="en-IN" dirty="0"/>
                        <a:t>0.95</a:t>
                      </a:r>
                    </a:p>
                  </a:txBody>
                  <a:tcPr/>
                </a:tc>
                <a:tc>
                  <a:txBody>
                    <a:bodyPr/>
                    <a:lstStyle/>
                    <a:p>
                      <a:r>
                        <a:rPr lang="en-IN" dirty="0"/>
                        <a:t>0.59</a:t>
                      </a:r>
                    </a:p>
                  </a:txBody>
                  <a:tcPr/>
                </a:tc>
                <a:tc>
                  <a:txBody>
                    <a:bodyPr/>
                    <a:lstStyle/>
                    <a:p>
                      <a:r>
                        <a:rPr lang="en-IN" dirty="0"/>
                        <a:t>1288</a:t>
                      </a:r>
                    </a:p>
                  </a:txBody>
                  <a:tcPr/>
                </a:tc>
                <a:tc>
                  <a:txBody>
                    <a:bodyPr/>
                    <a:lstStyle/>
                    <a:p>
                      <a:r>
                        <a:rPr lang="en-IN" dirty="0"/>
                        <a:t>212</a:t>
                      </a:r>
                    </a:p>
                  </a:txBody>
                  <a:tcPr/>
                </a:tc>
                <a:extLst>
                  <a:ext uri="{0D108BD9-81ED-4DB2-BD59-A6C34878D82A}">
                    <a16:rowId xmlns:a16="http://schemas.microsoft.com/office/drawing/2014/main" val="1024632527"/>
                  </a:ext>
                </a:extLst>
              </a:tr>
              <a:tr h="518680">
                <a:tc>
                  <a:txBody>
                    <a:bodyPr/>
                    <a:lstStyle/>
                    <a:p>
                      <a:r>
                        <a:rPr lang="en-IN" dirty="0"/>
                        <a:t>5.</a:t>
                      </a:r>
                    </a:p>
                  </a:txBody>
                  <a:tcPr/>
                </a:tc>
                <a:tc>
                  <a:txBody>
                    <a:bodyPr/>
                    <a:lstStyle/>
                    <a:p>
                      <a:r>
                        <a:rPr lang="en-IN" dirty="0"/>
                        <a:t>SVM</a:t>
                      </a:r>
                    </a:p>
                  </a:txBody>
                  <a:tcPr/>
                </a:tc>
                <a:tc>
                  <a:txBody>
                    <a:bodyPr/>
                    <a:lstStyle/>
                    <a:p>
                      <a:r>
                        <a:rPr lang="en-IN" dirty="0"/>
                        <a:t>91%</a:t>
                      </a:r>
                    </a:p>
                  </a:txBody>
                  <a:tcPr/>
                </a:tc>
                <a:tc>
                  <a:txBody>
                    <a:bodyPr/>
                    <a:lstStyle/>
                    <a:p>
                      <a:r>
                        <a:rPr lang="en-IN" dirty="0"/>
                        <a:t>0.91</a:t>
                      </a:r>
                    </a:p>
                  </a:txBody>
                  <a:tcPr/>
                </a:tc>
                <a:tc>
                  <a:txBody>
                    <a:bodyPr/>
                    <a:lstStyle/>
                    <a:p>
                      <a:r>
                        <a:rPr lang="en-IN" dirty="0"/>
                        <a:t>0.90</a:t>
                      </a:r>
                    </a:p>
                  </a:txBody>
                  <a:tcPr/>
                </a:tc>
                <a:tc>
                  <a:txBody>
                    <a:bodyPr/>
                    <a:lstStyle/>
                    <a:p>
                      <a:r>
                        <a:rPr lang="en-IN" dirty="0"/>
                        <a:t>0.99</a:t>
                      </a:r>
                    </a:p>
                  </a:txBody>
                  <a:tcPr/>
                </a:tc>
                <a:tc>
                  <a:txBody>
                    <a:bodyPr/>
                    <a:lstStyle/>
                    <a:p>
                      <a:r>
                        <a:rPr lang="en-IN" dirty="0"/>
                        <a:t>0.39</a:t>
                      </a:r>
                    </a:p>
                  </a:txBody>
                  <a:tcPr/>
                </a:tc>
                <a:tc>
                  <a:txBody>
                    <a:bodyPr/>
                    <a:lstStyle/>
                    <a:p>
                      <a:r>
                        <a:rPr lang="en-IN" dirty="0"/>
                        <a:t>0.95</a:t>
                      </a:r>
                    </a:p>
                  </a:txBody>
                  <a:tcPr/>
                </a:tc>
                <a:tc>
                  <a:txBody>
                    <a:bodyPr/>
                    <a:lstStyle/>
                    <a:p>
                      <a:r>
                        <a:rPr lang="en-IN" dirty="0"/>
                        <a:t>0.55</a:t>
                      </a:r>
                    </a:p>
                  </a:txBody>
                  <a:tcPr/>
                </a:tc>
                <a:tc>
                  <a:txBody>
                    <a:bodyPr/>
                    <a:lstStyle/>
                    <a:p>
                      <a:r>
                        <a:rPr lang="en-IN" dirty="0"/>
                        <a:t>1288</a:t>
                      </a:r>
                    </a:p>
                  </a:txBody>
                  <a:tcPr/>
                </a:tc>
                <a:tc>
                  <a:txBody>
                    <a:bodyPr/>
                    <a:lstStyle/>
                    <a:p>
                      <a:r>
                        <a:rPr lang="en-IN" dirty="0"/>
                        <a:t>212</a:t>
                      </a:r>
                    </a:p>
                  </a:txBody>
                  <a:tcPr/>
                </a:tc>
                <a:extLst>
                  <a:ext uri="{0D108BD9-81ED-4DB2-BD59-A6C34878D82A}">
                    <a16:rowId xmlns:a16="http://schemas.microsoft.com/office/drawing/2014/main" val="873253683"/>
                  </a:ext>
                </a:extLst>
              </a:tr>
              <a:tr h="518680">
                <a:tc>
                  <a:txBody>
                    <a:bodyPr/>
                    <a:lstStyle/>
                    <a:p>
                      <a:r>
                        <a:rPr lang="en-IN" dirty="0"/>
                        <a:t>6.</a:t>
                      </a:r>
                    </a:p>
                  </a:txBody>
                  <a:tcPr/>
                </a:tc>
                <a:tc>
                  <a:txBody>
                    <a:bodyPr/>
                    <a:lstStyle/>
                    <a:p>
                      <a:r>
                        <a:rPr lang="en-IN" dirty="0"/>
                        <a:t>CART</a:t>
                      </a:r>
                    </a:p>
                  </a:txBody>
                  <a:tcPr/>
                </a:tc>
                <a:tc>
                  <a:txBody>
                    <a:bodyPr/>
                    <a:lstStyle/>
                    <a:p>
                      <a:r>
                        <a:rPr lang="en-IN" dirty="0"/>
                        <a:t>92%</a:t>
                      </a:r>
                    </a:p>
                  </a:txBody>
                  <a:tcPr/>
                </a:tc>
                <a:tc>
                  <a:txBody>
                    <a:bodyPr/>
                    <a:lstStyle/>
                    <a:p>
                      <a:r>
                        <a:rPr lang="en-IN" dirty="0"/>
                        <a:t>0.95</a:t>
                      </a:r>
                    </a:p>
                  </a:txBody>
                  <a:tcPr/>
                </a:tc>
                <a:tc>
                  <a:txBody>
                    <a:bodyPr/>
                    <a:lstStyle/>
                    <a:p>
                      <a:r>
                        <a:rPr lang="en-IN" dirty="0"/>
                        <a:t>0.73</a:t>
                      </a:r>
                    </a:p>
                  </a:txBody>
                  <a:tcPr/>
                </a:tc>
                <a:tc>
                  <a:txBody>
                    <a:bodyPr/>
                    <a:lstStyle/>
                    <a:p>
                      <a:r>
                        <a:rPr lang="en-IN" dirty="0"/>
                        <a:t>0.96</a:t>
                      </a:r>
                    </a:p>
                  </a:txBody>
                  <a:tcPr/>
                </a:tc>
                <a:tc>
                  <a:txBody>
                    <a:bodyPr/>
                    <a:lstStyle/>
                    <a:p>
                      <a:r>
                        <a:rPr lang="en-IN" dirty="0"/>
                        <a:t>0.70</a:t>
                      </a:r>
                    </a:p>
                  </a:txBody>
                  <a:tcPr/>
                </a:tc>
                <a:tc>
                  <a:txBody>
                    <a:bodyPr/>
                    <a:lstStyle/>
                    <a:p>
                      <a:r>
                        <a:rPr lang="en-IN" dirty="0"/>
                        <a:t>0.95</a:t>
                      </a:r>
                    </a:p>
                  </a:txBody>
                  <a:tcPr/>
                </a:tc>
                <a:tc>
                  <a:txBody>
                    <a:bodyPr/>
                    <a:lstStyle/>
                    <a:p>
                      <a:r>
                        <a:rPr lang="en-IN" dirty="0"/>
                        <a:t>0.71</a:t>
                      </a:r>
                    </a:p>
                  </a:txBody>
                  <a:tcPr/>
                </a:tc>
                <a:tc>
                  <a:txBody>
                    <a:bodyPr/>
                    <a:lstStyle/>
                    <a:p>
                      <a:r>
                        <a:rPr lang="en-IN" dirty="0"/>
                        <a:t>1288</a:t>
                      </a:r>
                    </a:p>
                  </a:txBody>
                  <a:tcPr/>
                </a:tc>
                <a:tc>
                  <a:txBody>
                    <a:bodyPr/>
                    <a:lstStyle/>
                    <a:p>
                      <a:r>
                        <a:rPr lang="en-IN" dirty="0"/>
                        <a:t>212</a:t>
                      </a:r>
                    </a:p>
                  </a:txBody>
                  <a:tcPr/>
                </a:tc>
                <a:extLst>
                  <a:ext uri="{0D108BD9-81ED-4DB2-BD59-A6C34878D82A}">
                    <a16:rowId xmlns:a16="http://schemas.microsoft.com/office/drawing/2014/main" val="1910946849"/>
                  </a:ext>
                </a:extLst>
              </a:tr>
              <a:tr h="518680">
                <a:tc>
                  <a:txBody>
                    <a:bodyPr/>
                    <a:lstStyle/>
                    <a:p>
                      <a:r>
                        <a:rPr lang="en-IN" dirty="0"/>
                        <a:t>7.</a:t>
                      </a:r>
                    </a:p>
                  </a:txBody>
                  <a:tcPr/>
                </a:tc>
                <a:tc>
                  <a:txBody>
                    <a:bodyPr/>
                    <a:lstStyle/>
                    <a:p>
                      <a:r>
                        <a:rPr lang="en-IN" dirty="0"/>
                        <a:t>Random Forest</a:t>
                      </a:r>
                    </a:p>
                  </a:txBody>
                  <a:tcPr/>
                </a:tc>
                <a:tc>
                  <a:txBody>
                    <a:bodyPr/>
                    <a:lstStyle/>
                    <a:p>
                      <a:r>
                        <a:rPr lang="en-IN" dirty="0"/>
                        <a:t>93%</a:t>
                      </a:r>
                    </a:p>
                  </a:txBody>
                  <a:tcPr/>
                </a:tc>
                <a:tc>
                  <a:txBody>
                    <a:bodyPr/>
                    <a:lstStyle/>
                    <a:p>
                      <a:r>
                        <a:rPr lang="en-IN" dirty="0"/>
                        <a:t>0.95</a:t>
                      </a:r>
                    </a:p>
                  </a:txBody>
                  <a:tcPr/>
                </a:tc>
                <a:tc>
                  <a:txBody>
                    <a:bodyPr/>
                    <a:lstStyle/>
                    <a:p>
                      <a:r>
                        <a:rPr lang="en-IN" dirty="0"/>
                        <a:t>0.76</a:t>
                      </a:r>
                    </a:p>
                  </a:txBody>
                  <a:tcPr/>
                </a:tc>
                <a:tc>
                  <a:txBody>
                    <a:bodyPr/>
                    <a:lstStyle/>
                    <a:p>
                      <a:r>
                        <a:rPr lang="en-IN" dirty="0"/>
                        <a:t>0.96</a:t>
                      </a:r>
                    </a:p>
                  </a:txBody>
                  <a:tcPr/>
                </a:tc>
                <a:tc>
                  <a:txBody>
                    <a:bodyPr/>
                    <a:lstStyle/>
                    <a:p>
                      <a:r>
                        <a:rPr lang="en-IN" dirty="0"/>
                        <a:t>0.70</a:t>
                      </a:r>
                    </a:p>
                  </a:txBody>
                  <a:tcPr/>
                </a:tc>
                <a:tc>
                  <a:txBody>
                    <a:bodyPr/>
                    <a:lstStyle/>
                    <a:p>
                      <a:r>
                        <a:rPr lang="en-IN" dirty="0"/>
                        <a:t>0.96</a:t>
                      </a:r>
                    </a:p>
                  </a:txBody>
                  <a:tcPr/>
                </a:tc>
                <a:tc>
                  <a:txBody>
                    <a:bodyPr/>
                    <a:lstStyle/>
                    <a:p>
                      <a:r>
                        <a:rPr lang="en-IN" dirty="0"/>
                        <a:t>0.73</a:t>
                      </a:r>
                    </a:p>
                  </a:txBody>
                  <a:tcPr/>
                </a:tc>
                <a:tc>
                  <a:txBody>
                    <a:bodyPr/>
                    <a:lstStyle/>
                    <a:p>
                      <a:r>
                        <a:rPr lang="en-IN" dirty="0"/>
                        <a:t>1288</a:t>
                      </a:r>
                    </a:p>
                  </a:txBody>
                  <a:tcPr/>
                </a:tc>
                <a:tc>
                  <a:txBody>
                    <a:bodyPr/>
                    <a:lstStyle/>
                    <a:p>
                      <a:r>
                        <a:rPr lang="en-IN" dirty="0"/>
                        <a:t>212</a:t>
                      </a:r>
                    </a:p>
                  </a:txBody>
                  <a:tcPr/>
                </a:tc>
                <a:extLst>
                  <a:ext uri="{0D108BD9-81ED-4DB2-BD59-A6C34878D82A}">
                    <a16:rowId xmlns:a16="http://schemas.microsoft.com/office/drawing/2014/main" val="2457336222"/>
                  </a:ext>
                </a:extLst>
              </a:tr>
            </a:tbl>
          </a:graphicData>
        </a:graphic>
      </p:graphicFrame>
      <p:sp>
        <p:nvSpPr>
          <p:cNvPr id="3" name="TextBox 2">
            <a:extLst>
              <a:ext uri="{FF2B5EF4-FFF2-40B4-BE49-F238E27FC236}">
                <a16:creationId xmlns:a16="http://schemas.microsoft.com/office/drawing/2014/main" id="{D15B64F4-F938-EB1E-2B7B-95F629567BC1}"/>
              </a:ext>
            </a:extLst>
          </p:cNvPr>
          <p:cNvSpPr txBox="1"/>
          <p:nvPr/>
        </p:nvSpPr>
        <p:spPr>
          <a:xfrm>
            <a:off x="833719" y="518735"/>
            <a:ext cx="6427694" cy="584775"/>
          </a:xfrm>
          <a:prstGeom prst="rect">
            <a:avLst/>
          </a:prstGeom>
          <a:noFill/>
        </p:spPr>
        <p:txBody>
          <a:bodyPr wrap="square" rtlCol="0">
            <a:spAutoFit/>
          </a:bodyPr>
          <a:lstStyle/>
          <a:p>
            <a:r>
              <a:rPr lang="en-IN" sz="3200" b="1" dirty="0">
                <a:solidFill>
                  <a:schemeClr val="accent1">
                    <a:lumMod val="75000"/>
                  </a:schemeClr>
                </a:solidFill>
                <a:latin typeface="Arial" panose="020B0604020202020204" pitchFamily="34" charset="0"/>
                <a:cs typeface="Arial" panose="020B0604020202020204" pitchFamily="34" charset="0"/>
              </a:rPr>
              <a:t>Stratified Sampling</a:t>
            </a:r>
          </a:p>
        </p:txBody>
      </p:sp>
    </p:spTree>
    <p:extLst>
      <p:ext uri="{BB962C8B-B14F-4D97-AF65-F5344CB8AC3E}">
        <p14:creationId xmlns:p14="http://schemas.microsoft.com/office/powerpoint/2010/main" val="82201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66C001-B910-E221-F25B-C8C66525922A}"/>
              </a:ext>
            </a:extLst>
          </p:cNvPr>
          <p:cNvSpPr txBox="1"/>
          <p:nvPr/>
        </p:nvSpPr>
        <p:spPr>
          <a:xfrm>
            <a:off x="663389" y="340659"/>
            <a:ext cx="3397623" cy="584775"/>
          </a:xfrm>
          <a:prstGeom prst="rect">
            <a:avLst/>
          </a:prstGeom>
          <a:noFill/>
        </p:spPr>
        <p:txBody>
          <a:bodyPr wrap="square" rtlCol="0">
            <a:spAutoFit/>
          </a:bodyPr>
          <a:lstStyle/>
          <a:p>
            <a:r>
              <a:rPr lang="en-IN" sz="3200" b="1" dirty="0">
                <a:solidFill>
                  <a:schemeClr val="accent5">
                    <a:lumMod val="75000"/>
                  </a:schemeClr>
                </a:solidFill>
              </a:rPr>
              <a:t>Project Objective:</a:t>
            </a:r>
          </a:p>
        </p:txBody>
      </p:sp>
      <p:sp>
        <p:nvSpPr>
          <p:cNvPr id="3" name="TextBox 2">
            <a:extLst>
              <a:ext uri="{FF2B5EF4-FFF2-40B4-BE49-F238E27FC236}">
                <a16:creationId xmlns:a16="http://schemas.microsoft.com/office/drawing/2014/main" id="{438CDEB6-F4E6-3A2B-0AEA-B663DC516227}"/>
              </a:ext>
            </a:extLst>
          </p:cNvPr>
          <p:cNvSpPr txBox="1"/>
          <p:nvPr/>
        </p:nvSpPr>
        <p:spPr>
          <a:xfrm>
            <a:off x="475129" y="995082"/>
            <a:ext cx="10596282" cy="5632311"/>
          </a:xfrm>
          <a:prstGeom prst="rect">
            <a:avLst/>
          </a:prstGeom>
          <a:noFill/>
        </p:spPr>
        <p:txBody>
          <a:bodyPr wrap="square" rtlCol="0">
            <a:spAutoFit/>
          </a:bodyPr>
          <a:lstStyle/>
          <a:p>
            <a:r>
              <a:rPr lang="en-US" sz="2400" b="0" i="0" dirty="0">
                <a:effectLst/>
                <a:latin typeface="Arial" panose="020B0604020202020204" pitchFamily="34" charset="0"/>
                <a:cs typeface="Arial" panose="020B0604020202020204" pitchFamily="34" charset="0"/>
              </a:rPr>
              <a:t>        Customer churn is a big problem in any industry and one of the most important concerns for the Telecom industry.</a:t>
            </a:r>
          </a:p>
          <a:p>
            <a:r>
              <a:rPr lang="en-US" sz="2400" b="0" i="0" dirty="0">
                <a:effectLst/>
                <a:latin typeface="Arial" panose="020B0604020202020204" pitchFamily="34" charset="0"/>
                <a:cs typeface="Arial" panose="020B0604020202020204" pitchFamily="34" charset="0"/>
              </a:rPr>
              <a:t>        It costs 5-10 times more to acquire a new customer than to retain an existing one, that's why customer retention has now become even more important than customer acquisition.</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The main objective of this project is</a:t>
            </a:r>
            <a:r>
              <a:rPr lang="en-US" sz="2400" dirty="0">
                <a:effectLst/>
                <a:latin typeface="Arial" panose="020B0604020202020204" pitchFamily="34" charset="0"/>
                <a:ea typeface="Arial" panose="020B0604020202020204" pitchFamily="34" charset="0"/>
                <a:cs typeface="Arial" panose="020B0604020202020204" pitchFamily="34" charset="0"/>
              </a:rPr>
              <a:t> to model churn probability, conditioned on the customer features.</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Apart from this the objective includes:</a:t>
            </a:r>
          </a:p>
          <a:p>
            <a:pPr marL="285750" indent="-285750">
              <a:buFont typeface="Wingdings" panose="05000000000000000000" pitchFamily="2" charset="2"/>
              <a:buChar char="§"/>
            </a:pPr>
            <a:r>
              <a:rPr lang="en-US" sz="2400" dirty="0">
                <a:latin typeface="Arial" panose="020B0604020202020204" pitchFamily="34" charset="0"/>
                <a:cs typeface="Arial" panose="020B0604020202020204" pitchFamily="34" charset="0"/>
              </a:rPr>
              <a:t>Finding factors that influence the customer churn.</a:t>
            </a:r>
          </a:p>
          <a:p>
            <a:pPr marL="285750" indent="-285750">
              <a:buFont typeface="Wingdings" panose="05000000000000000000" pitchFamily="2" charset="2"/>
              <a:buChar char="§"/>
            </a:pPr>
            <a:r>
              <a:rPr lang="en-US" sz="2400" dirty="0">
                <a:latin typeface="Arial" panose="020B0604020202020204" pitchFamily="34" charset="0"/>
                <a:cs typeface="Arial" panose="020B0604020202020204" pitchFamily="34" charset="0"/>
              </a:rPr>
              <a:t>Providing offers based on these affecting factors.</a:t>
            </a:r>
          </a:p>
          <a:p>
            <a:pPr marL="285750" indent="-285750">
              <a:buFont typeface="Wingdings" panose="05000000000000000000" pitchFamily="2" charset="2"/>
              <a:buChar char="§"/>
            </a:pPr>
            <a:r>
              <a:rPr lang="en-US" sz="2400" dirty="0">
                <a:latin typeface="Arial" panose="020B0604020202020204" pitchFamily="34" charset="0"/>
                <a:cs typeface="Arial" panose="020B0604020202020204" pitchFamily="34" charset="0"/>
              </a:rPr>
              <a:t>Retain the existing customers.</a:t>
            </a:r>
          </a:p>
          <a:p>
            <a:pPr marL="285750" indent="-285750">
              <a:buFont typeface="Wingdings" panose="05000000000000000000" pitchFamily="2" charset="2"/>
              <a:buChar char="§"/>
            </a:pPr>
            <a:r>
              <a:rPr lang="en-US" sz="2400" dirty="0">
                <a:latin typeface="Arial" panose="020B0604020202020204" pitchFamily="34" charset="0"/>
                <a:cs typeface="Arial" panose="020B0604020202020204" pitchFamily="34" charset="0"/>
              </a:rPr>
              <a:t>Applying strategies and introducing different plans to minimize the customer churn.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0000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6DA92306-1625-DDC1-0EC2-6CA784959F9B}"/>
              </a:ext>
            </a:extLst>
          </p:cNvPr>
          <p:cNvGraphicFramePr>
            <a:graphicFrameLocks noGrp="1"/>
          </p:cNvGraphicFramePr>
          <p:nvPr>
            <p:extLst>
              <p:ext uri="{D42A27DB-BD31-4B8C-83A1-F6EECF244321}">
                <p14:modId xmlns:p14="http://schemas.microsoft.com/office/powerpoint/2010/main" val="310965022"/>
              </p:ext>
            </p:extLst>
          </p:nvPr>
        </p:nvGraphicFramePr>
        <p:xfrm>
          <a:off x="824753" y="1696819"/>
          <a:ext cx="10029417" cy="4513640"/>
        </p:xfrm>
        <a:graphic>
          <a:graphicData uri="http://schemas.openxmlformats.org/drawingml/2006/table">
            <a:tbl>
              <a:tblPr firstRow="1" bandRow="1">
                <a:tableStyleId>{21E4AEA4-8DFA-4A89-87EB-49C32662AFE0}</a:tableStyleId>
              </a:tblPr>
              <a:tblGrid>
                <a:gridCol w="753036">
                  <a:extLst>
                    <a:ext uri="{9D8B030D-6E8A-4147-A177-3AD203B41FA5}">
                      <a16:colId xmlns:a16="http://schemas.microsoft.com/office/drawing/2014/main" val="3997756186"/>
                    </a:ext>
                  </a:extLst>
                </a:gridCol>
                <a:gridCol w="1348292">
                  <a:extLst>
                    <a:ext uri="{9D8B030D-6E8A-4147-A177-3AD203B41FA5}">
                      <a16:colId xmlns:a16="http://schemas.microsoft.com/office/drawing/2014/main" val="2884485568"/>
                    </a:ext>
                  </a:extLst>
                </a:gridCol>
                <a:gridCol w="1193518">
                  <a:extLst>
                    <a:ext uri="{9D8B030D-6E8A-4147-A177-3AD203B41FA5}">
                      <a16:colId xmlns:a16="http://schemas.microsoft.com/office/drawing/2014/main" val="361160092"/>
                    </a:ext>
                  </a:extLst>
                </a:gridCol>
                <a:gridCol w="765418">
                  <a:extLst>
                    <a:ext uri="{9D8B030D-6E8A-4147-A177-3AD203B41FA5}">
                      <a16:colId xmlns:a16="http://schemas.microsoft.com/office/drawing/2014/main" val="2711565642"/>
                    </a:ext>
                  </a:extLst>
                </a:gridCol>
                <a:gridCol w="765418">
                  <a:extLst>
                    <a:ext uri="{9D8B030D-6E8A-4147-A177-3AD203B41FA5}">
                      <a16:colId xmlns:a16="http://schemas.microsoft.com/office/drawing/2014/main" val="1435813902"/>
                    </a:ext>
                  </a:extLst>
                </a:gridCol>
                <a:gridCol w="621381">
                  <a:extLst>
                    <a:ext uri="{9D8B030D-6E8A-4147-A177-3AD203B41FA5}">
                      <a16:colId xmlns:a16="http://schemas.microsoft.com/office/drawing/2014/main" val="3677202182"/>
                    </a:ext>
                  </a:extLst>
                </a:gridCol>
                <a:gridCol w="621381">
                  <a:extLst>
                    <a:ext uri="{9D8B030D-6E8A-4147-A177-3AD203B41FA5}">
                      <a16:colId xmlns:a16="http://schemas.microsoft.com/office/drawing/2014/main" val="3781623070"/>
                    </a:ext>
                  </a:extLst>
                </a:gridCol>
                <a:gridCol w="636826">
                  <a:extLst>
                    <a:ext uri="{9D8B030D-6E8A-4147-A177-3AD203B41FA5}">
                      <a16:colId xmlns:a16="http://schemas.microsoft.com/office/drawing/2014/main" val="2169543734"/>
                    </a:ext>
                  </a:extLst>
                </a:gridCol>
                <a:gridCol w="636826">
                  <a:extLst>
                    <a:ext uri="{9D8B030D-6E8A-4147-A177-3AD203B41FA5}">
                      <a16:colId xmlns:a16="http://schemas.microsoft.com/office/drawing/2014/main" val="2916803442"/>
                    </a:ext>
                  </a:extLst>
                </a:gridCol>
                <a:gridCol w="649942">
                  <a:extLst>
                    <a:ext uri="{9D8B030D-6E8A-4147-A177-3AD203B41FA5}">
                      <a16:colId xmlns:a16="http://schemas.microsoft.com/office/drawing/2014/main" val="1298222302"/>
                    </a:ext>
                  </a:extLst>
                </a:gridCol>
                <a:gridCol w="649942">
                  <a:extLst>
                    <a:ext uri="{9D8B030D-6E8A-4147-A177-3AD203B41FA5}">
                      <a16:colId xmlns:a16="http://schemas.microsoft.com/office/drawing/2014/main" val="2309395931"/>
                    </a:ext>
                  </a:extLst>
                </a:gridCol>
                <a:gridCol w="1387437">
                  <a:extLst>
                    <a:ext uri="{9D8B030D-6E8A-4147-A177-3AD203B41FA5}">
                      <a16:colId xmlns:a16="http://schemas.microsoft.com/office/drawing/2014/main" val="2105424394"/>
                    </a:ext>
                  </a:extLst>
                </a:gridCol>
              </a:tblGrid>
              <a:tr h="535393">
                <a:tc>
                  <a:txBody>
                    <a:bodyPr/>
                    <a:lstStyle/>
                    <a:p>
                      <a:r>
                        <a:rPr lang="en-IN" dirty="0"/>
                        <a:t>Sr.no.</a:t>
                      </a:r>
                    </a:p>
                  </a:txBody>
                  <a:tcPr/>
                </a:tc>
                <a:tc>
                  <a:txBody>
                    <a:bodyPr/>
                    <a:lstStyle/>
                    <a:p>
                      <a:r>
                        <a:rPr lang="en-IN" dirty="0"/>
                        <a:t>    Model</a:t>
                      </a:r>
                    </a:p>
                  </a:txBody>
                  <a:tcPr/>
                </a:tc>
                <a:tc>
                  <a:txBody>
                    <a:bodyPr/>
                    <a:lstStyle/>
                    <a:p>
                      <a:r>
                        <a:rPr lang="en-IN" dirty="0"/>
                        <a:t>Accuracy</a:t>
                      </a:r>
                    </a:p>
                  </a:txBody>
                  <a:tcPr/>
                </a:tc>
                <a:tc gridSpan="2">
                  <a:txBody>
                    <a:bodyPr/>
                    <a:lstStyle/>
                    <a:p>
                      <a:pPr algn="ctr"/>
                      <a:r>
                        <a:rPr lang="en-IN" dirty="0"/>
                        <a:t>Precision</a:t>
                      </a:r>
                    </a:p>
                    <a:p>
                      <a:pPr algn="ctr"/>
                      <a:r>
                        <a:rPr lang="en-IN" dirty="0"/>
                        <a:t>0        1 </a:t>
                      </a:r>
                    </a:p>
                  </a:txBody>
                  <a:tcPr/>
                </a:tc>
                <a:tc hMerge="1">
                  <a:txBody>
                    <a:bodyPr/>
                    <a:lstStyle/>
                    <a:p>
                      <a:endParaRPr lang="en-IN"/>
                    </a:p>
                  </a:txBody>
                  <a:tcPr/>
                </a:tc>
                <a:tc gridSpan="2">
                  <a:txBody>
                    <a:bodyPr/>
                    <a:lstStyle/>
                    <a:p>
                      <a:pPr algn="ctr"/>
                      <a:r>
                        <a:rPr lang="en-IN" dirty="0"/>
                        <a:t>Recall</a:t>
                      </a:r>
                    </a:p>
                    <a:p>
                      <a:pPr algn="ctr"/>
                      <a:r>
                        <a:rPr lang="en-IN" dirty="0"/>
                        <a:t>0       1</a:t>
                      </a:r>
                    </a:p>
                  </a:txBody>
                  <a:tcPr/>
                </a:tc>
                <a:tc hMerge="1">
                  <a:txBody>
                    <a:bodyPr/>
                    <a:lstStyle/>
                    <a:p>
                      <a:endParaRPr lang="en-IN"/>
                    </a:p>
                  </a:txBody>
                  <a:tcPr/>
                </a:tc>
                <a:tc gridSpan="2">
                  <a:txBody>
                    <a:bodyPr/>
                    <a:lstStyle/>
                    <a:p>
                      <a:pPr algn="ctr"/>
                      <a:r>
                        <a:rPr lang="en-IN" dirty="0"/>
                        <a:t>F1 score</a:t>
                      </a:r>
                    </a:p>
                    <a:p>
                      <a:pPr algn="ctr"/>
                      <a:r>
                        <a:rPr lang="en-IN" dirty="0"/>
                        <a:t>0       1  </a:t>
                      </a:r>
                    </a:p>
                  </a:txBody>
                  <a:tcPr/>
                </a:tc>
                <a:tc hMerge="1">
                  <a:txBody>
                    <a:bodyPr/>
                    <a:lstStyle/>
                    <a:p>
                      <a:endParaRPr lang="en-IN"/>
                    </a:p>
                  </a:txBody>
                  <a:tcPr/>
                </a:tc>
                <a:tc gridSpan="2">
                  <a:txBody>
                    <a:bodyPr/>
                    <a:lstStyle/>
                    <a:p>
                      <a:pPr algn="ctr"/>
                      <a:r>
                        <a:rPr lang="en-IN" dirty="0"/>
                        <a:t>Support</a:t>
                      </a:r>
                    </a:p>
                    <a:p>
                      <a:pPr algn="ctr"/>
                      <a:r>
                        <a:rPr lang="en-IN" dirty="0"/>
                        <a:t>0      1</a:t>
                      </a:r>
                    </a:p>
                  </a:txBody>
                  <a:tcPr/>
                </a:tc>
                <a:tc hMerge="1">
                  <a:txBody>
                    <a:bodyPr/>
                    <a:lstStyle/>
                    <a:p>
                      <a:endParaRPr lang="en-IN"/>
                    </a:p>
                  </a:txBody>
                  <a:tcPr/>
                </a:tc>
                <a:tc>
                  <a:txBody>
                    <a:bodyPr/>
                    <a:lstStyle/>
                    <a:p>
                      <a:r>
                        <a:rPr lang="en-IN" dirty="0"/>
                        <a:t>   </a:t>
                      </a:r>
                      <a:r>
                        <a:rPr lang="en-IN" dirty="0" err="1"/>
                        <a:t>Fit_time</a:t>
                      </a:r>
                      <a:endParaRPr lang="en-IN" dirty="0"/>
                    </a:p>
                    <a:p>
                      <a:r>
                        <a:rPr lang="en-IN" dirty="0"/>
                        <a:t>      (sec)</a:t>
                      </a:r>
                    </a:p>
                  </a:txBody>
                  <a:tcPr/>
                </a:tc>
                <a:extLst>
                  <a:ext uri="{0D108BD9-81ED-4DB2-BD59-A6C34878D82A}">
                    <a16:rowId xmlns:a16="http://schemas.microsoft.com/office/drawing/2014/main" val="767651418"/>
                  </a:ext>
                </a:extLst>
              </a:tr>
              <a:tr h="518680">
                <a:tc>
                  <a:txBody>
                    <a:bodyPr/>
                    <a:lstStyle/>
                    <a:p>
                      <a:r>
                        <a:rPr lang="en-IN" dirty="0"/>
                        <a:t>1.</a:t>
                      </a:r>
                    </a:p>
                  </a:txBody>
                  <a:tcPr/>
                </a:tc>
                <a:tc>
                  <a:txBody>
                    <a:bodyPr/>
                    <a:lstStyle/>
                    <a:p>
                      <a:r>
                        <a:rPr lang="en-IN" dirty="0"/>
                        <a:t>Logistic Regression</a:t>
                      </a:r>
                    </a:p>
                  </a:txBody>
                  <a:tcPr/>
                </a:tc>
                <a:tc>
                  <a:txBody>
                    <a:bodyPr/>
                    <a:lstStyle/>
                    <a:p>
                      <a:r>
                        <a:rPr lang="en-IN" dirty="0"/>
                        <a:t>87%</a:t>
                      </a:r>
                    </a:p>
                  </a:txBody>
                  <a:tcPr/>
                </a:tc>
                <a:tc>
                  <a:txBody>
                    <a:bodyPr/>
                    <a:lstStyle/>
                    <a:p>
                      <a:r>
                        <a:rPr lang="en-IN" dirty="0"/>
                        <a:t>0.88</a:t>
                      </a:r>
                    </a:p>
                  </a:txBody>
                  <a:tcPr/>
                </a:tc>
                <a:tc>
                  <a:txBody>
                    <a:bodyPr/>
                    <a:lstStyle/>
                    <a:p>
                      <a:r>
                        <a:rPr lang="en-IN" dirty="0"/>
                        <a:t>0.59</a:t>
                      </a:r>
                    </a:p>
                  </a:txBody>
                  <a:tcPr/>
                </a:tc>
                <a:tc>
                  <a:txBody>
                    <a:bodyPr/>
                    <a:lstStyle/>
                    <a:p>
                      <a:r>
                        <a:rPr lang="en-IN" dirty="0"/>
                        <a:t>0.98</a:t>
                      </a:r>
                    </a:p>
                  </a:txBody>
                  <a:tcPr/>
                </a:tc>
                <a:tc>
                  <a:txBody>
                    <a:bodyPr/>
                    <a:lstStyle/>
                    <a:p>
                      <a:r>
                        <a:rPr lang="en-IN" dirty="0"/>
                        <a:t>0.17</a:t>
                      </a:r>
                    </a:p>
                  </a:txBody>
                  <a:tcPr/>
                </a:tc>
                <a:tc>
                  <a:txBody>
                    <a:bodyPr/>
                    <a:lstStyle/>
                    <a:p>
                      <a:r>
                        <a:rPr lang="en-IN" dirty="0"/>
                        <a:t>0.93</a:t>
                      </a:r>
                    </a:p>
                  </a:txBody>
                  <a:tcPr/>
                </a:tc>
                <a:tc>
                  <a:txBody>
                    <a:bodyPr/>
                    <a:lstStyle/>
                    <a:p>
                      <a:r>
                        <a:rPr lang="en-IN" dirty="0"/>
                        <a:t>0.26</a:t>
                      </a:r>
                    </a:p>
                  </a:txBody>
                  <a:tcPr/>
                </a:tc>
                <a:tc>
                  <a:txBody>
                    <a:bodyPr/>
                    <a:lstStyle/>
                    <a:p>
                      <a:r>
                        <a:rPr lang="en-IN" dirty="0"/>
                        <a:t>1298</a:t>
                      </a:r>
                    </a:p>
                  </a:txBody>
                  <a:tcPr/>
                </a:tc>
                <a:tc>
                  <a:txBody>
                    <a:bodyPr/>
                    <a:lstStyle/>
                    <a:p>
                      <a:r>
                        <a:rPr lang="en-IN" dirty="0"/>
                        <a:t>202</a:t>
                      </a:r>
                    </a:p>
                  </a:txBody>
                  <a:tcPr/>
                </a:tc>
                <a:tc>
                  <a:txBody>
                    <a:bodyPr/>
                    <a:lstStyle/>
                    <a:p>
                      <a:r>
                        <a:rPr lang="en-IN" dirty="0"/>
                        <a:t>0.01</a:t>
                      </a:r>
                    </a:p>
                  </a:txBody>
                  <a:tcPr/>
                </a:tc>
                <a:extLst>
                  <a:ext uri="{0D108BD9-81ED-4DB2-BD59-A6C34878D82A}">
                    <a16:rowId xmlns:a16="http://schemas.microsoft.com/office/drawing/2014/main" val="4150576636"/>
                  </a:ext>
                </a:extLst>
              </a:tr>
              <a:tr h="518680">
                <a:tc>
                  <a:txBody>
                    <a:bodyPr/>
                    <a:lstStyle/>
                    <a:p>
                      <a:r>
                        <a:rPr lang="en-IN" dirty="0"/>
                        <a:t>2.</a:t>
                      </a:r>
                    </a:p>
                  </a:txBody>
                  <a:tcPr/>
                </a:tc>
                <a:tc>
                  <a:txBody>
                    <a:bodyPr/>
                    <a:lstStyle/>
                    <a:p>
                      <a:r>
                        <a:rPr lang="en-IN" dirty="0"/>
                        <a:t>KNN</a:t>
                      </a:r>
                    </a:p>
                  </a:txBody>
                  <a:tcPr/>
                </a:tc>
                <a:tc>
                  <a:txBody>
                    <a:bodyPr/>
                    <a:lstStyle/>
                    <a:p>
                      <a:r>
                        <a:rPr lang="en-IN" dirty="0"/>
                        <a:t>93%</a:t>
                      </a:r>
                    </a:p>
                  </a:txBody>
                  <a:tcPr/>
                </a:tc>
                <a:tc>
                  <a:txBody>
                    <a:bodyPr/>
                    <a:lstStyle/>
                    <a:p>
                      <a:r>
                        <a:rPr lang="en-IN" dirty="0"/>
                        <a:t>0.94</a:t>
                      </a:r>
                    </a:p>
                  </a:txBody>
                  <a:tcPr/>
                </a:tc>
                <a:tc>
                  <a:txBody>
                    <a:bodyPr/>
                    <a:lstStyle/>
                    <a:p>
                      <a:r>
                        <a:rPr lang="en-IN" dirty="0"/>
                        <a:t>0.89</a:t>
                      </a:r>
                    </a:p>
                  </a:txBody>
                  <a:tcPr/>
                </a:tc>
                <a:tc>
                  <a:txBody>
                    <a:bodyPr/>
                    <a:lstStyle/>
                    <a:p>
                      <a:r>
                        <a:rPr lang="en-IN" dirty="0"/>
                        <a:t>0.99</a:t>
                      </a:r>
                    </a:p>
                  </a:txBody>
                  <a:tcPr/>
                </a:tc>
                <a:tc>
                  <a:txBody>
                    <a:bodyPr/>
                    <a:lstStyle/>
                    <a:p>
                      <a:r>
                        <a:rPr lang="en-IN" dirty="0"/>
                        <a:t>0.56</a:t>
                      </a:r>
                    </a:p>
                  </a:txBody>
                  <a:tcPr/>
                </a:tc>
                <a:tc>
                  <a:txBody>
                    <a:bodyPr/>
                    <a:lstStyle/>
                    <a:p>
                      <a:r>
                        <a:rPr lang="en-IN" dirty="0"/>
                        <a:t>0.96</a:t>
                      </a:r>
                    </a:p>
                  </a:txBody>
                  <a:tcPr/>
                </a:tc>
                <a:tc>
                  <a:txBody>
                    <a:bodyPr/>
                    <a:lstStyle/>
                    <a:p>
                      <a:r>
                        <a:rPr lang="en-IN" dirty="0"/>
                        <a:t>0.69</a:t>
                      </a:r>
                    </a:p>
                  </a:txBody>
                  <a:tcPr/>
                </a:tc>
                <a:tc>
                  <a:txBody>
                    <a:bodyPr/>
                    <a:lstStyle/>
                    <a:p>
                      <a:r>
                        <a:rPr lang="en-IN" dirty="0"/>
                        <a:t>1298</a:t>
                      </a:r>
                    </a:p>
                  </a:txBody>
                  <a:tcPr/>
                </a:tc>
                <a:tc>
                  <a:txBody>
                    <a:bodyPr/>
                    <a:lstStyle/>
                    <a:p>
                      <a:r>
                        <a:rPr lang="en-IN" dirty="0"/>
                        <a:t>202</a:t>
                      </a:r>
                    </a:p>
                  </a:txBody>
                  <a:tcPr/>
                </a:tc>
                <a:tc>
                  <a:txBody>
                    <a:bodyPr/>
                    <a:lstStyle/>
                    <a:p>
                      <a:r>
                        <a:rPr lang="en-IN" dirty="0"/>
                        <a:t>0.007</a:t>
                      </a:r>
                    </a:p>
                  </a:txBody>
                  <a:tcPr/>
                </a:tc>
                <a:extLst>
                  <a:ext uri="{0D108BD9-81ED-4DB2-BD59-A6C34878D82A}">
                    <a16:rowId xmlns:a16="http://schemas.microsoft.com/office/drawing/2014/main" val="1953436353"/>
                  </a:ext>
                </a:extLst>
              </a:tr>
              <a:tr h="518680">
                <a:tc>
                  <a:txBody>
                    <a:bodyPr/>
                    <a:lstStyle/>
                    <a:p>
                      <a:r>
                        <a:rPr lang="en-IN" dirty="0"/>
                        <a:t>3.</a:t>
                      </a:r>
                    </a:p>
                  </a:txBody>
                  <a:tcPr/>
                </a:tc>
                <a:tc>
                  <a:txBody>
                    <a:bodyPr/>
                    <a:lstStyle/>
                    <a:p>
                      <a:r>
                        <a:rPr lang="en-IN" dirty="0"/>
                        <a:t>Gaussian NB</a:t>
                      </a:r>
                    </a:p>
                  </a:txBody>
                  <a:tcPr/>
                </a:tc>
                <a:tc>
                  <a:txBody>
                    <a:bodyPr/>
                    <a:lstStyle/>
                    <a:p>
                      <a:r>
                        <a:rPr lang="en-IN" dirty="0"/>
                        <a:t>86%</a:t>
                      </a:r>
                    </a:p>
                  </a:txBody>
                  <a:tcPr/>
                </a:tc>
                <a:tc>
                  <a:txBody>
                    <a:bodyPr/>
                    <a:lstStyle/>
                    <a:p>
                      <a:r>
                        <a:rPr lang="en-IN" dirty="0"/>
                        <a:t>0.91</a:t>
                      </a:r>
                    </a:p>
                  </a:txBody>
                  <a:tcPr/>
                </a:tc>
                <a:tc>
                  <a:txBody>
                    <a:bodyPr/>
                    <a:lstStyle/>
                    <a:p>
                      <a:r>
                        <a:rPr lang="en-IN" dirty="0"/>
                        <a:t>0.46</a:t>
                      </a:r>
                    </a:p>
                  </a:txBody>
                  <a:tcPr/>
                </a:tc>
                <a:tc>
                  <a:txBody>
                    <a:bodyPr/>
                    <a:lstStyle/>
                    <a:p>
                      <a:r>
                        <a:rPr lang="en-IN" dirty="0"/>
                        <a:t>0.92</a:t>
                      </a:r>
                    </a:p>
                  </a:txBody>
                  <a:tcPr/>
                </a:tc>
                <a:tc>
                  <a:txBody>
                    <a:bodyPr/>
                    <a:lstStyle/>
                    <a:p>
                      <a:r>
                        <a:rPr lang="en-IN" dirty="0"/>
                        <a:t>0.45</a:t>
                      </a:r>
                    </a:p>
                  </a:txBody>
                  <a:tcPr/>
                </a:tc>
                <a:tc>
                  <a:txBody>
                    <a:bodyPr/>
                    <a:lstStyle/>
                    <a:p>
                      <a:r>
                        <a:rPr lang="en-IN" dirty="0"/>
                        <a:t>0.92</a:t>
                      </a:r>
                    </a:p>
                  </a:txBody>
                  <a:tcPr/>
                </a:tc>
                <a:tc>
                  <a:txBody>
                    <a:bodyPr/>
                    <a:lstStyle/>
                    <a:p>
                      <a:r>
                        <a:rPr lang="en-IN" dirty="0"/>
                        <a:t>0.45</a:t>
                      </a:r>
                    </a:p>
                  </a:txBody>
                  <a:tcPr/>
                </a:tc>
                <a:tc>
                  <a:txBody>
                    <a:bodyPr/>
                    <a:lstStyle/>
                    <a:p>
                      <a:r>
                        <a:rPr lang="en-IN" dirty="0"/>
                        <a:t>1298</a:t>
                      </a:r>
                    </a:p>
                  </a:txBody>
                  <a:tcPr/>
                </a:tc>
                <a:tc>
                  <a:txBody>
                    <a:bodyPr/>
                    <a:lstStyle/>
                    <a:p>
                      <a:r>
                        <a:rPr lang="en-IN" dirty="0"/>
                        <a:t>202</a:t>
                      </a:r>
                    </a:p>
                  </a:txBody>
                  <a:tcPr/>
                </a:tc>
                <a:tc>
                  <a:txBody>
                    <a:bodyPr/>
                    <a:lstStyle/>
                    <a:p>
                      <a:r>
                        <a:rPr lang="en-IN" dirty="0"/>
                        <a:t>0.007</a:t>
                      </a:r>
                    </a:p>
                  </a:txBody>
                  <a:tcPr/>
                </a:tc>
                <a:extLst>
                  <a:ext uri="{0D108BD9-81ED-4DB2-BD59-A6C34878D82A}">
                    <a16:rowId xmlns:a16="http://schemas.microsoft.com/office/drawing/2014/main" val="948087164"/>
                  </a:ext>
                </a:extLst>
              </a:tr>
              <a:tr h="518680">
                <a:tc>
                  <a:txBody>
                    <a:bodyPr/>
                    <a:lstStyle/>
                    <a:p>
                      <a:r>
                        <a:rPr lang="en-IN" dirty="0"/>
                        <a:t>4.</a:t>
                      </a:r>
                    </a:p>
                  </a:txBody>
                  <a:tcPr/>
                </a:tc>
                <a:tc>
                  <a:txBody>
                    <a:bodyPr/>
                    <a:lstStyle/>
                    <a:p>
                      <a:r>
                        <a:rPr lang="en-IN" dirty="0"/>
                        <a:t>AdaBoost</a:t>
                      </a:r>
                    </a:p>
                  </a:txBody>
                  <a:tcPr/>
                </a:tc>
                <a:tc>
                  <a:txBody>
                    <a:bodyPr/>
                    <a:lstStyle/>
                    <a:p>
                      <a:r>
                        <a:rPr lang="en-IN" dirty="0"/>
                        <a:t>91%</a:t>
                      </a:r>
                    </a:p>
                  </a:txBody>
                  <a:tcPr/>
                </a:tc>
                <a:tc>
                  <a:txBody>
                    <a:bodyPr/>
                    <a:lstStyle/>
                    <a:p>
                      <a:r>
                        <a:rPr lang="en-IN" dirty="0"/>
                        <a:t>0.92</a:t>
                      </a:r>
                    </a:p>
                  </a:txBody>
                  <a:tcPr/>
                </a:tc>
                <a:tc>
                  <a:txBody>
                    <a:bodyPr/>
                    <a:lstStyle/>
                    <a:p>
                      <a:r>
                        <a:rPr lang="en-IN" dirty="0"/>
                        <a:t>0.76</a:t>
                      </a:r>
                    </a:p>
                  </a:txBody>
                  <a:tcPr/>
                </a:tc>
                <a:tc>
                  <a:txBody>
                    <a:bodyPr/>
                    <a:lstStyle/>
                    <a:p>
                      <a:r>
                        <a:rPr lang="en-IN" dirty="0"/>
                        <a:t>0.98</a:t>
                      </a:r>
                    </a:p>
                  </a:txBody>
                  <a:tcPr/>
                </a:tc>
                <a:tc>
                  <a:txBody>
                    <a:bodyPr/>
                    <a:lstStyle/>
                    <a:p>
                      <a:r>
                        <a:rPr lang="en-IN" dirty="0"/>
                        <a:t>0.47</a:t>
                      </a:r>
                    </a:p>
                  </a:txBody>
                  <a:tcPr/>
                </a:tc>
                <a:tc>
                  <a:txBody>
                    <a:bodyPr/>
                    <a:lstStyle/>
                    <a:p>
                      <a:r>
                        <a:rPr lang="en-IN" dirty="0"/>
                        <a:t>0.95</a:t>
                      </a:r>
                    </a:p>
                  </a:txBody>
                  <a:tcPr/>
                </a:tc>
                <a:tc>
                  <a:txBody>
                    <a:bodyPr/>
                    <a:lstStyle/>
                    <a:p>
                      <a:r>
                        <a:rPr lang="en-IN" dirty="0"/>
                        <a:t>0.58</a:t>
                      </a:r>
                    </a:p>
                  </a:txBody>
                  <a:tcPr/>
                </a:tc>
                <a:tc>
                  <a:txBody>
                    <a:bodyPr/>
                    <a:lstStyle/>
                    <a:p>
                      <a:r>
                        <a:rPr lang="en-IN" dirty="0"/>
                        <a:t>1298</a:t>
                      </a:r>
                    </a:p>
                  </a:txBody>
                  <a:tcPr/>
                </a:tc>
                <a:tc>
                  <a:txBody>
                    <a:bodyPr/>
                    <a:lstStyle/>
                    <a:p>
                      <a:r>
                        <a:rPr lang="en-IN" dirty="0"/>
                        <a:t>202</a:t>
                      </a:r>
                    </a:p>
                  </a:txBody>
                  <a:tcPr/>
                </a:tc>
                <a:tc>
                  <a:txBody>
                    <a:bodyPr/>
                    <a:lstStyle/>
                    <a:p>
                      <a:r>
                        <a:rPr lang="en-IN" dirty="0"/>
                        <a:t>0.04</a:t>
                      </a:r>
                    </a:p>
                  </a:txBody>
                  <a:tcPr/>
                </a:tc>
                <a:extLst>
                  <a:ext uri="{0D108BD9-81ED-4DB2-BD59-A6C34878D82A}">
                    <a16:rowId xmlns:a16="http://schemas.microsoft.com/office/drawing/2014/main" val="4227369523"/>
                  </a:ext>
                </a:extLst>
              </a:tr>
              <a:tr h="518680">
                <a:tc>
                  <a:txBody>
                    <a:bodyPr/>
                    <a:lstStyle/>
                    <a:p>
                      <a:r>
                        <a:rPr lang="en-IN" dirty="0"/>
                        <a:t>5.</a:t>
                      </a:r>
                    </a:p>
                  </a:txBody>
                  <a:tcPr/>
                </a:tc>
                <a:tc>
                  <a:txBody>
                    <a:bodyPr/>
                    <a:lstStyle/>
                    <a:p>
                      <a:r>
                        <a:rPr lang="en-IN" dirty="0"/>
                        <a:t>SVM</a:t>
                      </a:r>
                    </a:p>
                  </a:txBody>
                  <a:tcPr/>
                </a:tc>
                <a:tc>
                  <a:txBody>
                    <a:bodyPr/>
                    <a:lstStyle/>
                    <a:p>
                      <a:r>
                        <a:rPr lang="en-IN" dirty="0"/>
                        <a:t>91%</a:t>
                      </a:r>
                    </a:p>
                  </a:txBody>
                  <a:tcPr/>
                </a:tc>
                <a:tc>
                  <a:txBody>
                    <a:bodyPr/>
                    <a:lstStyle/>
                    <a:p>
                      <a:r>
                        <a:rPr lang="en-IN" dirty="0"/>
                        <a:t>0.91</a:t>
                      </a:r>
                    </a:p>
                  </a:txBody>
                  <a:tcPr/>
                </a:tc>
                <a:tc>
                  <a:txBody>
                    <a:bodyPr/>
                    <a:lstStyle/>
                    <a:p>
                      <a:r>
                        <a:rPr lang="en-IN" dirty="0"/>
                        <a:t>0.92</a:t>
                      </a:r>
                    </a:p>
                  </a:txBody>
                  <a:tcPr/>
                </a:tc>
                <a:tc>
                  <a:txBody>
                    <a:bodyPr/>
                    <a:lstStyle/>
                    <a:p>
                      <a:r>
                        <a:rPr lang="en-IN" dirty="0"/>
                        <a:t>0.99</a:t>
                      </a:r>
                    </a:p>
                  </a:txBody>
                  <a:tcPr/>
                </a:tc>
                <a:tc>
                  <a:txBody>
                    <a:bodyPr/>
                    <a:lstStyle/>
                    <a:p>
                      <a:r>
                        <a:rPr lang="en-IN" dirty="0"/>
                        <a:t>0.40</a:t>
                      </a:r>
                    </a:p>
                  </a:txBody>
                  <a:tcPr/>
                </a:tc>
                <a:tc>
                  <a:txBody>
                    <a:bodyPr/>
                    <a:lstStyle/>
                    <a:p>
                      <a:r>
                        <a:rPr lang="en-IN" dirty="0"/>
                        <a:t>0.95</a:t>
                      </a:r>
                    </a:p>
                  </a:txBody>
                  <a:tcPr/>
                </a:tc>
                <a:tc>
                  <a:txBody>
                    <a:bodyPr/>
                    <a:lstStyle/>
                    <a:p>
                      <a:r>
                        <a:rPr lang="en-IN" dirty="0"/>
                        <a:t>0.55</a:t>
                      </a:r>
                    </a:p>
                  </a:txBody>
                  <a:tcPr/>
                </a:tc>
                <a:tc>
                  <a:txBody>
                    <a:bodyPr/>
                    <a:lstStyle/>
                    <a:p>
                      <a:r>
                        <a:rPr lang="en-IN" dirty="0"/>
                        <a:t>1298</a:t>
                      </a:r>
                    </a:p>
                  </a:txBody>
                  <a:tcPr/>
                </a:tc>
                <a:tc>
                  <a:txBody>
                    <a:bodyPr/>
                    <a:lstStyle/>
                    <a:p>
                      <a:r>
                        <a:rPr lang="en-IN" dirty="0"/>
                        <a:t>202</a:t>
                      </a:r>
                    </a:p>
                  </a:txBody>
                  <a:tcPr/>
                </a:tc>
                <a:tc>
                  <a:txBody>
                    <a:bodyPr/>
                    <a:lstStyle/>
                    <a:p>
                      <a:r>
                        <a:rPr lang="en-IN" dirty="0"/>
                        <a:t>0.28</a:t>
                      </a:r>
                    </a:p>
                  </a:txBody>
                  <a:tcPr/>
                </a:tc>
                <a:extLst>
                  <a:ext uri="{0D108BD9-81ED-4DB2-BD59-A6C34878D82A}">
                    <a16:rowId xmlns:a16="http://schemas.microsoft.com/office/drawing/2014/main" val="1515275774"/>
                  </a:ext>
                </a:extLst>
              </a:tr>
              <a:tr h="518680">
                <a:tc>
                  <a:txBody>
                    <a:bodyPr/>
                    <a:lstStyle/>
                    <a:p>
                      <a:r>
                        <a:rPr lang="en-IN" dirty="0"/>
                        <a:t>6.</a:t>
                      </a:r>
                    </a:p>
                  </a:txBody>
                  <a:tcPr/>
                </a:tc>
                <a:tc>
                  <a:txBody>
                    <a:bodyPr/>
                    <a:lstStyle/>
                    <a:p>
                      <a:r>
                        <a:rPr lang="en-IN" dirty="0"/>
                        <a:t>CART</a:t>
                      </a:r>
                    </a:p>
                  </a:txBody>
                  <a:tcPr/>
                </a:tc>
                <a:tc>
                  <a:txBody>
                    <a:bodyPr/>
                    <a:lstStyle/>
                    <a:p>
                      <a:r>
                        <a:rPr lang="en-IN" dirty="0"/>
                        <a:t>93%</a:t>
                      </a:r>
                    </a:p>
                  </a:txBody>
                  <a:tcPr/>
                </a:tc>
                <a:tc>
                  <a:txBody>
                    <a:bodyPr/>
                    <a:lstStyle/>
                    <a:p>
                      <a:r>
                        <a:rPr lang="en-IN" dirty="0"/>
                        <a:t>0.96</a:t>
                      </a:r>
                    </a:p>
                  </a:txBody>
                  <a:tcPr/>
                </a:tc>
                <a:tc>
                  <a:txBody>
                    <a:bodyPr/>
                    <a:lstStyle/>
                    <a:p>
                      <a:r>
                        <a:rPr lang="en-IN" dirty="0"/>
                        <a:t>0.72</a:t>
                      </a:r>
                    </a:p>
                  </a:txBody>
                  <a:tcPr/>
                </a:tc>
                <a:tc>
                  <a:txBody>
                    <a:bodyPr/>
                    <a:lstStyle/>
                    <a:p>
                      <a:r>
                        <a:rPr lang="en-IN" dirty="0"/>
                        <a:t>0.96</a:t>
                      </a:r>
                    </a:p>
                  </a:txBody>
                  <a:tcPr/>
                </a:tc>
                <a:tc>
                  <a:txBody>
                    <a:bodyPr/>
                    <a:lstStyle/>
                    <a:p>
                      <a:r>
                        <a:rPr lang="en-IN" dirty="0"/>
                        <a:t>0.72</a:t>
                      </a:r>
                    </a:p>
                  </a:txBody>
                  <a:tcPr/>
                </a:tc>
                <a:tc>
                  <a:txBody>
                    <a:bodyPr/>
                    <a:lstStyle/>
                    <a:p>
                      <a:r>
                        <a:rPr lang="en-IN" dirty="0"/>
                        <a:t>0.96</a:t>
                      </a:r>
                    </a:p>
                  </a:txBody>
                  <a:tcPr/>
                </a:tc>
                <a:tc>
                  <a:txBody>
                    <a:bodyPr/>
                    <a:lstStyle/>
                    <a:p>
                      <a:r>
                        <a:rPr lang="en-IN" dirty="0"/>
                        <a:t>0.72</a:t>
                      </a:r>
                    </a:p>
                  </a:txBody>
                  <a:tcPr/>
                </a:tc>
                <a:tc>
                  <a:txBody>
                    <a:bodyPr/>
                    <a:lstStyle/>
                    <a:p>
                      <a:r>
                        <a:rPr lang="en-IN" dirty="0"/>
                        <a:t>1298</a:t>
                      </a:r>
                    </a:p>
                  </a:txBody>
                  <a:tcPr/>
                </a:tc>
                <a:tc>
                  <a:txBody>
                    <a:bodyPr/>
                    <a:lstStyle/>
                    <a:p>
                      <a:r>
                        <a:rPr lang="en-IN" dirty="0"/>
                        <a:t>202</a:t>
                      </a:r>
                    </a:p>
                  </a:txBody>
                  <a:tcPr/>
                </a:tc>
                <a:tc>
                  <a:txBody>
                    <a:bodyPr/>
                    <a:lstStyle/>
                    <a:p>
                      <a:r>
                        <a:rPr lang="en-IN" dirty="0"/>
                        <a:t>0.014</a:t>
                      </a:r>
                    </a:p>
                  </a:txBody>
                  <a:tcPr/>
                </a:tc>
                <a:extLst>
                  <a:ext uri="{0D108BD9-81ED-4DB2-BD59-A6C34878D82A}">
                    <a16:rowId xmlns:a16="http://schemas.microsoft.com/office/drawing/2014/main" val="1848094850"/>
                  </a:ext>
                </a:extLst>
              </a:tr>
              <a:tr h="518680">
                <a:tc>
                  <a:txBody>
                    <a:bodyPr/>
                    <a:lstStyle/>
                    <a:p>
                      <a:r>
                        <a:rPr lang="en-IN" dirty="0"/>
                        <a:t>7.</a:t>
                      </a:r>
                    </a:p>
                  </a:txBody>
                  <a:tcPr/>
                </a:tc>
                <a:tc>
                  <a:txBody>
                    <a:bodyPr/>
                    <a:lstStyle/>
                    <a:p>
                      <a:r>
                        <a:rPr lang="en-IN" dirty="0"/>
                        <a:t>Random Forest</a:t>
                      </a:r>
                    </a:p>
                  </a:txBody>
                  <a:tcPr/>
                </a:tc>
                <a:tc>
                  <a:txBody>
                    <a:bodyPr/>
                    <a:lstStyle/>
                    <a:p>
                      <a:r>
                        <a:rPr lang="en-IN" dirty="0"/>
                        <a:t>93%</a:t>
                      </a:r>
                    </a:p>
                  </a:txBody>
                  <a:tcPr/>
                </a:tc>
                <a:tc>
                  <a:txBody>
                    <a:bodyPr/>
                    <a:lstStyle/>
                    <a:p>
                      <a:r>
                        <a:rPr lang="en-IN" dirty="0"/>
                        <a:t>0.95</a:t>
                      </a:r>
                    </a:p>
                  </a:txBody>
                  <a:tcPr/>
                </a:tc>
                <a:tc>
                  <a:txBody>
                    <a:bodyPr/>
                    <a:lstStyle/>
                    <a:p>
                      <a:r>
                        <a:rPr lang="en-IN" dirty="0"/>
                        <a:t>0.77</a:t>
                      </a:r>
                    </a:p>
                  </a:txBody>
                  <a:tcPr/>
                </a:tc>
                <a:tc>
                  <a:txBody>
                    <a:bodyPr/>
                    <a:lstStyle/>
                    <a:p>
                      <a:r>
                        <a:rPr lang="en-IN" dirty="0"/>
                        <a:t>0.97</a:t>
                      </a:r>
                    </a:p>
                  </a:txBody>
                  <a:tcPr/>
                </a:tc>
                <a:tc>
                  <a:txBody>
                    <a:bodyPr/>
                    <a:lstStyle/>
                    <a:p>
                      <a:r>
                        <a:rPr lang="en-IN" dirty="0"/>
                        <a:t>0.69</a:t>
                      </a:r>
                    </a:p>
                  </a:txBody>
                  <a:tcPr/>
                </a:tc>
                <a:tc>
                  <a:txBody>
                    <a:bodyPr/>
                    <a:lstStyle/>
                    <a:p>
                      <a:r>
                        <a:rPr lang="en-IN" dirty="0"/>
                        <a:t>0.96</a:t>
                      </a:r>
                    </a:p>
                  </a:txBody>
                  <a:tcPr/>
                </a:tc>
                <a:tc>
                  <a:txBody>
                    <a:bodyPr/>
                    <a:lstStyle/>
                    <a:p>
                      <a:r>
                        <a:rPr lang="en-IN" dirty="0"/>
                        <a:t>0.73</a:t>
                      </a:r>
                    </a:p>
                  </a:txBody>
                  <a:tcPr/>
                </a:tc>
                <a:tc>
                  <a:txBody>
                    <a:bodyPr/>
                    <a:lstStyle/>
                    <a:p>
                      <a:r>
                        <a:rPr lang="en-IN" dirty="0"/>
                        <a:t>1298</a:t>
                      </a:r>
                    </a:p>
                  </a:txBody>
                  <a:tcPr/>
                </a:tc>
                <a:tc>
                  <a:txBody>
                    <a:bodyPr/>
                    <a:lstStyle/>
                    <a:p>
                      <a:r>
                        <a:rPr lang="en-IN" dirty="0"/>
                        <a:t>202</a:t>
                      </a:r>
                    </a:p>
                  </a:txBody>
                  <a:tcPr/>
                </a:tc>
                <a:tc>
                  <a:txBody>
                    <a:bodyPr/>
                    <a:lstStyle/>
                    <a:p>
                      <a:r>
                        <a:rPr lang="en-IN" dirty="0"/>
                        <a:t>0.86</a:t>
                      </a:r>
                    </a:p>
                  </a:txBody>
                  <a:tcPr/>
                </a:tc>
                <a:extLst>
                  <a:ext uri="{0D108BD9-81ED-4DB2-BD59-A6C34878D82A}">
                    <a16:rowId xmlns:a16="http://schemas.microsoft.com/office/drawing/2014/main" val="2129106440"/>
                  </a:ext>
                </a:extLst>
              </a:tr>
            </a:tbl>
          </a:graphicData>
        </a:graphic>
      </p:graphicFrame>
      <p:sp>
        <p:nvSpPr>
          <p:cNvPr id="4" name="TextBox 3">
            <a:extLst>
              <a:ext uri="{FF2B5EF4-FFF2-40B4-BE49-F238E27FC236}">
                <a16:creationId xmlns:a16="http://schemas.microsoft.com/office/drawing/2014/main" id="{E7E744E3-BE84-46AE-2AB2-123C95AA4983}"/>
              </a:ext>
            </a:extLst>
          </p:cNvPr>
          <p:cNvSpPr txBox="1"/>
          <p:nvPr/>
        </p:nvSpPr>
        <p:spPr>
          <a:xfrm>
            <a:off x="744071" y="304800"/>
            <a:ext cx="9484658" cy="954107"/>
          </a:xfrm>
          <a:prstGeom prst="rect">
            <a:avLst/>
          </a:prstGeom>
          <a:noFill/>
        </p:spPr>
        <p:txBody>
          <a:bodyPr wrap="square" rtlCol="0">
            <a:spAutoFit/>
          </a:bodyPr>
          <a:lstStyle/>
          <a:p>
            <a:r>
              <a:rPr lang="en-IN" sz="2800" b="1" dirty="0">
                <a:solidFill>
                  <a:schemeClr val="accent1">
                    <a:lumMod val="50000"/>
                  </a:schemeClr>
                </a:solidFill>
              </a:rPr>
              <a:t>Model Building (without applying SMOTE)</a:t>
            </a:r>
          </a:p>
          <a:p>
            <a:r>
              <a:rPr lang="en-IN" sz="2800" b="1" dirty="0">
                <a:solidFill>
                  <a:schemeClr val="accent1">
                    <a:lumMod val="50000"/>
                  </a:schemeClr>
                </a:solidFill>
              </a:rPr>
              <a:t>Features: </a:t>
            </a:r>
            <a:r>
              <a:rPr lang="en-IN" sz="2800" b="1" dirty="0" err="1">
                <a:solidFill>
                  <a:schemeClr val="accent1">
                    <a:lumMod val="50000"/>
                  </a:schemeClr>
                </a:solidFill>
              </a:rPr>
              <a:t>intl_plan</a:t>
            </a:r>
            <a:r>
              <a:rPr lang="en-IN" sz="2800" b="1" dirty="0">
                <a:solidFill>
                  <a:schemeClr val="accent1">
                    <a:lumMod val="50000"/>
                  </a:schemeClr>
                </a:solidFill>
              </a:rPr>
              <a:t> , </a:t>
            </a:r>
            <a:r>
              <a:rPr lang="en-IN" sz="2800" b="1" dirty="0" err="1">
                <a:solidFill>
                  <a:schemeClr val="accent1">
                    <a:lumMod val="50000"/>
                  </a:schemeClr>
                </a:solidFill>
              </a:rPr>
              <a:t>voice_plan</a:t>
            </a:r>
            <a:r>
              <a:rPr lang="en-IN" sz="2800" b="1" dirty="0">
                <a:solidFill>
                  <a:schemeClr val="accent1">
                    <a:lumMod val="50000"/>
                  </a:schemeClr>
                </a:solidFill>
              </a:rPr>
              <a:t> , </a:t>
            </a:r>
            <a:r>
              <a:rPr lang="en-IN" sz="2800" b="1" dirty="0" err="1">
                <a:solidFill>
                  <a:schemeClr val="accent1">
                    <a:lumMod val="50000"/>
                  </a:schemeClr>
                </a:solidFill>
              </a:rPr>
              <a:t>customer_calls</a:t>
            </a:r>
            <a:r>
              <a:rPr lang="en-IN" sz="2800" b="1" dirty="0">
                <a:solidFill>
                  <a:schemeClr val="accent1">
                    <a:lumMod val="50000"/>
                  </a:schemeClr>
                </a:solidFill>
              </a:rPr>
              <a:t> , </a:t>
            </a:r>
            <a:r>
              <a:rPr lang="en-IN" sz="2800" b="1" dirty="0" err="1">
                <a:solidFill>
                  <a:schemeClr val="accent1">
                    <a:lumMod val="50000"/>
                  </a:schemeClr>
                </a:solidFill>
              </a:rPr>
              <a:t>total_charge</a:t>
            </a:r>
            <a:endParaRPr lang="en-IN" sz="2800" b="1" dirty="0">
              <a:solidFill>
                <a:schemeClr val="accent1">
                  <a:lumMod val="50000"/>
                </a:schemeClr>
              </a:solidFill>
            </a:endParaRPr>
          </a:p>
        </p:txBody>
      </p:sp>
    </p:spTree>
    <p:extLst>
      <p:ext uri="{BB962C8B-B14F-4D97-AF65-F5344CB8AC3E}">
        <p14:creationId xmlns:p14="http://schemas.microsoft.com/office/powerpoint/2010/main" val="830488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9480914-FD1B-9C43-14E3-FB4277053758}"/>
              </a:ext>
            </a:extLst>
          </p:cNvPr>
          <p:cNvGraphicFramePr>
            <a:graphicFrameLocks noGrp="1"/>
          </p:cNvGraphicFramePr>
          <p:nvPr>
            <p:extLst>
              <p:ext uri="{D42A27DB-BD31-4B8C-83A1-F6EECF244321}">
                <p14:modId xmlns:p14="http://schemas.microsoft.com/office/powerpoint/2010/main" val="105796910"/>
              </p:ext>
            </p:extLst>
          </p:nvPr>
        </p:nvGraphicFramePr>
        <p:xfrm>
          <a:off x="842682" y="1493931"/>
          <a:ext cx="10024935" cy="4513640"/>
        </p:xfrm>
        <a:graphic>
          <a:graphicData uri="http://schemas.openxmlformats.org/drawingml/2006/table">
            <a:tbl>
              <a:tblPr firstRow="1" bandRow="1">
                <a:tableStyleId>{21E4AEA4-8DFA-4A89-87EB-49C32662AFE0}</a:tableStyleId>
              </a:tblPr>
              <a:tblGrid>
                <a:gridCol w="748554">
                  <a:extLst>
                    <a:ext uri="{9D8B030D-6E8A-4147-A177-3AD203B41FA5}">
                      <a16:colId xmlns:a16="http://schemas.microsoft.com/office/drawing/2014/main" val="3584739127"/>
                    </a:ext>
                  </a:extLst>
                </a:gridCol>
                <a:gridCol w="1465729">
                  <a:extLst>
                    <a:ext uri="{9D8B030D-6E8A-4147-A177-3AD203B41FA5}">
                      <a16:colId xmlns:a16="http://schemas.microsoft.com/office/drawing/2014/main" val="4131520066"/>
                    </a:ext>
                  </a:extLst>
                </a:gridCol>
                <a:gridCol w="1076081">
                  <a:extLst>
                    <a:ext uri="{9D8B030D-6E8A-4147-A177-3AD203B41FA5}">
                      <a16:colId xmlns:a16="http://schemas.microsoft.com/office/drawing/2014/main" val="1513066264"/>
                    </a:ext>
                  </a:extLst>
                </a:gridCol>
                <a:gridCol w="765418">
                  <a:extLst>
                    <a:ext uri="{9D8B030D-6E8A-4147-A177-3AD203B41FA5}">
                      <a16:colId xmlns:a16="http://schemas.microsoft.com/office/drawing/2014/main" val="281410599"/>
                    </a:ext>
                  </a:extLst>
                </a:gridCol>
                <a:gridCol w="765418">
                  <a:extLst>
                    <a:ext uri="{9D8B030D-6E8A-4147-A177-3AD203B41FA5}">
                      <a16:colId xmlns:a16="http://schemas.microsoft.com/office/drawing/2014/main" val="3784466904"/>
                    </a:ext>
                  </a:extLst>
                </a:gridCol>
                <a:gridCol w="621381">
                  <a:extLst>
                    <a:ext uri="{9D8B030D-6E8A-4147-A177-3AD203B41FA5}">
                      <a16:colId xmlns:a16="http://schemas.microsoft.com/office/drawing/2014/main" val="2493047539"/>
                    </a:ext>
                  </a:extLst>
                </a:gridCol>
                <a:gridCol w="621381">
                  <a:extLst>
                    <a:ext uri="{9D8B030D-6E8A-4147-A177-3AD203B41FA5}">
                      <a16:colId xmlns:a16="http://schemas.microsoft.com/office/drawing/2014/main" val="1576394864"/>
                    </a:ext>
                  </a:extLst>
                </a:gridCol>
                <a:gridCol w="636826">
                  <a:extLst>
                    <a:ext uri="{9D8B030D-6E8A-4147-A177-3AD203B41FA5}">
                      <a16:colId xmlns:a16="http://schemas.microsoft.com/office/drawing/2014/main" val="2323268584"/>
                    </a:ext>
                  </a:extLst>
                </a:gridCol>
                <a:gridCol w="636826">
                  <a:extLst>
                    <a:ext uri="{9D8B030D-6E8A-4147-A177-3AD203B41FA5}">
                      <a16:colId xmlns:a16="http://schemas.microsoft.com/office/drawing/2014/main" val="670445935"/>
                    </a:ext>
                  </a:extLst>
                </a:gridCol>
                <a:gridCol w="649942">
                  <a:extLst>
                    <a:ext uri="{9D8B030D-6E8A-4147-A177-3AD203B41FA5}">
                      <a16:colId xmlns:a16="http://schemas.microsoft.com/office/drawing/2014/main" val="3360874717"/>
                    </a:ext>
                  </a:extLst>
                </a:gridCol>
                <a:gridCol w="649942">
                  <a:extLst>
                    <a:ext uri="{9D8B030D-6E8A-4147-A177-3AD203B41FA5}">
                      <a16:colId xmlns:a16="http://schemas.microsoft.com/office/drawing/2014/main" val="4287509943"/>
                    </a:ext>
                  </a:extLst>
                </a:gridCol>
                <a:gridCol w="1387437">
                  <a:extLst>
                    <a:ext uri="{9D8B030D-6E8A-4147-A177-3AD203B41FA5}">
                      <a16:colId xmlns:a16="http://schemas.microsoft.com/office/drawing/2014/main" val="120194394"/>
                    </a:ext>
                  </a:extLst>
                </a:gridCol>
              </a:tblGrid>
              <a:tr h="535393">
                <a:tc>
                  <a:txBody>
                    <a:bodyPr/>
                    <a:lstStyle/>
                    <a:p>
                      <a:r>
                        <a:rPr lang="en-IN" dirty="0"/>
                        <a:t>Sr.no.</a:t>
                      </a:r>
                    </a:p>
                  </a:txBody>
                  <a:tcPr/>
                </a:tc>
                <a:tc>
                  <a:txBody>
                    <a:bodyPr/>
                    <a:lstStyle/>
                    <a:p>
                      <a:r>
                        <a:rPr lang="en-IN" dirty="0"/>
                        <a:t>    Model</a:t>
                      </a:r>
                    </a:p>
                  </a:txBody>
                  <a:tcPr/>
                </a:tc>
                <a:tc>
                  <a:txBody>
                    <a:bodyPr/>
                    <a:lstStyle/>
                    <a:p>
                      <a:r>
                        <a:rPr lang="en-IN" dirty="0"/>
                        <a:t>Accuracy</a:t>
                      </a:r>
                    </a:p>
                  </a:txBody>
                  <a:tcPr/>
                </a:tc>
                <a:tc gridSpan="2">
                  <a:txBody>
                    <a:bodyPr/>
                    <a:lstStyle/>
                    <a:p>
                      <a:pPr algn="ctr"/>
                      <a:r>
                        <a:rPr lang="en-IN" dirty="0"/>
                        <a:t>Precision</a:t>
                      </a:r>
                    </a:p>
                    <a:p>
                      <a:pPr algn="ctr"/>
                      <a:r>
                        <a:rPr lang="en-IN" dirty="0"/>
                        <a:t>0        1 </a:t>
                      </a:r>
                    </a:p>
                  </a:txBody>
                  <a:tcPr/>
                </a:tc>
                <a:tc hMerge="1">
                  <a:txBody>
                    <a:bodyPr/>
                    <a:lstStyle/>
                    <a:p>
                      <a:endParaRPr lang="en-IN"/>
                    </a:p>
                  </a:txBody>
                  <a:tcPr/>
                </a:tc>
                <a:tc gridSpan="2">
                  <a:txBody>
                    <a:bodyPr/>
                    <a:lstStyle/>
                    <a:p>
                      <a:pPr algn="ctr"/>
                      <a:r>
                        <a:rPr lang="en-IN" dirty="0"/>
                        <a:t>Recall</a:t>
                      </a:r>
                    </a:p>
                    <a:p>
                      <a:pPr algn="ctr"/>
                      <a:r>
                        <a:rPr lang="en-IN" dirty="0"/>
                        <a:t>0       1</a:t>
                      </a:r>
                    </a:p>
                  </a:txBody>
                  <a:tcPr/>
                </a:tc>
                <a:tc hMerge="1">
                  <a:txBody>
                    <a:bodyPr/>
                    <a:lstStyle/>
                    <a:p>
                      <a:endParaRPr lang="en-IN"/>
                    </a:p>
                  </a:txBody>
                  <a:tcPr/>
                </a:tc>
                <a:tc gridSpan="2">
                  <a:txBody>
                    <a:bodyPr/>
                    <a:lstStyle/>
                    <a:p>
                      <a:pPr algn="ctr"/>
                      <a:r>
                        <a:rPr lang="en-IN" dirty="0"/>
                        <a:t>F1 score</a:t>
                      </a:r>
                    </a:p>
                    <a:p>
                      <a:pPr algn="ctr"/>
                      <a:r>
                        <a:rPr lang="en-IN" dirty="0"/>
                        <a:t>0       1  </a:t>
                      </a:r>
                    </a:p>
                  </a:txBody>
                  <a:tcPr/>
                </a:tc>
                <a:tc hMerge="1">
                  <a:txBody>
                    <a:bodyPr/>
                    <a:lstStyle/>
                    <a:p>
                      <a:endParaRPr lang="en-IN"/>
                    </a:p>
                  </a:txBody>
                  <a:tcPr/>
                </a:tc>
                <a:tc gridSpan="2">
                  <a:txBody>
                    <a:bodyPr/>
                    <a:lstStyle/>
                    <a:p>
                      <a:pPr algn="ctr"/>
                      <a:r>
                        <a:rPr lang="en-IN" dirty="0"/>
                        <a:t>Support</a:t>
                      </a:r>
                    </a:p>
                    <a:p>
                      <a:pPr algn="ctr"/>
                      <a:r>
                        <a:rPr lang="en-IN" dirty="0"/>
                        <a:t>0      1</a:t>
                      </a:r>
                    </a:p>
                  </a:txBody>
                  <a:tcPr/>
                </a:tc>
                <a:tc hMerge="1">
                  <a:txBody>
                    <a:bodyPr/>
                    <a:lstStyle/>
                    <a:p>
                      <a:endParaRPr lang="en-IN"/>
                    </a:p>
                  </a:txBody>
                  <a:tcPr/>
                </a:tc>
                <a:tc>
                  <a:txBody>
                    <a:bodyPr/>
                    <a:lstStyle/>
                    <a:p>
                      <a:r>
                        <a:rPr lang="en-IN" dirty="0"/>
                        <a:t>   </a:t>
                      </a:r>
                      <a:r>
                        <a:rPr lang="en-IN" dirty="0" err="1"/>
                        <a:t>Fit_time</a:t>
                      </a:r>
                      <a:endParaRPr lang="en-IN" dirty="0"/>
                    </a:p>
                    <a:p>
                      <a:r>
                        <a:rPr lang="en-IN" dirty="0"/>
                        <a:t>      (sec)</a:t>
                      </a:r>
                    </a:p>
                  </a:txBody>
                  <a:tcPr/>
                </a:tc>
                <a:extLst>
                  <a:ext uri="{0D108BD9-81ED-4DB2-BD59-A6C34878D82A}">
                    <a16:rowId xmlns:a16="http://schemas.microsoft.com/office/drawing/2014/main" val="2104889952"/>
                  </a:ext>
                </a:extLst>
              </a:tr>
              <a:tr h="518680">
                <a:tc>
                  <a:txBody>
                    <a:bodyPr/>
                    <a:lstStyle/>
                    <a:p>
                      <a:r>
                        <a:rPr lang="en-IN" dirty="0"/>
                        <a:t>1.</a:t>
                      </a:r>
                    </a:p>
                  </a:txBody>
                  <a:tcPr/>
                </a:tc>
                <a:tc>
                  <a:txBody>
                    <a:bodyPr/>
                    <a:lstStyle/>
                    <a:p>
                      <a:r>
                        <a:rPr lang="en-IN" dirty="0"/>
                        <a:t>Logistic Regression</a:t>
                      </a:r>
                    </a:p>
                  </a:txBody>
                  <a:tcPr/>
                </a:tc>
                <a:tc>
                  <a:txBody>
                    <a:bodyPr/>
                    <a:lstStyle/>
                    <a:p>
                      <a:r>
                        <a:rPr lang="en-IN" dirty="0"/>
                        <a:t>77%</a:t>
                      </a:r>
                    </a:p>
                  </a:txBody>
                  <a:tcPr/>
                </a:tc>
                <a:tc>
                  <a:txBody>
                    <a:bodyPr/>
                    <a:lstStyle/>
                    <a:p>
                      <a:r>
                        <a:rPr lang="en-IN" dirty="0"/>
                        <a:t>0.96</a:t>
                      </a:r>
                    </a:p>
                  </a:txBody>
                  <a:tcPr/>
                </a:tc>
                <a:tc>
                  <a:txBody>
                    <a:bodyPr/>
                    <a:lstStyle/>
                    <a:p>
                      <a:r>
                        <a:rPr lang="en-IN" dirty="0"/>
                        <a:t>0.35</a:t>
                      </a:r>
                    </a:p>
                  </a:txBody>
                  <a:tcPr/>
                </a:tc>
                <a:tc>
                  <a:txBody>
                    <a:bodyPr/>
                    <a:lstStyle/>
                    <a:p>
                      <a:r>
                        <a:rPr lang="en-IN" dirty="0"/>
                        <a:t>0.77</a:t>
                      </a:r>
                    </a:p>
                  </a:txBody>
                  <a:tcPr/>
                </a:tc>
                <a:tc>
                  <a:txBody>
                    <a:bodyPr/>
                    <a:lstStyle/>
                    <a:p>
                      <a:r>
                        <a:rPr lang="en-IN" dirty="0"/>
                        <a:t>0.80</a:t>
                      </a:r>
                    </a:p>
                  </a:txBody>
                  <a:tcPr/>
                </a:tc>
                <a:tc>
                  <a:txBody>
                    <a:bodyPr/>
                    <a:lstStyle/>
                    <a:p>
                      <a:r>
                        <a:rPr lang="en-IN" dirty="0"/>
                        <a:t>0.85</a:t>
                      </a:r>
                    </a:p>
                  </a:txBody>
                  <a:tcPr/>
                </a:tc>
                <a:tc>
                  <a:txBody>
                    <a:bodyPr/>
                    <a:lstStyle/>
                    <a:p>
                      <a:r>
                        <a:rPr lang="en-IN" dirty="0"/>
                        <a:t>0.48</a:t>
                      </a:r>
                    </a:p>
                  </a:txBody>
                  <a:tcPr/>
                </a:tc>
                <a:tc>
                  <a:txBody>
                    <a:bodyPr/>
                    <a:lstStyle/>
                    <a:p>
                      <a:r>
                        <a:rPr lang="en-IN" dirty="0"/>
                        <a:t>1298</a:t>
                      </a:r>
                    </a:p>
                  </a:txBody>
                  <a:tcPr/>
                </a:tc>
                <a:tc>
                  <a:txBody>
                    <a:bodyPr/>
                    <a:lstStyle/>
                    <a:p>
                      <a:r>
                        <a:rPr lang="en-IN" dirty="0"/>
                        <a:t>202</a:t>
                      </a:r>
                    </a:p>
                  </a:txBody>
                  <a:tcPr/>
                </a:tc>
                <a:tc>
                  <a:txBody>
                    <a:bodyPr/>
                    <a:lstStyle/>
                    <a:p>
                      <a:r>
                        <a:rPr lang="en-IN" dirty="0"/>
                        <a:t>0.007</a:t>
                      </a:r>
                    </a:p>
                  </a:txBody>
                  <a:tcPr/>
                </a:tc>
                <a:extLst>
                  <a:ext uri="{0D108BD9-81ED-4DB2-BD59-A6C34878D82A}">
                    <a16:rowId xmlns:a16="http://schemas.microsoft.com/office/drawing/2014/main" val="3174019840"/>
                  </a:ext>
                </a:extLst>
              </a:tr>
              <a:tr h="518680">
                <a:tc>
                  <a:txBody>
                    <a:bodyPr/>
                    <a:lstStyle/>
                    <a:p>
                      <a:r>
                        <a:rPr lang="en-IN" dirty="0"/>
                        <a:t>2.</a:t>
                      </a:r>
                    </a:p>
                  </a:txBody>
                  <a:tcPr/>
                </a:tc>
                <a:tc>
                  <a:txBody>
                    <a:bodyPr/>
                    <a:lstStyle/>
                    <a:p>
                      <a:r>
                        <a:rPr lang="en-IN" dirty="0"/>
                        <a:t>KNN</a:t>
                      </a:r>
                    </a:p>
                  </a:txBody>
                  <a:tcPr/>
                </a:tc>
                <a:tc>
                  <a:txBody>
                    <a:bodyPr/>
                    <a:lstStyle/>
                    <a:p>
                      <a:r>
                        <a:rPr lang="en-IN" dirty="0"/>
                        <a:t>90%</a:t>
                      </a:r>
                    </a:p>
                  </a:txBody>
                  <a:tcPr/>
                </a:tc>
                <a:tc>
                  <a:txBody>
                    <a:bodyPr/>
                    <a:lstStyle/>
                    <a:p>
                      <a:r>
                        <a:rPr lang="en-IN" dirty="0"/>
                        <a:t>0.98</a:t>
                      </a:r>
                    </a:p>
                  </a:txBody>
                  <a:tcPr/>
                </a:tc>
                <a:tc>
                  <a:txBody>
                    <a:bodyPr/>
                    <a:lstStyle/>
                    <a:p>
                      <a:r>
                        <a:rPr lang="en-IN" dirty="0"/>
                        <a:t>0.60</a:t>
                      </a:r>
                    </a:p>
                  </a:txBody>
                  <a:tcPr/>
                </a:tc>
                <a:tc>
                  <a:txBody>
                    <a:bodyPr/>
                    <a:lstStyle/>
                    <a:p>
                      <a:r>
                        <a:rPr lang="en-IN" dirty="0"/>
                        <a:t>0.91</a:t>
                      </a:r>
                    </a:p>
                  </a:txBody>
                  <a:tcPr/>
                </a:tc>
                <a:tc>
                  <a:txBody>
                    <a:bodyPr/>
                    <a:lstStyle/>
                    <a:p>
                      <a:r>
                        <a:rPr lang="en-IN" dirty="0"/>
                        <a:t>0.87</a:t>
                      </a:r>
                    </a:p>
                  </a:txBody>
                  <a:tcPr/>
                </a:tc>
                <a:tc>
                  <a:txBody>
                    <a:bodyPr/>
                    <a:lstStyle/>
                    <a:p>
                      <a:r>
                        <a:rPr lang="en-IN" dirty="0"/>
                        <a:t>0.94</a:t>
                      </a:r>
                    </a:p>
                  </a:txBody>
                  <a:tcPr/>
                </a:tc>
                <a:tc>
                  <a:txBody>
                    <a:bodyPr/>
                    <a:lstStyle/>
                    <a:p>
                      <a:r>
                        <a:rPr lang="en-IN" dirty="0"/>
                        <a:t>0.71</a:t>
                      </a:r>
                    </a:p>
                  </a:txBody>
                  <a:tcPr/>
                </a:tc>
                <a:tc>
                  <a:txBody>
                    <a:bodyPr/>
                    <a:lstStyle/>
                    <a:p>
                      <a:r>
                        <a:rPr lang="en-IN" dirty="0"/>
                        <a:t>1298</a:t>
                      </a:r>
                    </a:p>
                  </a:txBody>
                  <a:tcPr/>
                </a:tc>
                <a:tc>
                  <a:txBody>
                    <a:bodyPr/>
                    <a:lstStyle/>
                    <a:p>
                      <a:r>
                        <a:rPr lang="en-IN" dirty="0"/>
                        <a:t>202</a:t>
                      </a:r>
                    </a:p>
                  </a:txBody>
                  <a:tcPr/>
                </a:tc>
                <a:tc>
                  <a:txBody>
                    <a:bodyPr/>
                    <a:lstStyle/>
                    <a:p>
                      <a:r>
                        <a:rPr lang="en-IN" dirty="0"/>
                        <a:t>0.004</a:t>
                      </a:r>
                    </a:p>
                  </a:txBody>
                  <a:tcPr/>
                </a:tc>
                <a:extLst>
                  <a:ext uri="{0D108BD9-81ED-4DB2-BD59-A6C34878D82A}">
                    <a16:rowId xmlns:a16="http://schemas.microsoft.com/office/drawing/2014/main" val="3397116465"/>
                  </a:ext>
                </a:extLst>
              </a:tr>
              <a:tr h="518680">
                <a:tc>
                  <a:txBody>
                    <a:bodyPr/>
                    <a:lstStyle/>
                    <a:p>
                      <a:r>
                        <a:rPr lang="en-IN" dirty="0"/>
                        <a:t>3.</a:t>
                      </a:r>
                    </a:p>
                  </a:txBody>
                  <a:tcPr/>
                </a:tc>
                <a:tc>
                  <a:txBody>
                    <a:bodyPr/>
                    <a:lstStyle/>
                    <a:p>
                      <a:r>
                        <a:rPr lang="en-IN" dirty="0"/>
                        <a:t>Gaussian NB</a:t>
                      </a:r>
                    </a:p>
                  </a:txBody>
                  <a:tcPr/>
                </a:tc>
                <a:tc>
                  <a:txBody>
                    <a:bodyPr/>
                    <a:lstStyle/>
                    <a:p>
                      <a:r>
                        <a:rPr lang="en-IN" dirty="0"/>
                        <a:t>86%</a:t>
                      </a:r>
                    </a:p>
                  </a:txBody>
                  <a:tcPr/>
                </a:tc>
                <a:tc>
                  <a:txBody>
                    <a:bodyPr/>
                    <a:lstStyle/>
                    <a:p>
                      <a:r>
                        <a:rPr lang="en-IN" dirty="0"/>
                        <a:t>0.97</a:t>
                      </a:r>
                    </a:p>
                  </a:txBody>
                  <a:tcPr/>
                </a:tc>
                <a:tc>
                  <a:txBody>
                    <a:bodyPr/>
                    <a:lstStyle/>
                    <a:p>
                      <a:r>
                        <a:rPr lang="en-IN" dirty="0"/>
                        <a:t>0.49</a:t>
                      </a:r>
                    </a:p>
                  </a:txBody>
                  <a:tcPr/>
                </a:tc>
                <a:tc>
                  <a:txBody>
                    <a:bodyPr/>
                    <a:lstStyle/>
                    <a:p>
                      <a:r>
                        <a:rPr lang="en-IN" dirty="0"/>
                        <a:t>0.87</a:t>
                      </a:r>
                    </a:p>
                  </a:txBody>
                  <a:tcPr/>
                </a:tc>
                <a:tc>
                  <a:txBody>
                    <a:bodyPr/>
                    <a:lstStyle/>
                    <a:p>
                      <a:r>
                        <a:rPr lang="en-IN" dirty="0"/>
                        <a:t>0.84</a:t>
                      </a:r>
                    </a:p>
                  </a:txBody>
                  <a:tcPr/>
                </a:tc>
                <a:tc>
                  <a:txBody>
                    <a:bodyPr/>
                    <a:lstStyle/>
                    <a:p>
                      <a:r>
                        <a:rPr lang="en-IN" dirty="0"/>
                        <a:t>0.92</a:t>
                      </a:r>
                    </a:p>
                  </a:txBody>
                  <a:tcPr/>
                </a:tc>
                <a:tc>
                  <a:txBody>
                    <a:bodyPr/>
                    <a:lstStyle/>
                    <a:p>
                      <a:r>
                        <a:rPr lang="en-IN" dirty="0"/>
                        <a:t>0.62</a:t>
                      </a:r>
                    </a:p>
                  </a:txBody>
                  <a:tcPr/>
                </a:tc>
                <a:tc>
                  <a:txBody>
                    <a:bodyPr/>
                    <a:lstStyle/>
                    <a:p>
                      <a:r>
                        <a:rPr lang="en-IN" dirty="0"/>
                        <a:t>1298</a:t>
                      </a:r>
                    </a:p>
                  </a:txBody>
                  <a:tcPr/>
                </a:tc>
                <a:tc>
                  <a:txBody>
                    <a:bodyPr/>
                    <a:lstStyle/>
                    <a:p>
                      <a:r>
                        <a:rPr lang="en-IN" dirty="0"/>
                        <a:t>202</a:t>
                      </a:r>
                    </a:p>
                  </a:txBody>
                  <a:tcPr/>
                </a:tc>
                <a:tc>
                  <a:txBody>
                    <a:bodyPr/>
                    <a:lstStyle/>
                    <a:p>
                      <a:r>
                        <a:rPr lang="en-IN" dirty="0"/>
                        <a:t>0.0015</a:t>
                      </a:r>
                    </a:p>
                  </a:txBody>
                  <a:tcPr/>
                </a:tc>
                <a:extLst>
                  <a:ext uri="{0D108BD9-81ED-4DB2-BD59-A6C34878D82A}">
                    <a16:rowId xmlns:a16="http://schemas.microsoft.com/office/drawing/2014/main" val="1766271046"/>
                  </a:ext>
                </a:extLst>
              </a:tr>
              <a:tr h="518680">
                <a:tc>
                  <a:txBody>
                    <a:bodyPr/>
                    <a:lstStyle/>
                    <a:p>
                      <a:r>
                        <a:rPr lang="en-IN" dirty="0"/>
                        <a:t>4.</a:t>
                      </a:r>
                    </a:p>
                  </a:txBody>
                  <a:tcPr/>
                </a:tc>
                <a:tc>
                  <a:txBody>
                    <a:bodyPr/>
                    <a:lstStyle/>
                    <a:p>
                      <a:r>
                        <a:rPr lang="en-IN" dirty="0"/>
                        <a:t>AdaBoost</a:t>
                      </a:r>
                    </a:p>
                  </a:txBody>
                  <a:tcPr/>
                </a:tc>
                <a:tc>
                  <a:txBody>
                    <a:bodyPr/>
                    <a:lstStyle/>
                    <a:p>
                      <a:r>
                        <a:rPr lang="en-IN" dirty="0"/>
                        <a:t>89%</a:t>
                      </a:r>
                    </a:p>
                  </a:txBody>
                  <a:tcPr/>
                </a:tc>
                <a:tc>
                  <a:txBody>
                    <a:bodyPr/>
                    <a:lstStyle/>
                    <a:p>
                      <a:r>
                        <a:rPr lang="en-IN" dirty="0"/>
                        <a:t>0.97</a:t>
                      </a:r>
                    </a:p>
                  </a:txBody>
                  <a:tcPr/>
                </a:tc>
                <a:tc>
                  <a:txBody>
                    <a:bodyPr/>
                    <a:lstStyle/>
                    <a:p>
                      <a:r>
                        <a:rPr lang="en-IN" dirty="0"/>
                        <a:t>0.56</a:t>
                      </a:r>
                    </a:p>
                  </a:txBody>
                  <a:tcPr/>
                </a:tc>
                <a:tc>
                  <a:txBody>
                    <a:bodyPr/>
                    <a:lstStyle/>
                    <a:p>
                      <a:r>
                        <a:rPr lang="en-IN" dirty="0"/>
                        <a:t>0.90</a:t>
                      </a:r>
                    </a:p>
                  </a:txBody>
                  <a:tcPr/>
                </a:tc>
                <a:tc>
                  <a:txBody>
                    <a:bodyPr/>
                    <a:lstStyle/>
                    <a:p>
                      <a:r>
                        <a:rPr lang="en-IN" dirty="0"/>
                        <a:t>0.84</a:t>
                      </a:r>
                    </a:p>
                  </a:txBody>
                  <a:tcPr/>
                </a:tc>
                <a:tc>
                  <a:txBody>
                    <a:bodyPr/>
                    <a:lstStyle/>
                    <a:p>
                      <a:r>
                        <a:rPr lang="en-IN" dirty="0"/>
                        <a:t>0.93</a:t>
                      </a:r>
                    </a:p>
                  </a:txBody>
                  <a:tcPr/>
                </a:tc>
                <a:tc>
                  <a:txBody>
                    <a:bodyPr/>
                    <a:lstStyle/>
                    <a:p>
                      <a:r>
                        <a:rPr lang="en-IN" dirty="0"/>
                        <a:t>0.67</a:t>
                      </a:r>
                    </a:p>
                  </a:txBody>
                  <a:tcPr/>
                </a:tc>
                <a:tc>
                  <a:txBody>
                    <a:bodyPr/>
                    <a:lstStyle/>
                    <a:p>
                      <a:r>
                        <a:rPr lang="en-IN" dirty="0"/>
                        <a:t>1298</a:t>
                      </a:r>
                    </a:p>
                  </a:txBody>
                  <a:tcPr/>
                </a:tc>
                <a:tc>
                  <a:txBody>
                    <a:bodyPr/>
                    <a:lstStyle/>
                    <a:p>
                      <a:r>
                        <a:rPr lang="en-IN" dirty="0"/>
                        <a:t>202</a:t>
                      </a:r>
                    </a:p>
                  </a:txBody>
                  <a:tcPr/>
                </a:tc>
                <a:tc>
                  <a:txBody>
                    <a:bodyPr/>
                    <a:lstStyle/>
                    <a:p>
                      <a:r>
                        <a:rPr lang="en-IN" dirty="0"/>
                        <a:t>0.021</a:t>
                      </a:r>
                    </a:p>
                  </a:txBody>
                  <a:tcPr/>
                </a:tc>
                <a:extLst>
                  <a:ext uri="{0D108BD9-81ED-4DB2-BD59-A6C34878D82A}">
                    <a16:rowId xmlns:a16="http://schemas.microsoft.com/office/drawing/2014/main" val="800141417"/>
                  </a:ext>
                </a:extLst>
              </a:tr>
              <a:tr h="518680">
                <a:tc>
                  <a:txBody>
                    <a:bodyPr/>
                    <a:lstStyle/>
                    <a:p>
                      <a:r>
                        <a:rPr lang="en-IN" dirty="0"/>
                        <a:t>5.</a:t>
                      </a:r>
                    </a:p>
                  </a:txBody>
                  <a:tcPr/>
                </a:tc>
                <a:tc>
                  <a:txBody>
                    <a:bodyPr/>
                    <a:lstStyle/>
                    <a:p>
                      <a:r>
                        <a:rPr lang="en-IN" dirty="0"/>
                        <a:t>SVM</a:t>
                      </a:r>
                    </a:p>
                  </a:txBody>
                  <a:tcPr/>
                </a:tc>
                <a:tc>
                  <a:txBody>
                    <a:bodyPr/>
                    <a:lstStyle/>
                    <a:p>
                      <a:r>
                        <a:rPr lang="en-IN" dirty="0"/>
                        <a:t>91%</a:t>
                      </a:r>
                    </a:p>
                  </a:txBody>
                  <a:tcPr/>
                </a:tc>
                <a:tc>
                  <a:txBody>
                    <a:bodyPr/>
                    <a:lstStyle/>
                    <a:p>
                      <a:r>
                        <a:rPr lang="en-IN" dirty="0"/>
                        <a:t>0.91</a:t>
                      </a:r>
                    </a:p>
                  </a:txBody>
                  <a:tcPr/>
                </a:tc>
                <a:tc>
                  <a:txBody>
                    <a:bodyPr/>
                    <a:lstStyle/>
                    <a:p>
                      <a:r>
                        <a:rPr lang="en-IN" dirty="0"/>
                        <a:t>0.92</a:t>
                      </a:r>
                    </a:p>
                  </a:txBody>
                  <a:tcPr/>
                </a:tc>
                <a:tc>
                  <a:txBody>
                    <a:bodyPr/>
                    <a:lstStyle/>
                    <a:p>
                      <a:r>
                        <a:rPr lang="en-IN" dirty="0"/>
                        <a:t>0.99</a:t>
                      </a:r>
                    </a:p>
                  </a:txBody>
                  <a:tcPr/>
                </a:tc>
                <a:tc>
                  <a:txBody>
                    <a:bodyPr/>
                    <a:lstStyle/>
                    <a:p>
                      <a:r>
                        <a:rPr lang="en-IN" dirty="0"/>
                        <a:t>0.40</a:t>
                      </a:r>
                    </a:p>
                  </a:txBody>
                  <a:tcPr/>
                </a:tc>
                <a:tc>
                  <a:txBody>
                    <a:bodyPr/>
                    <a:lstStyle/>
                    <a:p>
                      <a:r>
                        <a:rPr lang="en-IN" dirty="0"/>
                        <a:t>0.95</a:t>
                      </a:r>
                    </a:p>
                  </a:txBody>
                  <a:tcPr/>
                </a:tc>
                <a:tc>
                  <a:txBody>
                    <a:bodyPr/>
                    <a:lstStyle/>
                    <a:p>
                      <a:r>
                        <a:rPr lang="en-IN" dirty="0"/>
                        <a:t>0.55</a:t>
                      </a:r>
                    </a:p>
                  </a:txBody>
                  <a:tcPr/>
                </a:tc>
                <a:tc>
                  <a:txBody>
                    <a:bodyPr/>
                    <a:lstStyle/>
                    <a:p>
                      <a:r>
                        <a:rPr lang="en-IN" dirty="0"/>
                        <a:t>1298</a:t>
                      </a:r>
                    </a:p>
                  </a:txBody>
                  <a:tcPr/>
                </a:tc>
                <a:tc>
                  <a:txBody>
                    <a:bodyPr/>
                    <a:lstStyle/>
                    <a:p>
                      <a:r>
                        <a:rPr lang="en-IN" dirty="0"/>
                        <a:t>202</a:t>
                      </a:r>
                    </a:p>
                  </a:txBody>
                  <a:tcPr/>
                </a:tc>
                <a:tc>
                  <a:txBody>
                    <a:bodyPr/>
                    <a:lstStyle/>
                    <a:p>
                      <a:r>
                        <a:rPr lang="en-IN" dirty="0"/>
                        <a:t>0.48</a:t>
                      </a:r>
                    </a:p>
                  </a:txBody>
                  <a:tcPr/>
                </a:tc>
                <a:extLst>
                  <a:ext uri="{0D108BD9-81ED-4DB2-BD59-A6C34878D82A}">
                    <a16:rowId xmlns:a16="http://schemas.microsoft.com/office/drawing/2014/main" val="3092678249"/>
                  </a:ext>
                </a:extLst>
              </a:tr>
              <a:tr h="518680">
                <a:tc>
                  <a:txBody>
                    <a:bodyPr/>
                    <a:lstStyle/>
                    <a:p>
                      <a:r>
                        <a:rPr lang="en-IN" dirty="0"/>
                        <a:t>6.</a:t>
                      </a:r>
                    </a:p>
                  </a:txBody>
                  <a:tcPr/>
                </a:tc>
                <a:tc>
                  <a:txBody>
                    <a:bodyPr/>
                    <a:lstStyle/>
                    <a:p>
                      <a:r>
                        <a:rPr lang="en-IN" dirty="0"/>
                        <a:t>CART</a:t>
                      </a:r>
                    </a:p>
                  </a:txBody>
                  <a:tcPr/>
                </a:tc>
                <a:tc>
                  <a:txBody>
                    <a:bodyPr/>
                    <a:lstStyle/>
                    <a:p>
                      <a:r>
                        <a:rPr lang="en-IN" dirty="0"/>
                        <a:t>86%</a:t>
                      </a:r>
                    </a:p>
                  </a:txBody>
                  <a:tcPr/>
                </a:tc>
                <a:tc>
                  <a:txBody>
                    <a:bodyPr/>
                    <a:lstStyle/>
                    <a:p>
                      <a:r>
                        <a:rPr lang="en-IN" dirty="0"/>
                        <a:t>0.96</a:t>
                      </a:r>
                    </a:p>
                  </a:txBody>
                  <a:tcPr/>
                </a:tc>
                <a:tc>
                  <a:txBody>
                    <a:bodyPr/>
                    <a:lstStyle/>
                    <a:p>
                      <a:r>
                        <a:rPr lang="en-IN" dirty="0"/>
                        <a:t>0.48</a:t>
                      </a:r>
                    </a:p>
                  </a:txBody>
                  <a:tcPr/>
                </a:tc>
                <a:tc>
                  <a:txBody>
                    <a:bodyPr/>
                    <a:lstStyle/>
                    <a:p>
                      <a:r>
                        <a:rPr lang="en-IN" dirty="0"/>
                        <a:t>0.87</a:t>
                      </a:r>
                    </a:p>
                  </a:txBody>
                  <a:tcPr/>
                </a:tc>
                <a:tc>
                  <a:txBody>
                    <a:bodyPr/>
                    <a:lstStyle/>
                    <a:p>
                      <a:r>
                        <a:rPr lang="en-IN" dirty="0"/>
                        <a:t>0.79</a:t>
                      </a:r>
                    </a:p>
                  </a:txBody>
                  <a:tcPr/>
                </a:tc>
                <a:tc>
                  <a:txBody>
                    <a:bodyPr/>
                    <a:lstStyle/>
                    <a:p>
                      <a:r>
                        <a:rPr lang="en-IN" dirty="0"/>
                        <a:t>0.91</a:t>
                      </a:r>
                    </a:p>
                  </a:txBody>
                  <a:tcPr/>
                </a:tc>
                <a:tc>
                  <a:txBody>
                    <a:bodyPr/>
                    <a:lstStyle/>
                    <a:p>
                      <a:r>
                        <a:rPr lang="en-IN" dirty="0"/>
                        <a:t>0.60</a:t>
                      </a:r>
                    </a:p>
                  </a:txBody>
                  <a:tcPr/>
                </a:tc>
                <a:tc>
                  <a:txBody>
                    <a:bodyPr/>
                    <a:lstStyle/>
                    <a:p>
                      <a:r>
                        <a:rPr lang="en-IN" dirty="0"/>
                        <a:t>1298</a:t>
                      </a:r>
                    </a:p>
                  </a:txBody>
                  <a:tcPr/>
                </a:tc>
                <a:tc>
                  <a:txBody>
                    <a:bodyPr/>
                    <a:lstStyle/>
                    <a:p>
                      <a:r>
                        <a:rPr lang="en-IN" dirty="0"/>
                        <a:t>202</a:t>
                      </a:r>
                    </a:p>
                  </a:txBody>
                  <a:tcPr/>
                </a:tc>
                <a:tc>
                  <a:txBody>
                    <a:bodyPr/>
                    <a:lstStyle/>
                    <a:p>
                      <a:r>
                        <a:rPr lang="en-IN" dirty="0"/>
                        <a:t>0.008</a:t>
                      </a:r>
                    </a:p>
                  </a:txBody>
                  <a:tcPr/>
                </a:tc>
                <a:extLst>
                  <a:ext uri="{0D108BD9-81ED-4DB2-BD59-A6C34878D82A}">
                    <a16:rowId xmlns:a16="http://schemas.microsoft.com/office/drawing/2014/main" val="664202216"/>
                  </a:ext>
                </a:extLst>
              </a:tr>
              <a:tr h="518680">
                <a:tc>
                  <a:txBody>
                    <a:bodyPr/>
                    <a:lstStyle/>
                    <a:p>
                      <a:r>
                        <a:rPr lang="en-IN" dirty="0"/>
                        <a:t>7.</a:t>
                      </a:r>
                    </a:p>
                  </a:txBody>
                  <a:tcPr/>
                </a:tc>
                <a:tc>
                  <a:txBody>
                    <a:bodyPr/>
                    <a:lstStyle/>
                    <a:p>
                      <a:r>
                        <a:rPr lang="en-IN" dirty="0"/>
                        <a:t>Random Forest</a:t>
                      </a:r>
                    </a:p>
                  </a:txBody>
                  <a:tcPr/>
                </a:tc>
                <a:tc>
                  <a:txBody>
                    <a:bodyPr/>
                    <a:lstStyle/>
                    <a:p>
                      <a:r>
                        <a:rPr lang="en-IN" dirty="0"/>
                        <a:t>88%</a:t>
                      </a:r>
                    </a:p>
                  </a:txBody>
                  <a:tcPr/>
                </a:tc>
                <a:tc>
                  <a:txBody>
                    <a:bodyPr/>
                    <a:lstStyle/>
                    <a:p>
                      <a:r>
                        <a:rPr lang="en-IN" dirty="0"/>
                        <a:t>0.97</a:t>
                      </a:r>
                    </a:p>
                  </a:txBody>
                  <a:tcPr/>
                </a:tc>
                <a:tc>
                  <a:txBody>
                    <a:bodyPr/>
                    <a:lstStyle/>
                    <a:p>
                      <a:r>
                        <a:rPr lang="en-IN" dirty="0"/>
                        <a:t>0.52</a:t>
                      </a:r>
                    </a:p>
                  </a:txBody>
                  <a:tcPr/>
                </a:tc>
                <a:tc>
                  <a:txBody>
                    <a:bodyPr/>
                    <a:lstStyle/>
                    <a:p>
                      <a:r>
                        <a:rPr lang="en-IN" dirty="0"/>
                        <a:t>0.89</a:t>
                      </a:r>
                    </a:p>
                  </a:txBody>
                  <a:tcPr/>
                </a:tc>
                <a:tc>
                  <a:txBody>
                    <a:bodyPr/>
                    <a:lstStyle/>
                    <a:p>
                      <a:r>
                        <a:rPr lang="en-IN" dirty="0"/>
                        <a:t>0.80</a:t>
                      </a:r>
                    </a:p>
                  </a:txBody>
                  <a:tcPr/>
                </a:tc>
                <a:tc>
                  <a:txBody>
                    <a:bodyPr/>
                    <a:lstStyle/>
                    <a:p>
                      <a:r>
                        <a:rPr lang="en-IN" dirty="0"/>
                        <a:t>0.92</a:t>
                      </a:r>
                    </a:p>
                  </a:txBody>
                  <a:tcPr/>
                </a:tc>
                <a:tc>
                  <a:txBody>
                    <a:bodyPr/>
                    <a:lstStyle/>
                    <a:p>
                      <a:r>
                        <a:rPr lang="en-IN" dirty="0"/>
                        <a:t>0.63</a:t>
                      </a:r>
                    </a:p>
                  </a:txBody>
                  <a:tcPr/>
                </a:tc>
                <a:tc>
                  <a:txBody>
                    <a:bodyPr/>
                    <a:lstStyle/>
                    <a:p>
                      <a:r>
                        <a:rPr lang="en-IN" dirty="0"/>
                        <a:t>1298</a:t>
                      </a:r>
                    </a:p>
                  </a:txBody>
                  <a:tcPr/>
                </a:tc>
                <a:tc>
                  <a:txBody>
                    <a:bodyPr/>
                    <a:lstStyle/>
                    <a:p>
                      <a:r>
                        <a:rPr lang="en-IN" dirty="0"/>
                        <a:t>202</a:t>
                      </a:r>
                    </a:p>
                  </a:txBody>
                  <a:tcPr/>
                </a:tc>
                <a:tc>
                  <a:txBody>
                    <a:bodyPr/>
                    <a:lstStyle/>
                    <a:p>
                      <a:r>
                        <a:rPr lang="en-IN" dirty="0"/>
                        <a:t>0.372</a:t>
                      </a:r>
                    </a:p>
                  </a:txBody>
                  <a:tcPr/>
                </a:tc>
                <a:extLst>
                  <a:ext uri="{0D108BD9-81ED-4DB2-BD59-A6C34878D82A}">
                    <a16:rowId xmlns:a16="http://schemas.microsoft.com/office/drawing/2014/main" val="3393623763"/>
                  </a:ext>
                </a:extLst>
              </a:tr>
            </a:tbl>
          </a:graphicData>
        </a:graphic>
      </p:graphicFrame>
      <p:sp>
        <p:nvSpPr>
          <p:cNvPr id="4" name="TextBox 3">
            <a:extLst>
              <a:ext uri="{FF2B5EF4-FFF2-40B4-BE49-F238E27FC236}">
                <a16:creationId xmlns:a16="http://schemas.microsoft.com/office/drawing/2014/main" id="{996C79DB-9A47-76E5-6D8A-0D0DABB433D8}"/>
              </a:ext>
            </a:extLst>
          </p:cNvPr>
          <p:cNvSpPr txBox="1"/>
          <p:nvPr/>
        </p:nvSpPr>
        <p:spPr>
          <a:xfrm>
            <a:off x="761999" y="349624"/>
            <a:ext cx="9923930" cy="954107"/>
          </a:xfrm>
          <a:prstGeom prst="rect">
            <a:avLst/>
          </a:prstGeom>
          <a:noFill/>
        </p:spPr>
        <p:txBody>
          <a:bodyPr wrap="square" rtlCol="0">
            <a:spAutoFit/>
          </a:bodyPr>
          <a:lstStyle/>
          <a:p>
            <a:r>
              <a:rPr lang="en-IN" sz="2800" b="1" dirty="0">
                <a:solidFill>
                  <a:schemeClr val="accent1">
                    <a:lumMod val="50000"/>
                  </a:schemeClr>
                </a:solidFill>
              </a:rPr>
              <a:t>Model Building (after applying SMOTE)</a:t>
            </a:r>
          </a:p>
          <a:p>
            <a:r>
              <a:rPr lang="en-IN" sz="2800" b="1" dirty="0">
                <a:solidFill>
                  <a:schemeClr val="accent1">
                    <a:lumMod val="50000"/>
                  </a:schemeClr>
                </a:solidFill>
              </a:rPr>
              <a:t>Features: </a:t>
            </a:r>
            <a:r>
              <a:rPr lang="en-IN" sz="2800" b="1" dirty="0" err="1">
                <a:solidFill>
                  <a:schemeClr val="accent1">
                    <a:lumMod val="50000"/>
                  </a:schemeClr>
                </a:solidFill>
              </a:rPr>
              <a:t>intl_plan</a:t>
            </a:r>
            <a:r>
              <a:rPr lang="en-IN" sz="2800" b="1" dirty="0">
                <a:solidFill>
                  <a:schemeClr val="accent1">
                    <a:lumMod val="50000"/>
                  </a:schemeClr>
                </a:solidFill>
              </a:rPr>
              <a:t> , </a:t>
            </a:r>
            <a:r>
              <a:rPr lang="en-IN" sz="2800" b="1" dirty="0" err="1">
                <a:solidFill>
                  <a:schemeClr val="accent1">
                    <a:lumMod val="50000"/>
                  </a:schemeClr>
                </a:solidFill>
              </a:rPr>
              <a:t>voice_plan</a:t>
            </a:r>
            <a:r>
              <a:rPr lang="en-IN" sz="2800" b="1" dirty="0">
                <a:solidFill>
                  <a:schemeClr val="accent1">
                    <a:lumMod val="50000"/>
                  </a:schemeClr>
                </a:solidFill>
              </a:rPr>
              <a:t> , </a:t>
            </a:r>
            <a:r>
              <a:rPr lang="en-IN" sz="2800" b="1" dirty="0" err="1">
                <a:solidFill>
                  <a:schemeClr val="accent1">
                    <a:lumMod val="50000"/>
                  </a:schemeClr>
                </a:solidFill>
              </a:rPr>
              <a:t>customer_calls</a:t>
            </a:r>
            <a:r>
              <a:rPr lang="en-IN" sz="2800" b="1" dirty="0">
                <a:solidFill>
                  <a:schemeClr val="accent1">
                    <a:lumMod val="50000"/>
                  </a:schemeClr>
                </a:solidFill>
              </a:rPr>
              <a:t> , </a:t>
            </a:r>
            <a:r>
              <a:rPr lang="en-IN" sz="2800" b="1" dirty="0" err="1">
                <a:solidFill>
                  <a:schemeClr val="accent1">
                    <a:lumMod val="50000"/>
                  </a:schemeClr>
                </a:solidFill>
              </a:rPr>
              <a:t>total_charge</a:t>
            </a:r>
            <a:endParaRPr lang="en-IN" sz="2800" b="1" dirty="0">
              <a:solidFill>
                <a:schemeClr val="accent1">
                  <a:lumMod val="50000"/>
                </a:schemeClr>
              </a:solidFill>
            </a:endParaRPr>
          </a:p>
        </p:txBody>
      </p:sp>
      <p:graphicFrame>
        <p:nvGraphicFramePr>
          <p:cNvPr id="2" name="Table 1">
            <a:extLst>
              <a:ext uri="{FF2B5EF4-FFF2-40B4-BE49-F238E27FC236}">
                <a16:creationId xmlns:a16="http://schemas.microsoft.com/office/drawing/2014/main" id="{B1A10DCF-B44D-0ACA-26F4-F3DBE43A3B20}"/>
              </a:ext>
            </a:extLst>
          </p:cNvPr>
          <p:cNvGraphicFramePr>
            <a:graphicFrameLocks noGrp="1"/>
          </p:cNvGraphicFramePr>
          <p:nvPr>
            <p:extLst>
              <p:ext uri="{D42A27DB-BD31-4B8C-83A1-F6EECF244321}">
                <p14:modId xmlns:p14="http://schemas.microsoft.com/office/powerpoint/2010/main" val="152196386"/>
              </p:ext>
            </p:extLst>
          </p:nvPr>
        </p:nvGraphicFramePr>
        <p:xfrm>
          <a:off x="842682" y="6007571"/>
          <a:ext cx="10024935" cy="640080"/>
        </p:xfrm>
        <a:graphic>
          <a:graphicData uri="http://schemas.openxmlformats.org/drawingml/2006/table">
            <a:tbl>
              <a:tblPr firstRow="1" bandRow="1">
                <a:tableStyleId>{21E4AEA4-8DFA-4A89-87EB-49C32662AFE0}</a:tableStyleId>
              </a:tblPr>
              <a:tblGrid>
                <a:gridCol w="748554">
                  <a:extLst>
                    <a:ext uri="{9D8B030D-6E8A-4147-A177-3AD203B41FA5}">
                      <a16:colId xmlns:a16="http://schemas.microsoft.com/office/drawing/2014/main" val="2780804574"/>
                    </a:ext>
                  </a:extLst>
                </a:gridCol>
                <a:gridCol w="1465729">
                  <a:extLst>
                    <a:ext uri="{9D8B030D-6E8A-4147-A177-3AD203B41FA5}">
                      <a16:colId xmlns:a16="http://schemas.microsoft.com/office/drawing/2014/main" val="3837114166"/>
                    </a:ext>
                  </a:extLst>
                </a:gridCol>
                <a:gridCol w="1076081">
                  <a:extLst>
                    <a:ext uri="{9D8B030D-6E8A-4147-A177-3AD203B41FA5}">
                      <a16:colId xmlns:a16="http://schemas.microsoft.com/office/drawing/2014/main" val="310374561"/>
                    </a:ext>
                  </a:extLst>
                </a:gridCol>
                <a:gridCol w="765418">
                  <a:extLst>
                    <a:ext uri="{9D8B030D-6E8A-4147-A177-3AD203B41FA5}">
                      <a16:colId xmlns:a16="http://schemas.microsoft.com/office/drawing/2014/main" val="2168955811"/>
                    </a:ext>
                  </a:extLst>
                </a:gridCol>
                <a:gridCol w="765418">
                  <a:extLst>
                    <a:ext uri="{9D8B030D-6E8A-4147-A177-3AD203B41FA5}">
                      <a16:colId xmlns:a16="http://schemas.microsoft.com/office/drawing/2014/main" val="134676997"/>
                    </a:ext>
                  </a:extLst>
                </a:gridCol>
                <a:gridCol w="621381">
                  <a:extLst>
                    <a:ext uri="{9D8B030D-6E8A-4147-A177-3AD203B41FA5}">
                      <a16:colId xmlns:a16="http://schemas.microsoft.com/office/drawing/2014/main" val="1693671836"/>
                    </a:ext>
                  </a:extLst>
                </a:gridCol>
                <a:gridCol w="621381">
                  <a:extLst>
                    <a:ext uri="{9D8B030D-6E8A-4147-A177-3AD203B41FA5}">
                      <a16:colId xmlns:a16="http://schemas.microsoft.com/office/drawing/2014/main" val="3177936301"/>
                    </a:ext>
                  </a:extLst>
                </a:gridCol>
                <a:gridCol w="636826">
                  <a:extLst>
                    <a:ext uri="{9D8B030D-6E8A-4147-A177-3AD203B41FA5}">
                      <a16:colId xmlns:a16="http://schemas.microsoft.com/office/drawing/2014/main" val="4102465097"/>
                    </a:ext>
                  </a:extLst>
                </a:gridCol>
                <a:gridCol w="636826">
                  <a:extLst>
                    <a:ext uri="{9D8B030D-6E8A-4147-A177-3AD203B41FA5}">
                      <a16:colId xmlns:a16="http://schemas.microsoft.com/office/drawing/2014/main" val="3533208292"/>
                    </a:ext>
                  </a:extLst>
                </a:gridCol>
                <a:gridCol w="649942">
                  <a:extLst>
                    <a:ext uri="{9D8B030D-6E8A-4147-A177-3AD203B41FA5}">
                      <a16:colId xmlns:a16="http://schemas.microsoft.com/office/drawing/2014/main" val="4055398831"/>
                    </a:ext>
                  </a:extLst>
                </a:gridCol>
                <a:gridCol w="649942">
                  <a:extLst>
                    <a:ext uri="{9D8B030D-6E8A-4147-A177-3AD203B41FA5}">
                      <a16:colId xmlns:a16="http://schemas.microsoft.com/office/drawing/2014/main" val="127981170"/>
                    </a:ext>
                  </a:extLst>
                </a:gridCol>
                <a:gridCol w="1387437">
                  <a:extLst>
                    <a:ext uri="{9D8B030D-6E8A-4147-A177-3AD203B41FA5}">
                      <a16:colId xmlns:a16="http://schemas.microsoft.com/office/drawing/2014/main" val="1476729985"/>
                    </a:ext>
                  </a:extLst>
                </a:gridCol>
              </a:tblGrid>
              <a:tr h="518680">
                <a:tc>
                  <a:txBody>
                    <a:bodyPr/>
                    <a:lstStyle/>
                    <a:p>
                      <a:r>
                        <a:rPr lang="en-IN" dirty="0"/>
                        <a:t>8</a:t>
                      </a:r>
                    </a:p>
                  </a:txBody>
                  <a:tcPr/>
                </a:tc>
                <a:tc>
                  <a:txBody>
                    <a:bodyPr/>
                    <a:lstStyle/>
                    <a:p>
                      <a:r>
                        <a:rPr lang="en-IN" dirty="0"/>
                        <a:t>KNN</a:t>
                      </a:r>
                    </a:p>
                    <a:p>
                      <a:r>
                        <a:rPr lang="en-IN" dirty="0"/>
                        <a:t>(</a:t>
                      </a:r>
                      <a:r>
                        <a:rPr lang="en-IN" dirty="0" err="1"/>
                        <a:t>GridSearch</a:t>
                      </a:r>
                      <a:r>
                        <a:rPr lang="en-IN" dirty="0"/>
                        <a:t>)</a:t>
                      </a:r>
                    </a:p>
                  </a:txBody>
                  <a:tcPr/>
                </a:tc>
                <a:tc>
                  <a:txBody>
                    <a:bodyPr/>
                    <a:lstStyle/>
                    <a:p>
                      <a:r>
                        <a:rPr lang="en-IN" dirty="0"/>
                        <a:t>91%</a:t>
                      </a:r>
                    </a:p>
                  </a:txBody>
                  <a:tcPr/>
                </a:tc>
                <a:tc>
                  <a:txBody>
                    <a:bodyPr/>
                    <a:lstStyle/>
                    <a:p>
                      <a:r>
                        <a:rPr lang="en-IN" dirty="0"/>
                        <a:t>0.98</a:t>
                      </a:r>
                    </a:p>
                  </a:txBody>
                  <a:tcPr/>
                </a:tc>
                <a:tc>
                  <a:txBody>
                    <a:bodyPr/>
                    <a:lstStyle/>
                    <a:p>
                      <a:r>
                        <a:rPr lang="en-IN" dirty="0"/>
                        <a:t>0.62</a:t>
                      </a:r>
                    </a:p>
                  </a:txBody>
                  <a:tcPr/>
                </a:tc>
                <a:tc>
                  <a:txBody>
                    <a:bodyPr/>
                    <a:lstStyle/>
                    <a:p>
                      <a:r>
                        <a:rPr lang="en-IN" dirty="0"/>
                        <a:t>0.92</a:t>
                      </a:r>
                    </a:p>
                  </a:txBody>
                  <a:tcPr/>
                </a:tc>
                <a:tc>
                  <a:txBody>
                    <a:bodyPr/>
                    <a:lstStyle/>
                    <a:p>
                      <a:r>
                        <a:rPr lang="en-IN" dirty="0"/>
                        <a:t>0.85</a:t>
                      </a:r>
                    </a:p>
                  </a:txBody>
                  <a:tcPr/>
                </a:tc>
                <a:tc>
                  <a:txBody>
                    <a:bodyPr/>
                    <a:lstStyle/>
                    <a:p>
                      <a:r>
                        <a:rPr lang="en-IN" dirty="0"/>
                        <a:t>0.95</a:t>
                      </a:r>
                    </a:p>
                  </a:txBody>
                  <a:tcPr/>
                </a:tc>
                <a:tc>
                  <a:txBody>
                    <a:bodyPr/>
                    <a:lstStyle/>
                    <a:p>
                      <a:r>
                        <a:rPr lang="en-IN" dirty="0"/>
                        <a:t>0.72</a:t>
                      </a:r>
                    </a:p>
                  </a:txBody>
                  <a:tcPr/>
                </a:tc>
                <a:tc>
                  <a:txBody>
                    <a:bodyPr/>
                    <a:lstStyle/>
                    <a:p>
                      <a:r>
                        <a:rPr lang="en-IN" dirty="0"/>
                        <a:t>1298</a:t>
                      </a:r>
                    </a:p>
                  </a:txBody>
                  <a:tcPr/>
                </a:tc>
                <a:tc>
                  <a:txBody>
                    <a:bodyPr/>
                    <a:lstStyle/>
                    <a:p>
                      <a:r>
                        <a:rPr lang="en-IN" dirty="0"/>
                        <a:t>202</a:t>
                      </a:r>
                    </a:p>
                  </a:txBody>
                  <a:tcPr/>
                </a:tc>
                <a:tc>
                  <a:txBody>
                    <a:bodyPr/>
                    <a:lstStyle/>
                    <a:p>
                      <a:r>
                        <a:rPr lang="en-IN" dirty="0"/>
                        <a:t>0.004</a:t>
                      </a:r>
                    </a:p>
                  </a:txBody>
                  <a:tcPr/>
                </a:tc>
                <a:extLst>
                  <a:ext uri="{0D108BD9-81ED-4DB2-BD59-A6C34878D82A}">
                    <a16:rowId xmlns:a16="http://schemas.microsoft.com/office/drawing/2014/main" val="3644265590"/>
                  </a:ext>
                </a:extLst>
              </a:tr>
            </a:tbl>
          </a:graphicData>
        </a:graphic>
      </p:graphicFrame>
    </p:spTree>
    <p:extLst>
      <p:ext uri="{BB962C8B-B14F-4D97-AF65-F5344CB8AC3E}">
        <p14:creationId xmlns:p14="http://schemas.microsoft.com/office/powerpoint/2010/main" val="875220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6C0A26-1C52-A4FD-92E7-507AEDD38249}"/>
              </a:ext>
            </a:extLst>
          </p:cNvPr>
          <p:cNvSpPr txBox="1"/>
          <p:nvPr/>
        </p:nvSpPr>
        <p:spPr>
          <a:xfrm>
            <a:off x="2617694" y="0"/>
            <a:ext cx="9009530" cy="923330"/>
          </a:xfrm>
          <a:prstGeom prst="rect">
            <a:avLst/>
          </a:prstGeom>
          <a:noFill/>
        </p:spPr>
        <p:txBody>
          <a:bodyPr wrap="square" rtlCol="0">
            <a:spAutoFit/>
          </a:bodyPr>
          <a:lstStyle/>
          <a:p>
            <a:r>
              <a:rPr lang="en-IN" sz="5400" b="1" dirty="0">
                <a:solidFill>
                  <a:schemeClr val="accent1"/>
                </a:solidFill>
                <a:latin typeface="Arial" panose="020B0604020202020204" pitchFamily="34" charset="0"/>
                <a:cs typeface="Arial" panose="020B0604020202020204" pitchFamily="34" charset="0"/>
              </a:rPr>
              <a:t>Model Deployment</a:t>
            </a:r>
          </a:p>
        </p:txBody>
      </p:sp>
      <p:pic>
        <p:nvPicPr>
          <p:cNvPr id="1026" name="Picture 2" descr="Deployment concept icon data send receive product Vector Image">
            <a:extLst>
              <a:ext uri="{FF2B5EF4-FFF2-40B4-BE49-F238E27FC236}">
                <a16:creationId xmlns:a16="http://schemas.microsoft.com/office/drawing/2014/main" id="{C5CA29E9-010B-043C-EFEC-B237DA99B7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4478"/>
          <a:stretch/>
        </p:blipFill>
        <p:spPr bwMode="auto">
          <a:xfrm>
            <a:off x="2061882" y="923330"/>
            <a:ext cx="7512423" cy="5378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922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399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76EC90-C0AA-8390-ECFE-D16D88E2D93A}"/>
              </a:ext>
            </a:extLst>
          </p:cNvPr>
          <p:cNvSpPr txBox="1"/>
          <p:nvPr/>
        </p:nvSpPr>
        <p:spPr>
          <a:xfrm>
            <a:off x="457200" y="331694"/>
            <a:ext cx="2133600" cy="584775"/>
          </a:xfrm>
          <a:prstGeom prst="rect">
            <a:avLst/>
          </a:prstGeom>
          <a:noFill/>
        </p:spPr>
        <p:txBody>
          <a:bodyPr wrap="square" rtlCol="0">
            <a:spAutoFit/>
          </a:bodyPr>
          <a:lstStyle/>
          <a:p>
            <a:r>
              <a:rPr lang="en-IN" sz="3200" b="1" dirty="0">
                <a:solidFill>
                  <a:schemeClr val="accent5">
                    <a:lumMod val="75000"/>
                  </a:schemeClr>
                </a:solidFill>
              </a:rPr>
              <a:t>Dataset:</a:t>
            </a:r>
          </a:p>
        </p:txBody>
      </p:sp>
      <p:sp>
        <p:nvSpPr>
          <p:cNvPr id="3" name="TextBox 2">
            <a:extLst>
              <a:ext uri="{FF2B5EF4-FFF2-40B4-BE49-F238E27FC236}">
                <a16:creationId xmlns:a16="http://schemas.microsoft.com/office/drawing/2014/main" id="{8119DA7F-582F-4AE5-92D6-6554746595BC}"/>
              </a:ext>
            </a:extLst>
          </p:cNvPr>
          <p:cNvSpPr txBox="1"/>
          <p:nvPr/>
        </p:nvSpPr>
        <p:spPr>
          <a:xfrm>
            <a:off x="681318" y="1183341"/>
            <a:ext cx="9789458" cy="6137834"/>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The available dataset consists of the information regarding the Customer churn in a telecom company.</a:t>
            </a:r>
          </a:p>
          <a:p>
            <a:r>
              <a:rPr lang="en-IN" sz="1100" dirty="0">
                <a:latin typeface="Arial" panose="020B0604020202020204" pitchFamily="34" charset="0"/>
                <a:cs typeface="Arial" panose="020B0604020202020204" pitchFamily="34" charset="0"/>
              </a:rPr>
              <a:t>The dataset consists of 5000 rows and 20 columns/attributes.</a:t>
            </a:r>
          </a:p>
          <a:p>
            <a:r>
              <a:rPr lang="en-IN" sz="1100" dirty="0">
                <a:latin typeface="Arial" panose="020B0604020202020204" pitchFamily="34" charset="0"/>
                <a:cs typeface="Arial" panose="020B0604020202020204" pitchFamily="34" charset="0"/>
              </a:rPr>
              <a:t>The attributes have different datatypes such as ‘object’,’int64,’float’.</a:t>
            </a:r>
          </a:p>
          <a:p>
            <a:r>
              <a:rPr lang="en-US" sz="1100" dirty="0">
                <a:effectLst/>
                <a:latin typeface="Arial" panose="020B0604020202020204" pitchFamily="34" charset="0"/>
                <a:ea typeface="Arial" panose="020B0604020202020204" pitchFamily="34" charset="0"/>
                <a:cs typeface="Arial" panose="020B0604020202020204" pitchFamily="34" charset="0"/>
              </a:rPr>
              <a:t>Each row corresponds to a client of a telecommunications company for whom it has collected information about the type of plan they have contracted, the minutes they have talked, or the charge they pay every month.</a:t>
            </a:r>
          </a:p>
          <a:p>
            <a:pPr algn="just">
              <a:lnSpc>
                <a:spcPct val="115000"/>
              </a:lnSpc>
            </a:pPr>
            <a:endParaRPr lang="en-US" sz="1100" dirty="0">
              <a:effectLst/>
              <a:latin typeface="Arial" panose="020B0604020202020204" pitchFamily="34" charset="0"/>
              <a:ea typeface="Arial" panose="020B0604020202020204" pitchFamily="34" charset="0"/>
              <a:cs typeface="Arial" panose="020B0604020202020204" pitchFamily="34" charset="0"/>
            </a:endParaRPr>
          </a:p>
          <a:p>
            <a:pPr algn="just">
              <a:lnSpc>
                <a:spcPct val="115000"/>
              </a:lnSpc>
            </a:pPr>
            <a:r>
              <a:rPr lang="en-US" sz="1100" dirty="0">
                <a:effectLst/>
                <a:latin typeface="Arial" panose="020B0604020202020204" pitchFamily="34" charset="0"/>
                <a:ea typeface="Arial" panose="020B0604020202020204" pitchFamily="34" charset="0"/>
                <a:cs typeface="Arial" panose="020B0604020202020204" pitchFamily="34" charset="0"/>
              </a:rPr>
              <a:t>The data set includes the following variables:</a:t>
            </a:r>
            <a:endParaRPr lang="en-IN" sz="11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20000"/>
              </a:lnSpc>
              <a:spcBef>
                <a:spcPts val="2400"/>
              </a:spcBef>
              <a:spcAft>
                <a:spcPts val="0"/>
              </a:spcAft>
              <a:buFont typeface="Arial" panose="020B0604020202020204" pitchFamily="34" charset="0"/>
              <a:buChar char="●"/>
            </a:pP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state: Categorical, for the </a:t>
            </a:r>
            <a:r>
              <a:rPr lang="en-US" sz="1100" u="none" strike="noStrike"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51</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states and the District of Columbia.</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Area.code</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account.length</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how long the account has been active.</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voice.plan</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yes or no, voicemail plan.</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voice.messages</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number of voicemail messages.</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intl.plan</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yes or no, international plan.</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intl.mins</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minutes customer used service to make international calls.</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intl.calls</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total number of international calls.</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intl.charge</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total international charge.</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day.mins</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minutes customer used service during the day.</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day.calls</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total number of calls during the day.</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day.charge</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total charge during the day.</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eve.mins</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minutes customer used service during the evening.</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eve.calls</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total number of calls during the evening.</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eve.charge</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total charge during the evening.</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night.mins</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minutes customer used service during the night.</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night.calls</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total number of calls during the night.</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night.charge</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total charge during the night.</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customer.calls</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number of calls to customer service.</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spcAft>
                <a:spcPts val="1200"/>
              </a:spcAft>
              <a:buFont typeface="Arial" panose="020B0604020202020204" pitchFamily="34" charset="0"/>
              <a:buChar char="●"/>
            </a:pP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churn: Categorical, yes or no. Indicator of whether the customer has left the company (yes or no).</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endParaRPr lang="en-IN" sz="1100" dirty="0">
              <a:effectLst/>
              <a:latin typeface="Arial" panose="020B0604020202020204" pitchFamily="34" charset="0"/>
              <a:ea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2655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EBF9D5-3A4A-C562-F3EC-B9B3A9D3E321}"/>
              </a:ext>
            </a:extLst>
          </p:cNvPr>
          <p:cNvSpPr txBox="1"/>
          <p:nvPr/>
        </p:nvSpPr>
        <p:spPr>
          <a:xfrm>
            <a:off x="376518" y="304800"/>
            <a:ext cx="2940423" cy="591671"/>
          </a:xfrm>
          <a:prstGeom prst="rect">
            <a:avLst/>
          </a:prstGeom>
          <a:noFill/>
        </p:spPr>
        <p:txBody>
          <a:bodyPr wrap="square" rtlCol="0">
            <a:spAutoFit/>
          </a:bodyPr>
          <a:lstStyle/>
          <a:p>
            <a:r>
              <a:rPr lang="en-IN" sz="3200" b="1" dirty="0">
                <a:solidFill>
                  <a:schemeClr val="accent5">
                    <a:lumMod val="75000"/>
                  </a:schemeClr>
                </a:solidFill>
              </a:rPr>
              <a:t>Project Flow:</a:t>
            </a:r>
          </a:p>
        </p:txBody>
      </p:sp>
      <p:graphicFrame>
        <p:nvGraphicFramePr>
          <p:cNvPr id="3" name="Diagram 2">
            <a:extLst>
              <a:ext uri="{FF2B5EF4-FFF2-40B4-BE49-F238E27FC236}">
                <a16:creationId xmlns:a16="http://schemas.microsoft.com/office/drawing/2014/main" id="{D9E01650-757D-F4B1-B981-DEA1FD41B797}"/>
              </a:ext>
            </a:extLst>
          </p:cNvPr>
          <p:cNvGraphicFramePr/>
          <p:nvPr>
            <p:extLst>
              <p:ext uri="{D42A27DB-BD31-4B8C-83A1-F6EECF244321}">
                <p14:modId xmlns:p14="http://schemas.microsoft.com/office/powerpoint/2010/main" val="428228250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196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48127-B13C-02D8-0C9E-12629DEBB239}"/>
              </a:ext>
            </a:extLst>
          </p:cNvPr>
          <p:cNvSpPr txBox="1"/>
          <p:nvPr/>
        </p:nvSpPr>
        <p:spPr>
          <a:xfrm>
            <a:off x="1801906" y="376518"/>
            <a:ext cx="8444753" cy="1754326"/>
          </a:xfrm>
          <a:prstGeom prst="rect">
            <a:avLst/>
          </a:prstGeom>
          <a:noFill/>
        </p:spPr>
        <p:txBody>
          <a:bodyPr wrap="square" rtlCol="0">
            <a:spAutoFit/>
          </a:bodyPr>
          <a:lstStyle/>
          <a:p>
            <a:r>
              <a:rPr lang="en-IN" sz="5400" b="1" dirty="0">
                <a:solidFill>
                  <a:schemeClr val="accent5">
                    <a:lumMod val="75000"/>
                  </a:schemeClr>
                </a:solidFill>
              </a:rPr>
              <a:t>                    EDA</a:t>
            </a:r>
          </a:p>
          <a:p>
            <a:r>
              <a:rPr lang="en-IN" sz="5400" b="1" dirty="0">
                <a:solidFill>
                  <a:schemeClr val="accent5">
                    <a:lumMod val="75000"/>
                  </a:schemeClr>
                </a:solidFill>
              </a:rPr>
              <a:t>(Exploratory Data Analysis)</a:t>
            </a:r>
          </a:p>
        </p:txBody>
      </p:sp>
      <p:pic>
        <p:nvPicPr>
          <p:cNvPr id="2052" name="Picture 4" descr="Exploratory Data Analysis in Seconds | by Kelvin Jose | The Startup | Medium">
            <a:extLst>
              <a:ext uri="{FF2B5EF4-FFF2-40B4-BE49-F238E27FC236}">
                <a16:creationId xmlns:a16="http://schemas.microsoft.com/office/drawing/2014/main" id="{AEC43B85-C1C2-F36C-8280-CDE4CD871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136" y="2124075"/>
            <a:ext cx="9525000" cy="473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33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7C7ED2-E80F-1FDD-7A9F-4BE7922E3774}"/>
              </a:ext>
            </a:extLst>
          </p:cNvPr>
          <p:cNvSpPr txBox="1"/>
          <p:nvPr/>
        </p:nvSpPr>
        <p:spPr>
          <a:xfrm>
            <a:off x="564776" y="277906"/>
            <a:ext cx="5316071" cy="584775"/>
          </a:xfrm>
          <a:prstGeom prst="rect">
            <a:avLst/>
          </a:prstGeom>
          <a:noFill/>
        </p:spPr>
        <p:txBody>
          <a:bodyPr wrap="square" rtlCol="0">
            <a:spAutoFit/>
          </a:bodyPr>
          <a:lstStyle/>
          <a:p>
            <a:r>
              <a:rPr lang="en-IN" sz="3200" b="1" dirty="0">
                <a:solidFill>
                  <a:schemeClr val="accent1"/>
                </a:solidFill>
              </a:rPr>
              <a:t>Data Processing</a:t>
            </a:r>
          </a:p>
        </p:txBody>
      </p:sp>
      <p:sp>
        <p:nvSpPr>
          <p:cNvPr id="3" name="TextBox 2">
            <a:extLst>
              <a:ext uri="{FF2B5EF4-FFF2-40B4-BE49-F238E27FC236}">
                <a16:creationId xmlns:a16="http://schemas.microsoft.com/office/drawing/2014/main" id="{602BC864-32F4-27AB-A04B-75A706FB00E5}"/>
              </a:ext>
            </a:extLst>
          </p:cNvPr>
          <p:cNvSpPr txBox="1"/>
          <p:nvPr/>
        </p:nvSpPr>
        <p:spPr>
          <a:xfrm>
            <a:off x="564776" y="1084729"/>
            <a:ext cx="10623177" cy="5262979"/>
          </a:xfrm>
          <a:prstGeom prst="rect">
            <a:avLst/>
          </a:prstGeom>
          <a:noFill/>
        </p:spPr>
        <p:txBody>
          <a:bodyPr wrap="square" rtlCol="0">
            <a:spAutoFit/>
          </a:bodyPr>
          <a:lstStyle/>
          <a:p>
            <a:pPr marL="285750" indent="-285750">
              <a:buFont typeface="Wingdings" panose="05000000000000000000" pitchFamily="2" charset="2"/>
              <a:buChar char="§"/>
            </a:pPr>
            <a:r>
              <a:rPr lang="en-IN" sz="2800" dirty="0">
                <a:latin typeface="Arial" panose="020B0604020202020204" pitchFamily="34" charset="0"/>
                <a:cs typeface="Arial" panose="020B0604020202020204" pitchFamily="34" charset="0"/>
              </a:rPr>
              <a:t>The data consists of 5000 rows and 20 columns.</a:t>
            </a:r>
          </a:p>
          <a:p>
            <a:pPr marL="285750" indent="-285750">
              <a:buFont typeface="Wingdings" panose="05000000000000000000" pitchFamily="2" charset="2"/>
              <a:buChar char="§"/>
            </a:pPr>
            <a:r>
              <a:rPr lang="en-US" sz="2800" dirty="0">
                <a:latin typeface="Arial" panose="020B0604020202020204" pitchFamily="34" charset="0"/>
                <a:cs typeface="Arial" panose="020B0604020202020204" pitchFamily="34" charset="0"/>
              </a:rPr>
              <a:t>We observe that 7 attributes have 'object' datatype.</a:t>
            </a:r>
          </a:p>
          <a:p>
            <a:pPr marL="285750" indent="-285750">
              <a:buFont typeface="Wingdings" panose="05000000000000000000" pitchFamily="2" charset="2"/>
              <a:buChar char="§"/>
            </a:pPr>
            <a:r>
              <a:rPr lang="en-US" sz="2800" dirty="0">
                <a:latin typeface="Arial" panose="020B0604020202020204" pitchFamily="34" charset="0"/>
                <a:cs typeface="Arial" panose="020B0604020202020204" pitchFamily="34" charset="0"/>
              </a:rPr>
              <a:t>The attributes '</a:t>
            </a:r>
            <a:r>
              <a:rPr lang="en-US" sz="2800" dirty="0" err="1">
                <a:latin typeface="Arial" panose="020B0604020202020204" pitchFamily="34" charset="0"/>
                <a:cs typeface="Arial" panose="020B0604020202020204" pitchFamily="34" charset="0"/>
              </a:rPr>
              <a:t>voice_plan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intl_plan</a:t>
            </a:r>
            <a:r>
              <a:rPr lang="en-US" sz="2800" dirty="0">
                <a:latin typeface="Arial" panose="020B0604020202020204" pitchFamily="34" charset="0"/>
                <a:cs typeface="Arial" panose="020B0604020202020204" pitchFamily="34" charset="0"/>
              </a:rPr>
              <a:t>’, 'Churn’ were to be converted to binary. </a:t>
            </a:r>
          </a:p>
          <a:p>
            <a:pPr marL="285750" indent="-285750">
              <a:buFont typeface="Wingdings" panose="05000000000000000000" pitchFamily="2" charset="2"/>
              <a:buChar char="§"/>
            </a:pPr>
            <a:r>
              <a:rPr lang="en-US" sz="2800" dirty="0">
                <a:latin typeface="Arial" panose="020B0604020202020204" pitchFamily="34" charset="0"/>
                <a:cs typeface="Arial" panose="020B0604020202020204" pitchFamily="34" charset="0"/>
              </a:rPr>
              <a:t>The datatype of the attributes '</a:t>
            </a:r>
            <a:r>
              <a:rPr lang="en-US" sz="2800" dirty="0" err="1">
                <a:latin typeface="Arial" panose="020B0604020202020204" pitchFamily="34" charset="0"/>
                <a:cs typeface="Arial" panose="020B0604020202020204" pitchFamily="34" charset="0"/>
              </a:rPr>
              <a:t>day_charge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eve_mins</a:t>
            </a:r>
            <a:r>
              <a:rPr lang="en-US" sz="2800" dirty="0">
                <a:latin typeface="Arial" panose="020B0604020202020204" pitchFamily="34" charset="0"/>
                <a:cs typeface="Arial" panose="020B0604020202020204" pitchFamily="34" charset="0"/>
              </a:rPr>
              <a:t>’ were converted from object to ‘float’.</a:t>
            </a:r>
          </a:p>
          <a:p>
            <a:pPr marL="285750" indent="-285750">
              <a:buFont typeface="Wingdings" panose="05000000000000000000" pitchFamily="2" charset="2"/>
              <a:buChar char="§"/>
            </a:pPr>
            <a:r>
              <a:rPr lang="en-US" sz="2800" dirty="0">
                <a:latin typeface="Arial" panose="020B0604020202020204" pitchFamily="34" charset="0"/>
                <a:cs typeface="Arial" panose="020B0604020202020204" pitchFamily="34" charset="0"/>
              </a:rPr>
              <a:t>After the above processing, we checked for the null values and found total 31 null values were present in the dataset. This figure is only 0.62% of the total data. Here , these null values are filled with the mean of that particular column.</a:t>
            </a:r>
          </a:p>
          <a:p>
            <a:pPr marL="285750" indent="-285750">
              <a:buFont typeface="Wingdings" panose="05000000000000000000" pitchFamily="2" charset="2"/>
              <a:buChar char="§"/>
            </a:pPr>
            <a:r>
              <a:rPr lang="en-US" sz="2800" dirty="0">
                <a:latin typeface="Arial" panose="020B0604020202020204" pitchFamily="34" charset="0"/>
                <a:cs typeface="Arial" panose="020B0604020202020204" pitchFamily="34" charset="0"/>
              </a:rPr>
              <a:t>Also, the dataset does not contain any duplicate values.</a:t>
            </a:r>
          </a:p>
          <a:p>
            <a:pPr marL="285750" indent="-285750">
              <a:buFont typeface="Wingdings" panose="05000000000000000000" pitchFamily="2" charset="2"/>
              <a:buChar char="§"/>
            </a:pP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948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58DE23-033E-1C5A-D529-B6D1F5A6CCC8}"/>
              </a:ext>
            </a:extLst>
          </p:cNvPr>
          <p:cNvSpPr txBox="1"/>
          <p:nvPr/>
        </p:nvSpPr>
        <p:spPr>
          <a:xfrm>
            <a:off x="571500" y="799432"/>
            <a:ext cx="4473389" cy="584775"/>
          </a:xfrm>
          <a:prstGeom prst="rect">
            <a:avLst/>
          </a:prstGeom>
          <a:noFill/>
        </p:spPr>
        <p:txBody>
          <a:bodyPr wrap="square" rtlCol="0">
            <a:spAutoFit/>
          </a:bodyPr>
          <a:lstStyle/>
          <a:p>
            <a:r>
              <a:rPr lang="en-IN" sz="3200" b="1" u="sng" dirty="0">
                <a:solidFill>
                  <a:schemeClr val="accent6"/>
                </a:solidFill>
              </a:rPr>
              <a:t>Box plot </a:t>
            </a:r>
          </a:p>
        </p:txBody>
      </p:sp>
      <p:sp>
        <p:nvSpPr>
          <p:cNvPr id="2" name="TextBox 1">
            <a:extLst>
              <a:ext uri="{FF2B5EF4-FFF2-40B4-BE49-F238E27FC236}">
                <a16:creationId xmlns:a16="http://schemas.microsoft.com/office/drawing/2014/main" id="{BDDA8CD0-207D-102D-5530-C98E139BE5C7}"/>
              </a:ext>
            </a:extLst>
          </p:cNvPr>
          <p:cNvSpPr txBox="1"/>
          <p:nvPr/>
        </p:nvSpPr>
        <p:spPr>
          <a:xfrm>
            <a:off x="448235" y="268941"/>
            <a:ext cx="4596654" cy="584775"/>
          </a:xfrm>
          <a:prstGeom prst="rect">
            <a:avLst/>
          </a:prstGeom>
          <a:noFill/>
        </p:spPr>
        <p:txBody>
          <a:bodyPr wrap="square" rtlCol="0">
            <a:spAutoFit/>
          </a:bodyPr>
          <a:lstStyle/>
          <a:p>
            <a:r>
              <a:rPr lang="en-IN" sz="3200" b="1" dirty="0">
                <a:solidFill>
                  <a:schemeClr val="accent1"/>
                </a:solidFill>
              </a:rPr>
              <a:t>Data Visualization</a:t>
            </a:r>
          </a:p>
        </p:txBody>
      </p:sp>
      <p:sp>
        <p:nvSpPr>
          <p:cNvPr id="3" name="TextBox 2">
            <a:extLst>
              <a:ext uri="{FF2B5EF4-FFF2-40B4-BE49-F238E27FC236}">
                <a16:creationId xmlns:a16="http://schemas.microsoft.com/office/drawing/2014/main" id="{83E36111-8F49-F6AE-71C6-927B0E41640D}"/>
              </a:ext>
            </a:extLst>
          </p:cNvPr>
          <p:cNvSpPr txBox="1"/>
          <p:nvPr/>
        </p:nvSpPr>
        <p:spPr>
          <a:xfrm>
            <a:off x="7147113" y="1366897"/>
            <a:ext cx="5082988" cy="2062103"/>
          </a:xfrm>
          <a:prstGeom prst="rect">
            <a:avLst/>
          </a:prstGeom>
          <a:noFill/>
        </p:spPr>
        <p:txBody>
          <a:bodyPr wrap="square" rtlCol="0">
            <a:spAutoFit/>
          </a:bodyPr>
          <a:lstStyle/>
          <a:p>
            <a:r>
              <a:rPr lang="en-IN" sz="3200" dirty="0">
                <a:latin typeface="Arial" panose="020B0604020202020204" pitchFamily="34" charset="0"/>
                <a:cs typeface="Arial" panose="020B0604020202020204" pitchFamily="34" charset="0"/>
              </a:rPr>
              <a:t>From the box plot, it is observed that the columns of our dataset contain outliers.</a:t>
            </a:r>
          </a:p>
        </p:txBody>
      </p:sp>
      <p:pic>
        <p:nvPicPr>
          <p:cNvPr id="1026" name="Picture 2">
            <a:extLst>
              <a:ext uri="{FF2B5EF4-FFF2-40B4-BE49-F238E27FC236}">
                <a16:creationId xmlns:a16="http://schemas.microsoft.com/office/drawing/2014/main" id="{E1FB486F-BB53-040C-616A-D317D9DF2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57" y="1402756"/>
            <a:ext cx="6920472" cy="5269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43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10299</TotalTime>
  <Words>2417</Words>
  <Application>Microsoft Office PowerPoint</Application>
  <PresentationFormat>Widescreen</PresentationFormat>
  <Paragraphs>551</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Arial Black</vt:lpstr>
      <vt:lpstr>Calibri</vt:lpstr>
      <vt:lpstr>Calibri Light</vt:lpstr>
      <vt:lpstr>Helvetica Neue</vt:lpstr>
      <vt:lpstr>Roboto</vt:lpstr>
      <vt:lpstr>Wingdings</vt:lpstr>
      <vt:lpstr>Office Theme</vt:lpstr>
      <vt:lpstr>TELECOM CUSTOMER CHURN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 Churn Analysis</dc:title>
  <dc:creator>Chinmay Kulkarni</dc:creator>
  <cp:lastModifiedBy>Chinmay Kulkarni</cp:lastModifiedBy>
  <cp:revision>43</cp:revision>
  <dcterms:created xsi:type="dcterms:W3CDTF">2023-02-08T12:48:47Z</dcterms:created>
  <dcterms:modified xsi:type="dcterms:W3CDTF">2023-03-09T10:49:24Z</dcterms:modified>
</cp:coreProperties>
</file>