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4610"/>
  </p:normalViewPr>
  <p:slideViewPr>
    <p:cSldViewPr snapToGrid="0" snapToObjects="1">
      <p:cViewPr varScale="1">
        <p:scale>
          <a:sx n="103" d="100"/>
          <a:sy n="103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0498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256949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Let's Learn About Spring Framework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256603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Spring Framework is an essential part of Java development. In this presentation, we will explore the benefits of using Spring and how it can make your programming life easier.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5572720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4" name="Text 2"/>
          <p:cNvSpPr/>
          <p:nvPr/>
        </p:nvSpPr>
        <p:spPr>
          <a:xfrm>
            <a:off x="2037993" y="156579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815590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Benefits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393394" y="3481983"/>
            <a:ext cx="4650819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Simplifies development process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3970615"/>
            <a:ext cx="4650819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Modular and flexible structure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4459248"/>
            <a:ext cx="4650819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Many job opportunities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3806" y="2815590"/>
            <a:ext cx="27761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What We Learned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7949208" y="3481983"/>
            <a:ext cx="4650819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What Spring Framework is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49208" y="3970615"/>
            <a:ext cx="4650819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How to use beans and application context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49208" y="4459248"/>
            <a:ext cx="4650819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How to configure the application using Java and automatic configurations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2037993" y="5597604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Spring Framework is a popular framework that helps developers to write less code and focus on their business logic. Understanding the core concepts of Spring allows you to master modern Java web development.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283732"/>
            <a:ext cx="74243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Why Use Spring Framework?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311360"/>
            <a:ext cx="9306401" cy="1396722"/>
          </a:xfrm>
          <a:prstGeom prst="roundRect">
            <a:avLst>
              <a:gd name="adj" fmla="val 7159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7" name="Text 4"/>
          <p:cNvSpPr/>
          <p:nvPr/>
        </p:nvSpPr>
        <p:spPr>
          <a:xfrm>
            <a:off x="1069181" y="2547342"/>
            <a:ext cx="229683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Modular Structure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69181" y="3116699"/>
            <a:ext cx="883443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Include only the modules you need, avoiding dependencies.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833199" y="3930253"/>
            <a:ext cx="9306401" cy="1396722"/>
          </a:xfrm>
          <a:prstGeom prst="roundRect">
            <a:avLst>
              <a:gd name="adj" fmla="val 7159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0" name="Text 7"/>
          <p:cNvSpPr/>
          <p:nvPr/>
        </p:nvSpPr>
        <p:spPr>
          <a:xfrm>
            <a:off x="1069181" y="4166235"/>
            <a:ext cx="266878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Ease of Development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1069181" y="4735592"/>
            <a:ext cx="883443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Handle many tasks for you. Just a few lines of configuration and a couple of classes.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833199" y="5549146"/>
            <a:ext cx="9306401" cy="1396722"/>
          </a:xfrm>
          <a:prstGeom prst="roundRect">
            <a:avLst>
              <a:gd name="adj" fmla="val 7159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3" name="Text 10"/>
          <p:cNvSpPr/>
          <p:nvPr/>
        </p:nvSpPr>
        <p:spPr>
          <a:xfrm>
            <a:off x="1069181" y="578512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 Demand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069181" y="6354485"/>
            <a:ext cx="883443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Exciting job opportunities. Many positions require knowledge or familiarity with Spring.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9160312"/>
          </a:xfrm>
          <a:prstGeom prst="rect">
            <a:avLst/>
          </a:prstGeom>
          <a:solidFill>
            <a:srgbClr val="FFFFFF"/>
          </a:solidFill>
          <a:ln w="9644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4" name="Text 2"/>
          <p:cNvSpPr/>
          <p:nvPr/>
        </p:nvSpPr>
        <p:spPr>
          <a:xfrm>
            <a:off x="3621167" y="427673"/>
            <a:ext cx="5502235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b="1" kern="0" spc="-92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Beans and Inversion of Control</a:t>
            </a:r>
            <a:endParaRPr lang="en-US" sz="3062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167" y="1224677"/>
            <a:ext cx="3577352" cy="221087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621167" y="3629858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kern="0" spc="-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Beans</a:t>
            </a:r>
            <a:endParaRPr lang="en-US" sz="1531" dirty="0"/>
          </a:p>
        </p:txBody>
      </p:sp>
      <p:sp>
        <p:nvSpPr>
          <p:cNvPr id="7" name="Text 4"/>
          <p:cNvSpPr/>
          <p:nvPr/>
        </p:nvSpPr>
        <p:spPr>
          <a:xfrm>
            <a:off x="3621167" y="4028361"/>
            <a:ext cx="3577352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Are simply objects of a certain class.</a:t>
            </a:r>
            <a:endParaRPr lang="en-US" sz="1225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762" y="1224677"/>
            <a:ext cx="3577471" cy="221099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31762" y="3629978"/>
            <a:ext cx="227159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kern="0" spc="-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Inversion of Control (IoC)</a:t>
            </a:r>
            <a:endParaRPr lang="en-US" sz="1531" dirty="0"/>
          </a:p>
        </p:txBody>
      </p:sp>
      <p:sp>
        <p:nvSpPr>
          <p:cNvPr id="10" name="Text 6"/>
          <p:cNvSpPr/>
          <p:nvPr/>
        </p:nvSpPr>
        <p:spPr>
          <a:xfrm>
            <a:off x="7431762" y="4028480"/>
            <a:ext cx="3577471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Taking control of the execution flow, calling your code at the appropriate times.</a:t>
            </a:r>
            <a:endParaRPr lang="en-US" sz="1225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1167" y="4759166"/>
            <a:ext cx="3577352" cy="221087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621167" y="7164348"/>
            <a:ext cx="2361248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kern="0" spc="-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Dependency Injection (DI)</a:t>
            </a:r>
            <a:endParaRPr lang="en-US" sz="1531" dirty="0"/>
          </a:p>
        </p:txBody>
      </p:sp>
      <p:sp>
        <p:nvSpPr>
          <p:cNvPr id="13" name="Text 8"/>
          <p:cNvSpPr/>
          <p:nvPr/>
        </p:nvSpPr>
        <p:spPr>
          <a:xfrm>
            <a:off x="3621167" y="7562850"/>
            <a:ext cx="3577352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framework provides the necessary dependencies instead of your classes depending on them.</a:t>
            </a:r>
            <a:endParaRPr lang="en-US" sz="1225" dirty="0"/>
          </a:p>
        </p:txBody>
      </p:sp>
      <p:sp>
        <p:nvSpPr>
          <p:cNvPr id="14" name="Text 9"/>
          <p:cNvSpPr/>
          <p:nvPr/>
        </p:nvSpPr>
        <p:spPr>
          <a:xfrm>
            <a:off x="3621167" y="8483918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Let's focus on DI and how we can store beans in the application context to access them when needed.</a:t>
            </a:r>
            <a:endParaRPr lang="en-US" sz="12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6" name="Text 3"/>
          <p:cNvSpPr/>
          <p:nvPr/>
        </p:nvSpPr>
        <p:spPr>
          <a:xfrm>
            <a:off x="2037993" y="1176457"/>
            <a:ext cx="861845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Power of Application Context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7293054" y="2204085"/>
            <a:ext cx="44410" cy="3888224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8" name="Shape 5"/>
          <p:cNvSpPr/>
          <p:nvPr/>
        </p:nvSpPr>
        <p:spPr>
          <a:xfrm>
            <a:off x="7565172" y="2605385"/>
            <a:ext cx="777597" cy="44410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9" name="Shape 6"/>
          <p:cNvSpPr/>
          <p:nvPr/>
        </p:nvSpPr>
        <p:spPr>
          <a:xfrm>
            <a:off x="7065228" y="237767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0" name="Text 7"/>
          <p:cNvSpPr/>
          <p:nvPr/>
        </p:nvSpPr>
        <p:spPr>
          <a:xfrm>
            <a:off x="7233583" y="2419350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537258" y="2426256"/>
            <a:ext cx="266735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1: Storing Beans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537258" y="2995612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Store all beans in an application context as a map.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287631" y="3716238"/>
            <a:ext cx="777597" cy="44410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4" name="Shape 11"/>
          <p:cNvSpPr/>
          <p:nvPr/>
        </p:nvSpPr>
        <p:spPr>
          <a:xfrm>
            <a:off x="7065228" y="348853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5" name="Text 12"/>
          <p:cNvSpPr/>
          <p:nvPr/>
        </p:nvSpPr>
        <p:spPr>
          <a:xfrm>
            <a:off x="7214533" y="3530203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3024068" y="3537109"/>
            <a:ext cx="30690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2: Retrieving Beans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2037993" y="4106466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Retrieve beans when needed by name or type.</a:t>
            </a:r>
            <a:endParaRPr lang="en-US" sz="1750" dirty="0"/>
          </a:p>
        </p:txBody>
      </p:sp>
      <p:sp>
        <p:nvSpPr>
          <p:cNvPr id="18" name="Shape 15"/>
          <p:cNvSpPr/>
          <p:nvPr/>
        </p:nvSpPr>
        <p:spPr>
          <a:xfrm>
            <a:off x="7565172" y="4716006"/>
            <a:ext cx="777597" cy="44410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9" name="Shape 16"/>
          <p:cNvSpPr/>
          <p:nvPr/>
        </p:nvSpPr>
        <p:spPr>
          <a:xfrm>
            <a:off x="7065228" y="448829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20" name="Text 17"/>
          <p:cNvSpPr/>
          <p:nvPr/>
        </p:nvSpPr>
        <p:spPr>
          <a:xfrm>
            <a:off x="7210723" y="4529971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8"/>
          <p:cNvSpPr/>
          <p:nvPr/>
        </p:nvSpPr>
        <p:spPr>
          <a:xfrm>
            <a:off x="8537258" y="4536877"/>
            <a:ext cx="279689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3: Passing Beans</a:t>
            </a:r>
            <a:endParaRPr lang="en-US" sz="2187" dirty="0"/>
          </a:p>
        </p:txBody>
      </p:sp>
      <p:sp>
        <p:nvSpPr>
          <p:cNvPr id="22" name="Text 19"/>
          <p:cNvSpPr/>
          <p:nvPr/>
        </p:nvSpPr>
        <p:spPr>
          <a:xfrm>
            <a:off x="8537258" y="5106233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framework hands over the control to the beans you need.</a:t>
            </a:r>
            <a:endParaRPr lang="en-US" sz="1750" dirty="0"/>
          </a:p>
        </p:txBody>
      </p:sp>
      <p:sp>
        <p:nvSpPr>
          <p:cNvPr id="23" name="Text 20"/>
          <p:cNvSpPr/>
          <p:nvPr/>
        </p:nvSpPr>
        <p:spPr>
          <a:xfrm>
            <a:off x="2037993" y="6342221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Using Spring, we don't need to pass beans around everywhere. Instead, we can use the shared application context to store and retrieve them.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3566636"/>
            <a:ext cx="706338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Configuring the Application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037993" y="476785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7" name="Text 4"/>
          <p:cNvSpPr/>
          <p:nvPr/>
        </p:nvSpPr>
        <p:spPr>
          <a:xfrm>
            <a:off x="2206347" y="4809530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2760107" y="4844177"/>
            <a:ext cx="235017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XML configuration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760107" y="5413534"/>
            <a:ext cx="26479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Traditional way to configure the application in XML files.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630228" y="476785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1" name="Text 8"/>
          <p:cNvSpPr/>
          <p:nvPr/>
        </p:nvSpPr>
        <p:spPr>
          <a:xfrm>
            <a:off x="5779532" y="4809530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52342" y="4844177"/>
            <a:ext cx="251638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 configurations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52342" y="5413534"/>
            <a:ext cx="26479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Becoming more popular to configure the application in Java.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9222462" y="476785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5" name="Text 12"/>
          <p:cNvSpPr/>
          <p:nvPr/>
        </p:nvSpPr>
        <p:spPr>
          <a:xfrm>
            <a:off x="9367957" y="4809530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9944576" y="4844177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Automatic Configuration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9944576" y="5760720"/>
            <a:ext cx="26479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Spring takes care of the configuration.</a:t>
            </a:r>
            <a:endParaRPr lang="en-US" sz="1750" dirty="0"/>
          </a:p>
        </p:txBody>
      </p:sp>
      <p:sp>
        <p:nvSpPr>
          <p:cNvPr id="18" name="Text 15"/>
          <p:cNvSpPr/>
          <p:nvPr/>
        </p:nvSpPr>
        <p:spPr>
          <a:xfrm>
            <a:off x="2037993" y="6729651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Spring provides different configuration options and suggests which one to use. Let's focus on the automatic and Java configurations.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4" name="Text 2"/>
          <p:cNvSpPr/>
          <p:nvPr/>
        </p:nvSpPr>
        <p:spPr>
          <a:xfrm>
            <a:off x="2037993" y="1943338"/>
            <a:ext cx="870846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Automatic Configuration in Spring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193137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Pros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393394" y="3859530"/>
            <a:ext cx="4650819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Quickly creates a working project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4348162"/>
            <a:ext cx="4650819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 configuration is needed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4836795"/>
            <a:ext cx="4650819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Easily customizable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3806" y="3193137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Cons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7949208" y="3859530"/>
            <a:ext cx="4650819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Harder to understand the inner workings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49208" y="4348162"/>
            <a:ext cx="4650819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Can't fine-tune specific settings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49208" y="4836795"/>
            <a:ext cx="4650819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Can't handle advanced configurations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2037993" y="5575340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Automatic configuration comes with high-level defaults and is suitable for most projects. It's the fastest and simplest way of using Spring.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3053"/>
          </a:xfrm>
          <a:prstGeom prst="rect">
            <a:avLst/>
          </a:prstGeom>
          <a:solidFill>
            <a:srgbClr val="FFFFFF"/>
          </a:solidFill>
          <a:ln w="1262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3305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20791" y="559713"/>
            <a:ext cx="6689646" cy="6360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08"/>
              </a:lnSpc>
              <a:buNone/>
            </a:pPr>
            <a:r>
              <a:rPr lang="en-US" sz="4007" b="1" kern="0" spc="-12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 Configuration in Spring</a:t>
            </a:r>
            <a:endParaRPr lang="en-US" sz="4007" dirty="0"/>
          </a:p>
        </p:txBody>
      </p:sp>
      <p:sp>
        <p:nvSpPr>
          <p:cNvPr id="6" name="Shape 3"/>
          <p:cNvSpPr/>
          <p:nvPr/>
        </p:nvSpPr>
        <p:spPr>
          <a:xfrm>
            <a:off x="4705826" y="1501021"/>
            <a:ext cx="40600" cy="5291852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7" name="Shape 4"/>
          <p:cNvSpPr/>
          <p:nvPr/>
        </p:nvSpPr>
        <p:spPr>
          <a:xfrm>
            <a:off x="4955024" y="1868626"/>
            <a:ext cx="712351" cy="40600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8" name="Shape 5"/>
          <p:cNvSpPr/>
          <p:nvPr/>
        </p:nvSpPr>
        <p:spPr>
          <a:xfrm>
            <a:off x="4497110" y="1660088"/>
            <a:ext cx="457914" cy="457914"/>
          </a:xfrm>
          <a:prstGeom prst="roundRect">
            <a:avLst>
              <a:gd name="adj" fmla="val 20002"/>
            </a:avLst>
          </a:prstGeom>
          <a:solidFill>
            <a:srgbClr val="DADBF1"/>
          </a:solidFill>
          <a:ln w="1262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6"/>
          <p:cNvSpPr/>
          <p:nvPr/>
        </p:nvSpPr>
        <p:spPr>
          <a:xfrm>
            <a:off x="4651891" y="1698188"/>
            <a:ext cx="148352" cy="3815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05"/>
              </a:lnSpc>
              <a:buNone/>
            </a:pPr>
            <a:r>
              <a:rPr lang="en-US" sz="2404" b="1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404" dirty="0"/>
          </a:p>
        </p:txBody>
      </p:sp>
      <p:sp>
        <p:nvSpPr>
          <p:cNvPr id="10" name="Text 7"/>
          <p:cNvSpPr/>
          <p:nvPr/>
        </p:nvSpPr>
        <p:spPr>
          <a:xfrm>
            <a:off x="5845493" y="1704499"/>
            <a:ext cx="3992523" cy="3180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04"/>
              </a:lnSpc>
              <a:buNone/>
            </a:pPr>
            <a:r>
              <a:rPr lang="en-US" sz="2003" b="1" kern="0" spc="-6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1: Create Configuration Class</a:t>
            </a:r>
            <a:endParaRPr lang="en-US" sz="2003" dirty="0"/>
          </a:p>
        </p:txBody>
      </p:sp>
      <p:sp>
        <p:nvSpPr>
          <p:cNvPr id="11" name="Text 8"/>
          <p:cNvSpPr/>
          <p:nvPr/>
        </p:nvSpPr>
        <p:spPr>
          <a:xfrm>
            <a:off x="5845493" y="2225993"/>
            <a:ext cx="8021717" cy="3257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64"/>
              </a:lnSpc>
              <a:buNone/>
            </a:pPr>
            <a:r>
              <a:rPr lang="en-US" sz="1603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a class with methods to define beans.</a:t>
            </a:r>
            <a:endParaRPr lang="en-US" sz="1603" dirty="0"/>
          </a:p>
        </p:txBody>
      </p:sp>
      <p:sp>
        <p:nvSpPr>
          <p:cNvPr id="12" name="Shape 9"/>
          <p:cNvSpPr/>
          <p:nvPr/>
        </p:nvSpPr>
        <p:spPr>
          <a:xfrm>
            <a:off x="4955024" y="3700403"/>
            <a:ext cx="712351" cy="40600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3" name="Shape 10"/>
          <p:cNvSpPr/>
          <p:nvPr/>
        </p:nvSpPr>
        <p:spPr>
          <a:xfrm>
            <a:off x="4497110" y="3491865"/>
            <a:ext cx="457914" cy="457914"/>
          </a:xfrm>
          <a:prstGeom prst="roundRect">
            <a:avLst>
              <a:gd name="adj" fmla="val 20002"/>
            </a:avLst>
          </a:prstGeom>
          <a:solidFill>
            <a:srgbClr val="DADBF1"/>
          </a:solidFill>
          <a:ln w="1262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4" name="Text 11"/>
          <p:cNvSpPr/>
          <p:nvPr/>
        </p:nvSpPr>
        <p:spPr>
          <a:xfrm>
            <a:off x="4632841" y="3529965"/>
            <a:ext cx="186452" cy="3815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05"/>
              </a:lnSpc>
              <a:buNone/>
            </a:pPr>
            <a:r>
              <a:rPr lang="en-US" sz="2404" b="1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404" dirty="0"/>
          </a:p>
        </p:txBody>
      </p:sp>
      <p:sp>
        <p:nvSpPr>
          <p:cNvPr id="15" name="Text 12"/>
          <p:cNvSpPr/>
          <p:nvPr/>
        </p:nvSpPr>
        <p:spPr>
          <a:xfrm>
            <a:off x="5845493" y="3536275"/>
            <a:ext cx="3626763" cy="3180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04"/>
              </a:lnSpc>
              <a:buNone/>
            </a:pPr>
            <a:r>
              <a:rPr lang="en-US" sz="2003" b="1" kern="0" spc="-6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2: Annotate Configuration</a:t>
            </a:r>
            <a:endParaRPr lang="en-US" sz="2003" dirty="0"/>
          </a:p>
        </p:txBody>
      </p:sp>
      <p:sp>
        <p:nvSpPr>
          <p:cNvPr id="16" name="Text 13"/>
          <p:cNvSpPr/>
          <p:nvPr/>
        </p:nvSpPr>
        <p:spPr>
          <a:xfrm>
            <a:off x="5845493" y="4057769"/>
            <a:ext cx="8021717" cy="3257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64"/>
              </a:lnSpc>
              <a:buNone/>
            </a:pPr>
            <a:r>
              <a:rPr lang="en-US" sz="1603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Annotate the configuration class with @Configuration.</a:t>
            </a:r>
            <a:endParaRPr lang="en-US" sz="1603" dirty="0"/>
          </a:p>
        </p:txBody>
      </p:sp>
      <p:sp>
        <p:nvSpPr>
          <p:cNvPr id="17" name="Shape 14"/>
          <p:cNvSpPr/>
          <p:nvPr/>
        </p:nvSpPr>
        <p:spPr>
          <a:xfrm>
            <a:off x="4955024" y="5532180"/>
            <a:ext cx="712351" cy="40600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8" name="Shape 15"/>
          <p:cNvSpPr/>
          <p:nvPr/>
        </p:nvSpPr>
        <p:spPr>
          <a:xfrm>
            <a:off x="4497110" y="5323642"/>
            <a:ext cx="457914" cy="457914"/>
          </a:xfrm>
          <a:prstGeom prst="roundRect">
            <a:avLst>
              <a:gd name="adj" fmla="val 20002"/>
            </a:avLst>
          </a:prstGeom>
          <a:solidFill>
            <a:srgbClr val="DADBF1"/>
          </a:solidFill>
          <a:ln w="1262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9" name="Text 16"/>
          <p:cNvSpPr/>
          <p:nvPr/>
        </p:nvSpPr>
        <p:spPr>
          <a:xfrm>
            <a:off x="4629031" y="5361742"/>
            <a:ext cx="194072" cy="3815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05"/>
              </a:lnSpc>
              <a:buNone/>
            </a:pPr>
            <a:r>
              <a:rPr lang="en-US" sz="2404" b="1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404" dirty="0"/>
          </a:p>
        </p:txBody>
      </p:sp>
      <p:sp>
        <p:nvSpPr>
          <p:cNvPr id="20" name="Text 17"/>
          <p:cNvSpPr/>
          <p:nvPr/>
        </p:nvSpPr>
        <p:spPr>
          <a:xfrm>
            <a:off x="5845493" y="5368052"/>
            <a:ext cx="2628662" cy="3180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04"/>
              </a:lnSpc>
              <a:buNone/>
            </a:pPr>
            <a:r>
              <a:rPr lang="en-US" sz="2003" b="1" kern="0" spc="-6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3: Retrieve Beans</a:t>
            </a:r>
            <a:endParaRPr lang="en-US" sz="2003" dirty="0"/>
          </a:p>
        </p:txBody>
      </p:sp>
      <p:sp>
        <p:nvSpPr>
          <p:cNvPr id="21" name="Text 18"/>
          <p:cNvSpPr/>
          <p:nvPr/>
        </p:nvSpPr>
        <p:spPr>
          <a:xfrm>
            <a:off x="5845493" y="5889546"/>
            <a:ext cx="8021717" cy="3257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64"/>
              </a:lnSpc>
              <a:buNone/>
            </a:pPr>
            <a:r>
              <a:rPr lang="en-US" sz="1603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Retrieve beans from the context when needed.</a:t>
            </a:r>
            <a:endParaRPr lang="en-US" sz="1603" dirty="0"/>
          </a:p>
        </p:txBody>
      </p:sp>
      <p:sp>
        <p:nvSpPr>
          <p:cNvPr id="22" name="Text 19"/>
          <p:cNvSpPr/>
          <p:nvPr/>
        </p:nvSpPr>
        <p:spPr>
          <a:xfrm>
            <a:off x="4420791" y="7021830"/>
            <a:ext cx="9446419" cy="6515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64"/>
              </a:lnSpc>
              <a:buNone/>
            </a:pPr>
            <a:r>
              <a:rPr lang="en-US" sz="1603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 Configuration provides a more readable way of configuring Spring. It's ideal for large projects that require special settings.</a:t>
            </a:r>
            <a:endParaRPr lang="en-US" sz="1603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911709"/>
          </a:xfrm>
          <a:prstGeom prst="rect">
            <a:avLst/>
          </a:prstGeom>
          <a:solidFill>
            <a:srgbClr val="FFFFFF"/>
          </a:solidFill>
          <a:ln w="9644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4" name="Text 2"/>
          <p:cNvSpPr/>
          <p:nvPr/>
        </p:nvSpPr>
        <p:spPr>
          <a:xfrm>
            <a:off x="3621167" y="427673"/>
            <a:ext cx="3110746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b="1" kern="0" spc="-92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Spring Modules</a:t>
            </a:r>
            <a:endParaRPr lang="en-US" sz="3062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167" y="1224677"/>
            <a:ext cx="3577352" cy="221087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621167" y="3629858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kern="0" spc="-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Access</a:t>
            </a:r>
            <a:endParaRPr lang="en-US" sz="1531" dirty="0"/>
          </a:p>
        </p:txBody>
      </p:sp>
      <p:sp>
        <p:nvSpPr>
          <p:cNvPr id="7" name="Text 4"/>
          <p:cNvSpPr/>
          <p:nvPr/>
        </p:nvSpPr>
        <p:spPr>
          <a:xfrm>
            <a:off x="3621167" y="4028361"/>
            <a:ext cx="3577352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Helps with data management</a:t>
            </a:r>
            <a:endParaRPr lang="en-US" sz="1225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762" y="1224677"/>
            <a:ext cx="3577471" cy="221099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31762" y="3629978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kern="0" spc="-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Web</a:t>
            </a:r>
            <a:endParaRPr lang="en-US" sz="1531" dirty="0"/>
          </a:p>
        </p:txBody>
      </p:sp>
      <p:sp>
        <p:nvSpPr>
          <p:cNvPr id="10" name="Text 6"/>
          <p:cNvSpPr/>
          <p:nvPr/>
        </p:nvSpPr>
        <p:spPr>
          <a:xfrm>
            <a:off x="7431762" y="4028480"/>
            <a:ext cx="3577471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Provides web features for building RESTful applications</a:t>
            </a:r>
            <a:endParaRPr lang="en-US" sz="1225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1167" y="4759166"/>
            <a:ext cx="3577352" cy="221087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621167" y="7164348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kern="0" spc="-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Core</a:t>
            </a:r>
            <a:endParaRPr lang="en-US" sz="1531" dirty="0"/>
          </a:p>
        </p:txBody>
      </p:sp>
      <p:sp>
        <p:nvSpPr>
          <p:cNvPr id="13" name="Text 8"/>
          <p:cNvSpPr/>
          <p:nvPr/>
        </p:nvSpPr>
        <p:spPr>
          <a:xfrm>
            <a:off x="3621167" y="7562850"/>
            <a:ext cx="3577352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foundation of the framework</a:t>
            </a:r>
            <a:endParaRPr lang="en-US" sz="1225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1762" y="4759166"/>
            <a:ext cx="3577471" cy="2210991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7431762" y="7164467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kern="0" spc="-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Security</a:t>
            </a:r>
            <a:endParaRPr lang="en-US" sz="1531" dirty="0"/>
          </a:p>
        </p:txBody>
      </p:sp>
      <p:sp>
        <p:nvSpPr>
          <p:cNvPr id="16" name="Text 10"/>
          <p:cNvSpPr/>
          <p:nvPr/>
        </p:nvSpPr>
        <p:spPr>
          <a:xfrm>
            <a:off x="7431762" y="7562969"/>
            <a:ext cx="3577471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Secures applications</a:t>
            </a:r>
            <a:endParaRPr lang="en-US" sz="1225" dirty="0"/>
          </a:p>
        </p:txBody>
      </p:sp>
      <p:sp>
        <p:nvSpPr>
          <p:cNvPr id="17" name="Text 11"/>
          <p:cNvSpPr/>
          <p:nvPr/>
        </p:nvSpPr>
        <p:spPr>
          <a:xfrm>
            <a:off x="3621167" y="7986593"/>
            <a:ext cx="7388066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Spring Framework is not a single framework but rather a collection of smaller frameworks, each serving a specific purpose. The modular structure of Spring helps you to avoid unnecessary dependencies.</a:t>
            </a:r>
            <a:endParaRPr lang="en-US" sz="12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4" name="Text 2"/>
          <p:cNvSpPr/>
          <p:nvPr/>
        </p:nvSpPr>
        <p:spPr>
          <a:xfrm>
            <a:off x="2037993" y="1490543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Spring Boot: Another Level of Abstraction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323630"/>
            <a:ext cx="3370064" cy="2454712"/>
          </a:xfrm>
          <a:prstGeom prst="roundRect">
            <a:avLst>
              <a:gd name="adj" fmla="val 4073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6" name="Text 4"/>
          <p:cNvSpPr/>
          <p:nvPr/>
        </p:nvSpPr>
        <p:spPr>
          <a:xfrm>
            <a:off x="2273975" y="3559612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Abstracts away boilerplate code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4476155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Write less code than ever before. Most configurations are automated.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323630"/>
            <a:ext cx="3370064" cy="2454712"/>
          </a:xfrm>
          <a:prstGeom prst="roundRect">
            <a:avLst>
              <a:gd name="adj" fmla="val 4073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7"/>
          <p:cNvSpPr/>
          <p:nvPr/>
        </p:nvSpPr>
        <p:spPr>
          <a:xfrm>
            <a:off x="5866209" y="3559612"/>
            <a:ext cx="2898100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Automatically configures the application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6209" y="4823341"/>
            <a:ext cx="28981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Focus on your code and let Spring Boot handle the rest.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3323630"/>
            <a:ext cx="3370064" cy="2454712"/>
          </a:xfrm>
          <a:prstGeom prst="roundRect">
            <a:avLst>
              <a:gd name="adj" fmla="val 4073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2" name="Text 10"/>
          <p:cNvSpPr/>
          <p:nvPr/>
        </p:nvSpPr>
        <p:spPr>
          <a:xfrm>
            <a:off x="9458444" y="355961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Built-in features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8444" y="4128968"/>
            <a:ext cx="28981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Includes many useful features and libraries.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2037993" y="6028253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Spring Boot is another level of abstraction above the Spring Framework. It's an opinionated framework that minimizes boilerplate code and offers many built-in features.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642</Words>
  <Application>Microsoft Macintosh PowerPoint</Application>
  <PresentationFormat>Произвольный</PresentationFormat>
  <Paragraphs>98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Inter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STANISLAV PERMINOV</cp:lastModifiedBy>
  <cp:revision>2</cp:revision>
  <dcterms:created xsi:type="dcterms:W3CDTF">2023-11-06T13:07:15Z</dcterms:created>
  <dcterms:modified xsi:type="dcterms:W3CDTF">2023-11-06T13:08:17Z</dcterms:modified>
</cp:coreProperties>
</file>