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Montserrat Bold" charset="1" panose="00000800000000000000"/>
      <p:regular r:id="rId20"/>
    </p:embeddedFont>
    <p:embeddedFont>
      <p:font typeface="Montserrat" charset="1" panose="000005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898322">
            <a:off x="12872211" y="-2776467"/>
            <a:ext cx="8774178" cy="8796169"/>
          </a:xfrm>
          <a:custGeom>
            <a:avLst/>
            <a:gdLst/>
            <a:ahLst/>
            <a:cxnLst/>
            <a:rect r="r" b="b" t="t" l="l"/>
            <a:pathLst>
              <a:path h="8796169" w="8774178">
                <a:moveTo>
                  <a:pt x="0" y="0"/>
                </a:moveTo>
                <a:lnTo>
                  <a:pt x="8774178" y="0"/>
                </a:lnTo>
                <a:lnTo>
                  <a:pt x="8774178" y="8796168"/>
                </a:lnTo>
                <a:lnTo>
                  <a:pt x="0" y="8796168"/>
                </a:lnTo>
                <a:lnTo>
                  <a:pt x="0" y="0"/>
                </a:lnTo>
                <a:close/>
              </a:path>
            </a:pathLst>
          </a:custGeom>
          <a:blipFill>
            <a:blip r:embed="rId2"/>
            <a:stretch>
              <a:fillRect l="0" t="0" r="0" b="0"/>
            </a:stretch>
          </a:blipFill>
        </p:spPr>
      </p:sp>
      <p:grpSp>
        <p:nvGrpSpPr>
          <p:cNvPr name="Group 3" id="3"/>
          <p:cNvGrpSpPr/>
          <p:nvPr/>
        </p:nvGrpSpPr>
        <p:grpSpPr>
          <a:xfrm rot="0">
            <a:off x="10463626" y="1621617"/>
            <a:ext cx="753561" cy="75356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367131" y="2976116"/>
            <a:ext cx="10072534" cy="3454219"/>
          </a:xfrm>
          <a:prstGeom prst="rect">
            <a:avLst/>
          </a:prstGeom>
        </p:spPr>
        <p:txBody>
          <a:bodyPr anchor="t" rtlCol="false" tIns="0" lIns="0" bIns="0" rIns="0">
            <a:spAutoFit/>
          </a:bodyPr>
          <a:lstStyle/>
          <a:p>
            <a:pPr algn="l">
              <a:lnSpc>
                <a:spcPts val="13868"/>
              </a:lnSpc>
              <a:spcBef>
                <a:spcPct val="0"/>
              </a:spcBef>
            </a:pPr>
            <a:r>
              <a:rPr lang="en-US" sz="9905" b="true">
                <a:solidFill>
                  <a:srgbClr val="000000"/>
                </a:solidFill>
                <a:latin typeface="Montserrat Bold"/>
                <a:ea typeface="Montserrat Bold"/>
                <a:cs typeface="Montserrat Bold"/>
                <a:sym typeface="Montserrat Bold"/>
              </a:rPr>
              <a:t>Hydrogen Electrolyser</a:t>
            </a:r>
          </a:p>
        </p:txBody>
      </p:sp>
      <p:grpSp>
        <p:nvGrpSpPr>
          <p:cNvPr name="Group 7" id="7"/>
          <p:cNvGrpSpPr/>
          <p:nvPr/>
        </p:nvGrpSpPr>
        <p:grpSpPr>
          <a:xfrm rot="0">
            <a:off x="14778711" y="7667323"/>
            <a:ext cx="1578921" cy="1578921"/>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367131" y="6489549"/>
            <a:ext cx="7173539" cy="554635"/>
          </a:xfrm>
          <a:prstGeom prst="rect">
            <a:avLst/>
          </a:prstGeom>
        </p:spPr>
        <p:txBody>
          <a:bodyPr anchor="t" rtlCol="false" tIns="0" lIns="0" bIns="0" rIns="0">
            <a:spAutoFit/>
          </a:bodyPr>
          <a:lstStyle/>
          <a:p>
            <a:pPr algn="l">
              <a:lnSpc>
                <a:spcPts val="4632"/>
              </a:lnSpc>
              <a:spcBef>
                <a:spcPct val="0"/>
              </a:spcBef>
            </a:pPr>
            <a:r>
              <a:rPr lang="en-US" sz="3308">
                <a:solidFill>
                  <a:srgbClr val="000000"/>
                </a:solidFill>
                <a:latin typeface="Montserrat"/>
                <a:ea typeface="Montserrat"/>
                <a:cs typeface="Montserrat"/>
                <a:sym typeface="Montserrat"/>
              </a:rPr>
              <a:t>Presented by Nikunj Mahajan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898322">
            <a:off x="-1987267" y="9023453"/>
            <a:ext cx="4891502" cy="4903762"/>
          </a:xfrm>
          <a:custGeom>
            <a:avLst/>
            <a:gdLst/>
            <a:ahLst/>
            <a:cxnLst/>
            <a:rect r="r" b="b" t="t" l="l"/>
            <a:pathLst>
              <a:path h="4903762" w="4891502">
                <a:moveTo>
                  <a:pt x="0" y="0"/>
                </a:moveTo>
                <a:lnTo>
                  <a:pt x="4891502" y="0"/>
                </a:lnTo>
                <a:lnTo>
                  <a:pt x="4891502" y="4903762"/>
                </a:lnTo>
                <a:lnTo>
                  <a:pt x="0" y="4903762"/>
                </a:lnTo>
                <a:lnTo>
                  <a:pt x="0" y="0"/>
                </a:lnTo>
                <a:close/>
              </a:path>
            </a:pathLst>
          </a:custGeom>
          <a:blipFill>
            <a:blip r:embed="rId2"/>
            <a:stretch>
              <a:fillRect l="0" t="0" r="0" b="0"/>
            </a:stretch>
          </a:blipFill>
        </p:spPr>
      </p:sp>
      <p:sp>
        <p:nvSpPr>
          <p:cNvPr name="Freeform 3" id="3"/>
          <p:cNvSpPr/>
          <p:nvPr/>
        </p:nvSpPr>
        <p:spPr>
          <a:xfrm flipH="false" flipV="false" rot="0">
            <a:off x="11651924" y="447675"/>
            <a:ext cx="6352231" cy="5415277"/>
          </a:xfrm>
          <a:custGeom>
            <a:avLst/>
            <a:gdLst/>
            <a:ahLst/>
            <a:cxnLst/>
            <a:rect r="r" b="b" t="t" l="l"/>
            <a:pathLst>
              <a:path h="5415277" w="6352231">
                <a:moveTo>
                  <a:pt x="0" y="0"/>
                </a:moveTo>
                <a:lnTo>
                  <a:pt x="6352231" y="0"/>
                </a:lnTo>
                <a:lnTo>
                  <a:pt x="6352231" y="5415277"/>
                </a:lnTo>
                <a:lnTo>
                  <a:pt x="0" y="5415277"/>
                </a:lnTo>
                <a:lnTo>
                  <a:pt x="0" y="0"/>
                </a:lnTo>
                <a:close/>
              </a:path>
            </a:pathLst>
          </a:custGeom>
          <a:blipFill>
            <a:blip r:embed="rId3"/>
            <a:stretch>
              <a:fillRect l="0" t="0" r="0" b="0"/>
            </a:stretch>
          </a:blipFill>
        </p:spPr>
      </p:sp>
      <p:sp>
        <p:nvSpPr>
          <p:cNvPr name="TextBox 4" id="4"/>
          <p:cNvSpPr txBox="true"/>
          <p:nvPr/>
        </p:nvSpPr>
        <p:spPr>
          <a:xfrm rot="0">
            <a:off x="458484" y="1871345"/>
            <a:ext cx="10922386" cy="3639185"/>
          </a:xfrm>
          <a:prstGeom prst="rect">
            <a:avLst/>
          </a:prstGeom>
        </p:spPr>
        <p:txBody>
          <a:bodyPr anchor="t" rtlCol="false" tIns="0" lIns="0" bIns="0" rIns="0">
            <a:spAutoFit/>
          </a:bodyPr>
          <a:lstStyle/>
          <a:p>
            <a:pPr algn="just">
              <a:lnSpc>
                <a:spcPts val="3640"/>
              </a:lnSpc>
              <a:spcBef>
                <a:spcPct val="0"/>
              </a:spcBef>
            </a:pPr>
            <a:r>
              <a:rPr lang="en-US" sz="2600">
                <a:solidFill>
                  <a:srgbClr val="000000"/>
                </a:solidFill>
                <a:latin typeface="Montserrat"/>
                <a:ea typeface="Montserrat"/>
                <a:cs typeface="Montserrat"/>
                <a:sym typeface="Montserrat"/>
              </a:rPr>
              <a:t>Bipolar plates (BPP) are flat separator plates (with flow field channels) used to match the power supply voltage by stacking multiple electrolysis cell units in series. Take separate adjacent units and connect them electronically. It needs to have low resistance and high mechanical and chemical stability, fluid distribution, and high thermal conductivity as it also helps to promote heat transfer.</a:t>
            </a:r>
          </a:p>
          <a:p>
            <a:pPr algn="just">
              <a:lnSpc>
                <a:spcPts val="3640"/>
              </a:lnSpc>
              <a:spcBef>
                <a:spcPct val="0"/>
              </a:spcBef>
            </a:pPr>
          </a:p>
        </p:txBody>
      </p:sp>
      <p:sp>
        <p:nvSpPr>
          <p:cNvPr name="TextBox 5" id="5"/>
          <p:cNvSpPr txBox="true"/>
          <p:nvPr/>
        </p:nvSpPr>
        <p:spPr>
          <a:xfrm rot="0">
            <a:off x="458484" y="514350"/>
            <a:ext cx="10704389" cy="981075"/>
          </a:xfrm>
          <a:prstGeom prst="rect">
            <a:avLst/>
          </a:prstGeom>
        </p:spPr>
        <p:txBody>
          <a:bodyPr anchor="t" rtlCol="false" tIns="0" lIns="0" bIns="0" rIns="0">
            <a:spAutoFit/>
          </a:bodyPr>
          <a:lstStyle/>
          <a:p>
            <a:pPr algn="l" marL="0" indent="0" lvl="0">
              <a:lnSpc>
                <a:spcPts val="7761"/>
              </a:lnSpc>
              <a:spcBef>
                <a:spcPct val="0"/>
              </a:spcBef>
            </a:pPr>
            <a:r>
              <a:rPr lang="en-US" b="true" sz="6468">
                <a:solidFill>
                  <a:srgbClr val="101010"/>
                </a:solidFill>
                <a:latin typeface="Montserrat Bold"/>
                <a:ea typeface="Montserrat Bold"/>
                <a:cs typeface="Montserrat Bold"/>
                <a:sym typeface="Montserrat Bold"/>
              </a:rPr>
              <a:t>BIPOLAR PLATE</a:t>
            </a:r>
          </a:p>
        </p:txBody>
      </p:sp>
      <p:grpSp>
        <p:nvGrpSpPr>
          <p:cNvPr name="Group 6" id="6"/>
          <p:cNvGrpSpPr/>
          <p:nvPr/>
        </p:nvGrpSpPr>
        <p:grpSpPr>
          <a:xfrm rot="0">
            <a:off x="16063912" y="1537335"/>
            <a:ext cx="403860" cy="2494598"/>
            <a:chOff x="0" y="0"/>
            <a:chExt cx="538480" cy="3326130"/>
          </a:xfrm>
        </p:grpSpPr>
        <p:sp>
          <p:nvSpPr>
            <p:cNvPr name="Freeform 7" id="7"/>
            <p:cNvSpPr/>
            <p:nvPr/>
          </p:nvSpPr>
          <p:spPr>
            <a:xfrm flipH="false" flipV="false" rot="0">
              <a:off x="3810" y="50800"/>
              <a:ext cx="513080" cy="3225800"/>
            </a:xfrm>
            <a:custGeom>
              <a:avLst/>
              <a:gdLst/>
              <a:ahLst/>
              <a:cxnLst/>
              <a:rect r="r" b="b" t="t" l="l"/>
              <a:pathLst>
                <a:path h="3225800" w="513080">
                  <a:moveTo>
                    <a:pt x="433070" y="1150620"/>
                  </a:moveTo>
                  <a:cubicBezTo>
                    <a:pt x="440690" y="369570"/>
                    <a:pt x="453390" y="363220"/>
                    <a:pt x="461010" y="364490"/>
                  </a:cubicBezTo>
                  <a:cubicBezTo>
                    <a:pt x="469900" y="365760"/>
                    <a:pt x="478790" y="374650"/>
                    <a:pt x="483870" y="389890"/>
                  </a:cubicBezTo>
                  <a:cubicBezTo>
                    <a:pt x="502920" y="445770"/>
                    <a:pt x="473710" y="652780"/>
                    <a:pt x="457200" y="829310"/>
                  </a:cubicBezTo>
                  <a:cubicBezTo>
                    <a:pt x="430530" y="1098550"/>
                    <a:pt x="369570" y="1488440"/>
                    <a:pt x="317500" y="1846580"/>
                  </a:cubicBezTo>
                  <a:cubicBezTo>
                    <a:pt x="260350" y="2246630"/>
                    <a:pt x="154940" y="2936240"/>
                    <a:pt x="123190" y="3119120"/>
                  </a:cubicBezTo>
                  <a:cubicBezTo>
                    <a:pt x="114300" y="3168650"/>
                    <a:pt x="115570" y="3199130"/>
                    <a:pt x="102870" y="3214370"/>
                  </a:cubicBezTo>
                  <a:cubicBezTo>
                    <a:pt x="97790" y="3221990"/>
                    <a:pt x="88900" y="3224530"/>
                    <a:pt x="82550" y="3224530"/>
                  </a:cubicBezTo>
                  <a:cubicBezTo>
                    <a:pt x="74930" y="3224530"/>
                    <a:pt x="67310" y="3221990"/>
                    <a:pt x="60960" y="3213100"/>
                  </a:cubicBezTo>
                  <a:cubicBezTo>
                    <a:pt x="34290" y="3167380"/>
                    <a:pt x="52070" y="2918460"/>
                    <a:pt x="48260" y="2686050"/>
                  </a:cubicBezTo>
                  <a:cubicBezTo>
                    <a:pt x="43180" y="2228850"/>
                    <a:pt x="40640" y="932180"/>
                    <a:pt x="46990" y="652780"/>
                  </a:cubicBezTo>
                  <a:cubicBezTo>
                    <a:pt x="48260" y="580390"/>
                    <a:pt x="39370" y="535940"/>
                    <a:pt x="53340" y="515620"/>
                  </a:cubicBezTo>
                  <a:cubicBezTo>
                    <a:pt x="59690" y="505460"/>
                    <a:pt x="71120" y="500380"/>
                    <a:pt x="78740" y="502920"/>
                  </a:cubicBezTo>
                  <a:cubicBezTo>
                    <a:pt x="87630" y="504190"/>
                    <a:pt x="95250" y="511810"/>
                    <a:pt x="101600" y="528320"/>
                  </a:cubicBezTo>
                  <a:cubicBezTo>
                    <a:pt x="125730" y="593090"/>
                    <a:pt x="123190" y="1042670"/>
                    <a:pt x="102870" y="1107440"/>
                  </a:cubicBezTo>
                  <a:cubicBezTo>
                    <a:pt x="99060" y="1121410"/>
                    <a:pt x="93980" y="1127760"/>
                    <a:pt x="86360" y="1131570"/>
                  </a:cubicBezTo>
                  <a:cubicBezTo>
                    <a:pt x="80010" y="1134110"/>
                    <a:pt x="66040" y="1134110"/>
                    <a:pt x="58420" y="1123950"/>
                  </a:cubicBezTo>
                  <a:cubicBezTo>
                    <a:pt x="30480" y="1088390"/>
                    <a:pt x="29210" y="759460"/>
                    <a:pt x="52070" y="706120"/>
                  </a:cubicBezTo>
                  <a:cubicBezTo>
                    <a:pt x="59690" y="689610"/>
                    <a:pt x="72390" y="680720"/>
                    <a:pt x="81280" y="680720"/>
                  </a:cubicBezTo>
                  <a:cubicBezTo>
                    <a:pt x="88900" y="680720"/>
                    <a:pt x="96520" y="689610"/>
                    <a:pt x="102870" y="706120"/>
                  </a:cubicBezTo>
                  <a:cubicBezTo>
                    <a:pt x="139700" y="802640"/>
                    <a:pt x="132080" y="1731010"/>
                    <a:pt x="102870" y="1824990"/>
                  </a:cubicBezTo>
                  <a:cubicBezTo>
                    <a:pt x="99060" y="1840230"/>
                    <a:pt x="93980" y="1846580"/>
                    <a:pt x="86360" y="1849120"/>
                  </a:cubicBezTo>
                  <a:cubicBezTo>
                    <a:pt x="80010" y="1851660"/>
                    <a:pt x="66040" y="1851660"/>
                    <a:pt x="58420" y="1841500"/>
                  </a:cubicBezTo>
                  <a:cubicBezTo>
                    <a:pt x="29210" y="1804670"/>
                    <a:pt x="49530" y="1568450"/>
                    <a:pt x="52070" y="1404620"/>
                  </a:cubicBezTo>
                  <a:cubicBezTo>
                    <a:pt x="57150" y="1192530"/>
                    <a:pt x="74930" y="913130"/>
                    <a:pt x="93980" y="676910"/>
                  </a:cubicBezTo>
                  <a:cubicBezTo>
                    <a:pt x="111760" y="453390"/>
                    <a:pt x="125730" y="91440"/>
                    <a:pt x="158750" y="24130"/>
                  </a:cubicBezTo>
                  <a:cubicBezTo>
                    <a:pt x="166370" y="8890"/>
                    <a:pt x="175260" y="1270"/>
                    <a:pt x="184150" y="0"/>
                  </a:cubicBezTo>
                  <a:cubicBezTo>
                    <a:pt x="191770" y="0"/>
                    <a:pt x="200660" y="5080"/>
                    <a:pt x="208280" y="16510"/>
                  </a:cubicBezTo>
                  <a:cubicBezTo>
                    <a:pt x="227330" y="46990"/>
                    <a:pt x="233680" y="147320"/>
                    <a:pt x="241300" y="243840"/>
                  </a:cubicBezTo>
                  <a:cubicBezTo>
                    <a:pt x="254000" y="408940"/>
                    <a:pt x="247650" y="694690"/>
                    <a:pt x="250190" y="927100"/>
                  </a:cubicBezTo>
                  <a:cubicBezTo>
                    <a:pt x="251460" y="1168400"/>
                    <a:pt x="269240" y="1595120"/>
                    <a:pt x="251460" y="1666240"/>
                  </a:cubicBezTo>
                  <a:cubicBezTo>
                    <a:pt x="248920" y="1678940"/>
                    <a:pt x="246380" y="1682750"/>
                    <a:pt x="241300" y="1686560"/>
                  </a:cubicBezTo>
                  <a:cubicBezTo>
                    <a:pt x="234950" y="1690370"/>
                    <a:pt x="223520" y="1691640"/>
                    <a:pt x="217170" y="1689100"/>
                  </a:cubicBezTo>
                  <a:cubicBezTo>
                    <a:pt x="210820" y="1686560"/>
                    <a:pt x="203200" y="1677670"/>
                    <a:pt x="201930" y="1671320"/>
                  </a:cubicBezTo>
                  <a:cubicBezTo>
                    <a:pt x="200660" y="1664970"/>
                    <a:pt x="203200" y="1653540"/>
                    <a:pt x="208280" y="1648460"/>
                  </a:cubicBezTo>
                  <a:cubicBezTo>
                    <a:pt x="212090" y="1643380"/>
                    <a:pt x="223520" y="1639570"/>
                    <a:pt x="229870" y="1640840"/>
                  </a:cubicBezTo>
                  <a:cubicBezTo>
                    <a:pt x="237490" y="1642110"/>
                    <a:pt x="246380" y="1648460"/>
                    <a:pt x="248920" y="1654810"/>
                  </a:cubicBezTo>
                  <a:cubicBezTo>
                    <a:pt x="252730" y="1661160"/>
                    <a:pt x="251460" y="1672590"/>
                    <a:pt x="247650" y="1678940"/>
                  </a:cubicBezTo>
                  <a:cubicBezTo>
                    <a:pt x="245110" y="1685290"/>
                    <a:pt x="234950" y="1691640"/>
                    <a:pt x="227330" y="1691640"/>
                  </a:cubicBezTo>
                  <a:cubicBezTo>
                    <a:pt x="219710" y="1690370"/>
                    <a:pt x="208280" y="1684020"/>
                    <a:pt x="200660" y="1666240"/>
                  </a:cubicBezTo>
                  <a:cubicBezTo>
                    <a:pt x="152400" y="1554480"/>
                    <a:pt x="198120" y="497840"/>
                    <a:pt x="190500" y="246380"/>
                  </a:cubicBezTo>
                  <a:cubicBezTo>
                    <a:pt x="187960" y="156210"/>
                    <a:pt x="191770" y="99060"/>
                    <a:pt x="180340" y="60960"/>
                  </a:cubicBezTo>
                  <a:cubicBezTo>
                    <a:pt x="175260" y="43180"/>
                    <a:pt x="157480" y="34290"/>
                    <a:pt x="158750" y="24130"/>
                  </a:cubicBezTo>
                  <a:cubicBezTo>
                    <a:pt x="161290" y="13970"/>
                    <a:pt x="181610" y="0"/>
                    <a:pt x="189230" y="1270"/>
                  </a:cubicBezTo>
                  <a:cubicBezTo>
                    <a:pt x="198120" y="2540"/>
                    <a:pt x="204470" y="11430"/>
                    <a:pt x="209550" y="27940"/>
                  </a:cubicBezTo>
                  <a:cubicBezTo>
                    <a:pt x="229870" y="100330"/>
                    <a:pt x="162560" y="457200"/>
                    <a:pt x="144780" y="679450"/>
                  </a:cubicBezTo>
                  <a:cubicBezTo>
                    <a:pt x="125730" y="914400"/>
                    <a:pt x="109220" y="1196340"/>
                    <a:pt x="102870" y="1404620"/>
                  </a:cubicBezTo>
                  <a:cubicBezTo>
                    <a:pt x="99060" y="1563370"/>
                    <a:pt x="119380" y="1771650"/>
                    <a:pt x="102870" y="1824990"/>
                  </a:cubicBezTo>
                  <a:cubicBezTo>
                    <a:pt x="99060" y="1838960"/>
                    <a:pt x="93980" y="1846580"/>
                    <a:pt x="86360" y="1849120"/>
                  </a:cubicBezTo>
                  <a:cubicBezTo>
                    <a:pt x="78740" y="1851660"/>
                    <a:pt x="64770" y="1850390"/>
                    <a:pt x="55880" y="1836420"/>
                  </a:cubicBezTo>
                  <a:cubicBezTo>
                    <a:pt x="3810" y="1761490"/>
                    <a:pt x="8890" y="802640"/>
                    <a:pt x="52070" y="706120"/>
                  </a:cubicBezTo>
                  <a:cubicBezTo>
                    <a:pt x="60960" y="688340"/>
                    <a:pt x="72390" y="680720"/>
                    <a:pt x="81280" y="680720"/>
                  </a:cubicBezTo>
                  <a:cubicBezTo>
                    <a:pt x="88900" y="680720"/>
                    <a:pt x="97790" y="690880"/>
                    <a:pt x="102870" y="706120"/>
                  </a:cubicBezTo>
                  <a:cubicBezTo>
                    <a:pt x="123190" y="759460"/>
                    <a:pt x="124460" y="1065530"/>
                    <a:pt x="102870" y="1113790"/>
                  </a:cubicBezTo>
                  <a:cubicBezTo>
                    <a:pt x="96520" y="1126490"/>
                    <a:pt x="88900" y="1131570"/>
                    <a:pt x="81280" y="1132840"/>
                  </a:cubicBezTo>
                  <a:cubicBezTo>
                    <a:pt x="72390" y="1132840"/>
                    <a:pt x="60960" y="1127760"/>
                    <a:pt x="53340" y="1113790"/>
                  </a:cubicBezTo>
                  <a:cubicBezTo>
                    <a:pt x="21590" y="1054100"/>
                    <a:pt x="20320" y="593090"/>
                    <a:pt x="50800" y="527050"/>
                  </a:cubicBezTo>
                  <a:cubicBezTo>
                    <a:pt x="58420" y="510540"/>
                    <a:pt x="69850" y="501650"/>
                    <a:pt x="78740" y="502920"/>
                  </a:cubicBezTo>
                  <a:cubicBezTo>
                    <a:pt x="87630" y="502920"/>
                    <a:pt x="93980" y="510540"/>
                    <a:pt x="101600" y="528320"/>
                  </a:cubicBezTo>
                  <a:cubicBezTo>
                    <a:pt x="160020" y="685800"/>
                    <a:pt x="166370" y="3059430"/>
                    <a:pt x="107950" y="3202940"/>
                  </a:cubicBezTo>
                  <a:cubicBezTo>
                    <a:pt x="101600" y="3218180"/>
                    <a:pt x="95250" y="3221990"/>
                    <a:pt x="87630" y="3224530"/>
                  </a:cubicBezTo>
                  <a:cubicBezTo>
                    <a:pt x="80010" y="3225800"/>
                    <a:pt x="68580" y="3224530"/>
                    <a:pt x="60960" y="3213100"/>
                  </a:cubicBezTo>
                  <a:cubicBezTo>
                    <a:pt x="0" y="3103880"/>
                    <a:pt x="356870" y="1305560"/>
                    <a:pt x="406400" y="826770"/>
                  </a:cubicBezTo>
                  <a:cubicBezTo>
                    <a:pt x="426720" y="621030"/>
                    <a:pt x="405130" y="434340"/>
                    <a:pt x="433070" y="383540"/>
                  </a:cubicBezTo>
                  <a:cubicBezTo>
                    <a:pt x="440690" y="369570"/>
                    <a:pt x="453390" y="363220"/>
                    <a:pt x="461010" y="364490"/>
                  </a:cubicBezTo>
                  <a:cubicBezTo>
                    <a:pt x="469900" y="365760"/>
                    <a:pt x="477520" y="373380"/>
                    <a:pt x="483870" y="389890"/>
                  </a:cubicBezTo>
                  <a:cubicBezTo>
                    <a:pt x="513080" y="467360"/>
                    <a:pt x="513080" y="1073150"/>
                    <a:pt x="483870" y="1150620"/>
                  </a:cubicBezTo>
                  <a:cubicBezTo>
                    <a:pt x="477520" y="1165860"/>
                    <a:pt x="469900" y="1174750"/>
                    <a:pt x="461010" y="1174750"/>
                  </a:cubicBezTo>
                  <a:cubicBezTo>
                    <a:pt x="452120" y="1176020"/>
                    <a:pt x="433070" y="1150620"/>
                    <a:pt x="433070" y="1150620"/>
                  </a:cubicBezTo>
                </a:path>
              </a:pathLst>
            </a:custGeom>
            <a:solidFill>
              <a:srgbClr val="FFFFFF"/>
            </a:solidFill>
            <a:ln cap="sq">
              <a:noFill/>
              <a:prstDash val="solid"/>
              <a:miter/>
            </a:ln>
          </p:spPr>
        </p:sp>
      </p:grpSp>
      <p:grpSp>
        <p:nvGrpSpPr>
          <p:cNvPr name="Group 8" id="8"/>
          <p:cNvGrpSpPr/>
          <p:nvPr/>
        </p:nvGrpSpPr>
        <p:grpSpPr>
          <a:xfrm rot="0">
            <a:off x="15123795" y="-281940"/>
            <a:ext cx="2880360" cy="4649153"/>
            <a:chOff x="0" y="0"/>
            <a:chExt cx="3840480" cy="6198870"/>
          </a:xfrm>
        </p:grpSpPr>
        <p:sp>
          <p:nvSpPr>
            <p:cNvPr name="Freeform 9" id="9"/>
            <p:cNvSpPr/>
            <p:nvPr/>
          </p:nvSpPr>
          <p:spPr>
            <a:xfrm flipH="false" flipV="false" rot="0">
              <a:off x="50800" y="50800"/>
              <a:ext cx="3737610" cy="6097270"/>
            </a:xfrm>
            <a:custGeom>
              <a:avLst/>
              <a:gdLst/>
              <a:ahLst/>
              <a:cxnLst/>
              <a:rect r="r" b="b" t="t" l="l"/>
              <a:pathLst>
                <a:path h="6097270" w="3737610">
                  <a:moveTo>
                    <a:pt x="0" y="3679190"/>
                  </a:moveTo>
                  <a:cubicBezTo>
                    <a:pt x="26670" y="3081020"/>
                    <a:pt x="36830" y="2933700"/>
                    <a:pt x="43180" y="2788920"/>
                  </a:cubicBezTo>
                  <a:cubicBezTo>
                    <a:pt x="49530" y="2647950"/>
                    <a:pt x="53340" y="2509520"/>
                    <a:pt x="55880" y="2372360"/>
                  </a:cubicBezTo>
                  <a:cubicBezTo>
                    <a:pt x="57150" y="2239010"/>
                    <a:pt x="54610" y="2113280"/>
                    <a:pt x="55880" y="1976120"/>
                  </a:cubicBezTo>
                  <a:cubicBezTo>
                    <a:pt x="58420" y="1826260"/>
                    <a:pt x="24130" y="1662430"/>
                    <a:pt x="63500" y="1510030"/>
                  </a:cubicBezTo>
                  <a:cubicBezTo>
                    <a:pt x="107950" y="1341120"/>
                    <a:pt x="223520" y="1070610"/>
                    <a:pt x="335280" y="1010920"/>
                  </a:cubicBezTo>
                  <a:cubicBezTo>
                    <a:pt x="410210" y="970280"/>
                    <a:pt x="546100" y="1074420"/>
                    <a:pt x="589280" y="1033780"/>
                  </a:cubicBezTo>
                  <a:cubicBezTo>
                    <a:pt x="637540" y="986790"/>
                    <a:pt x="577850" y="712470"/>
                    <a:pt x="577850" y="711200"/>
                  </a:cubicBezTo>
                  <a:cubicBezTo>
                    <a:pt x="577850" y="711200"/>
                    <a:pt x="579120" y="679450"/>
                    <a:pt x="579120" y="664210"/>
                  </a:cubicBezTo>
                  <a:cubicBezTo>
                    <a:pt x="579120" y="647700"/>
                    <a:pt x="580390" y="617220"/>
                    <a:pt x="580390" y="615950"/>
                  </a:cubicBezTo>
                  <a:cubicBezTo>
                    <a:pt x="580390" y="615950"/>
                    <a:pt x="589280" y="585470"/>
                    <a:pt x="593090" y="570230"/>
                  </a:cubicBezTo>
                  <a:cubicBezTo>
                    <a:pt x="596900" y="554990"/>
                    <a:pt x="605790" y="525780"/>
                    <a:pt x="605790" y="524510"/>
                  </a:cubicBezTo>
                  <a:cubicBezTo>
                    <a:pt x="605790" y="524510"/>
                    <a:pt x="621030" y="497840"/>
                    <a:pt x="628650" y="483870"/>
                  </a:cubicBezTo>
                  <a:cubicBezTo>
                    <a:pt x="636270" y="469900"/>
                    <a:pt x="651510" y="443230"/>
                    <a:pt x="652780" y="441960"/>
                  </a:cubicBezTo>
                  <a:cubicBezTo>
                    <a:pt x="652780" y="441960"/>
                    <a:pt x="674370" y="419100"/>
                    <a:pt x="684530" y="407670"/>
                  </a:cubicBezTo>
                  <a:cubicBezTo>
                    <a:pt x="695960" y="396240"/>
                    <a:pt x="716280" y="373380"/>
                    <a:pt x="717550" y="373380"/>
                  </a:cubicBezTo>
                  <a:cubicBezTo>
                    <a:pt x="717550" y="373380"/>
                    <a:pt x="744220" y="355600"/>
                    <a:pt x="756920" y="347980"/>
                  </a:cubicBezTo>
                  <a:cubicBezTo>
                    <a:pt x="770890" y="339090"/>
                    <a:pt x="796290" y="321310"/>
                    <a:pt x="797560" y="321310"/>
                  </a:cubicBezTo>
                  <a:cubicBezTo>
                    <a:pt x="797560" y="321310"/>
                    <a:pt x="826770" y="311150"/>
                    <a:pt x="842010" y="306070"/>
                  </a:cubicBezTo>
                  <a:cubicBezTo>
                    <a:pt x="857250" y="300990"/>
                    <a:pt x="886460" y="290830"/>
                    <a:pt x="886460" y="290830"/>
                  </a:cubicBezTo>
                  <a:cubicBezTo>
                    <a:pt x="887730" y="290830"/>
                    <a:pt x="918210" y="287020"/>
                    <a:pt x="933450" y="285750"/>
                  </a:cubicBezTo>
                  <a:cubicBezTo>
                    <a:pt x="949960" y="284480"/>
                    <a:pt x="980440" y="281940"/>
                    <a:pt x="981710" y="281940"/>
                  </a:cubicBezTo>
                  <a:cubicBezTo>
                    <a:pt x="981710" y="281940"/>
                    <a:pt x="1012190" y="287020"/>
                    <a:pt x="1028700" y="288290"/>
                  </a:cubicBezTo>
                  <a:cubicBezTo>
                    <a:pt x="1043940" y="290830"/>
                    <a:pt x="1074420" y="295910"/>
                    <a:pt x="1075690" y="295910"/>
                  </a:cubicBezTo>
                  <a:cubicBezTo>
                    <a:pt x="1075690" y="295910"/>
                    <a:pt x="1104900" y="308610"/>
                    <a:pt x="1118870" y="313690"/>
                  </a:cubicBezTo>
                  <a:cubicBezTo>
                    <a:pt x="1134110" y="320040"/>
                    <a:pt x="1162050" y="331470"/>
                    <a:pt x="1163320" y="332740"/>
                  </a:cubicBezTo>
                  <a:cubicBezTo>
                    <a:pt x="1163320" y="332740"/>
                    <a:pt x="1188720" y="350520"/>
                    <a:pt x="1201420" y="360680"/>
                  </a:cubicBezTo>
                  <a:cubicBezTo>
                    <a:pt x="1214120" y="369570"/>
                    <a:pt x="1238250" y="388620"/>
                    <a:pt x="1239520" y="388620"/>
                  </a:cubicBezTo>
                  <a:cubicBezTo>
                    <a:pt x="1239520" y="388620"/>
                    <a:pt x="1259840" y="412750"/>
                    <a:pt x="1270000" y="425450"/>
                  </a:cubicBezTo>
                  <a:cubicBezTo>
                    <a:pt x="1280160" y="436880"/>
                    <a:pt x="1299210" y="461010"/>
                    <a:pt x="1300480" y="461010"/>
                  </a:cubicBezTo>
                  <a:cubicBezTo>
                    <a:pt x="1300480" y="462280"/>
                    <a:pt x="1314450" y="490220"/>
                    <a:pt x="1320800" y="504190"/>
                  </a:cubicBezTo>
                  <a:cubicBezTo>
                    <a:pt x="1328420" y="518160"/>
                    <a:pt x="1341120" y="546100"/>
                    <a:pt x="1342390" y="546100"/>
                  </a:cubicBezTo>
                  <a:cubicBezTo>
                    <a:pt x="1342390" y="547370"/>
                    <a:pt x="1348740" y="577850"/>
                    <a:pt x="1351280" y="593090"/>
                  </a:cubicBezTo>
                  <a:cubicBezTo>
                    <a:pt x="1355090" y="608330"/>
                    <a:pt x="1358900" y="621030"/>
                    <a:pt x="1361440" y="638810"/>
                  </a:cubicBezTo>
                  <a:cubicBezTo>
                    <a:pt x="1366520" y="665480"/>
                    <a:pt x="1371600" y="712470"/>
                    <a:pt x="1374140" y="734060"/>
                  </a:cubicBezTo>
                  <a:cubicBezTo>
                    <a:pt x="1374140" y="746760"/>
                    <a:pt x="1369060" y="758190"/>
                    <a:pt x="1374140" y="763270"/>
                  </a:cubicBezTo>
                  <a:cubicBezTo>
                    <a:pt x="1381760" y="769620"/>
                    <a:pt x="1414780" y="763270"/>
                    <a:pt x="1416050" y="763270"/>
                  </a:cubicBezTo>
                  <a:cubicBezTo>
                    <a:pt x="1416050" y="763270"/>
                    <a:pt x="1446530" y="769620"/>
                    <a:pt x="1461770" y="773430"/>
                  </a:cubicBezTo>
                  <a:cubicBezTo>
                    <a:pt x="1477010" y="777240"/>
                    <a:pt x="1507490" y="783590"/>
                    <a:pt x="1507490" y="783590"/>
                  </a:cubicBezTo>
                  <a:cubicBezTo>
                    <a:pt x="1508760" y="783590"/>
                    <a:pt x="1536700" y="797560"/>
                    <a:pt x="1550670" y="805180"/>
                  </a:cubicBezTo>
                  <a:cubicBezTo>
                    <a:pt x="1564640" y="811530"/>
                    <a:pt x="1592580" y="825500"/>
                    <a:pt x="1592580" y="825500"/>
                  </a:cubicBezTo>
                  <a:cubicBezTo>
                    <a:pt x="1593850" y="826770"/>
                    <a:pt x="1624330" y="855980"/>
                    <a:pt x="1628140" y="855980"/>
                  </a:cubicBezTo>
                  <a:cubicBezTo>
                    <a:pt x="1629410" y="855980"/>
                    <a:pt x="1630680" y="854710"/>
                    <a:pt x="1630680" y="854710"/>
                  </a:cubicBezTo>
                  <a:cubicBezTo>
                    <a:pt x="1631950" y="853440"/>
                    <a:pt x="1658620" y="839470"/>
                    <a:pt x="1672590" y="831850"/>
                  </a:cubicBezTo>
                  <a:cubicBezTo>
                    <a:pt x="1686560" y="825500"/>
                    <a:pt x="1714500" y="810260"/>
                    <a:pt x="1714500" y="810260"/>
                  </a:cubicBezTo>
                  <a:cubicBezTo>
                    <a:pt x="1715770" y="810260"/>
                    <a:pt x="1746250" y="802640"/>
                    <a:pt x="1761490" y="798830"/>
                  </a:cubicBezTo>
                  <a:cubicBezTo>
                    <a:pt x="1776730" y="795020"/>
                    <a:pt x="1805940" y="787400"/>
                    <a:pt x="1807210" y="787400"/>
                  </a:cubicBezTo>
                  <a:cubicBezTo>
                    <a:pt x="1807210" y="787400"/>
                    <a:pt x="1838960" y="787400"/>
                    <a:pt x="1854200" y="787400"/>
                  </a:cubicBezTo>
                  <a:cubicBezTo>
                    <a:pt x="1870710" y="787400"/>
                    <a:pt x="1901190" y="787400"/>
                    <a:pt x="1902460" y="787400"/>
                  </a:cubicBezTo>
                  <a:cubicBezTo>
                    <a:pt x="1902460" y="787400"/>
                    <a:pt x="1932940" y="795020"/>
                    <a:pt x="1948180" y="798830"/>
                  </a:cubicBezTo>
                  <a:cubicBezTo>
                    <a:pt x="1963420" y="802640"/>
                    <a:pt x="1993900" y="810260"/>
                    <a:pt x="1993900" y="810260"/>
                  </a:cubicBezTo>
                  <a:cubicBezTo>
                    <a:pt x="1995170" y="810260"/>
                    <a:pt x="2021840" y="825500"/>
                    <a:pt x="2035810" y="831850"/>
                  </a:cubicBezTo>
                  <a:cubicBezTo>
                    <a:pt x="2049780" y="839470"/>
                    <a:pt x="2077720" y="853440"/>
                    <a:pt x="2077720" y="854710"/>
                  </a:cubicBezTo>
                  <a:cubicBezTo>
                    <a:pt x="2078990" y="854710"/>
                    <a:pt x="2101850" y="875030"/>
                    <a:pt x="2113280" y="886460"/>
                  </a:cubicBezTo>
                  <a:cubicBezTo>
                    <a:pt x="2125980" y="896620"/>
                    <a:pt x="2148840" y="916940"/>
                    <a:pt x="2148840" y="916940"/>
                  </a:cubicBezTo>
                  <a:cubicBezTo>
                    <a:pt x="2150110" y="918210"/>
                    <a:pt x="2167890" y="943610"/>
                    <a:pt x="2176780" y="956310"/>
                  </a:cubicBezTo>
                  <a:cubicBezTo>
                    <a:pt x="2185670" y="969010"/>
                    <a:pt x="2203450" y="994410"/>
                    <a:pt x="2203450" y="995680"/>
                  </a:cubicBezTo>
                  <a:cubicBezTo>
                    <a:pt x="2203450" y="995680"/>
                    <a:pt x="2214880" y="1024890"/>
                    <a:pt x="2219960" y="1040130"/>
                  </a:cubicBezTo>
                  <a:cubicBezTo>
                    <a:pt x="2225040" y="1054100"/>
                    <a:pt x="2236470" y="1083310"/>
                    <a:pt x="2236470" y="1084580"/>
                  </a:cubicBezTo>
                  <a:cubicBezTo>
                    <a:pt x="2236470" y="1084580"/>
                    <a:pt x="2240280" y="1115060"/>
                    <a:pt x="2242820" y="1131570"/>
                  </a:cubicBezTo>
                  <a:cubicBezTo>
                    <a:pt x="2244090" y="1146810"/>
                    <a:pt x="2246630" y="1160780"/>
                    <a:pt x="2247900" y="1178560"/>
                  </a:cubicBezTo>
                  <a:cubicBezTo>
                    <a:pt x="2249170" y="1198880"/>
                    <a:pt x="2247900" y="1215390"/>
                    <a:pt x="2247900" y="1248410"/>
                  </a:cubicBezTo>
                  <a:cubicBezTo>
                    <a:pt x="2247900" y="1333500"/>
                    <a:pt x="2247900" y="1611630"/>
                    <a:pt x="2247900" y="1697990"/>
                  </a:cubicBezTo>
                  <a:cubicBezTo>
                    <a:pt x="2247900" y="1733550"/>
                    <a:pt x="2241550" y="1771650"/>
                    <a:pt x="2247900" y="1772920"/>
                  </a:cubicBezTo>
                  <a:cubicBezTo>
                    <a:pt x="2265680" y="1776730"/>
                    <a:pt x="2360930" y="1526540"/>
                    <a:pt x="2426970" y="1386840"/>
                  </a:cubicBezTo>
                  <a:cubicBezTo>
                    <a:pt x="2505710" y="1217930"/>
                    <a:pt x="2602230" y="1013460"/>
                    <a:pt x="2689860" y="829310"/>
                  </a:cubicBezTo>
                  <a:cubicBezTo>
                    <a:pt x="2776220" y="648970"/>
                    <a:pt x="2898140" y="392430"/>
                    <a:pt x="2948940" y="293370"/>
                  </a:cubicBezTo>
                  <a:cubicBezTo>
                    <a:pt x="2969260" y="255270"/>
                    <a:pt x="2979420" y="237490"/>
                    <a:pt x="2992120" y="215900"/>
                  </a:cubicBezTo>
                  <a:cubicBezTo>
                    <a:pt x="3002280" y="199390"/>
                    <a:pt x="3009900" y="189230"/>
                    <a:pt x="3018790" y="176530"/>
                  </a:cubicBezTo>
                  <a:cubicBezTo>
                    <a:pt x="3027680" y="162560"/>
                    <a:pt x="3044190" y="137160"/>
                    <a:pt x="3044190" y="137160"/>
                  </a:cubicBezTo>
                  <a:cubicBezTo>
                    <a:pt x="3045460" y="137160"/>
                    <a:pt x="3045460" y="137160"/>
                    <a:pt x="3045460" y="137160"/>
                  </a:cubicBezTo>
                  <a:cubicBezTo>
                    <a:pt x="3045460" y="135890"/>
                    <a:pt x="3068320" y="115570"/>
                    <a:pt x="3079750" y="104140"/>
                  </a:cubicBezTo>
                  <a:cubicBezTo>
                    <a:pt x="3091180" y="93980"/>
                    <a:pt x="3114040" y="72390"/>
                    <a:pt x="3114040" y="72390"/>
                  </a:cubicBezTo>
                  <a:cubicBezTo>
                    <a:pt x="3114040" y="72390"/>
                    <a:pt x="3115310" y="72390"/>
                    <a:pt x="3115310" y="72390"/>
                  </a:cubicBezTo>
                  <a:cubicBezTo>
                    <a:pt x="3115310" y="72390"/>
                    <a:pt x="3141980" y="57150"/>
                    <a:pt x="3155950" y="49530"/>
                  </a:cubicBezTo>
                  <a:cubicBezTo>
                    <a:pt x="3169920" y="41910"/>
                    <a:pt x="3197860" y="26670"/>
                    <a:pt x="3197860" y="26670"/>
                  </a:cubicBezTo>
                  <a:cubicBezTo>
                    <a:pt x="3197860" y="26670"/>
                    <a:pt x="3228340" y="19050"/>
                    <a:pt x="3243580" y="13970"/>
                  </a:cubicBezTo>
                  <a:cubicBezTo>
                    <a:pt x="3258820" y="10160"/>
                    <a:pt x="3289300" y="2540"/>
                    <a:pt x="3289300" y="2540"/>
                  </a:cubicBezTo>
                  <a:cubicBezTo>
                    <a:pt x="3290570" y="2540"/>
                    <a:pt x="3321050" y="1270"/>
                    <a:pt x="3337560" y="1270"/>
                  </a:cubicBezTo>
                  <a:cubicBezTo>
                    <a:pt x="3352800" y="1270"/>
                    <a:pt x="3383280" y="0"/>
                    <a:pt x="3384550" y="0"/>
                  </a:cubicBezTo>
                  <a:cubicBezTo>
                    <a:pt x="3384550" y="0"/>
                    <a:pt x="3415030" y="7620"/>
                    <a:pt x="3430270" y="11430"/>
                  </a:cubicBezTo>
                  <a:cubicBezTo>
                    <a:pt x="3446780" y="13970"/>
                    <a:pt x="3475990" y="21590"/>
                    <a:pt x="3477260" y="21590"/>
                  </a:cubicBezTo>
                  <a:cubicBezTo>
                    <a:pt x="3477260" y="21590"/>
                    <a:pt x="3505200" y="35560"/>
                    <a:pt x="3519170" y="43180"/>
                  </a:cubicBezTo>
                  <a:cubicBezTo>
                    <a:pt x="3533140" y="49530"/>
                    <a:pt x="3561080" y="63500"/>
                    <a:pt x="3562350" y="63500"/>
                  </a:cubicBezTo>
                  <a:cubicBezTo>
                    <a:pt x="3562350" y="64770"/>
                    <a:pt x="3586480" y="83820"/>
                    <a:pt x="3597910" y="95250"/>
                  </a:cubicBezTo>
                  <a:cubicBezTo>
                    <a:pt x="3610610" y="105410"/>
                    <a:pt x="3633470" y="124460"/>
                    <a:pt x="3634740" y="125730"/>
                  </a:cubicBezTo>
                  <a:cubicBezTo>
                    <a:pt x="3634740" y="125730"/>
                    <a:pt x="3652520" y="151130"/>
                    <a:pt x="3661410" y="163830"/>
                  </a:cubicBezTo>
                  <a:cubicBezTo>
                    <a:pt x="3671570" y="176530"/>
                    <a:pt x="3689350" y="201930"/>
                    <a:pt x="3689350" y="201930"/>
                  </a:cubicBezTo>
                  <a:cubicBezTo>
                    <a:pt x="3689350" y="203200"/>
                    <a:pt x="3689350" y="203200"/>
                    <a:pt x="3689350" y="203200"/>
                  </a:cubicBezTo>
                  <a:cubicBezTo>
                    <a:pt x="3689350" y="203200"/>
                    <a:pt x="3700780" y="232410"/>
                    <a:pt x="3707130" y="246380"/>
                  </a:cubicBezTo>
                  <a:cubicBezTo>
                    <a:pt x="3713480" y="261620"/>
                    <a:pt x="3724910" y="289560"/>
                    <a:pt x="3724910" y="290830"/>
                  </a:cubicBezTo>
                  <a:cubicBezTo>
                    <a:pt x="3724910" y="290830"/>
                    <a:pt x="3728720" y="322580"/>
                    <a:pt x="3731260" y="337820"/>
                  </a:cubicBezTo>
                  <a:cubicBezTo>
                    <a:pt x="3733800" y="353060"/>
                    <a:pt x="3737610" y="383540"/>
                    <a:pt x="3737610" y="384810"/>
                  </a:cubicBezTo>
                  <a:cubicBezTo>
                    <a:pt x="3737610" y="384810"/>
                    <a:pt x="3735070" y="416560"/>
                    <a:pt x="3733800" y="431800"/>
                  </a:cubicBezTo>
                  <a:cubicBezTo>
                    <a:pt x="3731260" y="447040"/>
                    <a:pt x="3728720" y="478790"/>
                    <a:pt x="3728720" y="478790"/>
                  </a:cubicBezTo>
                  <a:cubicBezTo>
                    <a:pt x="3728720" y="480060"/>
                    <a:pt x="3717290" y="509270"/>
                    <a:pt x="3712210" y="523240"/>
                  </a:cubicBezTo>
                  <a:cubicBezTo>
                    <a:pt x="3707130" y="538480"/>
                    <a:pt x="3696970" y="567690"/>
                    <a:pt x="3696970" y="568960"/>
                  </a:cubicBezTo>
                  <a:cubicBezTo>
                    <a:pt x="3695700" y="570230"/>
                    <a:pt x="3724910" y="850900"/>
                    <a:pt x="3713480" y="1009650"/>
                  </a:cubicBezTo>
                  <a:cubicBezTo>
                    <a:pt x="3700780" y="1198880"/>
                    <a:pt x="3641090" y="1422400"/>
                    <a:pt x="3601720" y="1625600"/>
                  </a:cubicBezTo>
                  <a:cubicBezTo>
                    <a:pt x="3563620" y="1826260"/>
                    <a:pt x="3517900" y="2034540"/>
                    <a:pt x="3482340" y="2219960"/>
                  </a:cubicBezTo>
                  <a:cubicBezTo>
                    <a:pt x="3450590" y="2382520"/>
                    <a:pt x="3422650" y="2526030"/>
                    <a:pt x="3394710" y="2678430"/>
                  </a:cubicBezTo>
                  <a:cubicBezTo>
                    <a:pt x="3366770" y="2829560"/>
                    <a:pt x="3335020" y="3030220"/>
                    <a:pt x="3315970" y="3130550"/>
                  </a:cubicBezTo>
                  <a:cubicBezTo>
                    <a:pt x="3307080" y="3181350"/>
                    <a:pt x="3302000" y="3215640"/>
                    <a:pt x="3294380" y="3244850"/>
                  </a:cubicBezTo>
                  <a:cubicBezTo>
                    <a:pt x="3290570" y="3263900"/>
                    <a:pt x="3285490" y="3275330"/>
                    <a:pt x="3280410" y="3290570"/>
                  </a:cubicBezTo>
                  <a:cubicBezTo>
                    <a:pt x="3276600" y="3304540"/>
                    <a:pt x="3267710" y="3335020"/>
                    <a:pt x="3266440" y="3335020"/>
                  </a:cubicBezTo>
                  <a:cubicBezTo>
                    <a:pt x="3266440" y="3336290"/>
                    <a:pt x="3251200" y="3362960"/>
                    <a:pt x="3242310" y="3375660"/>
                  </a:cubicBezTo>
                  <a:cubicBezTo>
                    <a:pt x="3234690" y="3389630"/>
                    <a:pt x="3218180" y="3416300"/>
                    <a:pt x="3218180" y="3416300"/>
                  </a:cubicBezTo>
                  <a:cubicBezTo>
                    <a:pt x="3218180" y="3417570"/>
                    <a:pt x="3195320" y="3439160"/>
                    <a:pt x="3185160" y="3450590"/>
                  </a:cubicBezTo>
                  <a:cubicBezTo>
                    <a:pt x="3173730" y="3462020"/>
                    <a:pt x="3152140" y="3483610"/>
                    <a:pt x="3150870" y="3483610"/>
                  </a:cubicBezTo>
                  <a:cubicBezTo>
                    <a:pt x="3150870" y="3484880"/>
                    <a:pt x="3124200" y="3500120"/>
                    <a:pt x="3110230" y="3509010"/>
                  </a:cubicBezTo>
                  <a:cubicBezTo>
                    <a:pt x="3097530" y="3516630"/>
                    <a:pt x="3070860" y="3533140"/>
                    <a:pt x="3070860" y="3533140"/>
                  </a:cubicBezTo>
                  <a:cubicBezTo>
                    <a:pt x="3069590" y="3534410"/>
                    <a:pt x="3040380" y="3543300"/>
                    <a:pt x="3025140" y="3548380"/>
                  </a:cubicBezTo>
                  <a:cubicBezTo>
                    <a:pt x="3009900" y="3552190"/>
                    <a:pt x="2980690" y="3562350"/>
                    <a:pt x="2979420" y="3562350"/>
                  </a:cubicBezTo>
                  <a:cubicBezTo>
                    <a:pt x="2979420" y="3562350"/>
                    <a:pt x="2947670" y="3564890"/>
                    <a:pt x="2932430" y="3564890"/>
                  </a:cubicBezTo>
                  <a:cubicBezTo>
                    <a:pt x="2917190" y="3566160"/>
                    <a:pt x="2885440" y="3568700"/>
                    <a:pt x="2885440" y="3568700"/>
                  </a:cubicBezTo>
                  <a:cubicBezTo>
                    <a:pt x="2884170" y="3568700"/>
                    <a:pt x="2853690" y="3562350"/>
                    <a:pt x="2838450" y="3559810"/>
                  </a:cubicBezTo>
                  <a:cubicBezTo>
                    <a:pt x="2823210" y="3557270"/>
                    <a:pt x="2792730" y="3552190"/>
                    <a:pt x="2791460" y="3552190"/>
                  </a:cubicBezTo>
                  <a:cubicBezTo>
                    <a:pt x="2791460" y="3552190"/>
                    <a:pt x="2762250" y="3539490"/>
                    <a:pt x="2748280" y="3533140"/>
                  </a:cubicBezTo>
                  <a:cubicBezTo>
                    <a:pt x="2734310" y="3525520"/>
                    <a:pt x="2705100" y="3514090"/>
                    <a:pt x="2705100" y="3512820"/>
                  </a:cubicBezTo>
                  <a:cubicBezTo>
                    <a:pt x="2703830" y="3512820"/>
                    <a:pt x="2679700" y="3493770"/>
                    <a:pt x="2667000" y="3483610"/>
                  </a:cubicBezTo>
                  <a:cubicBezTo>
                    <a:pt x="2655570" y="3474720"/>
                    <a:pt x="2630170" y="3455670"/>
                    <a:pt x="2630170" y="3455670"/>
                  </a:cubicBezTo>
                  <a:cubicBezTo>
                    <a:pt x="2628900" y="3454400"/>
                    <a:pt x="2609850" y="3430270"/>
                    <a:pt x="2600960" y="3417570"/>
                  </a:cubicBezTo>
                  <a:cubicBezTo>
                    <a:pt x="2590800" y="3404870"/>
                    <a:pt x="2571750" y="3380740"/>
                    <a:pt x="2570480" y="3380740"/>
                  </a:cubicBezTo>
                  <a:cubicBezTo>
                    <a:pt x="2570480" y="3379470"/>
                    <a:pt x="2557780" y="3351530"/>
                    <a:pt x="2551430" y="3337560"/>
                  </a:cubicBezTo>
                  <a:cubicBezTo>
                    <a:pt x="2545080" y="3323590"/>
                    <a:pt x="2532380" y="3294380"/>
                    <a:pt x="2531110" y="3294380"/>
                  </a:cubicBezTo>
                  <a:cubicBezTo>
                    <a:pt x="2531110" y="3293110"/>
                    <a:pt x="2526030" y="3262630"/>
                    <a:pt x="2523490" y="3247390"/>
                  </a:cubicBezTo>
                  <a:cubicBezTo>
                    <a:pt x="2519680" y="3232150"/>
                    <a:pt x="2514600" y="3201670"/>
                    <a:pt x="2514600" y="3200400"/>
                  </a:cubicBezTo>
                  <a:cubicBezTo>
                    <a:pt x="2514600" y="3200400"/>
                    <a:pt x="2515870" y="3169920"/>
                    <a:pt x="2517140" y="3153410"/>
                  </a:cubicBezTo>
                  <a:cubicBezTo>
                    <a:pt x="2517140" y="3138170"/>
                    <a:pt x="2519680" y="3107690"/>
                    <a:pt x="2519680" y="3106420"/>
                  </a:cubicBezTo>
                  <a:cubicBezTo>
                    <a:pt x="2519680" y="3106420"/>
                    <a:pt x="2519680" y="3096260"/>
                    <a:pt x="2517140" y="3096260"/>
                  </a:cubicBezTo>
                  <a:cubicBezTo>
                    <a:pt x="2515870" y="3094990"/>
                    <a:pt x="2510790" y="3102610"/>
                    <a:pt x="2508250" y="3110230"/>
                  </a:cubicBezTo>
                  <a:cubicBezTo>
                    <a:pt x="2499360" y="3140710"/>
                    <a:pt x="2512060" y="3274060"/>
                    <a:pt x="2506980" y="3331210"/>
                  </a:cubicBezTo>
                  <a:cubicBezTo>
                    <a:pt x="2503170" y="3369310"/>
                    <a:pt x="2499360" y="3394710"/>
                    <a:pt x="2490470" y="3425190"/>
                  </a:cubicBezTo>
                  <a:cubicBezTo>
                    <a:pt x="2481580" y="3455670"/>
                    <a:pt x="2467610" y="3487420"/>
                    <a:pt x="2453640" y="3512820"/>
                  </a:cubicBezTo>
                  <a:cubicBezTo>
                    <a:pt x="2440940" y="3533140"/>
                    <a:pt x="2421890" y="3545840"/>
                    <a:pt x="2411730" y="3566160"/>
                  </a:cubicBezTo>
                  <a:cubicBezTo>
                    <a:pt x="2401570" y="3590290"/>
                    <a:pt x="2401570" y="3611880"/>
                    <a:pt x="2395220" y="3649980"/>
                  </a:cubicBezTo>
                  <a:cubicBezTo>
                    <a:pt x="2379980" y="3737610"/>
                    <a:pt x="2341880" y="4001770"/>
                    <a:pt x="2332990" y="4075430"/>
                  </a:cubicBezTo>
                  <a:cubicBezTo>
                    <a:pt x="2330450" y="4100830"/>
                    <a:pt x="2331720" y="4110990"/>
                    <a:pt x="2327910" y="4127500"/>
                  </a:cubicBezTo>
                  <a:cubicBezTo>
                    <a:pt x="2326640" y="4144010"/>
                    <a:pt x="2321560" y="4159250"/>
                    <a:pt x="2319020" y="4174490"/>
                  </a:cubicBezTo>
                  <a:cubicBezTo>
                    <a:pt x="2315210" y="4189730"/>
                    <a:pt x="2308860" y="4220210"/>
                    <a:pt x="2308860" y="4220210"/>
                  </a:cubicBezTo>
                  <a:cubicBezTo>
                    <a:pt x="2308860" y="4221480"/>
                    <a:pt x="2292350" y="4257040"/>
                    <a:pt x="2288540" y="4263390"/>
                  </a:cubicBezTo>
                  <a:cubicBezTo>
                    <a:pt x="2287270" y="4265930"/>
                    <a:pt x="2286000" y="4264660"/>
                    <a:pt x="2286000" y="4268470"/>
                  </a:cubicBezTo>
                  <a:cubicBezTo>
                    <a:pt x="2283460" y="4295140"/>
                    <a:pt x="2388870" y="4618990"/>
                    <a:pt x="2386330" y="4691380"/>
                  </a:cubicBezTo>
                  <a:cubicBezTo>
                    <a:pt x="2386330" y="4716780"/>
                    <a:pt x="2369820" y="4726940"/>
                    <a:pt x="2371090" y="4742180"/>
                  </a:cubicBezTo>
                  <a:cubicBezTo>
                    <a:pt x="2372360" y="4754880"/>
                    <a:pt x="2385060" y="4766310"/>
                    <a:pt x="2392680" y="4777740"/>
                  </a:cubicBezTo>
                  <a:cubicBezTo>
                    <a:pt x="2401570" y="4790440"/>
                    <a:pt x="2414270" y="4801870"/>
                    <a:pt x="2419350" y="4812030"/>
                  </a:cubicBezTo>
                  <a:cubicBezTo>
                    <a:pt x="2423160" y="4819650"/>
                    <a:pt x="2423160" y="4826000"/>
                    <a:pt x="2425700" y="4832350"/>
                  </a:cubicBezTo>
                  <a:cubicBezTo>
                    <a:pt x="2429510" y="4838700"/>
                    <a:pt x="2434590" y="4843780"/>
                    <a:pt x="2437130" y="4851400"/>
                  </a:cubicBezTo>
                  <a:cubicBezTo>
                    <a:pt x="2440940" y="4861560"/>
                    <a:pt x="2442210" y="4879340"/>
                    <a:pt x="2446020" y="4892040"/>
                  </a:cubicBezTo>
                  <a:cubicBezTo>
                    <a:pt x="2449830" y="4906010"/>
                    <a:pt x="2458720" y="4921250"/>
                    <a:pt x="2459990" y="4932680"/>
                  </a:cubicBezTo>
                  <a:cubicBezTo>
                    <a:pt x="2461260" y="4941570"/>
                    <a:pt x="2459990" y="4946650"/>
                    <a:pt x="2459990" y="4954270"/>
                  </a:cubicBezTo>
                  <a:cubicBezTo>
                    <a:pt x="2461260" y="4961890"/>
                    <a:pt x="2465070" y="4966970"/>
                    <a:pt x="2465070" y="4974590"/>
                  </a:cubicBezTo>
                  <a:cubicBezTo>
                    <a:pt x="2465070" y="4987290"/>
                    <a:pt x="2461260" y="5003800"/>
                    <a:pt x="2459990" y="5017770"/>
                  </a:cubicBezTo>
                  <a:cubicBezTo>
                    <a:pt x="2459990" y="5031740"/>
                    <a:pt x="2462530" y="5048250"/>
                    <a:pt x="2461260" y="5059680"/>
                  </a:cubicBezTo>
                  <a:cubicBezTo>
                    <a:pt x="2459990" y="5068570"/>
                    <a:pt x="2454910" y="5073650"/>
                    <a:pt x="2453640" y="5080000"/>
                  </a:cubicBezTo>
                  <a:cubicBezTo>
                    <a:pt x="2452370" y="5087620"/>
                    <a:pt x="2453640" y="5093970"/>
                    <a:pt x="2451100" y="5101590"/>
                  </a:cubicBezTo>
                  <a:cubicBezTo>
                    <a:pt x="2448560" y="5113020"/>
                    <a:pt x="2439670" y="5126990"/>
                    <a:pt x="2433320" y="5140960"/>
                  </a:cubicBezTo>
                  <a:cubicBezTo>
                    <a:pt x="2428240" y="5153660"/>
                    <a:pt x="2425700" y="5170170"/>
                    <a:pt x="2420620" y="5181600"/>
                  </a:cubicBezTo>
                  <a:cubicBezTo>
                    <a:pt x="2416810" y="5187950"/>
                    <a:pt x="2411730" y="5191760"/>
                    <a:pt x="2407920" y="5198110"/>
                  </a:cubicBezTo>
                  <a:cubicBezTo>
                    <a:pt x="2404110" y="5204460"/>
                    <a:pt x="2402840" y="5210810"/>
                    <a:pt x="2399030" y="5217160"/>
                  </a:cubicBezTo>
                  <a:cubicBezTo>
                    <a:pt x="2392680" y="5227320"/>
                    <a:pt x="2378710" y="5237480"/>
                    <a:pt x="2369820" y="5248910"/>
                  </a:cubicBezTo>
                  <a:cubicBezTo>
                    <a:pt x="2359660" y="5259070"/>
                    <a:pt x="2352040" y="5274310"/>
                    <a:pt x="2343150" y="5283200"/>
                  </a:cubicBezTo>
                  <a:cubicBezTo>
                    <a:pt x="2338070" y="5288280"/>
                    <a:pt x="2331720" y="5290820"/>
                    <a:pt x="2326640" y="5294630"/>
                  </a:cubicBezTo>
                  <a:cubicBezTo>
                    <a:pt x="2320290" y="5299710"/>
                    <a:pt x="2317750" y="5304790"/>
                    <a:pt x="2311400" y="5309870"/>
                  </a:cubicBezTo>
                  <a:cubicBezTo>
                    <a:pt x="2302510" y="5317490"/>
                    <a:pt x="2286000" y="5322570"/>
                    <a:pt x="2273300" y="5330190"/>
                  </a:cubicBezTo>
                  <a:cubicBezTo>
                    <a:pt x="2261870" y="5337810"/>
                    <a:pt x="2249170" y="5349240"/>
                    <a:pt x="2239010" y="5354320"/>
                  </a:cubicBezTo>
                  <a:cubicBezTo>
                    <a:pt x="2231390" y="5358130"/>
                    <a:pt x="2225040" y="5358130"/>
                    <a:pt x="2217420" y="5360670"/>
                  </a:cubicBezTo>
                  <a:cubicBezTo>
                    <a:pt x="2211070" y="5363210"/>
                    <a:pt x="2207260" y="5368290"/>
                    <a:pt x="2199640" y="5370830"/>
                  </a:cubicBezTo>
                  <a:cubicBezTo>
                    <a:pt x="2188210" y="5374640"/>
                    <a:pt x="2170430" y="5374640"/>
                    <a:pt x="2156460" y="5377180"/>
                  </a:cubicBezTo>
                  <a:cubicBezTo>
                    <a:pt x="2142490" y="5380990"/>
                    <a:pt x="2127250" y="5387340"/>
                    <a:pt x="2115820" y="5388610"/>
                  </a:cubicBezTo>
                  <a:cubicBezTo>
                    <a:pt x="2108200" y="5389880"/>
                    <a:pt x="2101850" y="5387340"/>
                    <a:pt x="2094230" y="5388610"/>
                  </a:cubicBezTo>
                  <a:cubicBezTo>
                    <a:pt x="2087880" y="5388610"/>
                    <a:pt x="2081530" y="5391150"/>
                    <a:pt x="2073910" y="5391150"/>
                  </a:cubicBezTo>
                  <a:cubicBezTo>
                    <a:pt x="2061210" y="5391150"/>
                    <a:pt x="2045970" y="5386070"/>
                    <a:pt x="2030730" y="5384800"/>
                  </a:cubicBezTo>
                  <a:cubicBezTo>
                    <a:pt x="2016760" y="5383530"/>
                    <a:pt x="2000250" y="5384800"/>
                    <a:pt x="1988820" y="5382260"/>
                  </a:cubicBezTo>
                  <a:cubicBezTo>
                    <a:pt x="1981200" y="5380990"/>
                    <a:pt x="1976120" y="5377180"/>
                    <a:pt x="1968500" y="5374640"/>
                  </a:cubicBezTo>
                  <a:cubicBezTo>
                    <a:pt x="1962150" y="5373370"/>
                    <a:pt x="1955800" y="5374640"/>
                    <a:pt x="1948180" y="5370830"/>
                  </a:cubicBezTo>
                  <a:cubicBezTo>
                    <a:pt x="1936750" y="5368290"/>
                    <a:pt x="1922780" y="5358130"/>
                    <a:pt x="1910080" y="5351780"/>
                  </a:cubicBezTo>
                  <a:cubicBezTo>
                    <a:pt x="1897380" y="5345430"/>
                    <a:pt x="1879600" y="5341620"/>
                    <a:pt x="1870710" y="5336540"/>
                  </a:cubicBezTo>
                  <a:cubicBezTo>
                    <a:pt x="1863090" y="5331460"/>
                    <a:pt x="1859280" y="5326380"/>
                    <a:pt x="1854200" y="5322570"/>
                  </a:cubicBezTo>
                  <a:cubicBezTo>
                    <a:pt x="1847850" y="5318760"/>
                    <a:pt x="1841500" y="5317490"/>
                    <a:pt x="1835150" y="5312410"/>
                  </a:cubicBezTo>
                  <a:cubicBezTo>
                    <a:pt x="1824990" y="5304790"/>
                    <a:pt x="1816100" y="5290820"/>
                    <a:pt x="1805940" y="5281930"/>
                  </a:cubicBezTo>
                  <a:cubicBezTo>
                    <a:pt x="1794510" y="5271770"/>
                    <a:pt x="1778000" y="5261610"/>
                    <a:pt x="1772920" y="5253990"/>
                  </a:cubicBezTo>
                  <a:cubicBezTo>
                    <a:pt x="1770380" y="5250180"/>
                    <a:pt x="1770380" y="5246370"/>
                    <a:pt x="1767840" y="5242560"/>
                  </a:cubicBezTo>
                  <a:cubicBezTo>
                    <a:pt x="1764030" y="5236210"/>
                    <a:pt x="1752600" y="5228590"/>
                    <a:pt x="1747520" y="5219700"/>
                  </a:cubicBezTo>
                  <a:cubicBezTo>
                    <a:pt x="1739900" y="5209540"/>
                    <a:pt x="1737360" y="5182870"/>
                    <a:pt x="1729740" y="5184140"/>
                  </a:cubicBezTo>
                  <a:cubicBezTo>
                    <a:pt x="1704340" y="5185410"/>
                    <a:pt x="1619250" y="5615940"/>
                    <a:pt x="1595120" y="5715000"/>
                  </a:cubicBezTo>
                  <a:cubicBezTo>
                    <a:pt x="1586230" y="5753100"/>
                    <a:pt x="1577340" y="5795010"/>
                    <a:pt x="1577340" y="5795010"/>
                  </a:cubicBezTo>
                  <a:cubicBezTo>
                    <a:pt x="1577340" y="5796280"/>
                    <a:pt x="1565910" y="5824220"/>
                    <a:pt x="1560830" y="5839460"/>
                  </a:cubicBezTo>
                  <a:cubicBezTo>
                    <a:pt x="1555750" y="5854700"/>
                    <a:pt x="1544320" y="5883910"/>
                    <a:pt x="1544320" y="5883910"/>
                  </a:cubicBezTo>
                  <a:cubicBezTo>
                    <a:pt x="1544320" y="5885180"/>
                    <a:pt x="1526540" y="5910580"/>
                    <a:pt x="1517650" y="5923280"/>
                  </a:cubicBezTo>
                  <a:cubicBezTo>
                    <a:pt x="1508760" y="5935980"/>
                    <a:pt x="1492250" y="5962650"/>
                    <a:pt x="1492250" y="5962650"/>
                  </a:cubicBezTo>
                  <a:cubicBezTo>
                    <a:pt x="1492250" y="5962650"/>
                    <a:pt x="1492250" y="5962650"/>
                    <a:pt x="1490980" y="5962650"/>
                  </a:cubicBezTo>
                  <a:cubicBezTo>
                    <a:pt x="1490980" y="5963920"/>
                    <a:pt x="1468120" y="5984240"/>
                    <a:pt x="1456690" y="5994400"/>
                  </a:cubicBezTo>
                  <a:cubicBezTo>
                    <a:pt x="1445260" y="6005830"/>
                    <a:pt x="1422400" y="6026150"/>
                    <a:pt x="1421130" y="6026150"/>
                  </a:cubicBezTo>
                  <a:cubicBezTo>
                    <a:pt x="1421130" y="6027420"/>
                    <a:pt x="1393190" y="6041390"/>
                    <a:pt x="1379220" y="6049010"/>
                  </a:cubicBezTo>
                  <a:cubicBezTo>
                    <a:pt x="1365250" y="6056630"/>
                    <a:pt x="1338580" y="6071870"/>
                    <a:pt x="1338580" y="6071870"/>
                  </a:cubicBezTo>
                  <a:cubicBezTo>
                    <a:pt x="1337310" y="6071870"/>
                    <a:pt x="1338580" y="6071870"/>
                    <a:pt x="1337310" y="6071870"/>
                  </a:cubicBezTo>
                  <a:cubicBezTo>
                    <a:pt x="1337310" y="6071870"/>
                    <a:pt x="1306830" y="6079490"/>
                    <a:pt x="1291590" y="6083300"/>
                  </a:cubicBezTo>
                  <a:cubicBezTo>
                    <a:pt x="1276350" y="6088380"/>
                    <a:pt x="1247140" y="6096000"/>
                    <a:pt x="1245870" y="6096000"/>
                  </a:cubicBezTo>
                  <a:cubicBezTo>
                    <a:pt x="1245870" y="6096000"/>
                    <a:pt x="1214120" y="6096000"/>
                    <a:pt x="1198880" y="6096000"/>
                  </a:cubicBezTo>
                  <a:cubicBezTo>
                    <a:pt x="1182370" y="6097270"/>
                    <a:pt x="1151890" y="6097270"/>
                    <a:pt x="1150620" y="6097270"/>
                  </a:cubicBezTo>
                  <a:cubicBezTo>
                    <a:pt x="1150620" y="6097270"/>
                    <a:pt x="1120140" y="6089650"/>
                    <a:pt x="1104900" y="6085840"/>
                  </a:cubicBezTo>
                  <a:cubicBezTo>
                    <a:pt x="1089660" y="6083300"/>
                    <a:pt x="1059180" y="6075680"/>
                    <a:pt x="1059180" y="6075680"/>
                  </a:cubicBezTo>
                  <a:cubicBezTo>
                    <a:pt x="1057910" y="6075680"/>
                    <a:pt x="1029970" y="6061710"/>
                    <a:pt x="1016000" y="6054090"/>
                  </a:cubicBezTo>
                  <a:cubicBezTo>
                    <a:pt x="1002030" y="6046470"/>
                    <a:pt x="974090" y="6032500"/>
                    <a:pt x="974090" y="6032500"/>
                  </a:cubicBezTo>
                  <a:cubicBezTo>
                    <a:pt x="974090" y="6032500"/>
                    <a:pt x="949960" y="6012180"/>
                    <a:pt x="938530" y="6002020"/>
                  </a:cubicBezTo>
                  <a:cubicBezTo>
                    <a:pt x="925830" y="5990590"/>
                    <a:pt x="902970" y="5971540"/>
                    <a:pt x="901700" y="5970270"/>
                  </a:cubicBezTo>
                  <a:cubicBezTo>
                    <a:pt x="901700" y="5970270"/>
                    <a:pt x="883920" y="5944870"/>
                    <a:pt x="875030" y="5932170"/>
                  </a:cubicBezTo>
                  <a:cubicBezTo>
                    <a:pt x="866140" y="5919470"/>
                    <a:pt x="847090" y="5894070"/>
                    <a:pt x="847090" y="5892800"/>
                  </a:cubicBezTo>
                  <a:cubicBezTo>
                    <a:pt x="847090" y="5892800"/>
                    <a:pt x="835660" y="5863590"/>
                    <a:pt x="830580" y="5849620"/>
                  </a:cubicBezTo>
                  <a:cubicBezTo>
                    <a:pt x="824230" y="5834380"/>
                    <a:pt x="812800" y="5805170"/>
                    <a:pt x="812800" y="5805170"/>
                  </a:cubicBezTo>
                  <a:cubicBezTo>
                    <a:pt x="812800" y="5803900"/>
                    <a:pt x="807720" y="5773420"/>
                    <a:pt x="806450" y="5758180"/>
                  </a:cubicBezTo>
                  <a:cubicBezTo>
                    <a:pt x="803910" y="5741670"/>
                    <a:pt x="800100" y="5711190"/>
                    <a:pt x="800100" y="5711190"/>
                  </a:cubicBezTo>
                  <a:cubicBezTo>
                    <a:pt x="800100" y="5709920"/>
                    <a:pt x="803910" y="5679440"/>
                    <a:pt x="805180" y="5664200"/>
                  </a:cubicBezTo>
                  <a:cubicBezTo>
                    <a:pt x="806450" y="5647690"/>
                    <a:pt x="810260" y="5617210"/>
                    <a:pt x="810260" y="5615940"/>
                  </a:cubicBezTo>
                  <a:cubicBezTo>
                    <a:pt x="810260" y="5615940"/>
                    <a:pt x="834390" y="5022850"/>
                    <a:pt x="861060" y="4836160"/>
                  </a:cubicBezTo>
                  <a:cubicBezTo>
                    <a:pt x="876300" y="4732020"/>
                    <a:pt x="916940" y="4644390"/>
                    <a:pt x="915670" y="4592320"/>
                  </a:cubicBezTo>
                  <a:cubicBezTo>
                    <a:pt x="915670" y="4569460"/>
                    <a:pt x="916940" y="4549140"/>
                    <a:pt x="901700" y="4541520"/>
                  </a:cubicBezTo>
                  <a:cubicBezTo>
                    <a:pt x="864870" y="4521200"/>
                    <a:pt x="688340" y="4679950"/>
                    <a:pt x="594360" y="4652010"/>
                  </a:cubicBezTo>
                  <a:cubicBezTo>
                    <a:pt x="474980" y="4615180"/>
                    <a:pt x="374650" y="4385310"/>
                    <a:pt x="278130" y="4231640"/>
                  </a:cubicBezTo>
                  <a:cubicBezTo>
                    <a:pt x="173990" y="4064000"/>
                    <a:pt x="0" y="3679190"/>
                    <a:pt x="0" y="3679190"/>
                  </a:cubicBezTo>
                  <a:moveTo>
                    <a:pt x="2508250" y="3068320"/>
                  </a:moveTo>
                  <a:cubicBezTo>
                    <a:pt x="2509520" y="3089910"/>
                    <a:pt x="2508250" y="3067050"/>
                    <a:pt x="2508250" y="3067050"/>
                  </a:cubicBezTo>
                  <a:cubicBezTo>
                    <a:pt x="2508250" y="3067050"/>
                    <a:pt x="2508250" y="3068320"/>
                    <a:pt x="2508250" y="3068320"/>
                  </a:cubicBezTo>
                </a:path>
              </a:pathLst>
            </a:custGeom>
            <a:solidFill>
              <a:srgbClr val="FFFFFF"/>
            </a:solidFill>
            <a:ln cap="sq">
              <a:noFill/>
              <a:prstDash val="solid"/>
              <a:miter/>
            </a:ln>
          </p:spPr>
        </p:sp>
      </p:grpSp>
      <p:grpSp>
        <p:nvGrpSpPr>
          <p:cNvPr name="Group 10" id="10"/>
          <p:cNvGrpSpPr/>
          <p:nvPr/>
        </p:nvGrpSpPr>
        <p:grpSpPr>
          <a:xfrm rot="0">
            <a:off x="16393477" y="-57150"/>
            <a:ext cx="1765935" cy="3762375"/>
            <a:chOff x="0" y="0"/>
            <a:chExt cx="2354580" cy="5016500"/>
          </a:xfrm>
        </p:grpSpPr>
        <p:sp>
          <p:nvSpPr>
            <p:cNvPr name="Freeform 11" id="11"/>
            <p:cNvSpPr/>
            <p:nvPr/>
          </p:nvSpPr>
          <p:spPr>
            <a:xfrm flipH="false" flipV="false" rot="0">
              <a:off x="50800" y="10160"/>
              <a:ext cx="2284730" cy="4955540"/>
            </a:xfrm>
            <a:custGeom>
              <a:avLst/>
              <a:gdLst/>
              <a:ahLst/>
              <a:cxnLst/>
              <a:rect r="r" b="b" t="t" l="l"/>
              <a:pathLst>
                <a:path h="4955540" w="2284730">
                  <a:moveTo>
                    <a:pt x="0" y="1332230"/>
                  </a:moveTo>
                  <a:cubicBezTo>
                    <a:pt x="35560" y="772160"/>
                    <a:pt x="105410" y="638810"/>
                    <a:pt x="166370" y="514350"/>
                  </a:cubicBezTo>
                  <a:cubicBezTo>
                    <a:pt x="224790" y="392430"/>
                    <a:pt x="257810" y="247650"/>
                    <a:pt x="363220" y="168910"/>
                  </a:cubicBezTo>
                  <a:cubicBezTo>
                    <a:pt x="486410" y="76200"/>
                    <a:pt x="750570" y="0"/>
                    <a:pt x="894080" y="40640"/>
                  </a:cubicBezTo>
                  <a:cubicBezTo>
                    <a:pt x="1019810" y="77470"/>
                    <a:pt x="1125220" y="219710"/>
                    <a:pt x="1193800" y="342900"/>
                  </a:cubicBezTo>
                  <a:cubicBezTo>
                    <a:pt x="1266190" y="473710"/>
                    <a:pt x="1273810" y="678180"/>
                    <a:pt x="1301750" y="814070"/>
                  </a:cubicBezTo>
                  <a:cubicBezTo>
                    <a:pt x="1323340" y="916940"/>
                    <a:pt x="1344930" y="1033780"/>
                    <a:pt x="1351280" y="1084580"/>
                  </a:cubicBezTo>
                  <a:cubicBezTo>
                    <a:pt x="1353820" y="1104900"/>
                    <a:pt x="1352550" y="1113790"/>
                    <a:pt x="1355090" y="1127760"/>
                  </a:cubicBezTo>
                  <a:cubicBezTo>
                    <a:pt x="1356360" y="1141730"/>
                    <a:pt x="1361440" y="1158240"/>
                    <a:pt x="1362710" y="1169670"/>
                  </a:cubicBezTo>
                  <a:cubicBezTo>
                    <a:pt x="1362710" y="1177290"/>
                    <a:pt x="1358900" y="1183640"/>
                    <a:pt x="1358900" y="1191260"/>
                  </a:cubicBezTo>
                  <a:cubicBezTo>
                    <a:pt x="1358900" y="1197610"/>
                    <a:pt x="1361440" y="1203960"/>
                    <a:pt x="1360170" y="1211580"/>
                  </a:cubicBezTo>
                  <a:cubicBezTo>
                    <a:pt x="1358900" y="1224280"/>
                    <a:pt x="1352550" y="1239520"/>
                    <a:pt x="1350010" y="1253490"/>
                  </a:cubicBezTo>
                  <a:cubicBezTo>
                    <a:pt x="1346200" y="1267460"/>
                    <a:pt x="1346200" y="1283970"/>
                    <a:pt x="1343660" y="1295400"/>
                  </a:cubicBezTo>
                  <a:cubicBezTo>
                    <a:pt x="1341120" y="1303020"/>
                    <a:pt x="1336040" y="1308100"/>
                    <a:pt x="1333500" y="1314450"/>
                  </a:cubicBezTo>
                  <a:cubicBezTo>
                    <a:pt x="1330960" y="1320800"/>
                    <a:pt x="1330960" y="1328420"/>
                    <a:pt x="1328420" y="1334770"/>
                  </a:cubicBezTo>
                  <a:cubicBezTo>
                    <a:pt x="1323340" y="1346200"/>
                    <a:pt x="1311910" y="1358900"/>
                    <a:pt x="1304290" y="1371600"/>
                  </a:cubicBezTo>
                  <a:cubicBezTo>
                    <a:pt x="1296670" y="1383030"/>
                    <a:pt x="1291590" y="1399540"/>
                    <a:pt x="1285240" y="1408430"/>
                  </a:cubicBezTo>
                  <a:cubicBezTo>
                    <a:pt x="1280160" y="1416050"/>
                    <a:pt x="1273810" y="1418590"/>
                    <a:pt x="1270000" y="1423670"/>
                  </a:cubicBezTo>
                  <a:cubicBezTo>
                    <a:pt x="1264920" y="1428750"/>
                    <a:pt x="1263650" y="1435100"/>
                    <a:pt x="1257300" y="1441450"/>
                  </a:cubicBezTo>
                  <a:cubicBezTo>
                    <a:pt x="1249680" y="1450340"/>
                    <a:pt x="1234440" y="1459230"/>
                    <a:pt x="1224280" y="1468120"/>
                  </a:cubicBezTo>
                  <a:cubicBezTo>
                    <a:pt x="1212850" y="1477010"/>
                    <a:pt x="1202690" y="1490980"/>
                    <a:pt x="1193800" y="1497330"/>
                  </a:cubicBezTo>
                  <a:cubicBezTo>
                    <a:pt x="1186180" y="1502410"/>
                    <a:pt x="1179830" y="1503680"/>
                    <a:pt x="1174750" y="1507490"/>
                  </a:cubicBezTo>
                  <a:cubicBezTo>
                    <a:pt x="1168400" y="1510030"/>
                    <a:pt x="1162050" y="1517650"/>
                    <a:pt x="1156970" y="1520190"/>
                  </a:cubicBezTo>
                  <a:cubicBezTo>
                    <a:pt x="1153160" y="1521460"/>
                    <a:pt x="1148080" y="1520190"/>
                    <a:pt x="1146810" y="1524000"/>
                  </a:cubicBezTo>
                  <a:cubicBezTo>
                    <a:pt x="1144270" y="1537970"/>
                    <a:pt x="1240790" y="1624330"/>
                    <a:pt x="1299210" y="1685290"/>
                  </a:cubicBezTo>
                  <a:cubicBezTo>
                    <a:pt x="1375410" y="1767840"/>
                    <a:pt x="1465580" y="1880870"/>
                    <a:pt x="1568450" y="1976120"/>
                  </a:cubicBezTo>
                  <a:cubicBezTo>
                    <a:pt x="1687830" y="2084070"/>
                    <a:pt x="1860550" y="2185670"/>
                    <a:pt x="1979930" y="2294890"/>
                  </a:cubicBezTo>
                  <a:cubicBezTo>
                    <a:pt x="2084070" y="2390140"/>
                    <a:pt x="2226310" y="2463800"/>
                    <a:pt x="2251710" y="2588260"/>
                  </a:cubicBezTo>
                  <a:cubicBezTo>
                    <a:pt x="2284730" y="2739390"/>
                    <a:pt x="2143760" y="3002280"/>
                    <a:pt x="2059940" y="3158490"/>
                  </a:cubicBezTo>
                  <a:cubicBezTo>
                    <a:pt x="1991360" y="3285490"/>
                    <a:pt x="1832610" y="3441700"/>
                    <a:pt x="1813560" y="3470910"/>
                  </a:cubicBezTo>
                  <a:cubicBezTo>
                    <a:pt x="1811020" y="3475990"/>
                    <a:pt x="1812290" y="3475990"/>
                    <a:pt x="1809750" y="3479800"/>
                  </a:cubicBezTo>
                  <a:cubicBezTo>
                    <a:pt x="1804670" y="3488690"/>
                    <a:pt x="1798320" y="3500120"/>
                    <a:pt x="1786890" y="3521710"/>
                  </a:cubicBezTo>
                  <a:cubicBezTo>
                    <a:pt x="1752600" y="3586480"/>
                    <a:pt x="1664970" y="3779520"/>
                    <a:pt x="1574800" y="3925570"/>
                  </a:cubicBezTo>
                  <a:cubicBezTo>
                    <a:pt x="1455420" y="4116070"/>
                    <a:pt x="1116330" y="4552950"/>
                    <a:pt x="1116330" y="4554220"/>
                  </a:cubicBezTo>
                  <a:cubicBezTo>
                    <a:pt x="1116330" y="4555490"/>
                    <a:pt x="1112520" y="4585970"/>
                    <a:pt x="1111250" y="4601210"/>
                  </a:cubicBezTo>
                  <a:cubicBezTo>
                    <a:pt x="1109980" y="4616450"/>
                    <a:pt x="1107440" y="4648200"/>
                    <a:pt x="1107440" y="4648200"/>
                  </a:cubicBezTo>
                  <a:cubicBezTo>
                    <a:pt x="1106170" y="4649470"/>
                    <a:pt x="1096010" y="4678680"/>
                    <a:pt x="1090930" y="4693920"/>
                  </a:cubicBezTo>
                  <a:cubicBezTo>
                    <a:pt x="1085850" y="4707890"/>
                    <a:pt x="1075690" y="4737100"/>
                    <a:pt x="1075690" y="4738370"/>
                  </a:cubicBezTo>
                  <a:cubicBezTo>
                    <a:pt x="1075690" y="4738370"/>
                    <a:pt x="1057910" y="4765040"/>
                    <a:pt x="1049020" y="4777740"/>
                  </a:cubicBezTo>
                  <a:cubicBezTo>
                    <a:pt x="1041400" y="4790440"/>
                    <a:pt x="1023620" y="4817110"/>
                    <a:pt x="1023620" y="4817110"/>
                  </a:cubicBezTo>
                  <a:cubicBezTo>
                    <a:pt x="1023620" y="4818380"/>
                    <a:pt x="1000760" y="4838700"/>
                    <a:pt x="989330" y="4850130"/>
                  </a:cubicBezTo>
                  <a:cubicBezTo>
                    <a:pt x="976630" y="4860290"/>
                    <a:pt x="955040" y="4881880"/>
                    <a:pt x="953770" y="4881880"/>
                  </a:cubicBezTo>
                  <a:cubicBezTo>
                    <a:pt x="953770" y="4883150"/>
                    <a:pt x="925830" y="4897120"/>
                    <a:pt x="913130" y="4904740"/>
                  </a:cubicBezTo>
                  <a:cubicBezTo>
                    <a:pt x="899160" y="4913630"/>
                    <a:pt x="871220" y="4927600"/>
                    <a:pt x="871220" y="4928870"/>
                  </a:cubicBezTo>
                  <a:cubicBezTo>
                    <a:pt x="869950" y="4928870"/>
                    <a:pt x="840740" y="4936490"/>
                    <a:pt x="825500" y="4941570"/>
                  </a:cubicBezTo>
                  <a:cubicBezTo>
                    <a:pt x="810260" y="4945380"/>
                    <a:pt x="779780" y="4953000"/>
                    <a:pt x="779780" y="4953000"/>
                  </a:cubicBezTo>
                  <a:cubicBezTo>
                    <a:pt x="778510" y="4953000"/>
                    <a:pt x="748030" y="4954270"/>
                    <a:pt x="732790" y="4954270"/>
                  </a:cubicBezTo>
                  <a:cubicBezTo>
                    <a:pt x="716280" y="4955540"/>
                    <a:pt x="685800" y="4955540"/>
                    <a:pt x="684530" y="4955540"/>
                  </a:cubicBezTo>
                  <a:cubicBezTo>
                    <a:pt x="684530" y="4955540"/>
                    <a:pt x="654050" y="4949190"/>
                    <a:pt x="638810" y="4945380"/>
                  </a:cubicBezTo>
                  <a:cubicBezTo>
                    <a:pt x="623570" y="4942840"/>
                    <a:pt x="593090" y="4935220"/>
                    <a:pt x="591820" y="4935220"/>
                  </a:cubicBezTo>
                  <a:cubicBezTo>
                    <a:pt x="591820" y="4935220"/>
                    <a:pt x="563880" y="4921250"/>
                    <a:pt x="549910" y="4914900"/>
                  </a:cubicBezTo>
                  <a:cubicBezTo>
                    <a:pt x="534670" y="4907280"/>
                    <a:pt x="508000" y="4893310"/>
                    <a:pt x="506730" y="4893310"/>
                  </a:cubicBezTo>
                  <a:cubicBezTo>
                    <a:pt x="506730" y="4893310"/>
                    <a:pt x="482600" y="4872990"/>
                    <a:pt x="471170" y="4862830"/>
                  </a:cubicBezTo>
                  <a:cubicBezTo>
                    <a:pt x="458470" y="4852670"/>
                    <a:pt x="434340" y="4832350"/>
                    <a:pt x="434340" y="4832350"/>
                  </a:cubicBezTo>
                  <a:cubicBezTo>
                    <a:pt x="434340" y="4832350"/>
                    <a:pt x="415290" y="4806950"/>
                    <a:pt x="406400" y="4794250"/>
                  </a:cubicBezTo>
                  <a:cubicBezTo>
                    <a:pt x="397510" y="4781550"/>
                    <a:pt x="378460" y="4756150"/>
                    <a:pt x="378460" y="4756150"/>
                  </a:cubicBezTo>
                  <a:cubicBezTo>
                    <a:pt x="378460" y="4754880"/>
                    <a:pt x="365760" y="4725670"/>
                    <a:pt x="360680" y="4711700"/>
                  </a:cubicBezTo>
                  <a:cubicBezTo>
                    <a:pt x="355600" y="4699000"/>
                    <a:pt x="354330" y="4681220"/>
                    <a:pt x="345440" y="4674870"/>
                  </a:cubicBezTo>
                  <a:cubicBezTo>
                    <a:pt x="339090" y="4669790"/>
                    <a:pt x="318770" y="4672330"/>
                    <a:pt x="318770" y="4672330"/>
                  </a:cubicBezTo>
                  <a:cubicBezTo>
                    <a:pt x="317500" y="4672330"/>
                    <a:pt x="288290" y="4662170"/>
                    <a:pt x="273050" y="4657090"/>
                  </a:cubicBezTo>
                  <a:cubicBezTo>
                    <a:pt x="259080" y="4652010"/>
                    <a:pt x="228600" y="4641850"/>
                    <a:pt x="228600" y="4641850"/>
                  </a:cubicBezTo>
                  <a:cubicBezTo>
                    <a:pt x="227330" y="4641850"/>
                    <a:pt x="201930" y="4625340"/>
                    <a:pt x="187960" y="4616450"/>
                  </a:cubicBezTo>
                  <a:cubicBezTo>
                    <a:pt x="175260" y="4607560"/>
                    <a:pt x="148590" y="4591050"/>
                    <a:pt x="148590" y="4591050"/>
                  </a:cubicBezTo>
                  <a:cubicBezTo>
                    <a:pt x="148590" y="4589780"/>
                    <a:pt x="127000" y="4568190"/>
                    <a:pt x="115570" y="4556760"/>
                  </a:cubicBezTo>
                  <a:cubicBezTo>
                    <a:pt x="105410" y="4545330"/>
                    <a:pt x="83820" y="4522470"/>
                    <a:pt x="83820" y="4521200"/>
                  </a:cubicBezTo>
                  <a:cubicBezTo>
                    <a:pt x="82550" y="4521200"/>
                    <a:pt x="67310" y="4494530"/>
                    <a:pt x="59690" y="4480560"/>
                  </a:cubicBezTo>
                  <a:cubicBezTo>
                    <a:pt x="52070" y="4466590"/>
                    <a:pt x="36830" y="4439920"/>
                    <a:pt x="36830" y="4438650"/>
                  </a:cubicBezTo>
                  <a:cubicBezTo>
                    <a:pt x="35560" y="4438650"/>
                    <a:pt x="27940" y="4408170"/>
                    <a:pt x="24130" y="4392930"/>
                  </a:cubicBezTo>
                  <a:cubicBezTo>
                    <a:pt x="19050" y="4378960"/>
                    <a:pt x="10160" y="4348480"/>
                    <a:pt x="10160" y="4348480"/>
                  </a:cubicBezTo>
                  <a:cubicBezTo>
                    <a:pt x="10160" y="4347210"/>
                    <a:pt x="8890" y="4316730"/>
                    <a:pt x="8890" y="4300220"/>
                  </a:cubicBezTo>
                  <a:cubicBezTo>
                    <a:pt x="8890" y="4284980"/>
                    <a:pt x="7620" y="4253230"/>
                    <a:pt x="7620" y="4253230"/>
                  </a:cubicBezTo>
                  <a:cubicBezTo>
                    <a:pt x="7620" y="4251960"/>
                    <a:pt x="13970" y="4221480"/>
                    <a:pt x="17780" y="4206240"/>
                  </a:cubicBezTo>
                  <a:cubicBezTo>
                    <a:pt x="20320" y="4191000"/>
                    <a:pt x="26670" y="4160520"/>
                    <a:pt x="26670" y="4160520"/>
                  </a:cubicBezTo>
                  <a:cubicBezTo>
                    <a:pt x="26670" y="4159250"/>
                    <a:pt x="40640" y="4131310"/>
                    <a:pt x="46990" y="4117340"/>
                  </a:cubicBezTo>
                  <a:cubicBezTo>
                    <a:pt x="54610" y="4103370"/>
                    <a:pt x="67310" y="4075430"/>
                    <a:pt x="68580" y="4074160"/>
                  </a:cubicBezTo>
                  <a:cubicBezTo>
                    <a:pt x="69850" y="4074160"/>
                    <a:pt x="189230" y="3914140"/>
                    <a:pt x="237490" y="3859530"/>
                  </a:cubicBezTo>
                  <a:cubicBezTo>
                    <a:pt x="267970" y="3823970"/>
                    <a:pt x="300990" y="3820160"/>
                    <a:pt x="320040" y="3774440"/>
                  </a:cubicBezTo>
                  <a:cubicBezTo>
                    <a:pt x="359410" y="3677920"/>
                    <a:pt x="313690" y="3357880"/>
                    <a:pt x="320040" y="3255010"/>
                  </a:cubicBezTo>
                  <a:cubicBezTo>
                    <a:pt x="322580" y="3210560"/>
                    <a:pt x="323850" y="3190240"/>
                    <a:pt x="331470" y="3159760"/>
                  </a:cubicBezTo>
                  <a:cubicBezTo>
                    <a:pt x="339090" y="3129280"/>
                    <a:pt x="350520" y="3100070"/>
                    <a:pt x="365760" y="3072130"/>
                  </a:cubicBezTo>
                  <a:cubicBezTo>
                    <a:pt x="379730" y="3044190"/>
                    <a:pt x="398780" y="3017520"/>
                    <a:pt x="419100" y="2993390"/>
                  </a:cubicBezTo>
                  <a:cubicBezTo>
                    <a:pt x="439420" y="2970530"/>
                    <a:pt x="464820" y="2948940"/>
                    <a:pt x="490220" y="2931160"/>
                  </a:cubicBezTo>
                  <a:cubicBezTo>
                    <a:pt x="515620" y="2912110"/>
                    <a:pt x="544830" y="2898140"/>
                    <a:pt x="574040" y="2886710"/>
                  </a:cubicBezTo>
                  <a:cubicBezTo>
                    <a:pt x="603250" y="2875280"/>
                    <a:pt x="635000" y="2867660"/>
                    <a:pt x="666750" y="2863850"/>
                  </a:cubicBezTo>
                  <a:cubicBezTo>
                    <a:pt x="697230" y="2860040"/>
                    <a:pt x="730250" y="2860040"/>
                    <a:pt x="760730" y="2863850"/>
                  </a:cubicBezTo>
                  <a:cubicBezTo>
                    <a:pt x="792480" y="2867660"/>
                    <a:pt x="824230" y="2875280"/>
                    <a:pt x="853440" y="2886710"/>
                  </a:cubicBezTo>
                  <a:cubicBezTo>
                    <a:pt x="882650" y="2898140"/>
                    <a:pt x="911860" y="2913380"/>
                    <a:pt x="937260" y="2931160"/>
                  </a:cubicBezTo>
                  <a:cubicBezTo>
                    <a:pt x="962660" y="2948940"/>
                    <a:pt x="988060" y="2970530"/>
                    <a:pt x="1008380" y="2993390"/>
                  </a:cubicBezTo>
                  <a:cubicBezTo>
                    <a:pt x="1028700" y="3017520"/>
                    <a:pt x="1051560" y="3050540"/>
                    <a:pt x="1062990" y="3072130"/>
                  </a:cubicBezTo>
                  <a:cubicBezTo>
                    <a:pt x="1069340" y="3084830"/>
                    <a:pt x="1066800" y="3102610"/>
                    <a:pt x="1074420" y="3103880"/>
                  </a:cubicBezTo>
                  <a:cubicBezTo>
                    <a:pt x="1087120" y="3107690"/>
                    <a:pt x="1115060" y="3075940"/>
                    <a:pt x="1137920" y="3053080"/>
                  </a:cubicBezTo>
                  <a:cubicBezTo>
                    <a:pt x="1174750" y="3016250"/>
                    <a:pt x="1226820" y="2946400"/>
                    <a:pt x="1264920" y="2899410"/>
                  </a:cubicBezTo>
                  <a:cubicBezTo>
                    <a:pt x="1295400" y="2860040"/>
                    <a:pt x="1355090" y="2820670"/>
                    <a:pt x="1348740" y="2792730"/>
                  </a:cubicBezTo>
                  <a:cubicBezTo>
                    <a:pt x="1343660" y="2766060"/>
                    <a:pt x="1286510" y="2763520"/>
                    <a:pt x="1242060" y="2731770"/>
                  </a:cubicBezTo>
                  <a:cubicBezTo>
                    <a:pt x="1153160" y="2667000"/>
                    <a:pt x="985520" y="2509520"/>
                    <a:pt x="872490" y="2392680"/>
                  </a:cubicBezTo>
                  <a:cubicBezTo>
                    <a:pt x="765810" y="2283460"/>
                    <a:pt x="678180" y="2161540"/>
                    <a:pt x="577850" y="2054860"/>
                  </a:cubicBezTo>
                  <a:cubicBezTo>
                    <a:pt x="480060" y="1953260"/>
                    <a:pt x="370840" y="1879600"/>
                    <a:pt x="279400" y="1767840"/>
                  </a:cubicBezTo>
                  <a:cubicBezTo>
                    <a:pt x="176530" y="1643380"/>
                    <a:pt x="0" y="1332230"/>
                    <a:pt x="0" y="1332230"/>
                  </a:cubicBezTo>
                </a:path>
              </a:pathLst>
            </a:custGeom>
            <a:solidFill>
              <a:srgbClr val="FFFFFF"/>
            </a:solidFill>
            <a:ln cap="sq">
              <a:noFill/>
              <a:prstDash val="solid"/>
              <a:miter/>
            </a:ln>
          </p:spPr>
        </p:sp>
      </p:grpSp>
      <p:sp>
        <p:nvSpPr>
          <p:cNvPr name="TextBox 12" id="12"/>
          <p:cNvSpPr txBox="true"/>
          <p:nvPr/>
        </p:nvSpPr>
        <p:spPr>
          <a:xfrm rot="0">
            <a:off x="676481" y="5463049"/>
            <a:ext cx="10704389" cy="504825"/>
          </a:xfrm>
          <a:prstGeom prst="rect">
            <a:avLst/>
          </a:prstGeom>
        </p:spPr>
        <p:txBody>
          <a:bodyPr anchor="t" rtlCol="false" tIns="0" lIns="0" bIns="0" rIns="0">
            <a:spAutoFit/>
          </a:bodyPr>
          <a:lstStyle/>
          <a:p>
            <a:pPr algn="l" marL="0" indent="0" lvl="0">
              <a:lnSpc>
                <a:spcPts val="4041"/>
              </a:lnSpc>
              <a:spcBef>
                <a:spcPct val="0"/>
              </a:spcBef>
            </a:pPr>
            <a:r>
              <a:rPr lang="en-US" b="true" sz="3368">
                <a:solidFill>
                  <a:srgbClr val="101010"/>
                </a:solidFill>
                <a:latin typeface="Montserrat Bold"/>
                <a:ea typeface="Montserrat Bold"/>
                <a:cs typeface="Montserrat Bold"/>
                <a:sym typeface="Montserrat Bold"/>
              </a:rPr>
              <a:t>Multiple functions of a bipolar plate</a:t>
            </a:r>
          </a:p>
        </p:txBody>
      </p:sp>
      <p:sp>
        <p:nvSpPr>
          <p:cNvPr name="TextBox 13" id="13"/>
          <p:cNvSpPr txBox="true"/>
          <p:nvPr/>
        </p:nvSpPr>
        <p:spPr>
          <a:xfrm rot="0">
            <a:off x="475298" y="6134899"/>
            <a:ext cx="17236916" cy="3589842"/>
          </a:xfrm>
          <a:prstGeom prst="rect">
            <a:avLst/>
          </a:prstGeom>
        </p:spPr>
        <p:txBody>
          <a:bodyPr anchor="t" rtlCol="false" tIns="0" lIns="0" bIns="0" rIns="0">
            <a:spAutoFit/>
          </a:bodyPr>
          <a:lstStyle/>
          <a:p>
            <a:pPr algn="just">
              <a:lnSpc>
                <a:spcPts val="3209"/>
              </a:lnSpc>
              <a:spcBef>
                <a:spcPct val="0"/>
              </a:spcBef>
            </a:pPr>
            <a:r>
              <a:rPr lang="en-US" b="true" sz="2292">
                <a:solidFill>
                  <a:srgbClr val="000000"/>
                </a:solidFill>
                <a:latin typeface="Montserrat Bold"/>
                <a:ea typeface="Montserrat Bold"/>
                <a:cs typeface="Montserrat Bold"/>
                <a:sym typeface="Montserrat Bold"/>
              </a:rPr>
              <a:t>1. Electrical Conduction</a:t>
            </a:r>
          </a:p>
          <a:p>
            <a:pPr algn="just" marL="494982" indent="-247491" lvl="1">
              <a:lnSpc>
                <a:spcPts val="3209"/>
              </a:lnSpc>
              <a:buFont typeface="Arial"/>
              <a:buChar char="•"/>
            </a:pPr>
            <a:r>
              <a:rPr lang="en-US" b="true" sz="2292">
                <a:solidFill>
                  <a:srgbClr val="000000"/>
                </a:solidFill>
                <a:latin typeface="Montserrat Bold"/>
                <a:ea typeface="Montserrat Bold"/>
                <a:cs typeface="Montserrat Bold"/>
                <a:sym typeface="Montserrat Bold"/>
              </a:rPr>
              <a:t>Function: </a:t>
            </a:r>
            <a:r>
              <a:rPr lang="en-US" sz="2292">
                <a:solidFill>
                  <a:srgbClr val="000000"/>
                </a:solidFill>
                <a:latin typeface="Montserrat"/>
                <a:ea typeface="Montserrat"/>
                <a:cs typeface="Montserrat"/>
                <a:sym typeface="Montserrat"/>
              </a:rPr>
              <a:t>Conduct electrons between adjacent cells in a stack (from the anode of one cell to the cathode of the next).</a:t>
            </a:r>
          </a:p>
          <a:p>
            <a:pPr algn="just" marL="494982" indent="-247491" lvl="1">
              <a:lnSpc>
                <a:spcPts val="3209"/>
              </a:lnSpc>
              <a:spcBef>
                <a:spcPct val="0"/>
              </a:spcBef>
              <a:buFont typeface="Arial"/>
              <a:buChar char="•"/>
            </a:pPr>
            <a:r>
              <a:rPr lang="en-US" b="true" sz="2292">
                <a:solidFill>
                  <a:srgbClr val="000000"/>
                </a:solidFill>
                <a:latin typeface="Montserrat Bold"/>
                <a:ea typeface="Montserrat Bold"/>
                <a:cs typeface="Montserrat Bold"/>
                <a:sym typeface="Montserrat Bold"/>
              </a:rPr>
              <a:t>Importance:</a:t>
            </a:r>
            <a:r>
              <a:rPr lang="en-US" sz="2292">
                <a:solidFill>
                  <a:srgbClr val="000000"/>
                </a:solidFill>
                <a:latin typeface="Montserrat"/>
                <a:ea typeface="Montserrat"/>
                <a:cs typeface="Montserrat"/>
                <a:sym typeface="Montserrat"/>
              </a:rPr>
              <a:t> Ensures efficient current collection with minimal resistive losses.</a:t>
            </a:r>
          </a:p>
          <a:p>
            <a:pPr algn="just">
              <a:lnSpc>
                <a:spcPts val="3209"/>
              </a:lnSpc>
              <a:spcBef>
                <a:spcPct val="0"/>
              </a:spcBef>
            </a:pPr>
            <a:r>
              <a:rPr lang="en-US" b="true" sz="2292">
                <a:solidFill>
                  <a:srgbClr val="000000"/>
                </a:solidFill>
                <a:latin typeface="Montserrat Bold"/>
                <a:ea typeface="Montserrat Bold"/>
                <a:cs typeface="Montserrat Bold"/>
                <a:sym typeface="Montserrat Bold"/>
              </a:rPr>
              <a:t>2. Gas and Water Distribution</a:t>
            </a:r>
          </a:p>
          <a:p>
            <a:pPr algn="just" marL="494982" indent="-247491" lvl="1">
              <a:lnSpc>
                <a:spcPts val="3209"/>
              </a:lnSpc>
              <a:spcBef>
                <a:spcPct val="0"/>
              </a:spcBef>
              <a:buFont typeface="Arial"/>
              <a:buChar char="•"/>
            </a:pPr>
            <a:r>
              <a:rPr lang="en-US" b="true" sz="2292">
                <a:solidFill>
                  <a:srgbClr val="000000"/>
                </a:solidFill>
                <a:latin typeface="Montserrat Bold"/>
                <a:ea typeface="Montserrat Bold"/>
                <a:cs typeface="Montserrat Bold"/>
                <a:sym typeface="Montserrat Bold"/>
              </a:rPr>
              <a:t>Function: </a:t>
            </a:r>
            <a:r>
              <a:rPr lang="en-US" sz="2292">
                <a:solidFill>
                  <a:srgbClr val="000000"/>
                </a:solidFill>
                <a:latin typeface="Montserrat"/>
                <a:ea typeface="Montserrat"/>
                <a:cs typeface="Montserrat"/>
                <a:sym typeface="Montserrat"/>
              </a:rPr>
              <a:t>Uniformly distribute reactant gases (e.g., H₂, O₂ in fuel cells; H₂O in electrolysers) to the electrodes through flow channels.</a:t>
            </a:r>
          </a:p>
          <a:p>
            <a:pPr algn="just" marL="494982" indent="-247491" lvl="1">
              <a:lnSpc>
                <a:spcPts val="3209"/>
              </a:lnSpc>
              <a:spcBef>
                <a:spcPct val="0"/>
              </a:spcBef>
              <a:buFont typeface="Arial"/>
              <a:buChar char="•"/>
            </a:pPr>
            <a:r>
              <a:rPr lang="en-US" b="true" sz="2292">
                <a:solidFill>
                  <a:srgbClr val="000000"/>
                </a:solidFill>
                <a:latin typeface="Montserrat Bold"/>
                <a:ea typeface="Montserrat Bold"/>
                <a:cs typeface="Montserrat Bold"/>
                <a:sym typeface="Montserrat Bold"/>
              </a:rPr>
              <a:t>Importance:</a:t>
            </a:r>
            <a:r>
              <a:rPr lang="en-US" sz="2292">
                <a:solidFill>
                  <a:srgbClr val="000000"/>
                </a:solidFill>
                <a:latin typeface="Montserrat"/>
                <a:ea typeface="Montserrat"/>
                <a:cs typeface="Montserrat"/>
                <a:sym typeface="Montserrat"/>
              </a:rPr>
              <a:t> Ensures efficient electrochemical reaction by maintaining reactant availability.</a:t>
            </a:r>
          </a:p>
          <a:p>
            <a:pPr algn="just">
              <a:lnSpc>
                <a:spcPts val="3209"/>
              </a:lnSpc>
              <a:spcBef>
                <a:spcPct val="0"/>
              </a:spcBef>
            </a:pPr>
          </a:p>
        </p:txBody>
      </p:sp>
      <p:grpSp>
        <p:nvGrpSpPr>
          <p:cNvPr name="Group 14" id="14"/>
          <p:cNvGrpSpPr/>
          <p:nvPr/>
        </p:nvGrpSpPr>
        <p:grpSpPr>
          <a:xfrm rot="0">
            <a:off x="17103090" y="481965"/>
            <a:ext cx="1218248" cy="3555683"/>
            <a:chOff x="0" y="0"/>
            <a:chExt cx="1624330" cy="4740910"/>
          </a:xfrm>
        </p:grpSpPr>
        <p:sp>
          <p:nvSpPr>
            <p:cNvPr name="Freeform 15" id="15"/>
            <p:cNvSpPr/>
            <p:nvPr/>
          </p:nvSpPr>
          <p:spPr>
            <a:xfrm flipH="false" flipV="false" rot="0">
              <a:off x="50800" y="50800"/>
              <a:ext cx="1524000" cy="4639310"/>
            </a:xfrm>
            <a:custGeom>
              <a:avLst/>
              <a:gdLst/>
              <a:ahLst/>
              <a:cxnLst/>
              <a:rect r="r" b="b" t="t" l="l"/>
              <a:pathLst>
                <a:path h="4639310" w="1524000">
                  <a:moveTo>
                    <a:pt x="0" y="2710180"/>
                  </a:moveTo>
                  <a:cubicBezTo>
                    <a:pt x="3810" y="2336800"/>
                    <a:pt x="3810" y="2306320"/>
                    <a:pt x="5080" y="2278380"/>
                  </a:cubicBezTo>
                  <a:cubicBezTo>
                    <a:pt x="6350" y="2260600"/>
                    <a:pt x="10160" y="2247900"/>
                    <a:pt x="11430" y="2231390"/>
                  </a:cubicBezTo>
                  <a:cubicBezTo>
                    <a:pt x="13970" y="2216150"/>
                    <a:pt x="17780" y="2185670"/>
                    <a:pt x="17780" y="2184400"/>
                  </a:cubicBezTo>
                  <a:cubicBezTo>
                    <a:pt x="17780" y="2184400"/>
                    <a:pt x="29210" y="2155190"/>
                    <a:pt x="35560" y="2141220"/>
                  </a:cubicBezTo>
                  <a:cubicBezTo>
                    <a:pt x="40640" y="2125980"/>
                    <a:pt x="52070" y="2096770"/>
                    <a:pt x="52070" y="2096770"/>
                  </a:cubicBezTo>
                  <a:cubicBezTo>
                    <a:pt x="53340" y="2095500"/>
                    <a:pt x="71120" y="2071370"/>
                    <a:pt x="80010" y="2057400"/>
                  </a:cubicBezTo>
                  <a:cubicBezTo>
                    <a:pt x="88900" y="2044700"/>
                    <a:pt x="106680" y="2019300"/>
                    <a:pt x="107950" y="2019300"/>
                  </a:cubicBezTo>
                  <a:cubicBezTo>
                    <a:pt x="107950" y="2018030"/>
                    <a:pt x="130810" y="1998980"/>
                    <a:pt x="143510" y="1987550"/>
                  </a:cubicBezTo>
                  <a:cubicBezTo>
                    <a:pt x="154940" y="1977390"/>
                    <a:pt x="179070" y="1957070"/>
                    <a:pt x="179070" y="1957070"/>
                  </a:cubicBezTo>
                  <a:cubicBezTo>
                    <a:pt x="180340" y="1957070"/>
                    <a:pt x="207010" y="1943100"/>
                    <a:pt x="220980" y="1935480"/>
                  </a:cubicBezTo>
                  <a:cubicBezTo>
                    <a:pt x="236220" y="1927860"/>
                    <a:pt x="262890" y="1913890"/>
                    <a:pt x="264160" y="1913890"/>
                  </a:cubicBezTo>
                  <a:cubicBezTo>
                    <a:pt x="264160" y="1913890"/>
                    <a:pt x="294640" y="1906270"/>
                    <a:pt x="309880" y="1903730"/>
                  </a:cubicBezTo>
                  <a:cubicBezTo>
                    <a:pt x="325120" y="1899920"/>
                    <a:pt x="355600" y="1892300"/>
                    <a:pt x="356870" y="1892300"/>
                  </a:cubicBezTo>
                  <a:cubicBezTo>
                    <a:pt x="356870" y="1892300"/>
                    <a:pt x="387350" y="1892300"/>
                    <a:pt x="403860" y="1892300"/>
                  </a:cubicBezTo>
                  <a:cubicBezTo>
                    <a:pt x="419100" y="1893570"/>
                    <a:pt x="450850" y="1893570"/>
                    <a:pt x="450850" y="1893570"/>
                  </a:cubicBezTo>
                  <a:cubicBezTo>
                    <a:pt x="452120" y="1893570"/>
                    <a:pt x="481330" y="1901190"/>
                    <a:pt x="496570" y="1905000"/>
                  </a:cubicBezTo>
                  <a:cubicBezTo>
                    <a:pt x="511810" y="1908810"/>
                    <a:pt x="542290" y="1916430"/>
                    <a:pt x="543560" y="1917700"/>
                  </a:cubicBezTo>
                  <a:cubicBezTo>
                    <a:pt x="543560" y="1917700"/>
                    <a:pt x="548640" y="1922780"/>
                    <a:pt x="551180" y="1921510"/>
                  </a:cubicBezTo>
                  <a:cubicBezTo>
                    <a:pt x="558800" y="1917700"/>
                    <a:pt x="556260" y="1858010"/>
                    <a:pt x="561340" y="1802130"/>
                  </a:cubicBezTo>
                  <a:cubicBezTo>
                    <a:pt x="574040" y="1670050"/>
                    <a:pt x="607060" y="1339850"/>
                    <a:pt x="628650" y="1140460"/>
                  </a:cubicBezTo>
                  <a:cubicBezTo>
                    <a:pt x="646430" y="976630"/>
                    <a:pt x="662940" y="830580"/>
                    <a:pt x="680720" y="690880"/>
                  </a:cubicBezTo>
                  <a:cubicBezTo>
                    <a:pt x="695960" y="566420"/>
                    <a:pt x="715010" y="403860"/>
                    <a:pt x="726440" y="342900"/>
                  </a:cubicBezTo>
                  <a:cubicBezTo>
                    <a:pt x="731520" y="320040"/>
                    <a:pt x="734060" y="312420"/>
                    <a:pt x="737870" y="297180"/>
                  </a:cubicBezTo>
                  <a:cubicBezTo>
                    <a:pt x="742950" y="281940"/>
                    <a:pt x="750570" y="251460"/>
                    <a:pt x="750570" y="251460"/>
                  </a:cubicBezTo>
                  <a:cubicBezTo>
                    <a:pt x="750570" y="250190"/>
                    <a:pt x="764540" y="223520"/>
                    <a:pt x="772160" y="209550"/>
                  </a:cubicBezTo>
                  <a:cubicBezTo>
                    <a:pt x="779780" y="195580"/>
                    <a:pt x="795020" y="167640"/>
                    <a:pt x="795020" y="167640"/>
                  </a:cubicBezTo>
                  <a:cubicBezTo>
                    <a:pt x="795020" y="166370"/>
                    <a:pt x="816610" y="143510"/>
                    <a:pt x="826770" y="132080"/>
                  </a:cubicBezTo>
                  <a:cubicBezTo>
                    <a:pt x="836930" y="120650"/>
                    <a:pt x="858520" y="96520"/>
                    <a:pt x="858520" y="96520"/>
                  </a:cubicBezTo>
                  <a:cubicBezTo>
                    <a:pt x="858520" y="96520"/>
                    <a:pt x="885190" y="78740"/>
                    <a:pt x="897890" y="69850"/>
                  </a:cubicBezTo>
                  <a:cubicBezTo>
                    <a:pt x="910590" y="60960"/>
                    <a:pt x="935990" y="43180"/>
                    <a:pt x="937260" y="43180"/>
                  </a:cubicBezTo>
                  <a:cubicBezTo>
                    <a:pt x="937260" y="43180"/>
                    <a:pt x="966470" y="33020"/>
                    <a:pt x="981710" y="26670"/>
                  </a:cubicBezTo>
                  <a:cubicBezTo>
                    <a:pt x="996950" y="21590"/>
                    <a:pt x="1024890" y="10160"/>
                    <a:pt x="1026160" y="10160"/>
                  </a:cubicBezTo>
                  <a:cubicBezTo>
                    <a:pt x="1026160" y="10160"/>
                    <a:pt x="1057910" y="6350"/>
                    <a:pt x="1073150" y="5080"/>
                  </a:cubicBezTo>
                  <a:cubicBezTo>
                    <a:pt x="1088390" y="3810"/>
                    <a:pt x="1120140" y="0"/>
                    <a:pt x="1120140" y="0"/>
                  </a:cubicBezTo>
                  <a:cubicBezTo>
                    <a:pt x="1121410" y="0"/>
                    <a:pt x="1151890" y="3810"/>
                    <a:pt x="1167130" y="6350"/>
                  </a:cubicBezTo>
                  <a:cubicBezTo>
                    <a:pt x="1183640" y="7620"/>
                    <a:pt x="1214120" y="11430"/>
                    <a:pt x="1214120" y="11430"/>
                  </a:cubicBezTo>
                  <a:cubicBezTo>
                    <a:pt x="1215390" y="12700"/>
                    <a:pt x="1244600" y="24130"/>
                    <a:pt x="1258570" y="29210"/>
                  </a:cubicBezTo>
                  <a:cubicBezTo>
                    <a:pt x="1273810" y="35560"/>
                    <a:pt x="1303020" y="45720"/>
                    <a:pt x="1303020" y="46990"/>
                  </a:cubicBezTo>
                  <a:cubicBezTo>
                    <a:pt x="1303020" y="46990"/>
                    <a:pt x="1328420" y="64770"/>
                    <a:pt x="1342390" y="73660"/>
                  </a:cubicBezTo>
                  <a:cubicBezTo>
                    <a:pt x="1355090" y="82550"/>
                    <a:pt x="1380490" y="100330"/>
                    <a:pt x="1380490" y="101600"/>
                  </a:cubicBezTo>
                  <a:cubicBezTo>
                    <a:pt x="1381760" y="101600"/>
                    <a:pt x="1402080" y="124460"/>
                    <a:pt x="1412240" y="137160"/>
                  </a:cubicBezTo>
                  <a:cubicBezTo>
                    <a:pt x="1422400" y="148590"/>
                    <a:pt x="1442720" y="171450"/>
                    <a:pt x="1442720" y="172720"/>
                  </a:cubicBezTo>
                  <a:cubicBezTo>
                    <a:pt x="1443990" y="172720"/>
                    <a:pt x="1457960" y="200660"/>
                    <a:pt x="1464310" y="214630"/>
                  </a:cubicBezTo>
                  <a:cubicBezTo>
                    <a:pt x="1471930" y="228600"/>
                    <a:pt x="1485900" y="256540"/>
                    <a:pt x="1485900" y="256540"/>
                  </a:cubicBezTo>
                  <a:cubicBezTo>
                    <a:pt x="1487170" y="257810"/>
                    <a:pt x="1493520" y="288290"/>
                    <a:pt x="1497330" y="303530"/>
                  </a:cubicBezTo>
                  <a:cubicBezTo>
                    <a:pt x="1501140" y="318770"/>
                    <a:pt x="1508760" y="349250"/>
                    <a:pt x="1508760" y="349250"/>
                  </a:cubicBezTo>
                  <a:cubicBezTo>
                    <a:pt x="1508760" y="350520"/>
                    <a:pt x="1507490" y="381000"/>
                    <a:pt x="1507490" y="396240"/>
                  </a:cubicBezTo>
                  <a:cubicBezTo>
                    <a:pt x="1507490" y="412750"/>
                    <a:pt x="1507490" y="443230"/>
                    <a:pt x="1507490" y="444500"/>
                  </a:cubicBezTo>
                  <a:cubicBezTo>
                    <a:pt x="1507490" y="444500"/>
                    <a:pt x="1518920" y="764540"/>
                    <a:pt x="1521460" y="920750"/>
                  </a:cubicBezTo>
                  <a:cubicBezTo>
                    <a:pt x="1524000" y="1070610"/>
                    <a:pt x="1521460" y="1216660"/>
                    <a:pt x="1521460" y="1361440"/>
                  </a:cubicBezTo>
                  <a:cubicBezTo>
                    <a:pt x="1521460" y="1499870"/>
                    <a:pt x="1521460" y="1631950"/>
                    <a:pt x="1522730" y="1770380"/>
                  </a:cubicBezTo>
                  <a:cubicBezTo>
                    <a:pt x="1522730" y="1913890"/>
                    <a:pt x="1521460" y="2197100"/>
                    <a:pt x="1522730" y="2205990"/>
                  </a:cubicBezTo>
                  <a:cubicBezTo>
                    <a:pt x="1522730" y="2212340"/>
                    <a:pt x="1522730" y="2423160"/>
                    <a:pt x="1522730" y="2425700"/>
                  </a:cubicBezTo>
                  <a:cubicBezTo>
                    <a:pt x="1522730" y="2426970"/>
                    <a:pt x="1518920" y="2457450"/>
                    <a:pt x="1516380" y="2472690"/>
                  </a:cubicBezTo>
                  <a:cubicBezTo>
                    <a:pt x="1515110" y="2489200"/>
                    <a:pt x="1511300" y="2519680"/>
                    <a:pt x="1511300" y="2519680"/>
                  </a:cubicBezTo>
                  <a:cubicBezTo>
                    <a:pt x="1511300" y="2520950"/>
                    <a:pt x="1499870" y="2550160"/>
                    <a:pt x="1493520" y="2564130"/>
                  </a:cubicBezTo>
                  <a:cubicBezTo>
                    <a:pt x="1488440" y="2579370"/>
                    <a:pt x="1477010" y="2608580"/>
                    <a:pt x="1477010" y="2608580"/>
                  </a:cubicBezTo>
                  <a:cubicBezTo>
                    <a:pt x="1477010" y="2609850"/>
                    <a:pt x="1459230" y="2635250"/>
                    <a:pt x="1450340" y="2647950"/>
                  </a:cubicBezTo>
                  <a:cubicBezTo>
                    <a:pt x="1441450" y="2660650"/>
                    <a:pt x="1423670" y="2686050"/>
                    <a:pt x="1423670" y="2687320"/>
                  </a:cubicBezTo>
                  <a:cubicBezTo>
                    <a:pt x="1422400" y="2687320"/>
                    <a:pt x="1399540" y="2707640"/>
                    <a:pt x="1388110" y="2719070"/>
                  </a:cubicBezTo>
                  <a:cubicBezTo>
                    <a:pt x="1375410" y="2729230"/>
                    <a:pt x="1352550" y="2749550"/>
                    <a:pt x="1352550" y="2749550"/>
                  </a:cubicBezTo>
                  <a:cubicBezTo>
                    <a:pt x="1351280" y="2750820"/>
                    <a:pt x="1324610" y="2764790"/>
                    <a:pt x="1310640" y="2772410"/>
                  </a:cubicBezTo>
                  <a:cubicBezTo>
                    <a:pt x="1296670" y="2778760"/>
                    <a:pt x="1268730" y="2794000"/>
                    <a:pt x="1268730" y="2794000"/>
                  </a:cubicBezTo>
                  <a:cubicBezTo>
                    <a:pt x="1268730" y="2794000"/>
                    <a:pt x="1267460" y="2794000"/>
                    <a:pt x="1267460" y="2794000"/>
                  </a:cubicBezTo>
                  <a:cubicBezTo>
                    <a:pt x="1266190" y="2795270"/>
                    <a:pt x="1263650" y="2797810"/>
                    <a:pt x="1261110" y="2805430"/>
                  </a:cubicBezTo>
                  <a:cubicBezTo>
                    <a:pt x="1240790" y="2860040"/>
                    <a:pt x="1210310" y="3373120"/>
                    <a:pt x="1178560" y="3616960"/>
                  </a:cubicBezTo>
                  <a:cubicBezTo>
                    <a:pt x="1151890" y="3818890"/>
                    <a:pt x="1087120" y="4166870"/>
                    <a:pt x="1087120" y="4168140"/>
                  </a:cubicBezTo>
                  <a:cubicBezTo>
                    <a:pt x="1087120" y="4168140"/>
                    <a:pt x="1087120" y="4168140"/>
                    <a:pt x="1087120" y="4169410"/>
                  </a:cubicBezTo>
                  <a:cubicBezTo>
                    <a:pt x="1087120" y="4169410"/>
                    <a:pt x="1089660" y="4199890"/>
                    <a:pt x="1090930" y="4216400"/>
                  </a:cubicBezTo>
                  <a:cubicBezTo>
                    <a:pt x="1092200" y="4231640"/>
                    <a:pt x="1094740" y="4263390"/>
                    <a:pt x="1094740" y="4263390"/>
                  </a:cubicBezTo>
                  <a:cubicBezTo>
                    <a:pt x="1094740" y="4263390"/>
                    <a:pt x="1093470" y="4263390"/>
                    <a:pt x="1093470" y="4263390"/>
                  </a:cubicBezTo>
                  <a:cubicBezTo>
                    <a:pt x="1093470" y="4263390"/>
                    <a:pt x="1094740" y="4263390"/>
                    <a:pt x="1093470" y="4263390"/>
                  </a:cubicBezTo>
                  <a:cubicBezTo>
                    <a:pt x="1093470" y="4264660"/>
                    <a:pt x="1088390" y="4295140"/>
                    <a:pt x="1085850" y="4310380"/>
                  </a:cubicBezTo>
                  <a:cubicBezTo>
                    <a:pt x="1083310" y="4325620"/>
                    <a:pt x="1078230" y="4356100"/>
                    <a:pt x="1078230" y="4357370"/>
                  </a:cubicBezTo>
                  <a:cubicBezTo>
                    <a:pt x="1078230" y="4357370"/>
                    <a:pt x="1065530" y="4386580"/>
                    <a:pt x="1060450" y="4400550"/>
                  </a:cubicBezTo>
                  <a:cubicBezTo>
                    <a:pt x="1054100" y="4415790"/>
                    <a:pt x="1041400" y="4443730"/>
                    <a:pt x="1041400" y="4443730"/>
                  </a:cubicBezTo>
                  <a:cubicBezTo>
                    <a:pt x="1041400" y="4445000"/>
                    <a:pt x="1022350" y="4469130"/>
                    <a:pt x="1012190" y="4481830"/>
                  </a:cubicBezTo>
                  <a:cubicBezTo>
                    <a:pt x="1003300" y="4494530"/>
                    <a:pt x="984250" y="4519930"/>
                    <a:pt x="984250" y="4519930"/>
                  </a:cubicBezTo>
                  <a:cubicBezTo>
                    <a:pt x="982980" y="4519930"/>
                    <a:pt x="958850" y="4540250"/>
                    <a:pt x="947420" y="4550410"/>
                  </a:cubicBezTo>
                  <a:cubicBezTo>
                    <a:pt x="934720" y="4559300"/>
                    <a:pt x="910590" y="4579620"/>
                    <a:pt x="910590" y="4579620"/>
                  </a:cubicBezTo>
                  <a:cubicBezTo>
                    <a:pt x="909320" y="4579620"/>
                    <a:pt x="881380" y="4593590"/>
                    <a:pt x="867410" y="4599940"/>
                  </a:cubicBezTo>
                  <a:cubicBezTo>
                    <a:pt x="853440" y="4606290"/>
                    <a:pt x="825500" y="4620260"/>
                    <a:pt x="824230" y="4620260"/>
                  </a:cubicBezTo>
                  <a:cubicBezTo>
                    <a:pt x="824230" y="4620260"/>
                    <a:pt x="793750" y="4626610"/>
                    <a:pt x="777240" y="4629150"/>
                  </a:cubicBezTo>
                  <a:cubicBezTo>
                    <a:pt x="762000" y="4632960"/>
                    <a:pt x="731520" y="4639310"/>
                    <a:pt x="731520" y="4639310"/>
                  </a:cubicBezTo>
                  <a:cubicBezTo>
                    <a:pt x="730250" y="4639310"/>
                    <a:pt x="699770" y="4638040"/>
                    <a:pt x="683260" y="4636770"/>
                  </a:cubicBezTo>
                  <a:cubicBezTo>
                    <a:pt x="668020" y="4636770"/>
                    <a:pt x="637540" y="4635500"/>
                    <a:pt x="636270" y="4634230"/>
                  </a:cubicBezTo>
                  <a:cubicBezTo>
                    <a:pt x="636270" y="4634230"/>
                    <a:pt x="605790" y="4625340"/>
                    <a:pt x="590550" y="4621530"/>
                  </a:cubicBezTo>
                  <a:cubicBezTo>
                    <a:pt x="575310" y="4616450"/>
                    <a:pt x="546100" y="4608830"/>
                    <a:pt x="544830" y="4607560"/>
                  </a:cubicBezTo>
                  <a:cubicBezTo>
                    <a:pt x="544830" y="4607560"/>
                    <a:pt x="518160" y="4592320"/>
                    <a:pt x="504190" y="4584700"/>
                  </a:cubicBezTo>
                  <a:cubicBezTo>
                    <a:pt x="490220" y="4575810"/>
                    <a:pt x="463550" y="4560570"/>
                    <a:pt x="463550" y="4560570"/>
                  </a:cubicBezTo>
                  <a:cubicBezTo>
                    <a:pt x="462280" y="4560570"/>
                    <a:pt x="440690" y="4538980"/>
                    <a:pt x="429260" y="4527550"/>
                  </a:cubicBezTo>
                  <a:cubicBezTo>
                    <a:pt x="417830" y="4516120"/>
                    <a:pt x="394970" y="4494530"/>
                    <a:pt x="394970" y="4494530"/>
                  </a:cubicBezTo>
                  <a:cubicBezTo>
                    <a:pt x="394970" y="4494530"/>
                    <a:pt x="378460" y="4467860"/>
                    <a:pt x="369570" y="4453890"/>
                  </a:cubicBezTo>
                  <a:cubicBezTo>
                    <a:pt x="361950" y="4441190"/>
                    <a:pt x="345440" y="4414520"/>
                    <a:pt x="344170" y="4414520"/>
                  </a:cubicBezTo>
                  <a:cubicBezTo>
                    <a:pt x="344170" y="4413250"/>
                    <a:pt x="334010" y="4384040"/>
                    <a:pt x="330200" y="4368800"/>
                  </a:cubicBezTo>
                  <a:cubicBezTo>
                    <a:pt x="325120" y="4353560"/>
                    <a:pt x="320040" y="4340860"/>
                    <a:pt x="314960" y="4324350"/>
                  </a:cubicBezTo>
                  <a:cubicBezTo>
                    <a:pt x="308610" y="4302760"/>
                    <a:pt x="300990" y="4287520"/>
                    <a:pt x="292100" y="4253230"/>
                  </a:cubicBezTo>
                  <a:cubicBezTo>
                    <a:pt x="270510" y="4160520"/>
                    <a:pt x="228600" y="3902710"/>
                    <a:pt x="200660" y="3737610"/>
                  </a:cubicBezTo>
                  <a:cubicBezTo>
                    <a:pt x="173990" y="3585210"/>
                    <a:pt x="151130" y="3434080"/>
                    <a:pt x="129540" y="3295650"/>
                  </a:cubicBezTo>
                  <a:cubicBezTo>
                    <a:pt x="110490" y="3173730"/>
                    <a:pt x="104140" y="3013710"/>
                    <a:pt x="80010" y="2948940"/>
                  </a:cubicBezTo>
                  <a:cubicBezTo>
                    <a:pt x="68580" y="2921000"/>
                    <a:pt x="53340" y="2914650"/>
                    <a:pt x="43180" y="2894330"/>
                  </a:cubicBezTo>
                  <a:cubicBezTo>
                    <a:pt x="29210" y="2868930"/>
                    <a:pt x="17780" y="2834640"/>
                    <a:pt x="10160" y="2804160"/>
                  </a:cubicBezTo>
                  <a:cubicBezTo>
                    <a:pt x="2540" y="2773680"/>
                    <a:pt x="0" y="2710180"/>
                    <a:pt x="0" y="2710180"/>
                  </a:cubicBezTo>
                </a:path>
              </a:pathLst>
            </a:custGeom>
            <a:solidFill>
              <a:srgbClr val="FFFFFF"/>
            </a:solidFill>
            <a:ln cap="sq">
              <a:noFill/>
              <a:prstDash val="solid"/>
              <a:miter/>
            </a:ln>
          </p:spPr>
        </p:sp>
      </p:grpSp>
      <p:grpSp>
        <p:nvGrpSpPr>
          <p:cNvPr name="Group 16" id="16"/>
          <p:cNvGrpSpPr/>
          <p:nvPr/>
        </p:nvGrpSpPr>
        <p:grpSpPr>
          <a:xfrm rot="0">
            <a:off x="15618143" y="2423160"/>
            <a:ext cx="2175510" cy="908685"/>
            <a:chOff x="0" y="0"/>
            <a:chExt cx="2900680" cy="1211580"/>
          </a:xfrm>
        </p:grpSpPr>
        <p:sp>
          <p:nvSpPr>
            <p:cNvPr name="Freeform 17" id="17"/>
            <p:cNvSpPr/>
            <p:nvPr/>
          </p:nvSpPr>
          <p:spPr>
            <a:xfrm flipH="false" flipV="false" rot="0">
              <a:off x="46990" y="26670"/>
              <a:ext cx="2805430" cy="1135380"/>
            </a:xfrm>
            <a:custGeom>
              <a:avLst/>
              <a:gdLst/>
              <a:ahLst/>
              <a:cxnLst/>
              <a:rect r="r" b="b" t="t" l="l"/>
              <a:pathLst>
                <a:path h="1135380" w="2805430">
                  <a:moveTo>
                    <a:pt x="2410460" y="811530"/>
                  </a:moveTo>
                  <a:cubicBezTo>
                    <a:pt x="1068070" y="847090"/>
                    <a:pt x="882650" y="941070"/>
                    <a:pt x="758190" y="994410"/>
                  </a:cubicBezTo>
                  <a:cubicBezTo>
                    <a:pt x="683260" y="1027430"/>
                    <a:pt x="638810" y="1061720"/>
                    <a:pt x="585470" y="1084580"/>
                  </a:cubicBezTo>
                  <a:cubicBezTo>
                    <a:pt x="542290" y="1103630"/>
                    <a:pt x="506730" y="1120140"/>
                    <a:pt x="466090" y="1126490"/>
                  </a:cubicBezTo>
                  <a:cubicBezTo>
                    <a:pt x="424180" y="1134110"/>
                    <a:pt x="379730" y="1135380"/>
                    <a:pt x="337820" y="1129030"/>
                  </a:cubicBezTo>
                  <a:cubicBezTo>
                    <a:pt x="297180" y="1122680"/>
                    <a:pt x="254000" y="1109980"/>
                    <a:pt x="217170" y="1090930"/>
                  </a:cubicBezTo>
                  <a:cubicBezTo>
                    <a:pt x="179070" y="1071880"/>
                    <a:pt x="143510" y="1045210"/>
                    <a:pt x="114300" y="1014730"/>
                  </a:cubicBezTo>
                  <a:cubicBezTo>
                    <a:pt x="85090" y="985520"/>
                    <a:pt x="59690" y="948690"/>
                    <a:pt x="40640" y="910590"/>
                  </a:cubicBezTo>
                  <a:cubicBezTo>
                    <a:pt x="22860" y="872490"/>
                    <a:pt x="10160" y="830580"/>
                    <a:pt x="5080" y="788670"/>
                  </a:cubicBezTo>
                  <a:cubicBezTo>
                    <a:pt x="0" y="746760"/>
                    <a:pt x="1270" y="702310"/>
                    <a:pt x="10160" y="661670"/>
                  </a:cubicBezTo>
                  <a:cubicBezTo>
                    <a:pt x="17780" y="619760"/>
                    <a:pt x="34290" y="579120"/>
                    <a:pt x="54610" y="542290"/>
                  </a:cubicBezTo>
                  <a:cubicBezTo>
                    <a:pt x="76200" y="505460"/>
                    <a:pt x="104140" y="471170"/>
                    <a:pt x="135890" y="443230"/>
                  </a:cubicBezTo>
                  <a:cubicBezTo>
                    <a:pt x="167640" y="416560"/>
                    <a:pt x="204470" y="392430"/>
                    <a:pt x="243840" y="375920"/>
                  </a:cubicBezTo>
                  <a:cubicBezTo>
                    <a:pt x="281940" y="360680"/>
                    <a:pt x="326390" y="349250"/>
                    <a:pt x="367030" y="346710"/>
                  </a:cubicBezTo>
                  <a:cubicBezTo>
                    <a:pt x="408940" y="344170"/>
                    <a:pt x="453390" y="347980"/>
                    <a:pt x="494030" y="358140"/>
                  </a:cubicBezTo>
                  <a:cubicBezTo>
                    <a:pt x="534670" y="369570"/>
                    <a:pt x="575310" y="387350"/>
                    <a:pt x="610870" y="410210"/>
                  </a:cubicBezTo>
                  <a:cubicBezTo>
                    <a:pt x="646430" y="433070"/>
                    <a:pt x="679450" y="463550"/>
                    <a:pt x="704850" y="496570"/>
                  </a:cubicBezTo>
                  <a:cubicBezTo>
                    <a:pt x="730250" y="529590"/>
                    <a:pt x="751840" y="567690"/>
                    <a:pt x="765810" y="608330"/>
                  </a:cubicBezTo>
                  <a:cubicBezTo>
                    <a:pt x="779780" y="647700"/>
                    <a:pt x="788670" y="690880"/>
                    <a:pt x="788670" y="732790"/>
                  </a:cubicBezTo>
                  <a:cubicBezTo>
                    <a:pt x="789940" y="774700"/>
                    <a:pt x="783590" y="819150"/>
                    <a:pt x="770890" y="858520"/>
                  </a:cubicBezTo>
                  <a:cubicBezTo>
                    <a:pt x="758190" y="899160"/>
                    <a:pt x="737870" y="938530"/>
                    <a:pt x="712470" y="972820"/>
                  </a:cubicBezTo>
                  <a:cubicBezTo>
                    <a:pt x="688340" y="1005840"/>
                    <a:pt x="656590" y="1037590"/>
                    <a:pt x="622300" y="1061720"/>
                  </a:cubicBezTo>
                  <a:cubicBezTo>
                    <a:pt x="588010" y="1085850"/>
                    <a:pt x="547370" y="1104900"/>
                    <a:pt x="506730" y="1117600"/>
                  </a:cubicBezTo>
                  <a:cubicBezTo>
                    <a:pt x="467360" y="1129030"/>
                    <a:pt x="422910" y="1134110"/>
                    <a:pt x="381000" y="1132840"/>
                  </a:cubicBezTo>
                  <a:cubicBezTo>
                    <a:pt x="339090" y="1131570"/>
                    <a:pt x="294640" y="1122680"/>
                    <a:pt x="255270" y="1107440"/>
                  </a:cubicBezTo>
                  <a:cubicBezTo>
                    <a:pt x="217170" y="1093470"/>
                    <a:pt x="177800" y="1070610"/>
                    <a:pt x="146050" y="1043940"/>
                  </a:cubicBezTo>
                  <a:cubicBezTo>
                    <a:pt x="113030" y="1017270"/>
                    <a:pt x="83820" y="984250"/>
                    <a:pt x="60960" y="948690"/>
                  </a:cubicBezTo>
                  <a:cubicBezTo>
                    <a:pt x="39370" y="913130"/>
                    <a:pt x="21590" y="871220"/>
                    <a:pt x="12700" y="830580"/>
                  </a:cubicBezTo>
                  <a:cubicBezTo>
                    <a:pt x="2540" y="789940"/>
                    <a:pt x="0" y="745490"/>
                    <a:pt x="3810" y="703580"/>
                  </a:cubicBezTo>
                  <a:cubicBezTo>
                    <a:pt x="7620" y="661670"/>
                    <a:pt x="19050" y="618490"/>
                    <a:pt x="35560" y="580390"/>
                  </a:cubicBezTo>
                  <a:cubicBezTo>
                    <a:pt x="52070" y="542290"/>
                    <a:pt x="77470" y="504190"/>
                    <a:pt x="105410" y="473710"/>
                  </a:cubicBezTo>
                  <a:cubicBezTo>
                    <a:pt x="133350" y="443230"/>
                    <a:pt x="156210" y="426720"/>
                    <a:pt x="205740" y="394970"/>
                  </a:cubicBezTo>
                  <a:cubicBezTo>
                    <a:pt x="316230" y="323850"/>
                    <a:pt x="590550" y="163830"/>
                    <a:pt x="779780" y="101600"/>
                  </a:cubicBezTo>
                  <a:cubicBezTo>
                    <a:pt x="947420" y="48260"/>
                    <a:pt x="1078230" y="39370"/>
                    <a:pt x="1277620" y="24130"/>
                  </a:cubicBezTo>
                  <a:cubicBezTo>
                    <a:pt x="1578610" y="0"/>
                    <a:pt x="2241550" y="13970"/>
                    <a:pt x="2410460" y="24130"/>
                  </a:cubicBezTo>
                  <a:cubicBezTo>
                    <a:pt x="2459990" y="26670"/>
                    <a:pt x="2473960" y="27940"/>
                    <a:pt x="2504440" y="35560"/>
                  </a:cubicBezTo>
                  <a:cubicBezTo>
                    <a:pt x="2534920" y="43180"/>
                    <a:pt x="2565400" y="54610"/>
                    <a:pt x="2593340" y="68580"/>
                  </a:cubicBezTo>
                  <a:cubicBezTo>
                    <a:pt x="2621280" y="83820"/>
                    <a:pt x="2647950" y="101600"/>
                    <a:pt x="2672080" y="123190"/>
                  </a:cubicBezTo>
                  <a:cubicBezTo>
                    <a:pt x="2694940" y="143510"/>
                    <a:pt x="2716530" y="167640"/>
                    <a:pt x="2734310" y="194310"/>
                  </a:cubicBezTo>
                  <a:cubicBezTo>
                    <a:pt x="2752090" y="219710"/>
                    <a:pt x="2767330" y="248920"/>
                    <a:pt x="2778760" y="278130"/>
                  </a:cubicBezTo>
                  <a:cubicBezTo>
                    <a:pt x="2790190" y="307340"/>
                    <a:pt x="2797810" y="339090"/>
                    <a:pt x="2801620" y="369570"/>
                  </a:cubicBezTo>
                  <a:cubicBezTo>
                    <a:pt x="2805430" y="401320"/>
                    <a:pt x="2805430" y="434340"/>
                    <a:pt x="2801620" y="464820"/>
                  </a:cubicBezTo>
                  <a:cubicBezTo>
                    <a:pt x="2797810" y="496570"/>
                    <a:pt x="2790190" y="528320"/>
                    <a:pt x="2778760" y="557530"/>
                  </a:cubicBezTo>
                  <a:cubicBezTo>
                    <a:pt x="2767330" y="586740"/>
                    <a:pt x="2752090" y="614680"/>
                    <a:pt x="2734310" y="641350"/>
                  </a:cubicBezTo>
                  <a:cubicBezTo>
                    <a:pt x="2716530" y="666750"/>
                    <a:pt x="2694940" y="690880"/>
                    <a:pt x="2672080" y="712470"/>
                  </a:cubicBezTo>
                  <a:cubicBezTo>
                    <a:pt x="2647950" y="732790"/>
                    <a:pt x="2621280" y="751840"/>
                    <a:pt x="2593340" y="765810"/>
                  </a:cubicBezTo>
                  <a:cubicBezTo>
                    <a:pt x="2565400" y="781050"/>
                    <a:pt x="2534920" y="792480"/>
                    <a:pt x="2504440" y="800100"/>
                  </a:cubicBezTo>
                  <a:cubicBezTo>
                    <a:pt x="2473960" y="807720"/>
                    <a:pt x="2410460" y="811530"/>
                    <a:pt x="2410460" y="811530"/>
                  </a:cubicBezTo>
                </a:path>
              </a:pathLst>
            </a:custGeom>
            <a:solidFill>
              <a:srgbClr val="FFFFFF"/>
            </a:solidFill>
            <a:ln cap="sq">
              <a:noFill/>
              <a:prstDash val="solid"/>
              <a:miter/>
            </a:ln>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898322">
            <a:off x="-1987267" y="9023453"/>
            <a:ext cx="4891502" cy="4903762"/>
          </a:xfrm>
          <a:custGeom>
            <a:avLst/>
            <a:gdLst/>
            <a:ahLst/>
            <a:cxnLst/>
            <a:rect r="r" b="b" t="t" l="l"/>
            <a:pathLst>
              <a:path h="4903762" w="4891502">
                <a:moveTo>
                  <a:pt x="0" y="0"/>
                </a:moveTo>
                <a:lnTo>
                  <a:pt x="4891502" y="0"/>
                </a:lnTo>
                <a:lnTo>
                  <a:pt x="4891502" y="4903762"/>
                </a:lnTo>
                <a:lnTo>
                  <a:pt x="0" y="4903762"/>
                </a:lnTo>
                <a:lnTo>
                  <a:pt x="0" y="0"/>
                </a:lnTo>
                <a:close/>
              </a:path>
            </a:pathLst>
          </a:custGeom>
          <a:blipFill>
            <a:blip r:embed="rId2"/>
            <a:stretch>
              <a:fillRect l="0" t="0" r="0" b="0"/>
            </a:stretch>
          </a:blipFill>
        </p:spPr>
      </p:sp>
      <p:grpSp>
        <p:nvGrpSpPr>
          <p:cNvPr name="Group 3" id="3"/>
          <p:cNvGrpSpPr/>
          <p:nvPr/>
        </p:nvGrpSpPr>
        <p:grpSpPr>
          <a:xfrm rot="0">
            <a:off x="16063912" y="1537335"/>
            <a:ext cx="403860" cy="2494598"/>
            <a:chOff x="0" y="0"/>
            <a:chExt cx="538480" cy="3326130"/>
          </a:xfrm>
        </p:grpSpPr>
        <p:sp>
          <p:nvSpPr>
            <p:cNvPr name="Freeform 4" id="4"/>
            <p:cNvSpPr/>
            <p:nvPr/>
          </p:nvSpPr>
          <p:spPr>
            <a:xfrm flipH="false" flipV="false" rot="0">
              <a:off x="3810" y="50800"/>
              <a:ext cx="513080" cy="3225800"/>
            </a:xfrm>
            <a:custGeom>
              <a:avLst/>
              <a:gdLst/>
              <a:ahLst/>
              <a:cxnLst/>
              <a:rect r="r" b="b" t="t" l="l"/>
              <a:pathLst>
                <a:path h="3225800" w="513080">
                  <a:moveTo>
                    <a:pt x="433070" y="1150620"/>
                  </a:moveTo>
                  <a:cubicBezTo>
                    <a:pt x="440690" y="369570"/>
                    <a:pt x="453390" y="363220"/>
                    <a:pt x="461010" y="364490"/>
                  </a:cubicBezTo>
                  <a:cubicBezTo>
                    <a:pt x="469900" y="365760"/>
                    <a:pt x="478790" y="374650"/>
                    <a:pt x="483870" y="389890"/>
                  </a:cubicBezTo>
                  <a:cubicBezTo>
                    <a:pt x="502920" y="445770"/>
                    <a:pt x="473710" y="652780"/>
                    <a:pt x="457200" y="829310"/>
                  </a:cubicBezTo>
                  <a:cubicBezTo>
                    <a:pt x="430530" y="1098550"/>
                    <a:pt x="369570" y="1488440"/>
                    <a:pt x="317500" y="1846580"/>
                  </a:cubicBezTo>
                  <a:cubicBezTo>
                    <a:pt x="260350" y="2246630"/>
                    <a:pt x="154940" y="2936240"/>
                    <a:pt x="123190" y="3119120"/>
                  </a:cubicBezTo>
                  <a:cubicBezTo>
                    <a:pt x="114300" y="3168650"/>
                    <a:pt x="115570" y="3199130"/>
                    <a:pt x="102870" y="3214370"/>
                  </a:cubicBezTo>
                  <a:cubicBezTo>
                    <a:pt x="97790" y="3221990"/>
                    <a:pt x="88900" y="3224530"/>
                    <a:pt x="82550" y="3224530"/>
                  </a:cubicBezTo>
                  <a:cubicBezTo>
                    <a:pt x="74930" y="3224530"/>
                    <a:pt x="67310" y="3221990"/>
                    <a:pt x="60960" y="3213100"/>
                  </a:cubicBezTo>
                  <a:cubicBezTo>
                    <a:pt x="34290" y="3167380"/>
                    <a:pt x="52070" y="2918460"/>
                    <a:pt x="48260" y="2686050"/>
                  </a:cubicBezTo>
                  <a:cubicBezTo>
                    <a:pt x="43180" y="2228850"/>
                    <a:pt x="40640" y="932180"/>
                    <a:pt x="46990" y="652780"/>
                  </a:cubicBezTo>
                  <a:cubicBezTo>
                    <a:pt x="48260" y="580390"/>
                    <a:pt x="39370" y="535940"/>
                    <a:pt x="53340" y="515620"/>
                  </a:cubicBezTo>
                  <a:cubicBezTo>
                    <a:pt x="59690" y="505460"/>
                    <a:pt x="71120" y="500380"/>
                    <a:pt x="78740" y="502920"/>
                  </a:cubicBezTo>
                  <a:cubicBezTo>
                    <a:pt x="87630" y="504190"/>
                    <a:pt x="95250" y="511810"/>
                    <a:pt x="101600" y="528320"/>
                  </a:cubicBezTo>
                  <a:cubicBezTo>
                    <a:pt x="125730" y="593090"/>
                    <a:pt x="123190" y="1042670"/>
                    <a:pt x="102870" y="1107440"/>
                  </a:cubicBezTo>
                  <a:cubicBezTo>
                    <a:pt x="99060" y="1121410"/>
                    <a:pt x="93980" y="1127760"/>
                    <a:pt x="86360" y="1131570"/>
                  </a:cubicBezTo>
                  <a:cubicBezTo>
                    <a:pt x="80010" y="1134110"/>
                    <a:pt x="66040" y="1134110"/>
                    <a:pt x="58420" y="1123950"/>
                  </a:cubicBezTo>
                  <a:cubicBezTo>
                    <a:pt x="30480" y="1088390"/>
                    <a:pt x="29210" y="759460"/>
                    <a:pt x="52070" y="706120"/>
                  </a:cubicBezTo>
                  <a:cubicBezTo>
                    <a:pt x="59690" y="689610"/>
                    <a:pt x="72390" y="680720"/>
                    <a:pt x="81280" y="680720"/>
                  </a:cubicBezTo>
                  <a:cubicBezTo>
                    <a:pt x="88900" y="680720"/>
                    <a:pt x="96520" y="689610"/>
                    <a:pt x="102870" y="706120"/>
                  </a:cubicBezTo>
                  <a:cubicBezTo>
                    <a:pt x="139700" y="802640"/>
                    <a:pt x="132080" y="1731010"/>
                    <a:pt x="102870" y="1824990"/>
                  </a:cubicBezTo>
                  <a:cubicBezTo>
                    <a:pt x="99060" y="1840230"/>
                    <a:pt x="93980" y="1846580"/>
                    <a:pt x="86360" y="1849120"/>
                  </a:cubicBezTo>
                  <a:cubicBezTo>
                    <a:pt x="80010" y="1851660"/>
                    <a:pt x="66040" y="1851660"/>
                    <a:pt x="58420" y="1841500"/>
                  </a:cubicBezTo>
                  <a:cubicBezTo>
                    <a:pt x="29210" y="1804670"/>
                    <a:pt x="49530" y="1568450"/>
                    <a:pt x="52070" y="1404620"/>
                  </a:cubicBezTo>
                  <a:cubicBezTo>
                    <a:pt x="57150" y="1192530"/>
                    <a:pt x="74930" y="913130"/>
                    <a:pt x="93980" y="676910"/>
                  </a:cubicBezTo>
                  <a:cubicBezTo>
                    <a:pt x="111760" y="453390"/>
                    <a:pt x="125730" y="91440"/>
                    <a:pt x="158750" y="24130"/>
                  </a:cubicBezTo>
                  <a:cubicBezTo>
                    <a:pt x="166370" y="8890"/>
                    <a:pt x="175260" y="1270"/>
                    <a:pt x="184150" y="0"/>
                  </a:cubicBezTo>
                  <a:cubicBezTo>
                    <a:pt x="191770" y="0"/>
                    <a:pt x="200660" y="5080"/>
                    <a:pt x="208280" y="16510"/>
                  </a:cubicBezTo>
                  <a:cubicBezTo>
                    <a:pt x="227330" y="46990"/>
                    <a:pt x="233680" y="147320"/>
                    <a:pt x="241300" y="243840"/>
                  </a:cubicBezTo>
                  <a:cubicBezTo>
                    <a:pt x="254000" y="408940"/>
                    <a:pt x="247650" y="694690"/>
                    <a:pt x="250190" y="927100"/>
                  </a:cubicBezTo>
                  <a:cubicBezTo>
                    <a:pt x="251460" y="1168400"/>
                    <a:pt x="269240" y="1595120"/>
                    <a:pt x="251460" y="1666240"/>
                  </a:cubicBezTo>
                  <a:cubicBezTo>
                    <a:pt x="248920" y="1678940"/>
                    <a:pt x="246380" y="1682750"/>
                    <a:pt x="241300" y="1686560"/>
                  </a:cubicBezTo>
                  <a:cubicBezTo>
                    <a:pt x="234950" y="1690370"/>
                    <a:pt x="223520" y="1691640"/>
                    <a:pt x="217170" y="1689100"/>
                  </a:cubicBezTo>
                  <a:cubicBezTo>
                    <a:pt x="210820" y="1686560"/>
                    <a:pt x="203200" y="1677670"/>
                    <a:pt x="201930" y="1671320"/>
                  </a:cubicBezTo>
                  <a:cubicBezTo>
                    <a:pt x="200660" y="1664970"/>
                    <a:pt x="203200" y="1653540"/>
                    <a:pt x="208280" y="1648460"/>
                  </a:cubicBezTo>
                  <a:cubicBezTo>
                    <a:pt x="212090" y="1643380"/>
                    <a:pt x="223520" y="1639570"/>
                    <a:pt x="229870" y="1640840"/>
                  </a:cubicBezTo>
                  <a:cubicBezTo>
                    <a:pt x="237490" y="1642110"/>
                    <a:pt x="246380" y="1648460"/>
                    <a:pt x="248920" y="1654810"/>
                  </a:cubicBezTo>
                  <a:cubicBezTo>
                    <a:pt x="252730" y="1661160"/>
                    <a:pt x="251460" y="1672590"/>
                    <a:pt x="247650" y="1678940"/>
                  </a:cubicBezTo>
                  <a:cubicBezTo>
                    <a:pt x="245110" y="1685290"/>
                    <a:pt x="234950" y="1691640"/>
                    <a:pt x="227330" y="1691640"/>
                  </a:cubicBezTo>
                  <a:cubicBezTo>
                    <a:pt x="219710" y="1690370"/>
                    <a:pt x="208280" y="1684020"/>
                    <a:pt x="200660" y="1666240"/>
                  </a:cubicBezTo>
                  <a:cubicBezTo>
                    <a:pt x="152400" y="1554480"/>
                    <a:pt x="198120" y="497840"/>
                    <a:pt x="190500" y="246380"/>
                  </a:cubicBezTo>
                  <a:cubicBezTo>
                    <a:pt x="187960" y="156210"/>
                    <a:pt x="191770" y="99060"/>
                    <a:pt x="180340" y="60960"/>
                  </a:cubicBezTo>
                  <a:cubicBezTo>
                    <a:pt x="175260" y="43180"/>
                    <a:pt x="157480" y="34290"/>
                    <a:pt x="158750" y="24130"/>
                  </a:cubicBezTo>
                  <a:cubicBezTo>
                    <a:pt x="161290" y="13970"/>
                    <a:pt x="181610" y="0"/>
                    <a:pt x="189230" y="1270"/>
                  </a:cubicBezTo>
                  <a:cubicBezTo>
                    <a:pt x="198120" y="2540"/>
                    <a:pt x="204470" y="11430"/>
                    <a:pt x="209550" y="27940"/>
                  </a:cubicBezTo>
                  <a:cubicBezTo>
                    <a:pt x="229870" y="100330"/>
                    <a:pt x="162560" y="457200"/>
                    <a:pt x="144780" y="679450"/>
                  </a:cubicBezTo>
                  <a:cubicBezTo>
                    <a:pt x="125730" y="914400"/>
                    <a:pt x="109220" y="1196340"/>
                    <a:pt x="102870" y="1404620"/>
                  </a:cubicBezTo>
                  <a:cubicBezTo>
                    <a:pt x="99060" y="1563370"/>
                    <a:pt x="119380" y="1771650"/>
                    <a:pt x="102870" y="1824990"/>
                  </a:cubicBezTo>
                  <a:cubicBezTo>
                    <a:pt x="99060" y="1838960"/>
                    <a:pt x="93980" y="1846580"/>
                    <a:pt x="86360" y="1849120"/>
                  </a:cubicBezTo>
                  <a:cubicBezTo>
                    <a:pt x="78740" y="1851660"/>
                    <a:pt x="64770" y="1850390"/>
                    <a:pt x="55880" y="1836420"/>
                  </a:cubicBezTo>
                  <a:cubicBezTo>
                    <a:pt x="3810" y="1761490"/>
                    <a:pt x="8890" y="802640"/>
                    <a:pt x="52070" y="706120"/>
                  </a:cubicBezTo>
                  <a:cubicBezTo>
                    <a:pt x="60960" y="688340"/>
                    <a:pt x="72390" y="680720"/>
                    <a:pt x="81280" y="680720"/>
                  </a:cubicBezTo>
                  <a:cubicBezTo>
                    <a:pt x="88900" y="680720"/>
                    <a:pt x="97790" y="690880"/>
                    <a:pt x="102870" y="706120"/>
                  </a:cubicBezTo>
                  <a:cubicBezTo>
                    <a:pt x="123190" y="759460"/>
                    <a:pt x="124460" y="1065530"/>
                    <a:pt x="102870" y="1113790"/>
                  </a:cubicBezTo>
                  <a:cubicBezTo>
                    <a:pt x="96520" y="1126490"/>
                    <a:pt x="88900" y="1131570"/>
                    <a:pt x="81280" y="1132840"/>
                  </a:cubicBezTo>
                  <a:cubicBezTo>
                    <a:pt x="72390" y="1132840"/>
                    <a:pt x="60960" y="1127760"/>
                    <a:pt x="53340" y="1113790"/>
                  </a:cubicBezTo>
                  <a:cubicBezTo>
                    <a:pt x="21590" y="1054100"/>
                    <a:pt x="20320" y="593090"/>
                    <a:pt x="50800" y="527050"/>
                  </a:cubicBezTo>
                  <a:cubicBezTo>
                    <a:pt x="58420" y="510540"/>
                    <a:pt x="69850" y="501650"/>
                    <a:pt x="78740" y="502920"/>
                  </a:cubicBezTo>
                  <a:cubicBezTo>
                    <a:pt x="87630" y="502920"/>
                    <a:pt x="93980" y="510540"/>
                    <a:pt x="101600" y="528320"/>
                  </a:cubicBezTo>
                  <a:cubicBezTo>
                    <a:pt x="160020" y="685800"/>
                    <a:pt x="166370" y="3059430"/>
                    <a:pt x="107950" y="3202940"/>
                  </a:cubicBezTo>
                  <a:cubicBezTo>
                    <a:pt x="101600" y="3218180"/>
                    <a:pt x="95250" y="3221990"/>
                    <a:pt x="87630" y="3224530"/>
                  </a:cubicBezTo>
                  <a:cubicBezTo>
                    <a:pt x="80010" y="3225800"/>
                    <a:pt x="68580" y="3224530"/>
                    <a:pt x="60960" y="3213100"/>
                  </a:cubicBezTo>
                  <a:cubicBezTo>
                    <a:pt x="0" y="3103880"/>
                    <a:pt x="356870" y="1305560"/>
                    <a:pt x="406400" y="826770"/>
                  </a:cubicBezTo>
                  <a:cubicBezTo>
                    <a:pt x="426720" y="621030"/>
                    <a:pt x="405130" y="434340"/>
                    <a:pt x="433070" y="383540"/>
                  </a:cubicBezTo>
                  <a:cubicBezTo>
                    <a:pt x="440690" y="369570"/>
                    <a:pt x="453390" y="363220"/>
                    <a:pt x="461010" y="364490"/>
                  </a:cubicBezTo>
                  <a:cubicBezTo>
                    <a:pt x="469900" y="365760"/>
                    <a:pt x="477520" y="373380"/>
                    <a:pt x="483870" y="389890"/>
                  </a:cubicBezTo>
                  <a:cubicBezTo>
                    <a:pt x="513080" y="467360"/>
                    <a:pt x="513080" y="1073150"/>
                    <a:pt x="483870" y="1150620"/>
                  </a:cubicBezTo>
                  <a:cubicBezTo>
                    <a:pt x="477520" y="1165860"/>
                    <a:pt x="469900" y="1174750"/>
                    <a:pt x="461010" y="1174750"/>
                  </a:cubicBezTo>
                  <a:cubicBezTo>
                    <a:pt x="452120" y="1176020"/>
                    <a:pt x="433070" y="1150620"/>
                    <a:pt x="433070" y="1150620"/>
                  </a:cubicBezTo>
                </a:path>
              </a:pathLst>
            </a:custGeom>
            <a:solidFill>
              <a:srgbClr val="FFFFFF"/>
            </a:solidFill>
            <a:ln cap="sq">
              <a:noFill/>
              <a:prstDash val="solid"/>
              <a:miter/>
            </a:ln>
          </p:spPr>
        </p:sp>
      </p:grpSp>
      <p:grpSp>
        <p:nvGrpSpPr>
          <p:cNvPr name="Group 5" id="5"/>
          <p:cNvGrpSpPr/>
          <p:nvPr/>
        </p:nvGrpSpPr>
        <p:grpSpPr>
          <a:xfrm rot="0">
            <a:off x="15123795" y="-281940"/>
            <a:ext cx="2880360" cy="4649153"/>
            <a:chOff x="0" y="0"/>
            <a:chExt cx="3840480" cy="6198870"/>
          </a:xfrm>
        </p:grpSpPr>
        <p:sp>
          <p:nvSpPr>
            <p:cNvPr name="Freeform 6" id="6"/>
            <p:cNvSpPr/>
            <p:nvPr/>
          </p:nvSpPr>
          <p:spPr>
            <a:xfrm flipH="false" flipV="false" rot="0">
              <a:off x="50800" y="50800"/>
              <a:ext cx="3737610" cy="6097270"/>
            </a:xfrm>
            <a:custGeom>
              <a:avLst/>
              <a:gdLst/>
              <a:ahLst/>
              <a:cxnLst/>
              <a:rect r="r" b="b" t="t" l="l"/>
              <a:pathLst>
                <a:path h="6097270" w="3737610">
                  <a:moveTo>
                    <a:pt x="0" y="3679190"/>
                  </a:moveTo>
                  <a:cubicBezTo>
                    <a:pt x="26670" y="3081020"/>
                    <a:pt x="36830" y="2933700"/>
                    <a:pt x="43180" y="2788920"/>
                  </a:cubicBezTo>
                  <a:cubicBezTo>
                    <a:pt x="49530" y="2647950"/>
                    <a:pt x="53340" y="2509520"/>
                    <a:pt x="55880" y="2372360"/>
                  </a:cubicBezTo>
                  <a:cubicBezTo>
                    <a:pt x="57150" y="2239010"/>
                    <a:pt x="54610" y="2113280"/>
                    <a:pt x="55880" y="1976120"/>
                  </a:cubicBezTo>
                  <a:cubicBezTo>
                    <a:pt x="58420" y="1826260"/>
                    <a:pt x="24130" y="1662430"/>
                    <a:pt x="63500" y="1510030"/>
                  </a:cubicBezTo>
                  <a:cubicBezTo>
                    <a:pt x="107950" y="1341120"/>
                    <a:pt x="223520" y="1070610"/>
                    <a:pt x="335280" y="1010920"/>
                  </a:cubicBezTo>
                  <a:cubicBezTo>
                    <a:pt x="410210" y="970280"/>
                    <a:pt x="546100" y="1074420"/>
                    <a:pt x="589280" y="1033780"/>
                  </a:cubicBezTo>
                  <a:cubicBezTo>
                    <a:pt x="637540" y="986790"/>
                    <a:pt x="577850" y="712470"/>
                    <a:pt x="577850" y="711200"/>
                  </a:cubicBezTo>
                  <a:cubicBezTo>
                    <a:pt x="577850" y="711200"/>
                    <a:pt x="579120" y="679450"/>
                    <a:pt x="579120" y="664210"/>
                  </a:cubicBezTo>
                  <a:cubicBezTo>
                    <a:pt x="579120" y="647700"/>
                    <a:pt x="580390" y="617220"/>
                    <a:pt x="580390" y="615950"/>
                  </a:cubicBezTo>
                  <a:cubicBezTo>
                    <a:pt x="580390" y="615950"/>
                    <a:pt x="589280" y="585470"/>
                    <a:pt x="593090" y="570230"/>
                  </a:cubicBezTo>
                  <a:cubicBezTo>
                    <a:pt x="596900" y="554990"/>
                    <a:pt x="605790" y="525780"/>
                    <a:pt x="605790" y="524510"/>
                  </a:cubicBezTo>
                  <a:cubicBezTo>
                    <a:pt x="605790" y="524510"/>
                    <a:pt x="621030" y="497840"/>
                    <a:pt x="628650" y="483870"/>
                  </a:cubicBezTo>
                  <a:cubicBezTo>
                    <a:pt x="636270" y="469900"/>
                    <a:pt x="651510" y="443230"/>
                    <a:pt x="652780" y="441960"/>
                  </a:cubicBezTo>
                  <a:cubicBezTo>
                    <a:pt x="652780" y="441960"/>
                    <a:pt x="674370" y="419100"/>
                    <a:pt x="684530" y="407670"/>
                  </a:cubicBezTo>
                  <a:cubicBezTo>
                    <a:pt x="695960" y="396240"/>
                    <a:pt x="716280" y="373380"/>
                    <a:pt x="717550" y="373380"/>
                  </a:cubicBezTo>
                  <a:cubicBezTo>
                    <a:pt x="717550" y="373380"/>
                    <a:pt x="744220" y="355600"/>
                    <a:pt x="756920" y="347980"/>
                  </a:cubicBezTo>
                  <a:cubicBezTo>
                    <a:pt x="770890" y="339090"/>
                    <a:pt x="796290" y="321310"/>
                    <a:pt x="797560" y="321310"/>
                  </a:cubicBezTo>
                  <a:cubicBezTo>
                    <a:pt x="797560" y="321310"/>
                    <a:pt x="826770" y="311150"/>
                    <a:pt x="842010" y="306070"/>
                  </a:cubicBezTo>
                  <a:cubicBezTo>
                    <a:pt x="857250" y="300990"/>
                    <a:pt x="886460" y="290830"/>
                    <a:pt x="886460" y="290830"/>
                  </a:cubicBezTo>
                  <a:cubicBezTo>
                    <a:pt x="887730" y="290830"/>
                    <a:pt x="918210" y="287020"/>
                    <a:pt x="933450" y="285750"/>
                  </a:cubicBezTo>
                  <a:cubicBezTo>
                    <a:pt x="949960" y="284480"/>
                    <a:pt x="980440" y="281940"/>
                    <a:pt x="981710" y="281940"/>
                  </a:cubicBezTo>
                  <a:cubicBezTo>
                    <a:pt x="981710" y="281940"/>
                    <a:pt x="1012190" y="287020"/>
                    <a:pt x="1028700" y="288290"/>
                  </a:cubicBezTo>
                  <a:cubicBezTo>
                    <a:pt x="1043940" y="290830"/>
                    <a:pt x="1074420" y="295910"/>
                    <a:pt x="1075690" y="295910"/>
                  </a:cubicBezTo>
                  <a:cubicBezTo>
                    <a:pt x="1075690" y="295910"/>
                    <a:pt x="1104900" y="308610"/>
                    <a:pt x="1118870" y="313690"/>
                  </a:cubicBezTo>
                  <a:cubicBezTo>
                    <a:pt x="1134110" y="320040"/>
                    <a:pt x="1162050" y="331470"/>
                    <a:pt x="1163320" y="332740"/>
                  </a:cubicBezTo>
                  <a:cubicBezTo>
                    <a:pt x="1163320" y="332740"/>
                    <a:pt x="1188720" y="350520"/>
                    <a:pt x="1201420" y="360680"/>
                  </a:cubicBezTo>
                  <a:cubicBezTo>
                    <a:pt x="1214120" y="369570"/>
                    <a:pt x="1238250" y="388620"/>
                    <a:pt x="1239520" y="388620"/>
                  </a:cubicBezTo>
                  <a:cubicBezTo>
                    <a:pt x="1239520" y="388620"/>
                    <a:pt x="1259840" y="412750"/>
                    <a:pt x="1270000" y="425450"/>
                  </a:cubicBezTo>
                  <a:cubicBezTo>
                    <a:pt x="1280160" y="436880"/>
                    <a:pt x="1299210" y="461010"/>
                    <a:pt x="1300480" y="461010"/>
                  </a:cubicBezTo>
                  <a:cubicBezTo>
                    <a:pt x="1300480" y="462280"/>
                    <a:pt x="1314450" y="490220"/>
                    <a:pt x="1320800" y="504190"/>
                  </a:cubicBezTo>
                  <a:cubicBezTo>
                    <a:pt x="1328420" y="518160"/>
                    <a:pt x="1341120" y="546100"/>
                    <a:pt x="1342390" y="546100"/>
                  </a:cubicBezTo>
                  <a:cubicBezTo>
                    <a:pt x="1342390" y="547370"/>
                    <a:pt x="1348740" y="577850"/>
                    <a:pt x="1351280" y="593090"/>
                  </a:cubicBezTo>
                  <a:cubicBezTo>
                    <a:pt x="1355090" y="608330"/>
                    <a:pt x="1358900" y="621030"/>
                    <a:pt x="1361440" y="638810"/>
                  </a:cubicBezTo>
                  <a:cubicBezTo>
                    <a:pt x="1366520" y="665480"/>
                    <a:pt x="1371600" y="712470"/>
                    <a:pt x="1374140" y="734060"/>
                  </a:cubicBezTo>
                  <a:cubicBezTo>
                    <a:pt x="1374140" y="746760"/>
                    <a:pt x="1369060" y="758190"/>
                    <a:pt x="1374140" y="763270"/>
                  </a:cubicBezTo>
                  <a:cubicBezTo>
                    <a:pt x="1381760" y="769620"/>
                    <a:pt x="1414780" y="763270"/>
                    <a:pt x="1416050" y="763270"/>
                  </a:cubicBezTo>
                  <a:cubicBezTo>
                    <a:pt x="1416050" y="763270"/>
                    <a:pt x="1446530" y="769620"/>
                    <a:pt x="1461770" y="773430"/>
                  </a:cubicBezTo>
                  <a:cubicBezTo>
                    <a:pt x="1477010" y="777240"/>
                    <a:pt x="1507490" y="783590"/>
                    <a:pt x="1507490" y="783590"/>
                  </a:cubicBezTo>
                  <a:cubicBezTo>
                    <a:pt x="1508760" y="783590"/>
                    <a:pt x="1536700" y="797560"/>
                    <a:pt x="1550670" y="805180"/>
                  </a:cubicBezTo>
                  <a:cubicBezTo>
                    <a:pt x="1564640" y="811530"/>
                    <a:pt x="1592580" y="825500"/>
                    <a:pt x="1592580" y="825500"/>
                  </a:cubicBezTo>
                  <a:cubicBezTo>
                    <a:pt x="1593850" y="826770"/>
                    <a:pt x="1624330" y="855980"/>
                    <a:pt x="1628140" y="855980"/>
                  </a:cubicBezTo>
                  <a:cubicBezTo>
                    <a:pt x="1629410" y="855980"/>
                    <a:pt x="1630680" y="854710"/>
                    <a:pt x="1630680" y="854710"/>
                  </a:cubicBezTo>
                  <a:cubicBezTo>
                    <a:pt x="1631950" y="853440"/>
                    <a:pt x="1658620" y="839470"/>
                    <a:pt x="1672590" y="831850"/>
                  </a:cubicBezTo>
                  <a:cubicBezTo>
                    <a:pt x="1686560" y="825500"/>
                    <a:pt x="1714500" y="810260"/>
                    <a:pt x="1714500" y="810260"/>
                  </a:cubicBezTo>
                  <a:cubicBezTo>
                    <a:pt x="1715770" y="810260"/>
                    <a:pt x="1746250" y="802640"/>
                    <a:pt x="1761490" y="798830"/>
                  </a:cubicBezTo>
                  <a:cubicBezTo>
                    <a:pt x="1776730" y="795020"/>
                    <a:pt x="1805940" y="787400"/>
                    <a:pt x="1807210" y="787400"/>
                  </a:cubicBezTo>
                  <a:cubicBezTo>
                    <a:pt x="1807210" y="787400"/>
                    <a:pt x="1838960" y="787400"/>
                    <a:pt x="1854200" y="787400"/>
                  </a:cubicBezTo>
                  <a:cubicBezTo>
                    <a:pt x="1870710" y="787400"/>
                    <a:pt x="1901190" y="787400"/>
                    <a:pt x="1902460" y="787400"/>
                  </a:cubicBezTo>
                  <a:cubicBezTo>
                    <a:pt x="1902460" y="787400"/>
                    <a:pt x="1932940" y="795020"/>
                    <a:pt x="1948180" y="798830"/>
                  </a:cubicBezTo>
                  <a:cubicBezTo>
                    <a:pt x="1963420" y="802640"/>
                    <a:pt x="1993900" y="810260"/>
                    <a:pt x="1993900" y="810260"/>
                  </a:cubicBezTo>
                  <a:cubicBezTo>
                    <a:pt x="1995170" y="810260"/>
                    <a:pt x="2021840" y="825500"/>
                    <a:pt x="2035810" y="831850"/>
                  </a:cubicBezTo>
                  <a:cubicBezTo>
                    <a:pt x="2049780" y="839470"/>
                    <a:pt x="2077720" y="853440"/>
                    <a:pt x="2077720" y="854710"/>
                  </a:cubicBezTo>
                  <a:cubicBezTo>
                    <a:pt x="2078990" y="854710"/>
                    <a:pt x="2101850" y="875030"/>
                    <a:pt x="2113280" y="886460"/>
                  </a:cubicBezTo>
                  <a:cubicBezTo>
                    <a:pt x="2125980" y="896620"/>
                    <a:pt x="2148840" y="916940"/>
                    <a:pt x="2148840" y="916940"/>
                  </a:cubicBezTo>
                  <a:cubicBezTo>
                    <a:pt x="2150110" y="918210"/>
                    <a:pt x="2167890" y="943610"/>
                    <a:pt x="2176780" y="956310"/>
                  </a:cubicBezTo>
                  <a:cubicBezTo>
                    <a:pt x="2185670" y="969010"/>
                    <a:pt x="2203450" y="994410"/>
                    <a:pt x="2203450" y="995680"/>
                  </a:cubicBezTo>
                  <a:cubicBezTo>
                    <a:pt x="2203450" y="995680"/>
                    <a:pt x="2214880" y="1024890"/>
                    <a:pt x="2219960" y="1040130"/>
                  </a:cubicBezTo>
                  <a:cubicBezTo>
                    <a:pt x="2225040" y="1054100"/>
                    <a:pt x="2236470" y="1083310"/>
                    <a:pt x="2236470" y="1084580"/>
                  </a:cubicBezTo>
                  <a:cubicBezTo>
                    <a:pt x="2236470" y="1084580"/>
                    <a:pt x="2240280" y="1115060"/>
                    <a:pt x="2242820" y="1131570"/>
                  </a:cubicBezTo>
                  <a:cubicBezTo>
                    <a:pt x="2244090" y="1146810"/>
                    <a:pt x="2246630" y="1160780"/>
                    <a:pt x="2247900" y="1178560"/>
                  </a:cubicBezTo>
                  <a:cubicBezTo>
                    <a:pt x="2249170" y="1198880"/>
                    <a:pt x="2247900" y="1215390"/>
                    <a:pt x="2247900" y="1248410"/>
                  </a:cubicBezTo>
                  <a:cubicBezTo>
                    <a:pt x="2247900" y="1333500"/>
                    <a:pt x="2247900" y="1611630"/>
                    <a:pt x="2247900" y="1697990"/>
                  </a:cubicBezTo>
                  <a:cubicBezTo>
                    <a:pt x="2247900" y="1733550"/>
                    <a:pt x="2241550" y="1771650"/>
                    <a:pt x="2247900" y="1772920"/>
                  </a:cubicBezTo>
                  <a:cubicBezTo>
                    <a:pt x="2265680" y="1776730"/>
                    <a:pt x="2360930" y="1526540"/>
                    <a:pt x="2426970" y="1386840"/>
                  </a:cubicBezTo>
                  <a:cubicBezTo>
                    <a:pt x="2505710" y="1217930"/>
                    <a:pt x="2602230" y="1013460"/>
                    <a:pt x="2689860" y="829310"/>
                  </a:cubicBezTo>
                  <a:cubicBezTo>
                    <a:pt x="2776220" y="648970"/>
                    <a:pt x="2898140" y="392430"/>
                    <a:pt x="2948940" y="293370"/>
                  </a:cubicBezTo>
                  <a:cubicBezTo>
                    <a:pt x="2969260" y="255270"/>
                    <a:pt x="2979420" y="237490"/>
                    <a:pt x="2992120" y="215900"/>
                  </a:cubicBezTo>
                  <a:cubicBezTo>
                    <a:pt x="3002280" y="199390"/>
                    <a:pt x="3009900" y="189230"/>
                    <a:pt x="3018790" y="176530"/>
                  </a:cubicBezTo>
                  <a:cubicBezTo>
                    <a:pt x="3027680" y="162560"/>
                    <a:pt x="3044190" y="137160"/>
                    <a:pt x="3044190" y="137160"/>
                  </a:cubicBezTo>
                  <a:cubicBezTo>
                    <a:pt x="3045460" y="137160"/>
                    <a:pt x="3045460" y="137160"/>
                    <a:pt x="3045460" y="137160"/>
                  </a:cubicBezTo>
                  <a:cubicBezTo>
                    <a:pt x="3045460" y="135890"/>
                    <a:pt x="3068320" y="115570"/>
                    <a:pt x="3079750" y="104140"/>
                  </a:cubicBezTo>
                  <a:cubicBezTo>
                    <a:pt x="3091180" y="93980"/>
                    <a:pt x="3114040" y="72390"/>
                    <a:pt x="3114040" y="72390"/>
                  </a:cubicBezTo>
                  <a:cubicBezTo>
                    <a:pt x="3114040" y="72390"/>
                    <a:pt x="3115310" y="72390"/>
                    <a:pt x="3115310" y="72390"/>
                  </a:cubicBezTo>
                  <a:cubicBezTo>
                    <a:pt x="3115310" y="72390"/>
                    <a:pt x="3141980" y="57150"/>
                    <a:pt x="3155950" y="49530"/>
                  </a:cubicBezTo>
                  <a:cubicBezTo>
                    <a:pt x="3169920" y="41910"/>
                    <a:pt x="3197860" y="26670"/>
                    <a:pt x="3197860" y="26670"/>
                  </a:cubicBezTo>
                  <a:cubicBezTo>
                    <a:pt x="3197860" y="26670"/>
                    <a:pt x="3228340" y="19050"/>
                    <a:pt x="3243580" y="13970"/>
                  </a:cubicBezTo>
                  <a:cubicBezTo>
                    <a:pt x="3258820" y="10160"/>
                    <a:pt x="3289300" y="2540"/>
                    <a:pt x="3289300" y="2540"/>
                  </a:cubicBezTo>
                  <a:cubicBezTo>
                    <a:pt x="3290570" y="2540"/>
                    <a:pt x="3321050" y="1270"/>
                    <a:pt x="3337560" y="1270"/>
                  </a:cubicBezTo>
                  <a:cubicBezTo>
                    <a:pt x="3352800" y="1270"/>
                    <a:pt x="3383280" y="0"/>
                    <a:pt x="3384550" y="0"/>
                  </a:cubicBezTo>
                  <a:cubicBezTo>
                    <a:pt x="3384550" y="0"/>
                    <a:pt x="3415030" y="7620"/>
                    <a:pt x="3430270" y="11430"/>
                  </a:cubicBezTo>
                  <a:cubicBezTo>
                    <a:pt x="3446780" y="13970"/>
                    <a:pt x="3475990" y="21590"/>
                    <a:pt x="3477260" y="21590"/>
                  </a:cubicBezTo>
                  <a:cubicBezTo>
                    <a:pt x="3477260" y="21590"/>
                    <a:pt x="3505200" y="35560"/>
                    <a:pt x="3519170" y="43180"/>
                  </a:cubicBezTo>
                  <a:cubicBezTo>
                    <a:pt x="3533140" y="49530"/>
                    <a:pt x="3561080" y="63500"/>
                    <a:pt x="3562350" y="63500"/>
                  </a:cubicBezTo>
                  <a:cubicBezTo>
                    <a:pt x="3562350" y="64770"/>
                    <a:pt x="3586480" y="83820"/>
                    <a:pt x="3597910" y="95250"/>
                  </a:cubicBezTo>
                  <a:cubicBezTo>
                    <a:pt x="3610610" y="105410"/>
                    <a:pt x="3633470" y="124460"/>
                    <a:pt x="3634740" y="125730"/>
                  </a:cubicBezTo>
                  <a:cubicBezTo>
                    <a:pt x="3634740" y="125730"/>
                    <a:pt x="3652520" y="151130"/>
                    <a:pt x="3661410" y="163830"/>
                  </a:cubicBezTo>
                  <a:cubicBezTo>
                    <a:pt x="3671570" y="176530"/>
                    <a:pt x="3689350" y="201930"/>
                    <a:pt x="3689350" y="201930"/>
                  </a:cubicBezTo>
                  <a:cubicBezTo>
                    <a:pt x="3689350" y="203200"/>
                    <a:pt x="3689350" y="203200"/>
                    <a:pt x="3689350" y="203200"/>
                  </a:cubicBezTo>
                  <a:cubicBezTo>
                    <a:pt x="3689350" y="203200"/>
                    <a:pt x="3700780" y="232410"/>
                    <a:pt x="3707130" y="246380"/>
                  </a:cubicBezTo>
                  <a:cubicBezTo>
                    <a:pt x="3713480" y="261620"/>
                    <a:pt x="3724910" y="289560"/>
                    <a:pt x="3724910" y="290830"/>
                  </a:cubicBezTo>
                  <a:cubicBezTo>
                    <a:pt x="3724910" y="290830"/>
                    <a:pt x="3728720" y="322580"/>
                    <a:pt x="3731260" y="337820"/>
                  </a:cubicBezTo>
                  <a:cubicBezTo>
                    <a:pt x="3733800" y="353060"/>
                    <a:pt x="3737610" y="383540"/>
                    <a:pt x="3737610" y="384810"/>
                  </a:cubicBezTo>
                  <a:cubicBezTo>
                    <a:pt x="3737610" y="384810"/>
                    <a:pt x="3735070" y="416560"/>
                    <a:pt x="3733800" y="431800"/>
                  </a:cubicBezTo>
                  <a:cubicBezTo>
                    <a:pt x="3731260" y="447040"/>
                    <a:pt x="3728720" y="478790"/>
                    <a:pt x="3728720" y="478790"/>
                  </a:cubicBezTo>
                  <a:cubicBezTo>
                    <a:pt x="3728720" y="480060"/>
                    <a:pt x="3717290" y="509270"/>
                    <a:pt x="3712210" y="523240"/>
                  </a:cubicBezTo>
                  <a:cubicBezTo>
                    <a:pt x="3707130" y="538480"/>
                    <a:pt x="3696970" y="567690"/>
                    <a:pt x="3696970" y="568960"/>
                  </a:cubicBezTo>
                  <a:cubicBezTo>
                    <a:pt x="3695700" y="570230"/>
                    <a:pt x="3724910" y="850900"/>
                    <a:pt x="3713480" y="1009650"/>
                  </a:cubicBezTo>
                  <a:cubicBezTo>
                    <a:pt x="3700780" y="1198880"/>
                    <a:pt x="3641090" y="1422400"/>
                    <a:pt x="3601720" y="1625600"/>
                  </a:cubicBezTo>
                  <a:cubicBezTo>
                    <a:pt x="3563620" y="1826260"/>
                    <a:pt x="3517900" y="2034540"/>
                    <a:pt x="3482340" y="2219960"/>
                  </a:cubicBezTo>
                  <a:cubicBezTo>
                    <a:pt x="3450590" y="2382520"/>
                    <a:pt x="3422650" y="2526030"/>
                    <a:pt x="3394710" y="2678430"/>
                  </a:cubicBezTo>
                  <a:cubicBezTo>
                    <a:pt x="3366770" y="2829560"/>
                    <a:pt x="3335020" y="3030220"/>
                    <a:pt x="3315970" y="3130550"/>
                  </a:cubicBezTo>
                  <a:cubicBezTo>
                    <a:pt x="3307080" y="3181350"/>
                    <a:pt x="3302000" y="3215640"/>
                    <a:pt x="3294380" y="3244850"/>
                  </a:cubicBezTo>
                  <a:cubicBezTo>
                    <a:pt x="3290570" y="3263900"/>
                    <a:pt x="3285490" y="3275330"/>
                    <a:pt x="3280410" y="3290570"/>
                  </a:cubicBezTo>
                  <a:cubicBezTo>
                    <a:pt x="3276600" y="3304540"/>
                    <a:pt x="3267710" y="3335020"/>
                    <a:pt x="3266440" y="3335020"/>
                  </a:cubicBezTo>
                  <a:cubicBezTo>
                    <a:pt x="3266440" y="3336290"/>
                    <a:pt x="3251200" y="3362960"/>
                    <a:pt x="3242310" y="3375660"/>
                  </a:cubicBezTo>
                  <a:cubicBezTo>
                    <a:pt x="3234690" y="3389630"/>
                    <a:pt x="3218180" y="3416300"/>
                    <a:pt x="3218180" y="3416300"/>
                  </a:cubicBezTo>
                  <a:cubicBezTo>
                    <a:pt x="3218180" y="3417570"/>
                    <a:pt x="3195320" y="3439160"/>
                    <a:pt x="3185160" y="3450590"/>
                  </a:cubicBezTo>
                  <a:cubicBezTo>
                    <a:pt x="3173730" y="3462020"/>
                    <a:pt x="3152140" y="3483610"/>
                    <a:pt x="3150870" y="3483610"/>
                  </a:cubicBezTo>
                  <a:cubicBezTo>
                    <a:pt x="3150870" y="3484880"/>
                    <a:pt x="3124200" y="3500120"/>
                    <a:pt x="3110230" y="3509010"/>
                  </a:cubicBezTo>
                  <a:cubicBezTo>
                    <a:pt x="3097530" y="3516630"/>
                    <a:pt x="3070860" y="3533140"/>
                    <a:pt x="3070860" y="3533140"/>
                  </a:cubicBezTo>
                  <a:cubicBezTo>
                    <a:pt x="3069590" y="3534410"/>
                    <a:pt x="3040380" y="3543300"/>
                    <a:pt x="3025140" y="3548380"/>
                  </a:cubicBezTo>
                  <a:cubicBezTo>
                    <a:pt x="3009900" y="3552190"/>
                    <a:pt x="2980690" y="3562350"/>
                    <a:pt x="2979420" y="3562350"/>
                  </a:cubicBezTo>
                  <a:cubicBezTo>
                    <a:pt x="2979420" y="3562350"/>
                    <a:pt x="2947670" y="3564890"/>
                    <a:pt x="2932430" y="3564890"/>
                  </a:cubicBezTo>
                  <a:cubicBezTo>
                    <a:pt x="2917190" y="3566160"/>
                    <a:pt x="2885440" y="3568700"/>
                    <a:pt x="2885440" y="3568700"/>
                  </a:cubicBezTo>
                  <a:cubicBezTo>
                    <a:pt x="2884170" y="3568700"/>
                    <a:pt x="2853690" y="3562350"/>
                    <a:pt x="2838450" y="3559810"/>
                  </a:cubicBezTo>
                  <a:cubicBezTo>
                    <a:pt x="2823210" y="3557270"/>
                    <a:pt x="2792730" y="3552190"/>
                    <a:pt x="2791460" y="3552190"/>
                  </a:cubicBezTo>
                  <a:cubicBezTo>
                    <a:pt x="2791460" y="3552190"/>
                    <a:pt x="2762250" y="3539490"/>
                    <a:pt x="2748280" y="3533140"/>
                  </a:cubicBezTo>
                  <a:cubicBezTo>
                    <a:pt x="2734310" y="3525520"/>
                    <a:pt x="2705100" y="3514090"/>
                    <a:pt x="2705100" y="3512820"/>
                  </a:cubicBezTo>
                  <a:cubicBezTo>
                    <a:pt x="2703830" y="3512820"/>
                    <a:pt x="2679700" y="3493770"/>
                    <a:pt x="2667000" y="3483610"/>
                  </a:cubicBezTo>
                  <a:cubicBezTo>
                    <a:pt x="2655570" y="3474720"/>
                    <a:pt x="2630170" y="3455670"/>
                    <a:pt x="2630170" y="3455670"/>
                  </a:cubicBezTo>
                  <a:cubicBezTo>
                    <a:pt x="2628900" y="3454400"/>
                    <a:pt x="2609850" y="3430270"/>
                    <a:pt x="2600960" y="3417570"/>
                  </a:cubicBezTo>
                  <a:cubicBezTo>
                    <a:pt x="2590800" y="3404870"/>
                    <a:pt x="2571750" y="3380740"/>
                    <a:pt x="2570480" y="3380740"/>
                  </a:cubicBezTo>
                  <a:cubicBezTo>
                    <a:pt x="2570480" y="3379470"/>
                    <a:pt x="2557780" y="3351530"/>
                    <a:pt x="2551430" y="3337560"/>
                  </a:cubicBezTo>
                  <a:cubicBezTo>
                    <a:pt x="2545080" y="3323590"/>
                    <a:pt x="2532380" y="3294380"/>
                    <a:pt x="2531110" y="3294380"/>
                  </a:cubicBezTo>
                  <a:cubicBezTo>
                    <a:pt x="2531110" y="3293110"/>
                    <a:pt x="2526030" y="3262630"/>
                    <a:pt x="2523490" y="3247390"/>
                  </a:cubicBezTo>
                  <a:cubicBezTo>
                    <a:pt x="2519680" y="3232150"/>
                    <a:pt x="2514600" y="3201670"/>
                    <a:pt x="2514600" y="3200400"/>
                  </a:cubicBezTo>
                  <a:cubicBezTo>
                    <a:pt x="2514600" y="3200400"/>
                    <a:pt x="2515870" y="3169920"/>
                    <a:pt x="2517140" y="3153410"/>
                  </a:cubicBezTo>
                  <a:cubicBezTo>
                    <a:pt x="2517140" y="3138170"/>
                    <a:pt x="2519680" y="3107690"/>
                    <a:pt x="2519680" y="3106420"/>
                  </a:cubicBezTo>
                  <a:cubicBezTo>
                    <a:pt x="2519680" y="3106420"/>
                    <a:pt x="2519680" y="3096260"/>
                    <a:pt x="2517140" y="3096260"/>
                  </a:cubicBezTo>
                  <a:cubicBezTo>
                    <a:pt x="2515870" y="3094990"/>
                    <a:pt x="2510790" y="3102610"/>
                    <a:pt x="2508250" y="3110230"/>
                  </a:cubicBezTo>
                  <a:cubicBezTo>
                    <a:pt x="2499360" y="3140710"/>
                    <a:pt x="2512060" y="3274060"/>
                    <a:pt x="2506980" y="3331210"/>
                  </a:cubicBezTo>
                  <a:cubicBezTo>
                    <a:pt x="2503170" y="3369310"/>
                    <a:pt x="2499360" y="3394710"/>
                    <a:pt x="2490470" y="3425190"/>
                  </a:cubicBezTo>
                  <a:cubicBezTo>
                    <a:pt x="2481580" y="3455670"/>
                    <a:pt x="2467610" y="3487420"/>
                    <a:pt x="2453640" y="3512820"/>
                  </a:cubicBezTo>
                  <a:cubicBezTo>
                    <a:pt x="2440940" y="3533140"/>
                    <a:pt x="2421890" y="3545840"/>
                    <a:pt x="2411730" y="3566160"/>
                  </a:cubicBezTo>
                  <a:cubicBezTo>
                    <a:pt x="2401570" y="3590290"/>
                    <a:pt x="2401570" y="3611880"/>
                    <a:pt x="2395220" y="3649980"/>
                  </a:cubicBezTo>
                  <a:cubicBezTo>
                    <a:pt x="2379980" y="3737610"/>
                    <a:pt x="2341880" y="4001770"/>
                    <a:pt x="2332990" y="4075430"/>
                  </a:cubicBezTo>
                  <a:cubicBezTo>
                    <a:pt x="2330450" y="4100830"/>
                    <a:pt x="2331720" y="4110990"/>
                    <a:pt x="2327910" y="4127500"/>
                  </a:cubicBezTo>
                  <a:cubicBezTo>
                    <a:pt x="2326640" y="4144010"/>
                    <a:pt x="2321560" y="4159250"/>
                    <a:pt x="2319020" y="4174490"/>
                  </a:cubicBezTo>
                  <a:cubicBezTo>
                    <a:pt x="2315210" y="4189730"/>
                    <a:pt x="2308860" y="4220210"/>
                    <a:pt x="2308860" y="4220210"/>
                  </a:cubicBezTo>
                  <a:cubicBezTo>
                    <a:pt x="2308860" y="4221480"/>
                    <a:pt x="2292350" y="4257040"/>
                    <a:pt x="2288540" y="4263390"/>
                  </a:cubicBezTo>
                  <a:cubicBezTo>
                    <a:pt x="2287270" y="4265930"/>
                    <a:pt x="2286000" y="4264660"/>
                    <a:pt x="2286000" y="4268470"/>
                  </a:cubicBezTo>
                  <a:cubicBezTo>
                    <a:pt x="2283460" y="4295140"/>
                    <a:pt x="2388870" y="4618990"/>
                    <a:pt x="2386330" y="4691380"/>
                  </a:cubicBezTo>
                  <a:cubicBezTo>
                    <a:pt x="2386330" y="4716780"/>
                    <a:pt x="2369820" y="4726940"/>
                    <a:pt x="2371090" y="4742180"/>
                  </a:cubicBezTo>
                  <a:cubicBezTo>
                    <a:pt x="2372360" y="4754880"/>
                    <a:pt x="2385060" y="4766310"/>
                    <a:pt x="2392680" y="4777740"/>
                  </a:cubicBezTo>
                  <a:cubicBezTo>
                    <a:pt x="2401570" y="4790440"/>
                    <a:pt x="2414270" y="4801870"/>
                    <a:pt x="2419350" y="4812030"/>
                  </a:cubicBezTo>
                  <a:cubicBezTo>
                    <a:pt x="2423160" y="4819650"/>
                    <a:pt x="2423160" y="4826000"/>
                    <a:pt x="2425700" y="4832350"/>
                  </a:cubicBezTo>
                  <a:cubicBezTo>
                    <a:pt x="2429510" y="4838700"/>
                    <a:pt x="2434590" y="4843780"/>
                    <a:pt x="2437130" y="4851400"/>
                  </a:cubicBezTo>
                  <a:cubicBezTo>
                    <a:pt x="2440940" y="4861560"/>
                    <a:pt x="2442210" y="4879340"/>
                    <a:pt x="2446020" y="4892040"/>
                  </a:cubicBezTo>
                  <a:cubicBezTo>
                    <a:pt x="2449830" y="4906010"/>
                    <a:pt x="2458720" y="4921250"/>
                    <a:pt x="2459990" y="4932680"/>
                  </a:cubicBezTo>
                  <a:cubicBezTo>
                    <a:pt x="2461260" y="4941570"/>
                    <a:pt x="2459990" y="4946650"/>
                    <a:pt x="2459990" y="4954270"/>
                  </a:cubicBezTo>
                  <a:cubicBezTo>
                    <a:pt x="2461260" y="4961890"/>
                    <a:pt x="2465070" y="4966970"/>
                    <a:pt x="2465070" y="4974590"/>
                  </a:cubicBezTo>
                  <a:cubicBezTo>
                    <a:pt x="2465070" y="4987290"/>
                    <a:pt x="2461260" y="5003800"/>
                    <a:pt x="2459990" y="5017770"/>
                  </a:cubicBezTo>
                  <a:cubicBezTo>
                    <a:pt x="2459990" y="5031740"/>
                    <a:pt x="2462530" y="5048250"/>
                    <a:pt x="2461260" y="5059680"/>
                  </a:cubicBezTo>
                  <a:cubicBezTo>
                    <a:pt x="2459990" y="5068570"/>
                    <a:pt x="2454910" y="5073650"/>
                    <a:pt x="2453640" y="5080000"/>
                  </a:cubicBezTo>
                  <a:cubicBezTo>
                    <a:pt x="2452370" y="5087620"/>
                    <a:pt x="2453640" y="5093970"/>
                    <a:pt x="2451100" y="5101590"/>
                  </a:cubicBezTo>
                  <a:cubicBezTo>
                    <a:pt x="2448560" y="5113020"/>
                    <a:pt x="2439670" y="5126990"/>
                    <a:pt x="2433320" y="5140960"/>
                  </a:cubicBezTo>
                  <a:cubicBezTo>
                    <a:pt x="2428240" y="5153660"/>
                    <a:pt x="2425700" y="5170170"/>
                    <a:pt x="2420620" y="5181600"/>
                  </a:cubicBezTo>
                  <a:cubicBezTo>
                    <a:pt x="2416810" y="5187950"/>
                    <a:pt x="2411730" y="5191760"/>
                    <a:pt x="2407920" y="5198110"/>
                  </a:cubicBezTo>
                  <a:cubicBezTo>
                    <a:pt x="2404110" y="5204460"/>
                    <a:pt x="2402840" y="5210810"/>
                    <a:pt x="2399030" y="5217160"/>
                  </a:cubicBezTo>
                  <a:cubicBezTo>
                    <a:pt x="2392680" y="5227320"/>
                    <a:pt x="2378710" y="5237480"/>
                    <a:pt x="2369820" y="5248910"/>
                  </a:cubicBezTo>
                  <a:cubicBezTo>
                    <a:pt x="2359660" y="5259070"/>
                    <a:pt x="2352040" y="5274310"/>
                    <a:pt x="2343150" y="5283200"/>
                  </a:cubicBezTo>
                  <a:cubicBezTo>
                    <a:pt x="2338070" y="5288280"/>
                    <a:pt x="2331720" y="5290820"/>
                    <a:pt x="2326640" y="5294630"/>
                  </a:cubicBezTo>
                  <a:cubicBezTo>
                    <a:pt x="2320290" y="5299710"/>
                    <a:pt x="2317750" y="5304790"/>
                    <a:pt x="2311400" y="5309870"/>
                  </a:cubicBezTo>
                  <a:cubicBezTo>
                    <a:pt x="2302510" y="5317490"/>
                    <a:pt x="2286000" y="5322570"/>
                    <a:pt x="2273300" y="5330190"/>
                  </a:cubicBezTo>
                  <a:cubicBezTo>
                    <a:pt x="2261870" y="5337810"/>
                    <a:pt x="2249170" y="5349240"/>
                    <a:pt x="2239010" y="5354320"/>
                  </a:cubicBezTo>
                  <a:cubicBezTo>
                    <a:pt x="2231390" y="5358130"/>
                    <a:pt x="2225040" y="5358130"/>
                    <a:pt x="2217420" y="5360670"/>
                  </a:cubicBezTo>
                  <a:cubicBezTo>
                    <a:pt x="2211070" y="5363210"/>
                    <a:pt x="2207260" y="5368290"/>
                    <a:pt x="2199640" y="5370830"/>
                  </a:cubicBezTo>
                  <a:cubicBezTo>
                    <a:pt x="2188210" y="5374640"/>
                    <a:pt x="2170430" y="5374640"/>
                    <a:pt x="2156460" y="5377180"/>
                  </a:cubicBezTo>
                  <a:cubicBezTo>
                    <a:pt x="2142490" y="5380990"/>
                    <a:pt x="2127250" y="5387340"/>
                    <a:pt x="2115820" y="5388610"/>
                  </a:cubicBezTo>
                  <a:cubicBezTo>
                    <a:pt x="2108200" y="5389880"/>
                    <a:pt x="2101850" y="5387340"/>
                    <a:pt x="2094230" y="5388610"/>
                  </a:cubicBezTo>
                  <a:cubicBezTo>
                    <a:pt x="2087880" y="5388610"/>
                    <a:pt x="2081530" y="5391150"/>
                    <a:pt x="2073910" y="5391150"/>
                  </a:cubicBezTo>
                  <a:cubicBezTo>
                    <a:pt x="2061210" y="5391150"/>
                    <a:pt x="2045970" y="5386070"/>
                    <a:pt x="2030730" y="5384800"/>
                  </a:cubicBezTo>
                  <a:cubicBezTo>
                    <a:pt x="2016760" y="5383530"/>
                    <a:pt x="2000250" y="5384800"/>
                    <a:pt x="1988820" y="5382260"/>
                  </a:cubicBezTo>
                  <a:cubicBezTo>
                    <a:pt x="1981200" y="5380990"/>
                    <a:pt x="1976120" y="5377180"/>
                    <a:pt x="1968500" y="5374640"/>
                  </a:cubicBezTo>
                  <a:cubicBezTo>
                    <a:pt x="1962150" y="5373370"/>
                    <a:pt x="1955800" y="5374640"/>
                    <a:pt x="1948180" y="5370830"/>
                  </a:cubicBezTo>
                  <a:cubicBezTo>
                    <a:pt x="1936750" y="5368290"/>
                    <a:pt x="1922780" y="5358130"/>
                    <a:pt x="1910080" y="5351780"/>
                  </a:cubicBezTo>
                  <a:cubicBezTo>
                    <a:pt x="1897380" y="5345430"/>
                    <a:pt x="1879600" y="5341620"/>
                    <a:pt x="1870710" y="5336540"/>
                  </a:cubicBezTo>
                  <a:cubicBezTo>
                    <a:pt x="1863090" y="5331460"/>
                    <a:pt x="1859280" y="5326380"/>
                    <a:pt x="1854200" y="5322570"/>
                  </a:cubicBezTo>
                  <a:cubicBezTo>
                    <a:pt x="1847850" y="5318760"/>
                    <a:pt x="1841500" y="5317490"/>
                    <a:pt x="1835150" y="5312410"/>
                  </a:cubicBezTo>
                  <a:cubicBezTo>
                    <a:pt x="1824990" y="5304790"/>
                    <a:pt x="1816100" y="5290820"/>
                    <a:pt x="1805940" y="5281930"/>
                  </a:cubicBezTo>
                  <a:cubicBezTo>
                    <a:pt x="1794510" y="5271770"/>
                    <a:pt x="1778000" y="5261610"/>
                    <a:pt x="1772920" y="5253990"/>
                  </a:cubicBezTo>
                  <a:cubicBezTo>
                    <a:pt x="1770380" y="5250180"/>
                    <a:pt x="1770380" y="5246370"/>
                    <a:pt x="1767840" y="5242560"/>
                  </a:cubicBezTo>
                  <a:cubicBezTo>
                    <a:pt x="1764030" y="5236210"/>
                    <a:pt x="1752600" y="5228590"/>
                    <a:pt x="1747520" y="5219700"/>
                  </a:cubicBezTo>
                  <a:cubicBezTo>
                    <a:pt x="1739900" y="5209540"/>
                    <a:pt x="1737360" y="5182870"/>
                    <a:pt x="1729740" y="5184140"/>
                  </a:cubicBezTo>
                  <a:cubicBezTo>
                    <a:pt x="1704340" y="5185410"/>
                    <a:pt x="1619250" y="5615940"/>
                    <a:pt x="1595120" y="5715000"/>
                  </a:cubicBezTo>
                  <a:cubicBezTo>
                    <a:pt x="1586230" y="5753100"/>
                    <a:pt x="1577340" y="5795010"/>
                    <a:pt x="1577340" y="5795010"/>
                  </a:cubicBezTo>
                  <a:cubicBezTo>
                    <a:pt x="1577340" y="5796280"/>
                    <a:pt x="1565910" y="5824220"/>
                    <a:pt x="1560830" y="5839460"/>
                  </a:cubicBezTo>
                  <a:cubicBezTo>
                    <a:pt x="1555750" y="5854700"/>
                    <a:pt x="1544320" y="5883910"/>
                    <a:pt x="1544320" y="5883910"/>
                  </a:cubicBezTo>
                  <a:cubicBezTo>
                    <a:pt x="1544320" y="5885180"/>
                    <a:pt x="1526540" y="5910580"/>
                    <a:pt x="1517650" y="5923280"/>
                  </a:cubicBezTo>
                  <a:cubicBezTo>
                    <a:pt x="1508760" y="5935980"/>
                    <a:pt x="1492250" y="5962650"/>
                    <a:pt x="1492250" y="5962650"/>
                  </a:cubicBezTo>
                  <a:cubicBezTo>
                    <a:pt x="1492250" y="5962650"/>
                    <a:pt x="1492250" y="5962650"/>
                    <a:pt x="1490980" y="5962650"/>
                  </a:cubicBezTo>
                  <a:cubicBezTo>
                    <a:pt x="1490980" y="5963920"/>
                    <a:pt x="1468120" y="5984240"/>
                    <a:pt x="1456690" y="5994400"/>
                  </a:cubicBezTo>
                  <a:cubicBezTo>
                    <a:pt x="1445260" y="6005830"/>
                    <a:pt x="1422400" y="6026150"/>
                    <a:pt x="1421130" y="6026150"/>
                  </a:cubicBezTo>
                  <a:cubicBezTo>
                    <a:pt x="1421130" y="6027420"/>
                    <a:pt x="1393190" y="6041390"/>
                    <a:pt x="1379220" y="6049010"/>
                  </a:cubicBezTo>
                  <a:cubicBezTo>
                    <a:pt x="1365250" y="6056630"/>
                    <a:pt x="1338580" y="6071870"/>
                    <a:pt x="1338580" y="6071870"/>
                  </a:cubicBezTo>
                  <a:cubicBezTo>
                    <a:pt x="1337310" y="6071870"/>
                    <a:pt x="1338580" y="6071870"/>
                    <a:pt x="1337310" y="6071870"/>
                  </a:cubicBezTo>
                  <a:cubicBezTo>
                    <a:pt x="1337310" y="6071870"/>
                    <a:pt x="1306830" y="6079490"/>
                    <a:pt x="1291590" y="6083300"/>
                  </a:cubicBezTo>
                  <a:cubicBezTo>
                    <a:pt x="1276350" y="6088380"/>
                    <a:pt x="1247140" y="6096000"/>
                    <a:pt x="1245870" y="6096000"/>
                  </a:cubicBezTo>
                  <a:cubicBezTo>
                    <a:pt x="1245870" y="6096000"/>
                    <a:pt x="1214120" y="6096000"/>
                    <a:pt x="1198880" y="6096000"/>
                  </a:cubicBezTo>
                  <a:cubicBezTo>
                    <a:pt x="1182370" y="6097270"/>
                    <a:pt x="1151890" y="6097270"/>
                    <a:pt x="1150620" y="6097270"/>
                  </a:cubicBezTo>
                  <a:cubicBezTo>
                    <a:pt x="1150620" y="6097270"/>
                    <a:pt x="1120140" y="6089650"/>
                    <a:pt x="1104900" y="6085840"/>
                  </a:cubicBezTo>
                  <a:cubicBezTo>
                    <a:pt x="1089660" y="6083300"/>
                    <a:pt x="1059180" y="6075680"/>
                    <a:pt x="1059180" y="6075680"/>
                  </a:cubicBezTo>
                  <a:cubicBezTo>
                    <a:pt x="1057910" y="6075680"/>
                    <a:pt x="1029970" y="6061710"/>
                    <a:pt x="1016000" y="6054090"/>
                  </a:cubicBezTo>
                  <a:cubicBezTo>
                    <a:pt x="1002030" y="6046470"/>
                    <a:pt x="974090" y="6032500"/>
                    <a:pt x="974090" y="6032500"/>
                  </a:cubicBezTo>
                  <a:cubicBezTo>
                    <a:pt x="974090" y="6032500"/>
                    <a:pt x="949960" y="6012180"/>
                    <a:pt x="938530" y="6002020"/>
                  </a:cubicBezTo>
                  <a:cubicBezTo>
                    <a:pt x="925830" y="5990590"/>
                    <a:pt x="902970" y="5971540"/>
                    <a:pt x="901700" y="5970270"/>
                  </a:cubicBezTo>
                  <a:cubicBezTo>
                    <a:pt x="901700" y="5970270"/>
                    <a:pt x="883920" y="5944870"/>
                    <a:pt x="875030" y="5932170"/>
                  </a:cubicBezTo>
                  <a:cubicBezTo>
                    <a:pt x="866140" y="5919470"/>
                    <a:pt x="847090" y="5894070"/>
                    <a:pt x="847090" y="5892800"/>
                  </a:cubicBezTo>
                  <a:cubicBezTo>
                    <a:pt x="847090" y="5892800"/>
                    <a:pt x="835660" y="5863590"/>
                    <a:pt x="830580" y="5849620"/>
                  </a:cubicBezTo>
                  <a:cubicBezTo>
                    <a:pt x="824230" y="5834380"/>
                    <a:pt x="812800" y="5805170"/>
                    <a:pt x="812800" y="5805170"/>
                  </a:cubicBezTo>
                  <a:cubicBezTo>
                    <a:pt x="812800" y="5803900"/>
                    <a:pt x="807720" y="5773420"/>
                    <a:pt x="806450" y="5758180"/>
                  </a:cubicBezTo>
                  <a:cubicBezTo>
                    <a:pt x="803910" y="5741670"/>
                    <a:pt x="800100" y="5711190"/>
                    <a:pt x="800100" y="5711190"/>
                  </a:cubicBezTo>
                  <a:cubicBezTo>
                    <a:pt x="800100" y="5709920"/>
                    <a:pt x="803910" y="5679440"/>
                    <a:pt x="805180" y="5664200"/>
                  </a:cubicBezTo>
                  <a:cubicBezTo>
                    <a:pt x="806450" y="5647690"/>
                    <a:pt x="810260" y="5617210"/>
                    <a:pt x="810260" y="5615940"/>
                  </a:cubicBezTo>
                  <a:cubicBezTo>
                    <a:pt x="810260" y="5615940"/>
                    <a:pt x="834390" y="5022850"/>
                    <a:pt x="861060" y="4836160"/>
                  </a:cubicBezTo>
                  <a:cubicBezTo>
                    <a:pt x="876300" y="4732020"/>
                    <a:pt x="916940" y="4644390"/>
                    <a:pt x="915670" y="4592320"/>
                  </a:cubicBezTo>
                  <a:cubicBezTo>
                    <a:pt x="915670" y="4569460"/>
                    <a:pt x="916940" y="4549140"/>
                    <a:pt x="901700" y="4541520"/>
                  </a:cubicBezTo>
                  <a:cubicBezTo>
                    <a:pt x="864870" y="4521200"/>
                    <a:pt x="688340" y="4679950"/>
                    <a:pt x="594360" y="4652010"/>
                  </a:cubicBezTo>
                  <a:cubicBezTo>
                    <a:pt x="474980" y="4615180"/>
                    <a:pt x="374650" y="4385310"/>
                    <a:pt x="278130" y="4231640"/>
                  </a:cubicBezTo>
                  <a:cubicBezTo>
                    <a:pt x="173990" y="4064000"/>
                    <a:pt x="0" y="3679190"/>
                    <a:pt x="0" y="3679190"/>
                  </a:cubicBezTo>
                  <a:moveTo>
                    <a:pt x="2508250" y="3068320"/>
                  </a:moveTo>
                  <a:cubicBezTo>
                    <a:pt x="2509520" y="3089910"/>
                    <a:pt x="2508250" y="3067050"/>
                    <a:pt x="2508250" y="3067050"/>
                  </a:cubicBezTo>
                  <a:cubicBezTo>
                    <a:pt x="2508250" y="3067050"/>
                    <a:pt x="2508250" y="3068320"/>
                    <a:pt x="2508250" y="3068320"/>
                  </a:cubicBezTo>
                </a:path>
              </a:pathLst>
            </a:custGeom>
            <a:solidFill>
              <a:srgbClr val="FFFFFF"/>
            </a:solidFill>
            <a:ln cap="sq">
              <a:noFill/>
              <a:prstDash val="solid"/>
              <a:miter/>
            </a:ln>
          </p:spPr>
        </p:sp>
      </p:grpSp>
      <p:grpSp>
        <p:nvGrpSpPr>
          <p:cNvPr name="Group 7" id="7"/>
          <p:cNvGrpSpPr/>
          <p:nvPr/>
        </p:nvGrpSpPr>
        <p:grpSpPr>
          <a:xfrm rot="0">
            <a:off x="16393477" y="-57150"/>
            <a:ext cx="1765935" cy="3762375"/>
            <a:chOff x="0" y="0"/>
            <a:chExt cx="2354580" cy="5016500"/>
          </a:xfrm>
        </p:grpSpPr>
        <p:sp>
          <p:nvSpPr>
            <p:cNvPr name="Freeform 8" id="8"/>
            <p:cNvSpPr/>
            <p:nvPr/>
          </p:nvSpPr>
          <p:spPr>
            <a:xfrm flipH="false" flipV="false" rot="0">
              <a:off x="50800" y="10160"/>
              <a:ext cx="2284730" cy="4955540"/>
            </a:xfrm>
            <a:custGeom>
              <a:avLst/>
              <a:gdLst/>
              <a:ahLst/>
              <a:cxnLst/>
              <a:rect r="r" b="b" t="t" l="l"/>
              <a:pathLst>
                <a:path h="4955540" w="2284730">
                  <a:moveTo>
                    <a:pt x="0" y="1332230"/>
                  </a:moveTo>
                  <a:cubicBezTo>
                    <a:pt x="35560" y="772160"/>
                    <a:pt x="105410" y="638810"/>
                    <a:pt x="166370" y="514350"/>
                  </a:cubicBezTo>
                  <a:cubicBezTo>
                    <a:pt x="224790" y="392430"/>
                    <a:pt x="257810" y="247650"/>
                    <a:pt x="363220" y="168910"/>
                  </a:cubicBezTo>
                  <a:cubicBezTo>
                    <a:pt x="486410" y="76200"/>
                    <a:pt x="750570" y="0"/>
                    <a:pt x="894080" y="40640"/>
                  </a:cubicBezTo>
                  <a:cubicBezTo>
                    <a:pt x="1019810" y="77470"/>
                    <a:pt x="1125220" y="219710"/>
                    <a:pt x="1193800" y="342900"/>
                  </a:cubicBezTo>
                  <a:cubicBezTo>
                    <a:pt x="1266190" y="473710"/>
                    <a:pt x="1273810" y="678180"/>
                    <a:pt x="1301750" y="814070"/>
                  </a:cubicBezTo>
                  <a:cubicBezTo>
                    <a:pt x="1323340" y="916940"/>
                    <a:pt x="1344930" y="1033780"/>
                    <a:pt x="1351280" y="1084580"/>
                  </a:cubicBezTo>
                  <a:cubicBezTo>
                    <a:pt x="1353820" y="1104900"/>
                    <a:pt x="1352550" y="1113790"/>
                    <a:pt x="1355090" y="1127760"/>
                  </a:cubicBezTo>
                  <a:cubicBezTo>
                    <a:pt x="1356360" y="1141730"/>
                    <a:pt x="1361440" y="1158240"/>
                    <a:pt x="1362710" y="1169670"/>
                  </a:cubicBezTo>
                  <a:cubicBezTo>
                    <a:pt x="1362710" y="1177290"/>
                    <a:pt x="1358900" y="1183640"/>
                    <a:pt x="1358900" y="1191260"/>
                  </a:cubicBezTo>
                  <a:cubicBezTo>
                    <a:pt x="1358900" y="1197610"/>
                    <a:pt x="1361440" y="1203960"/>
                    <a:pt x="1360170" y="1211580"/>
                  </a:cubicBezTo>
                  <a:cubicBezTo>
                    <a:pt x="1358900" y="1224280"/>
                    <a:pt x="1352550" y="1239520"/>
                    <a:pt x="1350010" y="1253490"/>
                  </a:cubicBezTo>
                  <a:cubicBezTo>
                    <a:pt x="1346200" y="1267460"/>
                    <a:pt x="1346200" y="1283970"/>
                    <a:pt x="1343660" y="1295400"/>
                  </a:cubicBezTo>
                  <a:cubicBezTo>
                    <a:pt x="1341120" y="1303020"/>
                    <a:pt x="1336040" y="1308100"/>
                    <a:pt x="1333500" y="1314450"/>
                  </a:cubicBezTo>
                  <a:cubicBezTo>
                    <a:pt x="1330960" y="1320800"/>
                    <a:pt x="1330960" y="1328420"/>
                    <a:pt x="1328420" y="1334770"/>
                  </a:cubicBezTo>
                  <a:cubicBezTo>
                    <a:pt x="1323340" y="1346200"/>
                    <a:pt x="1311910" y="1358900"/>
                    <a:pt x="1304290" y="1371600"/>
                  </a:cubicBezTo>
                  <a:cubicBezTo>
                    <a:pt x="1296670" y="1383030"/>
                    <a:pt x="1291590" y="1399540"/>
                    <a:pt x="1285240" y="1408430"/>
                  </a:cubicBezTo>
                  <a:cubicBezTo>
                    <a:pt x="1280160" y="1416050"/>
                    <a:pt x="1273810" y="1418590"/>
                    <a:pt x="1270000" y="1423670"/>
                  </a:cubicBezTo>
                  <a:cubicBezTo>
                    <a:pt x="1264920" y="1428750"/>
                    <a:pt x="1263650" y="1435100"/>
                    <a:pt x="1257300" y="1441450"/>
                  </a:cubicBezTo>
                  <a:cubicBezTo>
                    <a:pt x="1249680" y="1450340"/>
                    <a:pt x="1234440" y="1459230"/>
                    <a:pt x="1224280" y="1468120"/>
                  </a:cubicBezTo>
                  <a:cubicBezTo>
                    <a:pt x="1212850" y="1477010"/>
                    <a:pt x="1202690" y="1490980"/>
                    <a:pt x="1193800" y="1497330"/>
                  </a:cubicBezTo>
                  <a:cubicBezTo>
                    <a:pt x="1186180" y="1502410"/>
                    <a:pt x="1179830" y="1503680"/>
                    <a:pt x="1174750" y="1507490"/>
                  </a:cubicBezTo>
                  <a:cubicBezTo>
                    <a:pt x="1168400" y="1510030"/>
                    <a:pt x="1162050" y="1517650"/>
                    <a:pt x="1156970" y="1520190"/>
                  </a:cubicBezTo>
                  <a:cubicBezTo>
                    <a:pt x="1153160" y="1521460"/>
                    <a:pt x="1148080" y="1520190"/>
                    <a:pt x="1146810" y="1524000"/>
                  </a:cubicBezTo>
                  <a:cubicBezTo>
                    <a:pt x="1144270" y="1537970"/>
                    <a:pt x="1240790" y="1624330"/>
                    <a:pt x="1299210" y="1685290"/>
                  </a:cubicBezTo>
                  <a:cubicBezTo>
                    <a:pt x="1375410" y="1767840"/>
                    <a:pt x="1465580" y="1880870"/>
                    <a:pt x="1568450" y="1976120"/>
                  </a:cubicBezTo>
                  <a:cubicBezTo>
                    <a:pt x="1687830" y="2084070"/>
                    <a:pt x="1860550" y="2185670"/>
                    <a:pt x="1979930" y="2294890"/>
                  </a:cubicBezTo>
                  <a:cubicBezTo>
                    <a:pt x="2084070" y="2390140"/>
                    <a:pt x="2226310" y="2463800"/>
                    <a:pt x="2251710" y="2588260"/>
                  </a:cubicBezTo>
                  <a:cubicBezTo>
                    <a:pt x="2284730" y="2739390"/>
                    <a:pt x="2143760" y="3002280"/>
                    <a:pt x="2059940" y="3158490"/>
                  </a:cubicBezTo>
                  <a:cubicBezTo>
                    <a:pt x="1991360" y="3285490"/>
                    <a:pt x="1832610" y="3441700"/>
                    <a:pt x="1813560" y="3470910"/>
                  </a:cubicBezTo>
                  <a:cubicBezTo>
                    <a:pt x="1811020" y="3475990"/>
                    <a:pt x="1812290" y="3475990"/>
                    <a:pt x="1809750" y="3479800"/>
                  </a:cubicBezTo>
                  <a:cubicBezTo>
                    <a:pt x="1804670" y="3488690"/>
                    <a:pt x="1798320" y="3500120"/>
                    <a:pt x="1786890" y="3521710"/>
                  </a:cubicBezTo>
                  <a:cubicBezTo>
                    <a:pt x="1752600" y="3586480"/>
                    <a:pt x="1664970" y="3779520"/>
                    <a:pt x="1574800" y="3925570"/>
                  </a:cubicBezTo>
                  <a:cubicBezTo>
                    <a:pt x="1455420" y="4116070"/>
                    <a:pt x="1116330" y="4552950"/>
                    <a:pt x="1116330" y="4554220"/>
                  </a:cubicBezTo>
                  <a:cubicBezTo>
                    <a:pt x="1116330" y="4555490"/>
                    <a:pt x="1112520" y="4585970"/>
                    <a:pt x="1111250" y="4601210"/>
                  </a:cubicBezTo>
                  <a:cubicBezTo>
                    <a:pt x="1109980" y="4616450"/>
                    <a:pt x="1107440" y="4648200"/>
                    <a:pt x="1107440" y="4648200"/>
                  </a:cubicBezTo>
                  <a:cubicBezTo>
                    <a:pt x="1106170" y="4649470"/>
                    <a:pt x="1096010" y="4678680"/>
                    <a:pt x="1090930" y="4693920"/>
                  </a:cubicBezTo>
                  <a:cubicBezTo>
                    <a:pt x="1085850" y="4707890"/>
                    <a:pt x="1075690" y="4737100"/>
                    <a:pt x="1075690" y="4738370"/>
                  </a:cubicBezTo>
                  <a:cubicBezTo>
                    <a:pt x="1075690" y="4738370"/>
                    <a:pt x="1057910" y="4765040"/>
                    <a:pt x="1049020" y="4777740"/>
                  </a:cubicBezTo>
                  <a:cubicBezTo>
                    <a:pt x="1041400" y="4790440"/>
                    <a:pt x="1023620" y="4817110"/>
                    <a:pt x="1023620" y="4817110"/>
                  </a:cubicBezTo>
                  <a:cubicBezTo>
                    <a:pt x="1023620" y="4818380"/>
                    <a:pt x="1000760" y="4838700"/>
                    <a:pt x="989330" y="4850130"/>
                  </a:cubicBezTo>
                  <a:cubicBezTo>
                    <a:pt x="976630" y="4860290"/>
                    <a:pt x="955040" y="4881880"/>
                    <a:pt x="953770" y="4881880"/>
                  </a:cubicBezTo>
                  <a:cubicBezTo>
                    <a:pt x="953770" y="4883150"/>
                    <a:pt x="925830" y="4897120"/>
                    <a:pt x="913130" y="4904740"/>
                  </a:cubicBezTo>
                  <a:cubicBezTo>
                    <a:pt x="899160" y="4913630"/>
                    <a:pt x="871220" y="4927600"/>
                    <a:pt x="871220" y="4928870"/>
                  </a:cubicBezTo>
                  <a:cubicBezTo>
                    <a:pt x="869950" y="4928870"/>
                    <a:pt x="840740" y="4936490"/>
                    <a:pt x="825500" y="4941570"/>
                  </a:cubicBezTo>
                  <a:cubicBezTo>
                    <a:pt x="810260" y="4945380"/>
                    <a:pt x="779780" y="4953000"/>
                    <a:pt x="779780" y="4953000"/>
                  </a:cubicBezTo>
                  <a:cubicBezTo>
                    <a:pt x="778510" y="4953000"/>
                    <a:pt x="748030" y="4954270"/>
                    <a:pt x="732790" y="4954270"/>
                  </a:cubicBezTo>
                  <a:cubicBezTo>
                    <a:pt x="716280" y="4955540"/>
                    <a:pt x="685800" y="4955540"/>
                    <a:pt x="684530" y="4955540"/>
                  </a:cubicBezTo>
                  <a:cubicBezTo>
                    <a:pt x="684530" y="4955540"/>
                    <a:pt x="654050" y="4949190"/>
                    <a:pt x="638810" y="4945380"/>
                  </a:cubicBezTo>
                  <a:cubicBezTo>
                    <a:pt x="623570" y="4942840"/>
                    <a:pt x="593090" y="4935220"/>
                    <a:pt x="591820" y="4935220"/>
                  </a:cubicBezTo>
                  <a:cubicBezTo>
                    <a:pt x="591820" y="4935220"/>
                    <a:pt x="563880" y="4921250"/>
                    <a:pt x="549910" y="4914900"/>
                  </a:cubicBezTo>
                  <a:cubicBezTo>
                    <a:pt x="534670" y="4907280"/>
                    <a:pt x="508000" y="4893310"/>
                    <a:pt x="506730" y="4893310"/>
                  </a:cubicBezTo>
                  <a:cubicBezTo>
                    <a:pt x="506730" y="4893310"/>
                    <a:pt x="482600" y="4872990"/>
                    <a:pt x="471170" y="4862830"/>
                  </a:cubicBezTo>
                  <a:cubicBezTo>
                    <a:pt x="458470" y="4852670"/>
                    <a:pt x="434340" y="4832350"/>
                    <a:pt x="434340" y="4832350"/>
                  </a:cubicBezTo>
                  <a:cubicBezTo>
                    <a:pt x="434340" y="4832350"/>
                    <a:pt x="415290" y="4806950"/>
                    <a:pt x="406400" y="4794250"/>
                  </a:cubicBezTo>
                  <a:cubicBezTo>
                    <a:pt x="397510" y="4781550"/>
                    <a:pt x="378460" y="4756150"/>
                    <a:pt x="378460" y="4756150"/>
                  </a:cubicBezTo>
                  <a:cubicBezTo>
                    <a:pt x="378460" y="4754880"/>
                    <a:pt x="365760" y="4725670"/>
                    <a:pt x="360680" y="4711700"/>
                  </a:cubicBezTo>
                  <a:cubicBezTo>
                    <a:pt x="355600" y="4699000"/>
                    <a:pt x="354330" y="4681220"/>
                    <a:pt x="345440" y="4674870"/>
                  </a:cubicBezTo>
                  <a:cubicBezTo>
                    <a:pt x="339090" y="4669790"/>
                    <a:pt x="318770" y="4672330"/>
                    <a:pt x="318770" y="4672330"/>
                  </a:cubicBezTo>
                  <a:cubicBezTo>
                    <a:pt x="317500" y="4672330"/>
                    <a:pt x="288290" y="4662170"/>
                    <a:pt x="273050" y="4657090"/>
                  </a:cubicBezTo>
                  <a:cubicBezTo>
                    <a:pt x="259080" y="4652010"/>
                    <a:pt x="228600" y="4641850"/>
                    <a:pt x="228600" y="4641850"/>
                  </a:cubicBezTo>
                  <a:cubicBezTo>
                    <a:pt x="227330" y="4641850"/>
                    <a:pt x="201930" y="4625340"/>
                    <a:pt x="187960" y="4616450"/>
                  </a:cubicBezTo>
                  <a:cubicBezTo>
                    <a:pt x="175260" y="4607560"/>
                    <a:pt x="148590" y="4591050"/>
                    <a:pt x="148590" y="4591050"/>
                  </a:cubicBezTo>
                  <a:cubicBezTo>
                    <a:pt x="148590" y="4589780"/>
                    <a:pt x="127000" y="4568190"/>
                    <a:pt x="115570" y="4556760"/>
                  </a:cubicBezTo>
                  <a:cubicBezTo>
                    <a:pt x="105410" y="4545330"/>
                    <a:pt x="83820" y="4522470"/>
                    <a:pt x="83820" y="4521200"/>
                  </a:cubicBezTo>
                  <a:cubicBezTo>
                    <a:pt x="82550" y="4521200"/>
                    <a:pt x="67310" y="4494530"/>
                    <a:pt x="59690" y="4480560"/>
                  </a:cubicBezTo>
                  <a:cubicBezTo>
                    <a:pt x="52070" y="4466590"/>
                    <a:pt x="36830" y="4439920"/>
                    <a:pt x="36830" y="4438650"/>
                  </a:cubicBezTo>
                  <a:cubicBezTo>
                    <a:pt x="35560" y="4438650"/>
                    <a:pt x="27940" y="4408170"/>
                    <a:pt x="24130" y="4392930"/>
                  </a:cubicBezTo>
                  <a:cubicBezTo>
                    <a:pt x="19050" y="4378960"/>
                    <a:pt x="10160" y="4348480"/>
                    <a:pt x="10160" y="4348480"/>
                  </a:cubicBezTo>
                  <a:cubicBezTo>
                    <a:pt x="10160" y="4347210"/>
                    <a:pt x="8890" y="4316730"/>
                    <a:pt x="8890" y="4300220"/>
                  </a:cubicBezTo>
                  <a:cubicBezTo>
                    <a:pt x="8890" y="4284980"/>
                    <a:pt x="7620" y="4253230"/>
                    <a:pt x="7620" y="4253230"/>
                  </a:cubicBezTo>
                  <a:cubicBezTo>
                    <a:pt x="7620" y="4251960"/>
                    <a:pt x="13970" y="4221480"/>
                    <a:pt x="17780" y="4206240"/>
                  </a:cubicBezTo>
                  <a:cubicBezTo>
                    <a:pt x="20320" y="4191000"/>
                    <a:pt x="26670" y="4160520"/>
                    <a:pt x="26670" y="4160520"/>
                  </a:cubicBezTo>
                  <a:cubicBezTo>
                    <a:pt x="26670" y="4159250"/>
                    <a:pt x="40640" y="4131310"/>
                    <a:pt x="46990" y="4117340"/>
                  </a:cubicBezTo>
                  <a:cubicBezTo>
                    <a:pt x="54610" y="4103370"/>
                    <a:pt x="67310" y="4075430"/>
                    <a:pt x="68580" y="4074160"/>
                  </a:cubicBezTo>
                  <a:cubicBezTo>
                    <a:pt x="69850" y="4074160"/>
                    <a:pt x="189230" y="3914140"/>
                    <a:pt x="237490" y="3859530"/>
                  </a:cubicBezTo>
                  <a:cubicBezTo>
                    <a:pt x="267970" y="3823970"/>
                    <a:pt x="300990" y="3820160"/>
                    <a:pt x="320040" y="3774440"/>
                  </a:cubicBezTo>
                  <a:cubicBezTo>
                    <a:pt x="359410" y="3677920"/>
                    <a:pt x="313690" y="3357880"/>
                    <a:pt x="320040" y="3255010"/>
                  </a:cubicBezTo>
                  <a:cubicBezTo>
                    <a:pt x="322580" y="3210560"/>
                    <a:pt x="323850" y="3190240"/>
                    <a:pt x="331470" y="3159760"/>
                  </a:cubicBezTo>
                  <a:cubicBezTo>
                    <a:pt x="339090" y="3129280"/>
                    <a:pt x="350520" y="3100070"/>
                    <a:pt x="365760" y="3072130"/>
                  </a:cubicBezTo>
                  <a:cubicBezTo>
                    <a:pt x="379730" y="3044190"/>
                    <a:pt x="398780" y="3017520"/>
                    <a:pt x="419100" y="2993390"/>
                  </a:cubicBezTo>
                  <a:cubicBezTo>
                    <a:pt x="439420" y="2970530"/>
                    <a:pt x="464820" y="2948940"/>
                    <a:pt x="490220" y="2931160"/>
                  </a:cubicBezTo>
                  <a:cubicBezTo>
                    <a:pt x="515620" y="2912110"/>
                    <a:pt x="544830" y="2898140"/>
                    <a:pt x="574040" y="2886710"/>
                  </a:cubicBezTo>
                  <a:cubicBezTo>
                    <a:pt x="603250" y="2875280"/>
                    <a:pt x="635000" y="2867660"/>
                    <a:pt x="666750" y="2863850"/>
                  </a:cubicBezTo>
                  <a:cubicBezTo>
                    <a:pt x="697230" y="2860040"/>
                    <a:pt x="730250" y="2860040"/>
                    <a:pt x="760730" y="2863850"/>
                  </a:cubicBezTo>
                  <a:cubicBezTo>
                    <a:pt x="792480" y="2867660"/>
                    <a:pt x="824230" y="2875280"/>
                    <a:pt x="853440" y="2886710"/>
                  </a:cubicBezTo>
                  <a:cubicBezTo>
                    <a:pt x="882650" y="2898140"/>
                    <a:pt x="911860" y="2913380"/>
                    <a:pt x="937260" y="2931160"/>
                  </a:cubicBezTo>
                  <a:cubicBezTo>
                    <a:pt x="962660" y="2948940"/>
                    <a:pt x="988060" y="2970530"/>
                    <a:pt x="1008380" y="2993390"/>
                  </a:cubicBezTo>
                  <a:cubicBezTo>
                    <a:pt x="1028700" y="3017520"/>
                    <a:pt x="1051560" y="3050540"/>
                    <a:pt x="1062990" y="3072130"/>
                  </a:cubicBezTo>
                  <a:cubicBezTo>
                    <a:pt x="1069340" y="3084830"/>
                    <a:pt x="1066800" y="3102610"/>
                    <a:pt x="1074420" y="3103880"/>
                  </a:cubicBezTo>
                  <a:cubicBezTo>
                    <a:pt x="1087120" y="3107690"/>
                    <a:pt x="1115060" y="3075940"/>
                    <a:pt x="1137920" y="3053080"/>
                  </a:cubicBezTo>
                  <a:cubicBezTo>
                    <a:pt x="1174750" y="3016250"/>
                    <a:pt x="1226820" y="2946400"/>
                    <a:pt x="1264920" y="2899410"/>
                  </a:cubicBezTo>
                  <a:cubicBezTo>
                    <a:pt x="1295400" y="2860040"/>
                    <a:pt x="1355090" y="2820670"/>
                    <a:pt x="1348740" y="2792730"/>
                  </a:cubicBezTo>
                  <a:cubicBezTo>
                    <a:pt x="1343660" y="2766060"/>
                    <a:pt x="1286510" y="2763520"/>
                    <a:pt x="1242060" y="2731770"/>
                  </a:cubicBezTo>
                  <a:cubicBezTo>
                    <a:pt x="1153160" y="2667000"/>
                    <a:pt x="985520" y="2509520"/>
                    <a:pt x="872490" y="2392680"/>
                  </a:cubicBezTo>
                  <a:cubicBezTo>
                    <a:pt x="765810" y="2283460"/>
                    <a:pt x="678180" y="2161540"/>
                    <a:pt x="577850" y="2054860"/>
                  </a:cubicBezTo>
                  <a:cubicBezTo>
                    <a:pt x="480060" y="1953260"/>
                    <a:pt x="370840" y="1879600"/>
                    <a:pt x="279400" y="1767840"/>
                  </a:cubicBezTo>
                  <a:cubicBezTo>
                    <a:pt x="176530" y="1643380"/>
                    <a:pt x="0" y="1332230"/>
                    <a:pt x="0" y="1332230"/>
                  </a:cubicBezTo>
                </a:path>
              </a:pathLst>
            </a:custGeom>
            <a:solidFill>
              <a:srgbClr val="FFFFFF"/>
            </a:solidFill>
            <a:ln cap="sq">
              <a:noFill/>
              <a:prstDash val="solid"/>
              <a:miter/>
            </a:ln>
          </p:spPr>
        </p:sp>
      </p:grpSp>
      <p:sp>
        <p:nvSpPr>
          <p:cNvPr name="TextBox 9" id="9"/>
          <p:cNvSpPr txBox="true"/>
          <p:nvPr/>
        </p:nvSpPr>
        <p:spPr>
          <a:xfrm rot="0">
            <a:off x="828040" y="1544588"/>
            <a:ext cx="16746587" cy="7190292"/>
          </a:xfrm>
          <a:prstGeom prst="rect">
            <a:avLst/>
          </a:prstGeom>
        </p:spPr>
        <p:txBody>
          <a:bodyPr anchor="t" rtlCol="false" tIns="0" lIns="0" bIns="0" rIns="0">
            <a:spAutoFit/>
          </a:bodyPr>
          <a:lstStyle/>
          <a:p>
            <a:pPr algn="just">
              <a:lnSpc>
                <a:spcPts val="3209"/>
              </a:lnSpc>
              <a:spcBef>
                <a:spcPct val="0"/>
              </a:spcBef>
            </a:pPr>
            <a:r>
              <a:rPr lang="en-US" b="true" sz="2292">
                <a:solidFill>
                  <a:srgbClr val="000000"/>
                </a:solidFill>
                <a:latin typeface="Montserrat Bold"/>
                <a:ea typeface="Montserrat Bold"/>
                <a:cs typeface="Montserrat Bold"/>
                <a:sym typeface="Montserrat Bold"/>
              </a:rPr>
              <a:t>3</a:t>
            </a:r>
            <a:r>
              <a:rPr lang="en-US" b="true" sz="2292">
                <a:solidFill>
                  <a:srgbClr val="000000"/>
                </a:solidFill>
                <a:latin typeface="Montserrat Bold"/>
                <a:ea typeface="Montserrat Bold"/>
                <a:cs typeface="Montserrat Bold"/>
                <a:sym typeface="Montserrat Bold"/>
              </a:rPr>
              <a:t>. Heat Management</a:t>
            </a:r>
          </a:p>
          <a:p>
            <a:pPr algn="just" marL="494982" indent="-247491" lvl="1">
              <a:lnSpc>
                <a:spcPts val="3209"/>
              </a:lnSpc>
              <a:buFont typeface="Arial"/>
              <a:buChar char="•"/>
            </a:pPr>
            <a:r>
              <a:rPr lang="en-US" b="true" sz="2292">
                <a:solidFill>
                  <a:srgbClr val="000000"/>
                </a:solidFill>
                <a:latin typeface="Montserrat Bold"/>
                <a:ea typeface="Montserrat Bold"/>
                <a:cs typeface="Montserrat Bold"/>
                <a:sym typeface="Montserrat Bold"/>
              </a:rPr>
              <a:t>Function: </a:t>
            </a:r>
            <a:r>
              <a:rPr lang="en-US" sz="2292">
                <a:solidFill>
                  <a:srgbClr val="000000"/>
                </a:solidFill>
                <a:latin typeface="Montserrat"/>
                <a:ea typeface="Montserrat"/>
                <a:cs typeface="Montserrat"/>
                <a:sym typeface="Montserrat"/>
              </a:rPr>
              <a:t>Conduct and dissipate heat generated during operation.</a:t>
            </a:r>
          </a:p>
          <a:p>
            <a:pPr algn="just" marL="494982" indent="-247491" lvl="1">
              <a:lnSpc>
                <a:spcPts val="3209"/>
              </a:lnSpc>
              <a:spcBef>
                <a:spcPct val="0"/>
              </a:spcBef>
              <a:buFont typeface="Arial"/>
              <a:buChar char="•"/>
            </a:pPr>
            <a:r>
              <a:rPr lang="en-US" b="true" sz="2292">
                <a:solidFill>
                  <a:srgbClr val="000000"/>
                </a:solidFill>
                <a:latin typeface="Montserrat Bold"/>
                <a:ea typeface="Montserrat Bold"/>
                <a:cs typeface="Montserrat Bold"/>
                <a:sym typeface="Montserrat Bold"/>
              </a:rPr>
              <a:t>Importance: </a:t>
            </a:r>
            <a:r>
              <a:rPr lang="en-US" sz="2292">
                <a:solidFill>
                  <a:srgbClr val="000000"/>
                </a:solidFill>
                <a:latin typeface="Montserrat"/>
                <a:ea typeface="Montserrat"/>
                <a:cs typeface="Montserrat"/>
                <a:sym typeface="Montserrat"/>
              </a:rPr>
              <a:t>Maintains optimal cell</a:t>
            </a:r>
            <a:r>
              <a:rPr lang="en-US" sz="2292">
                <a:solidFill>
                  <a:srgbClr val="000000"/>
                </a:solidFill>
                <a:latin typeface="Montserrat"/>
                <a:ea typeface="Montserrat"/>
                <a:cs typeface="Montserrat"/>
                <a:sym typeface="Montserrat"/>
              </a:rPr>
              <a:t> temperature, prevents thermal hotspots, and supports system durability.</a:t>
            </a:r>
          </a:p>
          <a:p>
            <a:pPr algn="just">
              <a:lnSpc>
                <a:spcPts val="3209"/>
              </a:lnSpc>
              <a:spcBef>
                <a:spcPct val="0"/>
              </a:spcBef>
            </a:pPr>
          </a:p>
          <a:p>
            <a:pPr algn="just">
              <a:lnSpc>
                <a:spcPts val="3209"/>
              </a:lnSpc>
              <a:spcBef>
                <a:spcPct val="0"/>
              </a:spcBef>
            </a:pPr>
            <a:r>
              <a:rPr lang="en-US" b="true" sz="2292">
                <a:solidFill>
                  <a:srgbClr val="000000"/>
                </a:solidFill>
                <a:latin typeface="Montserrat Bold"/>
                <a:ea typeface="Montserrat Bold"/>
                <a:cs typeface="Montserrat Bold"/>
                <a:sym typeface="Montserrat Bold"/>
              </a:rPr>
              <a:t>4. Mechanical Support and Sealing</a:t>
            </a:r>
          </a:p>
          <a:p>
            <a:pPr algn="just" marL="494982" indent="-247491" lvl="1">
              <a:lnSpc>
                <a:spcPts val="3209"/>
              </a:lnSpc>
              <a:spcBef>
                <a:spcPct val="0"/>
              </a:spcBef>
              <a:buFont typeface="Arial"/>
              <a:buChar char="•"/>
            </a:pPr>
            <a:r>
              <a:rPr lang="en-US" b="true" sz="2292">
                <a:solidFill>
                  <a:srgbClr val="000000"/>
                </a:solidFill>
                <a:latin typeface="Montserrat Bold"/>
                <a:ea typeface="Montserrat Bold"/>
                <a:cs typeface="Montserrat Bold"/>
                <a:sym typeface="Montserrat Bold"/>
              </a:rPr>
              <a:t>Function:</a:t>
            </a:r>
            <a:r>
              <a:rPr lang="en-US" sz="2292">
                <a:solidFill>
                  <a:srgbClr val="000000"/>
                </a:solidFill>
                <a:latin typeface="Montserrat"/>
                <a:ea typeface="Montserrat"/>
                <a:cs typeface="Montserrat"/>
                <a:sym typeface="Montserrat"/>
              </a:rPr>
              <a:t> Provide structural integrity to the cell and compress the membrane electrode assembly (MEA).</a:t>
            </a:r>
          </a:p>
          <a:p>
            <a:pPr algn="just" marL="494982" indent="-247491" lvl="1">
              <a:lnSpc>
                <a:spcPts val="3209"/>
              </a:lnSpc>
              <a:spcBef>
                <a:spcPct val="0"/>
              </a:spcBef>
              <a:buFont typeface="Arial"/>
              <a:buChar char="•"/>
            </a:pPr>
            <a:r>
              <a:rPr lang="en-US" b="true" sz="2292">
                <a:solidFill>
                  <a:srgbClr val="000000"/>
                </a:solidFill>
                <a:latin typeface="Montserrat Bold"/>
                <a:ea typeface="Montserrat Bold"/>
                <a:cs typeface="Montserrat Bold"/>
                <a:sym typeface="Montserrat Bold"/>
              </a:rPr>
              <a:t>Importance:</a:t>
            </a:r>
            <a:r>
              <a:rPr lang="en-US" sz="2292">
                <a:solidFill>
                  <a:srgbClr val="000000"/>
                </a:solidFill>
                <a:latin typeface="Montserrat"/>
                <a:ea typeface="Montserrat"/>
                <a:cs typeface="Montserrat"/>
                <a:sym typeface="Montserrat"/>
              </a:rPr>
              <a:t> Maintains proper contact between layers, prevents gas leakage, and ensures longevity.</a:t>
            </a:r>
          </a:p>
          <a:p>
            <a:pPr algn="just">
              <a:lnSpc>
                <a:spcPts val="3209"/>
              </a:lnSpc>
              <a:spcBef>
                <a:spcPct val="0"/>
              </a:spcBef>
            </a:pPr>
          </a:p>
          <a:p>
            <a:pPr algn="just">
              <a:lnSpc>
                <a:spcPts val="3209"/>
              </a:lnSpc>
              <a:spcBef>
                <a:spcPct val="0"/>
              </a:spcBef>
            </a:pPr>
            <a:r>
              <a:rPr lang="en-US" b="true" sz="2292">
                <a:solidFill>
                  <a:srgbClr val="000000"/>
                </a:solidFill>
                <a:latin typeface="Montserrat Bold"/>
                <a:ea typeface="Montserrat Bold"/>
                <a:cs typeface="Montserrat Bold"/>
                <a:sym typeface="Montserrat Bold"/>
              </a:rPr>
              <a:t>5</a:t>
            </a:r>
            <a:r>
              <a:rPr lang="en-US" b="true" sz="2292">
                <a:solidFill>
                  <a:srgbClr val="000000"/>
                </a:solidFill>
                <a:latin typeface="Montserrat Bold"/>
                <a:ea typeface="Montserrat Bold"/>
                <a:cs typeface="Montserrat Bold"/>
                <a:sym typeface="Montserrat Bold"/>
              </a:rPr>
              <a:t>. Product Removal</a:t>
            </a:r>
          </a:p>
          <a:p>
            <a:pPr algn="just" marL="494982" indent="-247491" lvl="1">
              <a:lnSpc>
                <a:spcPts val="3209"/>
              </a:lnSpc>
              <a:spcBef>
                <a:spcPct val="0"/>
              </a:spcBef>
              <a:buFont typeface="Arial"/>
              <a:buChar char="•"/>
            </a:pPr>
            <a:r>
              <a:rPr lang="en-US" b="true" sz="2292">
                <a:solidFill>
                  <a:srgbClr val="000000"/>
                </a:solidFill>
                <a:latin typeface="Montserrat Bold"/>
                <a:ea typeface="Montserrat Bold"/>
                <a:cs typeface="Montserrat Bold"/>
                <a:sym typeface="Montserrat Bold"/>
              </a:rPr>
              <a:t>Function:</a:t>
            </a:r>
            <a:r>
              <a:rPr lang="en-US" sz="2292">
                <a:solidFill>
                  <a:srgbClr val="000000"/>
                </a:solidFill>
                <a:latin typeface="Montserrat"/>
                <a:ea typeface="Montserrat"/>
                <a:cs typeface="Montserrat"/>
                <a:sym typeface="Montserrat"/>
              </a:rPr>
              <a:t> Remove reaction products after a certain pressure is reached (e.g., hydrogen and oxygen gases).</a:t>
            </a:r>
          </a:p>
          <a:p>
            <a:pPr algn="just" marL="494982" indent="-247491" lvl="1">
              <a:lnSpc>
                <a:spcPts val="3209"/>
              </a:lnSpc>
              <a:spcBef>
                <a:spcPct val="0"/>
              </a:spcBef>
              <a:buFont typeface="Arial"/>
              <a:buChar char="•"/>
            </a:pPr>
            <a:r>
              <a:rPr lang="en-US" b="true" sz="2292">
                <a:solidFill>
                  <a:srgbClr val="000000"/>
                </a:solidFill>
                <a:latin typeface="Montserrat Bold"/>
                <a:ea typeface="Montserrat Bold"/>
                <a:cs typeface="Montserrat Bold"/>
                <a:sym typeface="Montserrat Bold"/>
              </a:rPr>
              <a:t>Importance:</a:t>
            </a:r>
            <a:r>
              <a:rPr lang="en-US" sz="2292">
                <a:solidFill>
                  <a:srgbClr val="000000"/>
                </a:solidFill>
                <a:latin typeface="Montserrat"/>
                <a:ea typeface="Montserrat"/>
                <a:cs typeface="Montserrat"/>
                <a:sym typeface="Montserrat"/>
              </a:rPr>
              <a:t> Prevents flooding or gas blockage, ensuring performance stability.</a:t>
            </a:r>
          </a:p>
          <a:p>
            <a:pPr algn="just">
              <a:lnSpc>
                <a:spcPts val="3209"/>
              </a:lnSpc>
              <a:spcBef>
                <a:spcPct val="0"/>
              </a:spcBef>
            </a:pPr>
          </a:p>
          <a:p>
            <a:pPr algn="just">
              <a:lnSpc>
                <a:spcPts val="3209"/>
              </a:lnSpc>
              <a:spcBef>
                <a:spcPct val="0"/>
              </a:spcBef>
            </a:pPr>
            <a:r>
              <a:rPr lang="en-US" b="true" sz="2292">
                <a:solidFill>
                  <a:srgbClr val="000000"/>
                </a:solidFill>
                <a:latin typeface="Montserrat Bold"/>
                <a:ea typeface="Montserrat Bold"/>
                <a:cs typeface="Montserrat Bold"/>
                <a:sym typeface="Montserrat Bold"/>
              </a:rPr>
              <a:t>6. Separation of Reactants</a:t>
            </a:r>
          </a:p>
          <a:p>
            <a:pPr algn="just" marL="494982" indent="-247491" lvl="1">
              <a:lnSpc>
                <a:spcPts val="3209"/>
              </a:lnSpc>
              <a:spcBef>
                <a:spcPct val="0"/>
              </a:spcBef>
              <a:buFont typeface="Arial"/>
              <a:buChar char="•"/>
            </a:pPr>
            <a:r>
              <a:rPr lang="en-US" b="true" sz="2292">
                <a:solidFill>
                  <a:srgbClr val="000000"/>
                </a:solidFill>
                <a:latin typeface="Montserrat Bold"/>
                <a:ea typeface="Montserrat Bold"/>
                <a:cs typeface="Montserrat Bold"/>
                <a:sym typeface="Montserrat Bold"/>
              </a:rPr>
              <a:t>Function: </a:t>
            </a:r>
            <a:r>
              <a:rPr lang="en-US" sz="2292">
                <a:solidFill>
                  <a:srgbClr val="000000"/>
                </a:solidFill>
                <a:latin typeface="Montserrat"/>
                <a:ea typeface="Montserrat"/>
                <a:cs typeface="Montserrat"/>
                <a:sym typeface="Montserrat"/>
              </a:rPr>
              <a:t>Physically separate the anode and cathode gases in adjacent cells to prevent mixing.</a:t>
            </a:r>
          </a:p>
          <a:p>
            <a:pPr algn="just" marL="494982" indent="-247491" lvl="1">
              <a:lnSpc>
                <a:spcPts val="3209"/>
              </a:lnSpc>
              <a:spcBef>
                <a:spcPct val="0"/>
              </a:spcBef>
              <a:buFont typeface="Arial"/>
              <a:buChar char="•"/>
            </a:pPr>
            <a:r>
              <a:rPr lang="en-US" b="true" sz="2292">
                <a:solidFill>
                  <a:srgbClr val="000000"/>
                </a:solidFill>
                <a:latin typeface="Montserrat Bold"/>
                <a:ea typeface="Montserrat Bold"/>
                <a:cs typeface="Montserrat Bold"/>
                <a:sym typeface="Montserrat Bold"/>
              </a:rPr>
              <a:t>Importance:</a:t>
            </a:r>
            <a:r>
              <a:rPr lang="en-US" sz="2292">
                <a:solidFill>
                  <a:srgbClr val="000000"/>
                </a:solidFill>
                <a:latin typeface="Montserrat"/>
                <a:ea typeface="Montserrat"/>
                <a:cs typeface="Montserrat"/>
                <a:sym typeface="Montserrat"/>
              </a:rPr>
              <a:t> Avoids hazardous cross-contamination (especially critical for H₂ and O₂ separation in electrolysers).</a:t>
            </a:r>
          </a:p>
          <a:p>
            <a:pPr algn="just">
              <a:lnSpc>
                <a:spcPts val="3209"/>
              </a:lnSpc>
              <a:spcBef>
                <a:spcPct val="0"/>
              </a:spcBef>
            </a:pPr>
          </a:p>
          <a:p>
            <a:pPr algn="just">
              <a:lnSpc>
                <a:spcPts val="3209"/>
              </a:lnSpc>
              <a:spcBef>
                <a:spcPct val="0"/>
              </a:spcBef>
            </a:pPr>
          </a:p>
          <a:p>
            <a:pPr algn="just">
              <a:lnSpc>
                <a:spcPts val="3209"/>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889353" y="7837639"/>
            <a:ext cx="8434945" cy="2449361"/>
            <a:chOff x="0" y="0"/>
            <a:chExt cx="2137108" cy="620579"/>
          </a:xfrm>
        </p:grpSpPr>
        <p:sp>
          <p:nvSpPr>
            <p:cNvPr name="Freeform 3" id="3"/>
            <p:cNvSpPr/>
            <p:nvPr/>
          </p:nvSpPr>
          <p:spPr>
            <a:xfrm flipH="false" flipV="false" rot="0">
              <a:off x="0" y="0"/>
              <a:ext cx="2137108" cy="620579"/>
            </a:xfrm>
            <a:custGeom>
              <a:avLst/>
              <a:gdLst/>
              <a:ahLst/>
              <a:cxnLst/>
              <a:rect r="r" b="b" t="t" l="l"/>
              <a:pathLst>
                <a:path h="620579" w="2137108">
                  <a:moveTo>
                    <a:pt x="0" y="0"/>
                  </a:moveTo>
                  <a:lnTo>
                    <a:pt x="2137108" y="0"/>
                  </a:lnTo>
                  <a:lnTo>
                    <a:pt x="2137108" y="620579"/>
                  </a:lnTo>
                  <a:lnTo>
                    <a:pt x="0" y="620579"/>
                  </a:ln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sq">
              <a:noFill/>
              <a:prstDash val="solid"/>
              <a:miter/>
            </a:ln>
          </p:spPr>
        </p:sp>
        <p:sp>
          <p:nvSpPr>
            <p:cNvPr name="TextBox 4" id="4"/>
            <p:cNvSpPr txBox="true"/>
            <p:nvPr/>
          </p:nvSpPr>
          <p:spPr>
            <a:xfrm>
              <a:off x="0" y="-38100"/>
              <a:ext cx="2137108" cy="658679"/>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2889353" y="0"/>
            <a:ext cx="8434945" cy="3094774"/>
            <a:chOff x="0" y="0"/>
            <a:chExt cx="2137108" cy="784103"/>
          </a:xfrm>
        </p:grpSpPr>
        <p:sp>
          <p:nvSpPr>
            <p:cNvPr name="Freeform 6" id="6"/>
            <p:cNvSpPr/>
            <p:nvPr/>
          </p:nvSpPr>
          <p:spPr>
            <a:xfrm flipH="false" flipV="false" rot="0">
              <a:off x="0" y="0"/>
              <a:ext cx="2137108" cy="784103"/>
            </a:xfrm>
            <a:custGeom>
              <a:avLst/>
              <a:gdLst/>
              <a:ahLst/>
              <a:cxnLst/>
              <a:rect r="r" b="b" t="t" l="l"/>
              <a:pathLst>
                <a:path h="784103" w="2137108">
                  <a:moveTo>
                    <a:pt x="0" y="0"/>
                  </a:moveTo>
                  <a:lnTo>
                    <a:pt x="2137108" y="0"/>
                  </a:lnTo>
                  <a:lnTo>
                    <a:pt x="2137108" y="784103"/>
                  </a:lnTo>
                  <a:lnTo>
                    <a:pt x="0" y="784103"/>
                  </a:ln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7" id="7"/>
            <p:cNvSpPr txBox="true"/>
            <p:nvPr/>
          </p:nvSpPr>
          <p:spPr>
            <a:xfrm>
              <a:off x="0" y="-38100"/>
              <a:ext cx="2137108" cy="822203"/>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6188603" y="1960605"/>
            <a:ext cx="11482388" cy="7938914"/>
          </a:xfrm>
          <a:prstGeom prst="rect">
            <a:avLst/>
          </a:prstGeom>
        </p:spPr>
        <p:txBody>
          <a:bodyPr anchor="t" rtlCol="false" tIns="0" lIns="0" bIns="0" rIns="0">
            <a:spAutoFit/>
          </a:bodyPr>
          <a:lstStyle/>
          <a:p>
            <a:pPr algn="just">
              <a:lnSpc>
                <a:spcPts val="2897"/>
              </a:lnSpc>
            </a:pPr>
            <a:r>
              <a:rPr lang="en-US" sz="2069" b="true">
                <a:solidFill>
                  <a:srgbClr val="101010"/>
                </a:solidFill>
                <a:latin typeface="Montserrat Bold"/>
                <a:ea typeface="Montserrat Bold"/>
                <a:cs typeface="Montserrat Bold"/>
                <a:sym typeface="Montserrat Bold"/>
              </a:rPr>
              <a:t>Important Aspects in Design of a bipolar plate:</a:t>
            </a:r>
          </a:p>
          <a:p>
            <a:pPr algn="just">
              <a:lnSpc>
                <a:spcPts val="2897"/>
              </a:lnSpc>
            </a:pPr>
          </a:p>
          <a:p>
            <a:pPr algn="just">
              <a:lnSpc>
                <a:spcPts val="2897"/>
              </a:lnSpc>
            </a:pPr>
            <a:r>
              <a:rPr lang="en-US" sz="2069" b="true">
                <a:solidFill>
                  <a:srgbClr val="101010"/>
                </a:solidFill>
                <a:latin typeface="Montserrat Bold"/>
                <a:ea typeface="Montserrat Bold"/>
                <a:cs typeface="Montserrat Bold"/>
                <a:sym typeface="Montserrat Bold"/>
              </a:rPr>
              <a:t>1. Mechanical Stability</a:t>
            </a:r>
          </a:p>
          <a:p>
            <a:pPr algn="just" marL="446771" indent="-223385" lvl="1">
              <a:lnSpc>
                <a:spcPts val="2897"/>
              </a:lnSpc>
              <a:buFont typeface="Arial"/>
              <a:buChar char="•"/>
            </a:pPr>
            <a:r>
              <a:rPr lang="en-US" sz="2069">
                <a:solidFill>
                  <a:srgbClr val="101010"/>
                </a:solidFill>
                <a:latin typeface="Montserrat"/>
                <a:ea typeface="Montserrat"/>
                <a:cs typeface="Montserrat"/>
                <a:sym typeface="Montserrat"/>
              </a:rPr>
              <a:t>Must withstand high pressures (up to 100 bar) without deforming.</a:t>
            </a:r>
          </a:p>
          <a:p>
            <a:pPr algn="just" marL="446771" indent="-223385" lvl="1">
              <a:lnSpc>
                <a:spcPts val="2897"/>
              </a:lnSpc>
              <a:buFont typeface="Arial"/>
              <a:buChar char="•"/>
            </a:pPr>
            <a:r>
              <a:rPr lang="en-US" sz="2069">
                <a:solidFill>
                  <a:srgbClr val="101010"/>
                </a:solidFill>
                <a:latin typeface="Montserrat"/>
                <a:ea typeface="Montserrat"/>
                <a:cs typeface="Montserrat"/>
                <a:sym typeface="Montserrat"/>
              </a:rPr>
              <a:t>Supports uniform compression of the MEA and ensures good sealing to prevent leaks.</a:t>
            </a:r>
          </a:p>
          <a:p>
            <a:pPr algn="just">
              <a:lnSpc>
                <a:spcPts val="2897"/>
              </a:lnSpc>
            </a:pPr>
            <a:r>
              <a:rPr lang="en-US" sz="2069" b="true">
                <a:solidFill>
                  <a:srgbClr val="101010"/>
                </a:solidFill>
                <a:latin typeface="Montserrat Bold"/>
                <a:ea typeface="Montserrat Bold"/>
                <a:cs typeface="Montserrat Bold"/>
                <a:sym typeface="Montserrat Bold"/>
              </a:rPr>
              <a:t>2. </a:t>
            </a:r>
            <a:r>
              <a:rPr lang="en-US" sz="2069" b="true">
                <a:solidFill>
                  <a:srgbClr val="101010"/>
                </a:solidFill>
                <a:latin typeface="Montserrat Bold"/>
                <a:ea typeface="Montserrat Bold"/>
                <a:cs typeface="Montserrat Bold"/>
                <a:sym typeface="Montserrat Bold"/>
              </a:rPr>
              <a:t>Electrical Conductivity</a:t>
            </a:r>
          </a:p>
          <a:p>
            <a:pPr algn="just" marL="446771" indent="-223385" lvl="1">
              <a:lnSpc>
                <a:spcPts val="2897"/>
              </a:lnSpc>
              <a:buFont typeface="Arial"/>
              <a:buChar char="•"/>
            </a:pPr>
            <a:r>
              <a:rPr lang="en-US" sz="2069">
                <a:solidFill>
                  <a:srgbClr val="101010"/>
                </a:solidFill>
                <a:latin typeface="Montserrat"/>
                <a:ea typeface="Montserrat"/>
                <a:cs typeface="Montserrat"/>
                <a:sym typeface="Montserrat"/>
              </a:rPr>
              <a:t>Transports electrons efficiently from one cell to the next in a stack.</a:t>
            </a:r>
          </a:p>
          <a:p>
            <a:pPr algn="just" marL="446771" indent="-223385" lvl="1">
              <a:lnSpc>
                <a:spcPts val="2897"/>
              </a:lnSpc>
              <a:buFont typeface="Arial"/>
              <a:buChar char="•"/>
            </a:pPr>
            <a:r>
              <a:rPr lang="en-US" sz="2069">
                <a:solidFill>
                  <a:srgbClr val="101010"/>
                </a:solidFill>
                <a:latin typeface="Montserrat"/>
                <a:ea typeface="Montserrat"/>
                <a:cs typeface="Montserrat"/>
                <a:sym typeface="Montserrat"/>
              </a:rPr>
              <a:t>Requires low contact resistance for minimal energy loss—enhanced by gold/nickel coating.</a:t>
            </a:r>
          </a:p>
          <a:p>
            <a:pPr algn="just">
              <a:lnSpc>
                <a:spcPts val="2897"/>
              </a:lnSpc>
            </a:pPr>
            <a:r>
              <a:rPr lang="en-US" sz="2069" b="true">
                <a:solidFill>
                  <a:srgbClr val="101010"/>
                </a:solidFill>
                <a:latin typeface="Montserrat Bold"/>
                <a:ea typeface="Montserrat Bold"/>
                <a:cs typeface="Montserrat Bold"/>
                <a:sym typeface="Montserrat Bold"/>
              </a:rPr>
              <a:t>3. </a:t>
            </a:r>
            <a:r>
              <a:rPr lang="en-US" sz="2069" b="true">
                <a:solidFill>
                  <a:srgbClr val="101010"/>
                </a:solidFill>
                <a:latin typeface="Montserrat Bold"/>
                <a:ea typeface="Montserrat Bold"/>
                <a:cs typeface="Montserrat Bold"/>
                <a:sym typeface="Montserrat Bold"/>
              </a:rPr>
              <a:t>Thermal Management</a:t>
            </a:r>
          </a:p>
          <a:p>
            <a:pPr algn="just" marL="446771" indent="-223385" lvl="1">
              <a:lnSpc>
                <a:spcPts val="2897"/>
              </a:lnSpc>
              <a:buFont typeface="Arial"/>
              <a:buChar char="•"/>
            </a:pPr>
            <a:r>
              <a:rPr lang="en-US" sz="2069">
                <a:solidFill>
                  <a:srgbClr val="101010"/>
                </a:solidFill>
                <a:latin typeface="Montserrat"/>
                <a:ea typeface="Montserrat"/>
                <a:cs typeface="Montserrat"/>
                <a:sym typeface="Montserrat"/>
              </a:rPr>
              <a:t>Must evenly distribute heat generated during electrolysis.</a:t>
            </a:r>
          </a:p>
          <a:p>
            <a:pPr algn="just" marL="446771" indent="-223385" lvl="1">
              <a:lnSpc>
                <a:spcPts val="2897"/>
              </a:lnSpc>
              <a:buFont typeface="Arial"/>
              <a:buChar char="•"/>
            </a:pPr>
            <a:r>
              <a:rPr lang="en-US" sz="2069">
                <a:solidFill>
                  <a:srgbClr val="101010"/>
                </a:solidFill>
                <a:latin typeface="Montserrat"/>
                <a:ea typeface="Montserrat"/>
                <a:cs typeface="Montserrat"/>
                <a:sym typeface="Montserrat"/>
              </a:rPr>
              <a:t>Prevents hot spots and supports stable operation, especially under varying loads.</a:t>
            </a:r>
          </a:p>
          <a:p>
            <a:pPr algn="just">
              <a:lnSpc>
                <a:spcPts val="2897"/>
              </a:lnSpc>
            </a:pPr>
            <a:r>
              <a:rPr lang="en-US" sz="2069" b="true">
                <a:solidFill>
                  <a:srgbClr val="101010"/>
                </a:solidFill>
                <a:latin typeface="Montserrat Bold"/>
                <a:ea typeface="Montserrat Bold"/>
                <a:cs typeface="Montserrat Bold"/>
                <a:sym typeface="Montserrat Bold"/>
              </a:rPr>
              <a:t>4. Corrosion Resistance</a:t>
            </a:r>
          </a:p>
          <a:p>
            <a:pPr algn="just" marL="446771" indent="-223385" lvl="1">
              <a:lnSpc>
                <a:spcPts val="2897"/>
              </a:lnSpc>
              <a:buFont typeface="Arial"/>
              <a:buChar char="•"/>
            </a:pPr>
            <a:r>
              <a:rPr lang="en-US" sz="2069">
                <a:solidFill>
                  <a:srgbClr val="101010"/>
                </a:solidFill>
                <a:latin typeface="Montserrat"/>
                <a:ea typeface="Montserrat"/>
                <a:cs typeface="Montserrat"/>
                <a:sym typeface="Montserrat"/>
              </a:rPr>
              <a:t>In contact with acidic water, oxygen, and hydrogen—needs strong resistance to corrosion.</a:t>
            </a:r>
          </a:p>
          <a:p>
            <a:pPr algn="just" marL="446771" indent="-223385" lvl="1">
              <a:lnSpc>
                <a:spcPts val="2897"/>
              </a:lnSpc>
              <a:buFont typeface="Arial"/>
              <a:buChar char="•"/>
            </a:pPr>
            <a:r>
              <a:rPr lang="en-US" sz="2069">
                <a:solidFill>
                  <a:srgbClr val="101010"/>
                </a:solidFill>
                <a:latin typeface="Montserrat"/>
                <a:ea typeface="Montserrat"/>
                <a:cs typeface="Montserrat"/>
                <a:sym typeface="Montserrat"/>
              </a:rPr>
              <a:t>Made of stainless steel and coated with gold over nickel for durability and stability.</a:t>
            </a:r>
          </a:p>
          <a:p>
            <a:pPr algn="just">
              <a:lnSpc>
                <a:spcPts val="2897"/>
              </a:lnSpc>
            </a:pPr>
            <a:r>
              <a:rPr lang="en-US" sz="2069" b="true">
                <a:solidFill>
                  <a:srgbClr val="101010"/>
                </a:solidFill>
                <a:latin typeface="Montserrat Bold"/>
                <a:ea typeface="Montserrat Bold"/>
                <a:cs typeface="Montserrat Bold"/>
                <a:sym typeface="Montserrat Bold"/>
              </a:rPr>
              <a:t>5. Flow Channels</a:t>
            </a:r>
          </a:p>
          <a:p>
            <a:pPr algn="just" marL="446771" indent="-223385" lvl="1">
              <a:lnSpc>
                <a:spcPts val="2897"/>
              </a:lnSpc>
              <a:buFont typeface="Arial"/>
              <a:buChar char="•"/>
            </a:pPr>
            <a:r>
              <a:rPr lang="en-US" sz="2069">
                <a:solidFill>
                  <a:srgbClr val="101010"/>
                </a:solidFill>
                <a:latin typeface="Montserrat"/>
                <a:ea typeface="Montserrat"/>
                <a:cs typeface="Montserrat"/>
                <a:sym typeface="Montserrat"/>
              </a:rPr>
              <a:t>Includes precision-cut channels to guide water and gases efficiently.</a:t>
            </a:r>
          </a:p>
          <a:p>
            <a:pPr algn="just" marL="446771" indent="-223385" lvl="1">
              <a:lnSpc>
                <a:spcPts val="2897"/>
              </a:lnSpc>
              <a:buFont typeface="Arial"/>
              <a:buChar char="•"/>
            </a:pPr>
            <a:r>
              <a:rPr lang="en-US" sz="2069">
                <a:solidFill>
                  <a:srgbClr val="101010"/>
                </a:solidFill>
                <a:latin typeface="Montserrat"/>
                <a:ea typeface="Montserrat"/>
                <a:cs typeface="Montserrat"/>
                <a:sym typeface="Montserrat"/>
              </a:rPr>
              <a:t>Ensures uniform distribution and minimizes pressure drops or flooding.</a:t>
            </a:r>
          </a:p>
          <a:p>
            <a:pPr algn="just">
              <a:lnSpc>
                <a:spcPts val="2897"/>
              </a:lnSpc>
              <a:spcBef>
                <a:spcPct val="0"/>
              </a:spcBef>
            </a:pPr>
          </a:p>
          <a:p>
            <a:pPr algn="just" marL="0" indent="0" lvl="0">
              <a:lnSpc>
                <a:spcPts val="2897"/>
              </a:lnSpc>
              <a:spcBef>
                <a:spcPct val="0"/>
              </a:spcBef>
            </a:pPr>
          </a:p>
        </p:txBody>
      </p:sp>
      <p:sp>
        <p:nvSpPr>
          <p:cNvPr name="Freeform 9" id="9"/>
          <p:cNvSpPr/>
          <p:nvPr/>
        </p:nvSpPr>
        <p:spPr>
          <a:xfrm flipH="false" flipV="false" rot="0">
            <a:off x="-22541" y="3494824"/>
            <a:ext cx="5568132" cy="3943437"/>
          </a:xfrm>
          <a:custGeom>
            <a:avLst/>
            <a:gdLst/>
            <a:ahLst/>
            <a:cxnLst/>
            <a:rect r="r" b="b" t="t" l="l"/>
            <a:pathLst>
              <a:path h="3943437" w="5568132">
                <a:moveTo>
                  <a:pt x="0" y="0"/>
                </a:moveTo>
                <a:lnTo>
                  <a:pt x="5568133" y="0"/>
                </a:lnTo>
                <a:lnTo>
                  <a:pt x="5568133" y="3943437"/>
                </a:lnTo>
                <a:lnTo>
                  <a:pt x="0" y="3943437"/>
                </a:lnTo>
                <a:lnTo>
                  <a:pt x="0" y="0"/>
                </a:lnTo>
                <a:close/>
              </a:path>
            </a:pathLst>
          </a:custGeom>
          <a:blipFill>
            <a:blip r:embed="rId2"/>
            <a:stretch>
              <a:fillRect l="0" t="0" r="0" b="0"/>
            </a:stretch>
          </a:blipFill>
        </p:spPr>
      </p:sp>
      <p:sp>
        <p:nvSpPr>
          <p:cNvPr name="TextBox 10" id="10"/>
          <p:cNvSpPr txBox="true"/>
          <p:nvPr/>
        </p:nvSpPr>
        <p:spPr>
          <a:xfrm rot="0">
            <a:off x="6188603" y="513512"/>
            <a:ext cx="8694555" cy="1251828"/>
          </a:xfrm>
          <a:prstGeom prst="rect">
            <a:avLst/>
          </a:prstGeom>
        </p:spPr>
        <p:txBody>
          <a:bodyPr anchor="t" rtlCol="false" tIns="0" lIns="0" bIns="0" rIns="0">
            <a:spAutoFit/>
          </a:bodyPr>
          <a:lstStyle/>
          <a:p>
            <a:pPr algn="just" marL="0" indent="0" lvl="0">
              <a:lnSpc>
                <a:spcPts val="10276"/>
              </a:lnSpc>
              <a:spcBef>
                <a:spcPct val="0"/>
              </a:spcBef>
            </a:pPr>
            <a:r>
              <a:rPr lang="en-US" b="true" sz="7340">
                <a:solidFill>
                  <a:srgbClr val="000000"/>
                </a:solidFill>
                <a:latin typeface="Montserrat Bold"/>
                <a:ea typeface="Montserrat Bold"/>
                <a:cs typeface="Montserrat Bold"/>
                <a:sym typeface="Montserrat Bold"/>
              </a:rPr>
              <a:t>Design Elements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38188" y="-514276"/>
            <a:ext cx="9382188" cy="11315553"/>
            <a:chOff x="0" y="0"/>
            <a:chExt cx="2377104" cy="2866949"/>
          </a:xfrm>
        </p:grpSpPr>
        <p:sp>
          <p:nvSpPr>
            <p:cNvPr name="Freeform 3" id="3"/>
            <p:cNvSpPr/>
            <p:nvPr/>
          </p:nvSpPr>
          <p:spPr>
            <a:xfrm flipH="false" flipV="false" rot="0">
              <a:off x="0" y="0"/>
              <a:ext cx="2377104" cy="2866948"/>
            </a:xfrm>
            <a:custGeom>
              <a:avLst/>
              <a:gdLst/>
              <a:ahLst/>
              <a:cxnLst/>
              <a:rect r="r" b="b" t="t" l="l"/>
              <a:pathLst>
                <a:path h="2866948" w="2377104">
                  <a:moveTo>
                    <a:pt x="0" y="0"/>
                  </a:moveTo>
                  <a:lnTo>
                    <a:pt x="2377104" y="0"/>
                  </a:lnTo>
                  <a:lnTo>
                    <a:pt x="2377104" y="2866948"/>
                  </a:lnTo>
                  <a:lnTo>
                    <a:pt x="0" y="2866948"/>
                  </a:ln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sq">
              <a:noFill/>
              <a:prstDash val="solid"/>
              <a:miter/>
            </a:ln>
          </p:spPr>
        </p:sp>
        <p:sp>
          <p:nvSpPr>
            <p:cNvPr name="TextBox 4" id="4"/>
            <p:cNvSpPr txBox="true"/>
            <p:nvPr/>
          </p:nvSpPr>
          <p:spPr>
            <a:xfrm>
              <a:off x="0" y="-76200"/>
              <a:ext cx="2377104" cy="2943149"/>
            </a:xfrm>
            <a:prstGeom prst="rect">
              <a:avLst/>
            </a:prstGeom>
          </p:spPr>
          <p:txBody>
            <a:bodyPr anchor="ctr" rtlCol="false" tIns="50800" lIns="50800" bIns="50800" rIns="50800"/>
            <a:lstStyle/>
            <a:p>
              <a:pPr algn="ctr" marL="0" indent="0" lvl="0">
                <a:lnSpc>
                  <a:spcPts val="5739"/>
                </a:lnSpc>
                <a:spcBef>
                  <a:spcPct val="0"/>
                </a:spcBef>
              </a:pPr>
              <a:r>
                <a:rPr lang="en-US" b="true" sz="4099">
                  <a:solidFill>
                    <a:srgbClr val="FFFFFF"/>
                  </a:solidFill>
                  <a:latin typeface="Montserrat Bold"/>
                  <a:ea typeface="Montserrat Bold"/>
                  <a:cs typeface="Montserrat Bold"/>
                  <a:sym typeface="Montserrat Bold"/>
                </a:rPr>
                <a:t>CALCULATIONS</a:t>
              </a:r>
            </a:p>
          </p:txBody>
        </p:sp>
      </p:grpSp>
      <p:sp>
        <p:nvSpPr>
          <p:cNvPr name="Freeform 5" id="5"/>
          <p:cNvSpPr/>
          <p:nvPr/>
        </p:nvSpPr>
        <p:spPr>
          <a:xfrm flipH="false" flipV="false" rot="0">
            <a:off x="9144000" y="-177630"/>
            <a:ext cx="8991377" cy="10464630"/>
          </a:xfrm>
          <a:custGeom>
            <a:avLst/>
            <a:gdLst/>
            <a:ahLst/>
            <a:cxnLst/>
            <a:rect r="r" b="b" t="t" l="l"/>
            <a:pathLst>
              <a:path h="10464630" w="8991377">
                <a:moveTo>
                  <a:pt x="0" y="0"/>
                </a:moveTo>
                <a:lnTo>
                  <a:pt x="8991377" y="0"/>
                </a:lnTo>
                <a:lnTo>
                  <a:pt x="8991377" y="10464630"/>
                </a:lnTo>
                <a:lnTo>
                  <a:pt x="0" y="10464630"/>
                </a:lnTo>
                <a:lnTo>
                  <a:pt x="0" y="0"/>
                </a:lnTo>
                <a:close/>
              </a:path>
            </a:pathLst>
          </a:custGeom>
          <a:blipFill>
            <a:blip r:embed="rId2"/>
            <a:stretch>
              <a:fillRect l="0" t="-2073" r="0" b="-2073"/>
            </a:stretch>
          </a:blipFill>
        </p:spPr>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730637" y="7837639"/>
            <a:ext cx="8346321" cy="2449361"/>
            <a:chOff x="0" y="0"/>
            <a:chExt cx="2114653" cy="620579"/>
          </a:xfrm>
        </p:grpSpPr>
        <p:sp>
          <p:nvSpPr>
            <p:cNvPr name="Freeform 3" id="3"/>
            <p:cNvSpPr/>
            <p:nvPr/>
          </p:nvSpPr>
          <p:spPr>
            <a:xfrm flipH="false" flipV="false" rot="0">
              <a:off x="0" y="0"/>
              <a:ext cx="2114653" cy="620579"/>
            </a:xfrm>
            <a:custGeom>
              <a:avLst/>
              <a:gdLst/>
              <a:ahLst/>
              <a:cxnLst/>
              <a:rect r="r" b="b" t="t" l="l"/>
              <a:pathLst>
                <a:path h="620579" w="2114653">
                  <a:moveTo>
                    <a:pt x="0" y="0"/>
                  </a:moveTo>
                  <a:lnTo>
                    <a:pt x="2114653" y="0"/>
                  </a:lnTo>
                  <a:lnTo>
                    <a:pt x="2114653" y="620579"/>
                  </a:lnTo>
                  <a:lnTo>
                    <a:pt x="0" y="620579"/>
                  </a:ln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sq">
              <a:noFill/>
              <a:prstDash val="solid"/>
              <a:miter/>
            </a:ln>
          </p:spPr>
        </p:sp>
        <p:sp>
          <p:nvSpPr>
            <p:cNvPr name="TextBox 4" id="4"/>
            <p:cNvSpPr txBox="true"/>
            <p:nvPr/>
          </p:nvSpPr>
          <p:spPr>
            <a:xfrm>
              <a:off x="0" y="-38100"/>
              <a:ext cx="2114653" cy="658679"/>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6200181" y="0"/>
            <a:ext cx="8346321" cy="11260006"/>
            <a:chOff x="0" y="0"/>
            <a:chExt cx="2114653" cy="2852875"/>
          </a:xfrm>
        </p:grpSpPr>
        <p:sp>
          <p:nvSpPr>
            <p:cNvPr name="Freeform 6" id="6"/>
            <p:cNvSpPr/>
            <p:nvPr/>
          </p:nvSpPr>
          <p:spPr>
            <a:xfrm flipH="false" flipV="false" rot="0">
              <a:off x="0" y="0"/>
              <a:ext cx="2114653" cy="2852875"/>
            </a:xfrm>
            <a:custGeom>
              <a:avLst/>
              <a:gdLst/>
              <a:ahLst/>
              <a:cxnLst/>
              <a:rect r="r" b="b" t="t" l="l"/>
              <a:pathLst>
                <a:path h="2852875" w="2114653">
                  <a:moveTo>
                    <a:pt x="0" y="0"/>
                  </a:moveTo>
                  <a:lnTo>
                    <a:pt x="2114653" y="0"/>
                  </a:lnTo>
                  <a:lnTo>
                    <a:pt x="2114653" y="2852875"/>
                  </a:lnTo>
                  <a:lnTo>
                    <a:pt x="0" y="2852875"/>
                  </a:ln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7" id="7"/>
            <p:cNvSpPr txBox="true"/>
            <p:nvPr/>
          </p:nvSpPr>
          <p:spPr>
            <a:xfrm>
              <a:off x="0" y="-38100"/>
              <a:ext cx="2114653" cy="289097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472544" y="2620349"/>
            <a:ext cx="15260377" cy="6390784"/>
          </a:xfrm>
          <a:prstGeom prst="rect">
            <a:avLst/>
          </a:prstGeom>
        </p:spPr>
        <p:txBody>
          <a:bodyPr anchor="t" rtlCol="false" tIns="0" lIns="0" bIns="0" rIns="0">
            <a:spAutoFit/>
          </a:bodyPr>
          <a:lstStyle/>
          <a:p>
            <a:pPr algn="just">
              <a:lnSpc>
                <a:spcPts val="3177"/>
              </a:lnSpc>
            </a:pPr>
            <a:r>
              <a:rPr lang="en-US" sz="2269">
                <a:solidFill>
                  <a:srgbClr val="101010"/>
                </a:solidFill>
                <a:latin typeface="Montserrat"/>
                <a:ea typeface="Montserrat"/>
                <a:cs typeface="Montserrat"/>
                <a:sym typeface="Montserrat"/>
              </a:rPr>
              <a:t>PEM Electrolyser is a mechanism that using the concept of hydrogen ion exchange through a membrane to generate Hydrogen gas from water. Our major part of research is on differential pressure electrolyser. The electrolyser splits water into hydrogen and oxygen using electricity—ideally from renewable sources—making it a key technology for a sustainable energy future.</a:t>
            </a:r>
          </a:p>
          <a:p>
            <a:pPr algn="just">
              <a:lnSpc>
                <a:spcPts val="3177"/>
              </a:lnSpc>
            </a:pPr>
            <a:r>
              <a:rPr lang="en-US" sz="2269">
                <a:solidFill>
                  <a:srgbClr val="101010"/>
                </a:solidFill>
                <a:latin typeface="Montserrat"/>
                <a:ea typeface="Montserrat"/>
                <a:cs typeface="Montserrat"/>
                <a:sym typeface="Montserrat"/>
              </a:rPr>
              <a:t>Most importantly, I now see how every component—especially</a:t>
            </a:r>
            <a:r>
              <a:rPr lang="en-US" sz="2269">
                <a:solidFill>
                  <a:srgbClr val="101010"/>
                </a:solidFill>
                <a:latin typeface="Montserrat"/>
                <a:ea typeface="Montserrat"/>
                <a:cs typeface="Montserrat"/>
                <a:sym typeface="Montserrat"/>
              </a:rPr>
              <a:t> the bipolar plate—plays a critical role in the system. Designing it well is essential to building an efficient, high-pressure electrolyser that works reliably in real-world conditions.</a:t>
            </a:r>
          </a:p>
          <a:p>
            <a:pPr algn="just">
              <a:lnSpc>
                <a:spcPts val="3177"/>
              </a:lnSpc>
            </a:pPr>
          </a:p>
          <a:p>
            <a:pPr algn="just">
              <a:lnSpc>
                <a:spcPts val="3177"/>
              </a:lnSpc>
            </a:pPr>
            <a:r>
              <a:rPr lang="en-US" sz="2269">
                <a:solidFill>
                  <a:srgbClr val="101010"/>
                </a:solidFill>
                <a:latin typeface="Montserrat"/>
                <a:ea typeface="Montserrat"/>
                <a:cs typeface="Montserrat"/>
                <a:sym typeface="Montserrat"/>
              </a:rPr>
              <a:t>The main focus of our work in this project will be the design of the bipolar plate for a high-pressure PEM electrolyser. This component plays a vital role in the system—it must handle high pressure, guide gases and water efficiently through its channels, resist corrosion, and maintain strong electrical conductivity. Our goal is to create a bipolar plate design that supports safe, stable, and high-performance operation under demanding conditions. This design will be the foundation for the overall success of the electrolyzer system we plan to develop.</a:t>
            </a:r>
          </a:p>
          <a:p>
            <a:pPr algn="just">
              <a:lnSpc>
                <a:spcPts val="3177"/>
              </a:lnSpc>
            </a:pPr>
          </a:p>
          <a:p>
            <a:pPr algn="just">
              <a:lnSpc>
                <a:spcPts val="3177"/>
              </a:lnSpc>
            </a:pPr>
          </a:p>
        </p:txBody>
      </p:sp>
      <p:sp>
        <p:nvSpPr>
          <p:cNvPr name="TextBox 9" id="9"/>
          <p:cNvSpPr txBox="true"/>
          <p:nvPr/>
        </p:nvSpPr>
        <p:spPr>
          <a:xfrm rot="0">
            <a:off x="2472544" y="752395"/>
            <a:ext cx="15417848" cy="862572"/>
          </a:xfrm>
          <a:prstGeom prst="rect">
            <a:avLst/>
          </a:prstGeom>
        </p:spPr>
        <p:txBody>
          <a:bodyPr anchor="t" rtlCol="false" tIns="0" lIns="0" bIns="0" rIns="0">
            <a:spAutoFit/>
          </a:bodyPr>
          <a:lstStyle/>
          <a:p>
            <a:pPr algn="l" marL="0" indent="0" lvl="0">
              <a:lnSpc>
                <a:spcPts val="7056"/>
              </a:lnSpc>
              <a:spcBef>
                <a:spcPct val="0"/>
              </a:spcBef>
            </a:pPr>
            <a:r>
              <a:rPr lang="en-US" b="true" sz="5040">
                <a:solidFill>
                  <a:srgbClr val="000000"/>
                </a:solidFill>
                <a:latin typeface="Montserrat Bold"/>
                <a:ea typeface="Montserrat Bold"/>
                <a:cs typeface="Montserrat Bold"/>
                <a:sym typeface="Montserrat Bold"/>
              </a:rPr>
              <a:t>Conclusion and Understandings</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85023" y="3976084"/>
            <a:ext cx="5077311" cy="422275"/>
          </a:xfrm>
          <a:prstGeom prst="rect">
            <a:avLst/>
          </a:prstGeom>
        </p:spPr>
        <p:txBody>
          <a:bodyPr anchor="t" rtlCol="false" tIns="0" lIns="0" bIns="0" rIns="0">
            <a:spAutoFit/>
          </a:bodyPr>
          <a:lstStyle/>
          <a:p>
            <a:pPr algn="l">
              <a:lnSpc>
                <a:spcPts val="3500"/>
              </a:lnSpc>
            </a:pPr>
            <a:r>
              <a:rPr lang="en-US" sz="2500" b="true">
                <a:solidFill>
                  <a:srgbClr val="000000"/>
                </a:solidFill>
                <a:latin typeface="Montserrat Bold"/>
                <a:ea typeface="Montserrat Bold"/>
                <a:cs typeface="Montserrat Bold"/>
                <a:sym typeface="Montserrat Bold"/>
              </a:rPr>
              <a:t>What is a PEM Electrolyser?</a:t>
            </a:r>
          </a:p>
        </p:txBody>
      </p:sp>
      <p:sp>
        <p:nvSpPr>
          <p:cNvPr name="TextBox 3" id="3"/>
          <p:cNvSpPr txBox="true"/>
          <p:nvPr/>
        </p:nvSpPr>
        <p:spPr>
          <a:xfrm rot="0">
            <a:off x="1737398" y="2276261"/>
            <a:ext cx="8397219" cy="1246488"/>
          </a:xfrm>
          <a:prstGeom prst="rect">
            <a:avLst/>
          </a:prstGeom>
        </p:spPr>
        <p:txBody>
          <a:bodyPr anchor="t" rtlCol="false" tIns="0" lIns="0" bIns="0" rIns="0">
            <a:spAutoFit/>
          </a:bodyPr>
          <a:lstStyle/>
          <a:p>
            <a:pPr algn="l" marL="0" indent="0" lvl="0">
              <a:lnSpc>
                <a:spcPts val="10276"/>
              </a:lnSpc>
              <a:spcBef>
                <a:spcPct val="0"/>
              </a:spcBef>
            </a:pPr>
            <a:r>
              <a:rPr lang="en-US" b="true" sz="7340" strike="noStrike" u="none">
                <a:solidFill>
                  <a:srgbClr val="000000"/>
                </a:solidFill>
                <a:latin typeface="Montserrat Bold"/>
                <a:ea typeface="Montserrat Bold"/>
                <a:cs typeface="Montserrat Bold"/>
                <a:sym typeface="Montserrat Bold"/>
              </a:rPr>
              <a:t>Introduction</a:t>
            </a:r>
          </a:p>
        </p:txBody>
      </p:sp>
      <p:sp>
        <p:nvSpPr>
          <p:cNvPr name="TextBox 4" id="4"/>
          <p:cNvSpPr txBox="true"/>
          <p:nvPr/>
        </p:nvSpPr>
        <p:spPr>
          <a:xfrm rot="0">
            <a:off x="1737398" y="4591399"/>
            <a:ext cx="15052538" cy="3480265"/>
          </a:xfrm>
          <a:prstGeom prst="rect">
            <a:avLst/>
          </a:prstGeom>
        </p:spPr>
        <p:txBody>
          <a:bodyPr anchor="t" rtlCol="false" tIns="0" lIns="0" bIns="0" rIns="0">
            <a:spAutoFit/>
          </a:bodyPr>
          <a:lstStyle/>
          <a:p>
            <a:pPr algn="just" marL="535798" indent="-267899" lvl="1">
              <a:lnSpc>
                <a:spcPts val="3474"/>
              </a:lnSpc>
              <a:spcBef>
                <a:spcPct val="0"/>
              </a:spcBef>
              <a:buFont typeface="Arial"/>
              <a:buChar char="•"/>
            </a:pPr>
            <a:r>
              <a:rPr lang="en-US" sz="2481">
                <a:solidFill>
                  <a:srgbClr val="101010"/>
                </a:solidFill>
                <a:latin typeface="Montserrat"/>
                <a:ea typeface="Montserrat"/>
                <a:cs typeface="Montserrat"/>
                <a:sym typeface="Montserrat"/>
              </a:rPr>
              <a:t>PEM</a:t>
            </a:r>
            <a:r>
              <a:rPr lang="en-US" sz="2481" strike="noStrike" u="none">
                <a:solidFill>
                  <a:srgbClr val="101010"/>
                </a:solidFill>
                <a:latin typeface="Montserrat"/>
                <a:ea typeface="Montserrat"/>
                <a:cs typeface="Montserrat"/>
                <a:sym typeface="Montserrat"/>
              </a:rPr>
              <a:t> Electrolyser stands for Proton Exchange Membrane Electrolyser.</a:t>
            </a:r>
          </a:p>
          <a:p>
            <a:pPr algn="just" marL="535798" indent="-267899" lvl="1">
              <a:lnSpc>
                <a:spcPts val="3474"/>
              </a:lnSpc>
              <a:spcBef>
                <a:spcPct val="0"/>
              </a:spcBef>
              <a:buFont typeface="Arial"/>
              <a:buChar char="•"/>
            </a:pPr>
            <a:r>
              <a:rPr lang="en-US" sz="2481" strike="noStrike" u="none">
                <a:solidFill>
                  <a:srgbClr val="101010"/>
                </a:solidFill>
                <a:latin typeface="Montserrat"/>
                <a:ea typeface="Montserrat"/>
                <a:cs typeface="Montserrat"/>
                <a:sym typeface="Montserrat"/>
              </a:rPr>
              <a:t>It uses electricity and water to produce hydrogen gas and oxygen gas through electrolysis.</a:t>
            </a:r>
          </a:p>
          <a:p>
            <a:pPr algn="just" marL="535798" indent="-267899" lvl="1">
              <a:lnSpc>
                <a:spcPts val="3474"/>
              </a:lnSpc>
              <a:spcBef>
                <a:spcPct val="0"/>
              </a:spcBef>
              <a:buFont typeface="Arial"/>
              <a:buChar char="•"/>
            </a:pPr>
            <a:r>
              <a:rPr lang="en-US" sz="2481" strike="noStrike" u="none">
                <a:solidFill>
                  <a:srgbClr val="101010"/>
                </a:solidFill>
                <a:latin typeface="Montserrat"/>
                <a:ea typeface="Montserrat"/>
                <a:cs typeface="Montserrat"/>
                <a:sym typeface="Montserrat"/>
              </a:rPr>
              <a:t>It uses a solid polymer membrane as an electrolyte to conduct protons (H⁺ ions). Water (H₂O) is split into hydrogen (H₂) at the cathode and oxygen (O₂) at the anode.</a:t>
            </a:r>
          </a:p>
          <a:p>
            <a:pPr algn="just">
              <a:lnSpc>
                <a:spcPts val="3474"/>
              </a:lnSpc>
              <a:spcBef>
                <a:spcPct val="0"/>
              </a:spcBef>
            </a:pPr>
          </a:p>
          <a:p>
            <a:pPr algn="just">
              <a:lnSpc>
                <a:spcPts val="3474"/>
              </a:lnSpc>
              <a:spcBef>
                <a:spcPct val="0"/>
              </a:spcBef>
            </a:pPr>
          </a:p>
          <a:p>
            <a:pPr algn="just">
              <a:lnSpc>
                <a:spcPts val="3474"/>
              </a:lnSpc>
              <a:spcBef>
                <a:spcPct val="0"/>
              </a:spcBef>
            </a:pPr>
          </a:p>
          <a:p>
            <a:pPr algn="just" marL="0" indent="0" lvl="0">
              <a:lnSpc>
                <a:spcPts val="3474"/>
              </a:lnSpc>
              <a:spcBef>
                <a:spcPct val="0"/>
              </a:spcBef>
            </a:pPr>
          </a:p>
        </p:txBody>
      </p:sp>
      <p:grpSp>
        <p:nvGrpSpPr>
          <p:cNvPr name="Group 5" id="5"/>
          <p:cNvGrpSpPr/>
          <p:nvPr/>
        </p:nvGrpSpPr>
        <p:grpSpPr>
          <a:xfrm rot="0">
            <a:off x="0" y="-228600"/>
            <a:ext cx="18288000" cy="1874361"/>
            <a:chOff x="0" y="0"/>
            <a:chExt cx="9414331" cy="964887"/>
          </a:xfrm>
        </p:grpSpPr>
        <p:sp>
          <p:nvSpPr>
            <p:cNvPr name="Freeform 6" id="6"/>
            <p:cNvSpPr/>
            <p:nvPr/>
          </p:nvSpPr>
          <p:spPr>
            <a:xfrm flipH="false" flipV="false" rot="0">
              <a:off x="0" y="0"/>
              <a:ext cx="9414331" cy="964887"/>
            </a:xfrm>
            <a:custGeom>
              <a:avLst/>
              <a:gdLst/>
              <a:ahLst/>
              <a:cxnLst/>
              <a:rect r="r" b="b" t="t" l="l"/>
              <a:pathLst>
                <a:path h="964887" w="9414331">
                  <a:moveTo>
                    <a:pt x="0" y="0"/>
                  </a:moveTo>
                  <a:lnTo>
                    <a:pt x="9414331" y="0"/>
                  </a:lnTo>
                  <a:lnTo>
                    <a:pt x="9414331" y="964887"/>
                  </a:lnTo>
                  <a:lnTo>
                    <a:pt x="0" y="964887"/>
                  </a:ln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7" id="7"/>
            <p:cNvSpPr txBox="true"/>
            <p:nvPr/>
          </p:nvSpPr>
          <p:spPr>
            <a:xfrm>
              <a:off x="0" y="-38100"/>
              <a:ext cx="9414331" cy="1002987"/>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785023" y="6592262"/>
            <a:ext cx="4508966" cy="422275"/>
          </a:xfrm>
          <a:prstGeom prst="rect">
            <a:avLst/>
          </a:prstGeom>
        </p:spPr>
        <p:txBody>
          <a:bodyPr anchor="t" rtlCol="false" tIns="0" lIns="0" bIns="0" rIns="0">
            <a:spAutoFit/>
          </a:bodyPr>
          <a:lstStyle/>
          <a:p>
            <a:pPr algn="l">
              <a:lnSpc>
                <a:spcPts val="3500"/>
              </a:lnSpc>
            </a:pPr>
            <a:r>
              <a:rPr lang="en-US" sz="2500" b="true">
                <a:solidFill>
                  <a:srgbClr val="000000"/>
                </a:solidFill>
                <a:latin typeface="Montserrat Bold"/>
                <a:ea typeface="Montserrat Bold"/>
                <a:cs typeface="Montserrat Bold"/>
                <a:sym typeface="Montserrat Bold"/>
              </a:rPr>
              <a:t>Why do we need it?</a:t>
            </a:r>
          </a:p>
        </p:txBody>
      </p:sp>
      <p:sp>
        <p:nvSpPr>
          <p:cNvPr name="TextBox 9" id="9"/>
          <p:cNvSpPr txBox="true"/>
          <p:nvPr/>
        </p:nvSpPr>
        <p:spPr>
          <a:xfrm rot="0">
            <a:off x="1785023" y="7090737"/>
            <a:ext cx="15052538" cy="2603965"/>
          </a:xfrm>
          <a:prstGeom prst="rect">
            <a:avLst/>
          </a:prstGeom>
        </p:spPr>
        <p:txBody>
          <a:bodyPr anchor="t" rtlCol="false" tIns="0" lIns="0" bIns="0" rIns="0">
            <a:spAutoFit/>
          </a:bodyPr>
          <a:lstStyle/>
          <a:p>
            <a:pPr algn="just" marL="535798" indent="-267899" lvl="1">
              <a:lnSpc>
                <a:spcPts val="3474"/>
              </a:lnSpc>
              <a:buFont typeface="Arial"/>
              <a:buChar char="•"/>
            </a:pPr>
            <a:r>
              <a:rPr lang="en-US" sz="2481">
                <a:solidFill>
                  <a:srgbClr val="101010"/>
                </a:solidFill>
                <a:latin typeface="Montserrat"/>
                <a:ea typeface="Montserrat"/>
                <a:cs typeface="Montserrat"/>
                <a:sym typeface="Montserrat"/>
              </a:rPr>
              <a:t>We can store electrical energy in the form of chemical energy (Hydrogen gas), which can be used as a fuel.</a:t>
            </a:r>
          </a:p>
          <a:p>
            <a:pPr algn="just" marL="535798" indent="-267899" lvl="1">
              <a:lnSpc>
                <a:spcPts val="3474"/>
              </a:lnSpc>
              <a:spcBef>
                <a:spcPct val="0"/>
              </a:spcBef>
              <a:buFont typeface="Arial"/>
              <a:buChar char="•"/>
            </a:pPr>
            <a:r>
              <a:rPr lang="en-US" sz="2481">
                <a:solidFill>
                  <a:srgbClr val="101010"/>
                </a:solidFill>
                <a:latin typeface="Montserrat"/>
                <a:ea typeface="Montserrat"/>
                <a:cs typeface="Montserrat"/>
                <a:sym typeface="Montserrat"/>
              </a:rPr>
              <a:t>It gives high</a:t>
            </a:r>
            <a:r>
              <a:rPr lang="en-US" sz="2481" strike="noStrike" u="none">
                <a:solidFill>
                  <a:srgbClr val="101010"/>
                </a:solidFill>
                <a:latin typeface="Montserrat"/>
                <a:ea typeface="Montserrat"/>
                <a:cs typeface="Montserrat"/>
                <a:sym typeface="Montserrat"/>
              </a:rPr>
              <a:t> purity hydrogen output</a:t>
            </a:r>
          </a:p>
          <a:p>
            <a:pPr algn="just" marL="535798" indent="-267899" lvl="1">
              <a:lnSpc>
                <a:spcPts val="3474"/>
              </a:lnSpc>
              <a:spcBef>
                <a:spcPct val="0"/>
              </a:spcBef>
              <a:buFont typeface="Arial"/>
              <a:buChar char="•"/>
            </a:pPr>
            <a:r>
              <a:rPr lang="en-US" sz="2481" strike="noStrike" u="none">
                <a:solidFill>
                  <a:srgbClr val="101010"/>
                </a:solidFill>
                <a:latin typeface="Montserrat"/>
                <a:ea typeface="Montserrat"/>
                <a:cs typeface="Montserrat"/>
                <a:sym typeface="Montserrat"/>
              </a:rPr>
              <a:t>It offers </a:t>
            </a:r>
            <a:r>
              <a:rPr lang="en-US" sz="2481" strike="noStrike" u="none">
                <a:solidFill>
                  <a:srgbClr val="101010"/>
                </a:solidFill>
                <a:latin typeface="Montserrat"/>
                <a:ea typeface="Montserrat"/>
                <a:cs typeface="Montserrat"/>
                <a:sym typeface="Montserrat"/>
              </a:rPr>
              <a:t>Compact and efficient design</a:t>
            </a:r>
          </a:p>
          <a:p>
            <a:pPr algn="just">
              <a:lnSpc>
                <a:spcPts val="3474"/>
              </a:lnSpc>
              <a:spcBef>
                <a:spcPct val="0"/>
              </a:spcBef>
            </a:pPr>
          </a:p>
          <a:p>
            <a:pPr algn="just" marL="0" indent="0" lvl="0">
              <a:lnSpc>
                <a:spcPts val="3474"/>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051465" y="-2544328"/>
            <a:ext cx="9898854" cy="8599630"/>
          </a:xfrm>
          <a:custGeom>
            <a:avLst/>
            <a:gdLst/>
            <a:ahLst/>
            <a:cxnLst/>
            <a:rect r="r" b="b" t="t" l="l"/>
            <a:pathLst>
              <a:path h="8599630" w="9898854">
                <a:moveTo>
                  <a:pt x="0" y="0"/>
                </a:moveTo>
                <a:lnTo>
                  <a:pt x="9898854" y="0"/>
                </a:lnTo>
                <a:lnTo>
                  <a:pt x="9898854" y="8599629"/>
                </a:lnTo>
                <a:lnTo>
                  <a:pt x="0" y="8599629"/>
                </a:lnTo>
                <a:lnTo>
                  <a:pt x="0" y="0"/>
                </a:lnTo>
                <a:close/>
              </a:path>
            </a:pathLst>
          </a:custGeom>
          <a:blipFill>
            <a:blip r:embed="rId2"/>
            <a:stretch>
              <a:fillRect l="0" t="0" r="0" b="0"/>
            </a:stretch>
          </a:blipFill>
        </p:spPr>
      </p:sp>
      <p:sp>
        <p:nvSpPr>
          <p:cNvPr name="TextBox 3" id="3"/>
          <p:cNvSpPr txBox="true"/>
          <p:nvPr/>
        </p:nvSpPr>
        <p:spPr>
          <a:xfrm rot="0">
            <a:off x="657431" y="609600"/>
            <a:ext cx="10704389" cy="1114425"/>
          </a:xfrm>
          <a:prstGeom prst="rect">
            <a:avLst/>
          </a:prstGeom>
        </p:spPr>
        <p:txBody>
          <a:bodyPr anchor="t" rtlCol="false" tIns="0" lIns="0" bIns="0" rIns="0">
            <a:spAutoFit/>
          </a:bodyPr>
          <a:lstStyle/>
          <a:p>
            <a:pPr algn="l" marL="0" indent="0" lvl="0">
              <a:lnSpc>
                <a:spcPts val="8841"/>
              </a:lnSpc>
              <a:spcBef>
                <a:spcPct val="0"/>
              </a:spcBef>
            </a:pPr>
            <a:r>
              <a:rPr lang="en-US" b="true" sz="7368">
                <a:solidFill>
                  <a:srgbClr val="101010"/>
                </a:solidFill>
                <a:latin typeface="Montserrat Bold"/>
                <a:ea typeface="Montserrat Bold"/>
                <a:cs typeface="Montserrat Bold"/>
                <a:sym typeface="Montserrat Bold"/>
              </a:rPr>
              <a:t>Electrolyser Cell</a:t>
            </a:r>
          </a:p>
        </p:txBody>
      </p:sp>
      <p:sp>
        <p:nvSpPr>
          <p:cNvPr name="TextBox 4" id="4"/>
          <p:cNvSpPr txBox="true"/>
          <p:nvPr/>
        </p:nvSpPr>
        <p:spPr>
          <a:xfrm rot="0">
            <a:off x="552265" y="2197508"/>
            <a:ext cx="10952821" cy="7272032"/>
          </a:xfrm>
          <a:prstGeom prst="rect">
            <a:avLst/>
          </a:prstGeom>
        </p:spPr>
        <p:txBody>
          <a:bodyPr anchor="t" rtlCol="false" tIns="0" lIns="0" bIns="0" rIns="0">
            <a:spAutoFit/>
          </a:bodyPr>
          <a:lstStyle/>
          <a:p>
            <a:pPr algn="just">
              <a:lnSpc>
                <a:spcPts val="3429"/>
              </a:lnSpc>
              <a:spcBef>
                <a:spcPct val="0"/>
              </a:spcBef>
            </a:pPr>
            <a:r>
              <a:rPr lang="en-US" sz="2449">
                <a:solidFill>
                  <a:srgbClr val="101010"/>
                </a:solidFill>
                <a:latin typeface="Montserrat"/>
                <a:ea typeface="Montserrat"/>
                <a:cs typeface="Montserrat"/>
                <a:sym typeface="Montserrat"/>
              </a:rPr>
              <a:t>This mechanism uses a </a:t>
            </a:r>
            <a:r>
              <a:rPr lang="en-US" sz="2449">
                <a:solidFill>
                  <a:srgbClr val="101010"/>
                </a:solidFill>
                <a:latin typeface="Montserrat"/>
                <a:ea typeface="Montserrat"/>
                <a:cs typeface="Montserrat"/>
                <a:sym typeface="Montserrat"/>
              </a:rPr>
              <a:t>small, precisely designed</a:t>
            </a:r>
            <a:r>
              <a:rPr lang="en-US" b="true" sz="2449">
                <a:solidFill>
                  <a:srgbClr val="101010"/>
                </a:solidFill>
                <a:latin typeface="Montserrat Bold"/>
                <a:ea typeface="Montserrat Bold"/>
                <a:cs typeface="Montserrat Bold"/>
                <a:sym typeface="Montserrat Bold"/>
              </a:rPr>
              <a:t> </a:t>
            </a:r>
            <a:r>
              <a:rPr lang="en-US" sz="2449">
                <a:solidFill>
                  <a:srgbClr val="101010"/>
                </a:solidFill>
                <a:latin typeface="Montserrat"/>
                <a:ea typeface="Montserrat"/>
                <a:cs typeface="Montserrat"/>
                <a:sym typeface="Montserrat"/>
              </a:rPr>
              <a:t>electrolysis cell with an active area of just 9 cm². This compact size helps reduce variations in temperature and flow, making the results more accurate. At the core of the cell is a membrane electrode assembly (MEA) made of a polymer membrane coated with platinum (Pt) on the cathode and iridium oxide (IrO₂) on the anode. These materials serve as catalysts to speed up the chemical reactions. The MEA is placed between two porous titanium layers, which allow gas and water to move efficiently in and out.</a:t>
            </a:r>
          </a:p>
          <a:p>
            <a:pPr algn="just">
              <a:lnSpc>
                <a:spcPts val="3429"/>
              </a:lnSpc>
              <a:spcBef>
                <a:spcPct val="0"/>
              </a:spcBef>
            </a:pPr>
            <a:r>
              <a:rPr lang="en-US" sz="2449">
                <a:solidFill>
                  <a:srgbClr val="101010"/>
                </a:solidFill>
                <a:latin typeface="Montserrat"/>
                <a:ea typeface="Montserrat"/>
                <a:cs typeface="Montserrat"/>
                <a:sym typeface="Montserrat"/>
              </a:rPr>
              <a:t>To keep the membrane evenly compressed (which is critical for performance and leak prevention), the design uses springs that apply steady pressure, even when the outer bolts are tightened for sealing. To resist corrosion, especially under high-pressure and acidic conditions, all stainless-steel parts in contact with fluids are gold-coated. This design ensures safe and reliable operation at both high and low pressures, maintaining consistent performance during all tests.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051465" y="-2544328"/>
            <a:ext cx="9898854" cy="8599630"/>
          </a:xfrm>
          <a:custGeom>
            <a:avLst/>
            <a:gdLst/>
            <a:ahLst/>
            <a:cxnLst/>
            <a:rect r="r" b="b" t="t" l="l"/>
            <a:pathLst>
              <a:path h="8599630" w="9898854">
                <a:moveTo>
                  <a:pt x="0" y="0"/>
                </a:moveTo>
                <a:lnTo>
                  <a:pt x="9898854" y="0"/>
                </a:lnTo>
                <a:lnTo>
                  <a:pt x="9898854" y="8599629"/>
                </a:lnTo>
                <a:lnTo>
                  <a:pt x="0" y="8599629"/>
                </a:lnTo>
                <a:lnTo>
                  <a:pt x="0" y="0"/>
                </a:lnTo>
                <a:close/>
              </a:path>
            </a:pathLst>
          </a:custGeom>
          <a:blipFill>
            <a:blip r:embed="rId2"/>
            <a:stretch>
              <a:fillRect l="0" t="0" r="0" b="0"/>
            </a:stretch>
          </a:blipFill>
        </p:spPr>
      </p:sp>
      <p:sp>
        <p:nvSpPr>
          <p:cNvPr name="TextBox 3" id="3"/>
          <p:cNvSpPr txBox="true"/>
          <p:nvPr/>
        </p:nvSpPr>
        <p:spPr>
          <a:xfrm rot="0">
            <a:off x="790781" y="1103906"/>
            <a:ext cx="10704389" cy="2228850"/>
          </a:xfrm>
          <a:prstGeom prst="rect">
            <a:avLst/>
          </a:prstGeom>
        </p:spPr>
        <p:txBody>
          <a:bodyPr anchor="t" rtlCol="false" tIns="0" lIns="0" bIns="0" rIns="0">
            <a:spAutoFit/>
          </a:bodyPr>
          <a:lstStyle/>
          <a:p>
            <a:pPr algn="l" marL="0" indent="0" lvl="0">
              <a:lnSpc>
                <a:spcPts val="8841"/>
              </a:lnSpc>
              <a:spcBef>
                <a:spcPct val="0"/>
              </a:spcBef>
            </a:pPr>
            <a:r>
              <a:rPr lang="en-US" b="true" sz="7368">
                <a:solidFill>
                  <a:srgbClr val="101010"/>
                </a:solidFill>
                <a:latin typeface="Montserrat Bold"/>
                <a:ea typeface="Montserrat Bold"/>
                <a:cs typeface="Montserrat Bold"/>
                <a:sym typeface="Montserrat Bold"/>
              </a:rPr>
              <a:t>Experimental S</a:t>
            </a:r>
            <a:r>
              <a:rPr lang="en-US" b="true" sz="7368" strike="noStrike" u="none">
                <a:solidFill>
                  <a:srgbClr val="101010"/>
                </a:solidFill>
                <a:latin typeface="Montserrat Bold"/>
                <a:ea typeface="Montserrat Bold"/>
                <a:cs typeface="Montserrat Bold"/>
                <a:sym typeface="Montserrat Bold"/>
              </a:rPr>
              <a:t>etup and Design</a:t>
            </a:r>
          </a:p>
        </p:txBody>
      </p:sp>
      <p:sp>
        <p:nvSpPr>
          <p:cNvPr name="TextBox 4" id="4"/>
          <p:cNvSpPr txBox="true"/>
          <p:nvPr/>
        </p:nvSpPr>
        <p:spPr>
          <a:xfrm rot="0">
            <a:off x="790781" y="4182615"/>
            <a:ext cx="11520144" cy="5330932"/>
          </a:xfrm>
          <a:prstGeom prst="rect">
            <a:avLst/>
          </a:prstGeom>
        </p:spPr>
        <p:txBody>
          <a:bodyPr anchor="t" rtlCol="false" tIns="0" lIns="0" bIns="0" rIns="0">
            <a:spAutoFit/>
          </a:bodyPr>
          <a:lstStyle/>
          <a:p>
            <a:pPr algn="just" marL="0" indent="0" lvl="0">
              <a:lnSpc>
                <a:spcPts val="3844"/>
              </a:lnSpc>
              <a:spcBef>
                <a:spcPct val="0"/>
              </a:spcBef>
            </a:pPr>
            <a:r>
              <a:rPr lang="en-US" sz="2745">
                <a:solidFill>
                  <a:srgbClr val="101010"/>
                </a:solidFill>
                <a:latin typeface="Montserrat"/>
                <a:ea typeface="Montserrat"/>
                <a:cs typeface="Montserrat"/>
                <a:sym typeface="Montserrat"/>
              </a:rPr>
              <a:t>The SETUP</a:t>
            </a:r>
            <a:r>
              <a:rPr lang="en-US" sz="2745" strike="noStrike" u="none">
                <a:solidFill>
                  <a:srgbClr val="101010"/>
                </a:solidFill>
                <a:latin typeface="Montserrat"/>
                <a:ea typeface="Montserrat"/>
                <a:cs typeface="Montserrat"/>
                <a:sym typeface="Montserrat"/>
              </a:rPr>
              <a:t> includes two flowpaths: one for oxygen and one for hydrogen. Water is added on the anode side and Oxygen and Hydrogen are liberated  on the anode and cathode side respectively.  The hydrogen loop uses natural circulation. The water is kept pure using ion exchangers to avoid corrosion. The temperature is controlled with heaters (at 343 K). The whole system is made of corrosion-resistant stainless steel and is built to handle pressures up to 100 bar with a high safety margin. Every part is carefully monitored using sensors for temperature, pressure, and water levels.</a:t>
            </a:r>
          </a:p>
          <a:p>
            <a:pPr algn="just" marL="0" indent="0" lvl="0">
              <a:lnSpc>
                <a:spcPts val="3844"/>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993275"/>
            <a:ext cx="8434945" cy="1293725"/>
            <a:chOff x="0" y="0"/>
            <a:chExt cx="2137108" cy="327783"/>
          </a:xfrm>
        </p:grpSpPr>
        <p:sp>
          <p:nvSpPr>
            <p:cNvPr name="Freeform 3" id="3"/>
            <p:cNvSpPr/>
            <p:nvPr/>
          </p:nvSpPr>
          <p:spPr>
            <a:xfrm flipH="false" flipV="false" rot="0">
              <a:off x="0" y="0"/>
              <a:ext cx="2137108" cy="327783"/>
            </a:xfrm>
            <a:custGeom>
              <a:avLst/>
              <a:gdLst/>
              <a:ahLst/>
              <a:cxnLst/>
              <a:rect r="r" b="b" t="t" l="l"/>
              <a:pathLst>
                <a:path h="327783" w="2137108">
                  <a:moveTo>
                    <a:pt x="0" y="0"/>
                  </a:moveTo>
                  <a:lnTo>
                    <a:pt x="2137108" y="0"/>
                  </a:lnTo>
                  <a:lnTo>
                    <a:pt x="2137108" y="327783"/>
                  </a:lnTo>
                  <a:lnTo>
                    <a:pt x="0" y="327783"/>
                  </a:ln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sq">
              <a:noFill/>
              <a:prstDash val="solid"/>
              <a:miter/>
            </a:ln>
          </p:spPr>
        </p:sp>
        <p:sp>
          <p:nvSpPr>
            <p:cNvPr name="TextBox 4" id="4"/>
            <p:cNvSpPr txBox="true"/>
            <p:nvPr/>
          </p:nvSpPr>
          <p:spPr>
            <a:xfrm>
              <a:off x="0" y="-38100"/>
              <a:ext cx="2137108" cy="36588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9209" y="0"/>
            <a:ext cx="8434945" cy="1293725"/>
            <a:chOff x="0" y="0"/>
            <a:chExt cx="2137108" cy="327783"/>
          </a:xfrm>
        </p:grpSpPr>
        <p:sp>
          <p:nvSpPr>
            <p:cNvPr name="Freeform 6" id="6"/>
            <p:cNvSpPr/>
            <p:nvPr/>
          </p:nvSpPr>
          <p:spPr>
            <a:xfrm flipH="false" flipV="false" rot="0">
              <a:off x="0" y="0"/>
              <a:ext cx="2137108" cy="327783"/>
            </a:xfrm>
            <a:custGeom>
              <a:avLst/>
              <a:gdLst/>
              <a:ahLst/>
              <a:cxnLst/>
              <a:rect r="r" b="b" t="t" l="l"/>
              <a:pathLst>
                <a:path h="327783" w="2137108">
                  <a:moveTo>
                    <a:pt x="0" y="0"/>
                  </a:moveTo>
                  <a:lnTo>
                    <a:pt x="2137108" y="0"/>
                  </a:lnTo>
                  <a:lnTo>
                    <a:pt x="2137108" y="327783"/>
                  </a:lnTo>
                  <a:lnTo>
                    <a:pt x="0" y="327783"/>
                  </a:ln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7" id="7"/>
            <p:cNvSpPr txBox="true"/>
            <p:nvPr/>
          </p:nvSpPr>
          <p:spPr>
            <a:xfrm>
              <a:off x="0" y="-38100"/>
              <a:ext cx="2137108" cy="365883"/>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028700" y="1989180"/>
            <a:ext cx="6528994" cy="6308640"/>
          </a:xfrm>
          <a:custGeom>
            <a:avLst/>
            <a:gdLst/>
            <a:ahLst/>
            <a:cxnLst/>
            <a:rect r="r" b="b" t="t" l="l"/>
            <a:pathLst>
              <a:path h="6308640" w="6528994">
                <a:moveTo>
                  <a:pt x="0" y="0"/>
                </a:moveTo>
                <a:lnTo>
                  <a:pt x="6528994" y="0"/>
                </a:lnTo>
                <a:lnTo>
                  <a:pt x="6528994" y="6308640"/>
                </a:lnTo>
                <a:lnTo>
                  <a:pt x="0" y="6308640"/>
                </a:lnTo>
                <a:lnTo>
                  <a:pt x="0" y="0"/>
                </a:lnTo>
                <a:close/>
              </a:path>
            </a:pathLst>
          </a:custGeom>
          <a:blipFill>
            <a:blip r:embed="rId2"/>
            <a:stretch>
              <a:fillRect l="0" t="0" r="0" b="0"/>
            </a:stretch>
          </a:blipFill>
        </p:spPr>
      </p:sp>
      <p:sp>
        <p:nvSpPr>
          <p:cNvPr name="TextBox 9" id="9"/>
          <p:cNvSpPr txBox="true"/>
          <p:nvPr/>
        </p:nvSpPr>
        <p:spPr>
          <a:xfrm rot="0">
            <a:off x="10184170" y="1527415"/>
            <a:ext cx="5890717" cy="1251828"/>
          </a:xfrm>
          <a:prstGeom prst="rect">
            <a:avLst/>
          </a:prstGeom>
        </p:spPr>
        <p:txBody>
          <a:bodyPr anchor="t" rtlCol="false" tIns="0" lIns="0" bIns="0" rIns="0">
            <a:spAutoFit/>
          </a:bodyPr>
          <a:lstStyle/>
          <a:p>
            <a:pPr algn="just" marL="0" indent="0" lvl="0">
              <a:lnSpc>
                <a:spcPts val="10276"/>
              </a:lnSpc>
              <a:spcBef>
                <a:spcPct val="0"/>
              </a:spcBef>
            </a:pPr>
            <a:r>
              <a:rPr lang="en-US" b="true" sz="7340">
                <a:solidFill>
                  <a:srgbClr val="000000"/>
                </a:solidFill>
                <a:latin typeface="Montserrat Bold"/>
                <a:ea typeface="Montserrat Bold"/>
                <a:cs typeface="Montserrat Bold"/>
                <a:sym typeface="Montserrat Bold"/>
              </a:rPr>
              <a:t>Design</a:t>
            </a:r>
          </a:p>
        </p:txBody>
      </p:sp>
      <p:sp>
        <p:nvSpPr>
          <p:cNvPr name="TextBox 10" id="10"/>
          <p:cNvSpPr txBox="true"/>
          <p:nvPr/>
        </p:nvSpPr>
        <p:spPr>
          <a:xfrm rot="0">
            <a:off x="10184170" y="5598356"/>
            <a:ext cx="6182895" cy="409575"/>
          </a:xfrm>
          <a:prstGeom prst="rect">
            <a:avLst/>
          </a:prstGeom>
        </p:spPr>
        <p:txBody>
          <a:bodyPr anchor="t" rtlCol="false" tIns="0" lIns="0" bIns="0" rIns="0">
            <a:spAutoFit/>
          </a:bodyPr>
          <a:lstStyle/>
          <a:p>
            <a:pPr algn="l">
              <a:lnSpc>
                <a:spcPts val="3240"/>
              </a:lnSpc>
              <a:spcBef>
                <a:spcPct val="0"/>
              </a:spcBef>
            </a:pPr>
            <a:r>
              <a:rPr lang="en-US" b="true" sz="2700">
                <a:solidFill>
                  <a:srgbClr val="000000"/>
                </a:solidFill>
                <a:latin typeface="Montserrat Bold"/>
                <a:ea typeface="Montserrat Bold"/>
                <a:cs typeface="Montserrat Bold"/>
                <a:sym typeface="Montserrat Bold"/>
              </a:rPr>
              <a:t>Purpose of differential pressure</a:t>
            </a:r>
          </a:p>
        </p:txBody>
      </p:sp>
      <p:sp>
        <p:nvSpPr>
          <p:cNvPr name="TextBox 11" id="11"/>
          <p:cNvSpPr txBox="true"/>
          <p:nvPr/>
        </p:nvSpPr>
        <p:spPr>
          <a:xfrm rot="0">
            <a:off x="9977926" y="2993303"/>
            <a:ext cx="7075130" cy="3656795"/>
          </a:xfrm>
          <a:prstGeom prst="rect">
            <a:avLst/>
          </a:prstGeom>
        </p:spPr>
        <p:txBody>
          <a:bodyPr anchor="t" rtlCol="false" tIns="0" lIns="0" bIns="0" rIns="0">
            <a:spAutoFit/>
          </a:bodyPr>
          <a:lstStyle/>
          <a:p>
            <a:pPr algn="just" marL="411657" indent="-205829" lvl="1">
              <a:lnSpc>
                <a:spcPts val="2669"/>
              </a:lnSpc>
              <a:buFont typeface="Arial"/>
              <a:buChar char="•"/>
            </a:pPr>
            <a:r>
              <a:rPr lang="en-US" sz="1906">
                <a:solidFill>
                  <a:srgbClr val="101010"/>
                </a:solidFill>
                <a:latin typeface="Montserrat"/>
                <a:ea typeface="Montserrat"/>
                <a:cs typeface="Montserrat"/>
                <a:sym typeface="Montserrat"/>
              </a:rPr>
              <a:t>Cell operates at 70°C and 1.5 A/cm².</a:t>
            </a:r>
          </a:p>
          <a:p>
            <a:pPr algn="just" marL="411657" indent="-205829" lvl="1">
              <a:lnSpc>
                <a:spcPts val="2669"/>
              </a:lnSpc>
              <a:buFont typeface="Arial"/>
              <a:buChar char="•"/>
            </a:pPr>
            <a:r>
              <a:rPr lang="en-US" sz="1906">
                <a:solidFill>
                  <a:srgbClr val="101010"/>
                </a:solidFill>
                <a:latin typeface="Montserrat"/>
                <a:ea typeface="Montserrat"/>
                <a:cs typeface="Montserrat"/>
                <a:sym typeface="Montserrat"/>
              </a:rPr>
              <a:t>Water inlet on is on the Anode side </a:t>
            </a:r>
          </a:p>
          <a:p>
            <a:pPr algn="just" marL="411657" indent="-205829" lvl="1">
              <a:lnSpc>
                <a:spcPts val="2669"/>
              </a:lnSpc>
              <a:buFont typeface="Arial"/>
              <a:buChar char="•"/>
            </a:pPr>
            <a:r>
              <a:rPr lang="en-US" sz="1906">
                <a:solidFill>
                  <a:srgbClr val="101010"/>
                </a:solidFill>
                <a:latin typeface="Montserrat"/>
                <a:ea typeface="Montserrat"/>
                <a:cs typeface="Montserrat"/>
                <a:sym typeface="Montserrat"/>
              </a:rPr>
              <a:t>The oxygen and hydrogen exit is on anode side and cathode side respectively.</a:t>
            </a:r>
          </a:p>
          <a:p>
            <a:pPr algn="just" marL="411657" indent="-205829" lvl="1">
              <a:lnSpc>
                <a:spcPts val="2669"/>
              </a:lnSpc>
              <a:buFont typeface="Arial"/>
              <a:buChar char="•"/>
            </a:pPr>
            <a:r>
              <a:rPr lang="en-US" sz="1906">
                <a:solidFill>
                  <a:srgbClr val="101010"/>
                </a:solidFill>
                <a:latin typeface="Montserrat"/>
                <a:ea typeface="Montserrat"/>
                <a:cs typeface="Montserrat"/>
                <a:sym typeface="Montserrat"/>
              </a:rPr>
              <a:t>Small 9 cm² cell to avoid flow gradients.</a:t>
            </a:r>
          </a:p>
          <a:p>
            <a:pPr algn="just" marL="411657" indent="-205829" lvl="1">
              <a:lnSpc>
                <a:spcPts val="2669"/>
              </a:lnSpc>
              <a:buFont typeface="Arial"/>
              <a:buChar char="•"/>
            </a:pPr>
            <a:r>
              <a:rPr lang="en-US" sz="1906">
                <a:solidFill>
                  <a:srgbClr val="101010"/>
                </a:solidFill>
                <a:latin typeface="Montserrat"/>
                <a:ea typeface="Montserrat"/>
                <a:cs typeface="Montserrat"/>
                <a:sym typeface="Montserrat"/>
              </a:rPr>
              <a:t>Proper Compression for uniform pressure on the structure.</a:t>
            </a:r>
          </a:p>
          <a:p>
            <a:pPr algn="just">
              <a:lnSpc>
                <a:spcPts val="2669"/>
              </a:lnSpc>
            </a:pPr>
          </a:p>
          <a:p>
            <a:pPr algn="just">
              <a:lnSpc>
                <a:spcPts val="2669"/>
              </a:lnSpc>
            </a:pPr>
          </a:p>
          <a:p>
            <a:pPr algn="just" marL="0" indent="0" lvl="0">
              <a:lnSpc>
                <a:spcPts val="2669"/>
              </a:lnSpc>
              <a:spcBef>
                <a:spcPct val="0"/>
              </a:spcBef>
            </a:pPr>
          </a:p>
          <a:p>
            <a:pPr algn="just" marL="0" indent="0" lvl="0">
              <a:lnSpc>
                <a:spcPts val="2669"/>
              </a:lnSpc>
              <a:spcBef>
                <a:spcPct val="0"/>
              </a:spcBef>
            </a:pPr>
          </a:p>
        </p:txBody>
      </p:sp>
      <p:sp>
        <p:nvSpPr>
          <p:cNvPr name="TextBox 12" id="12"/>
          <p:cNvSpPr txBox="true"/>
          <p:nvPr/>
        </p:nvSpPr>
        <p:spPr>
          <a:xfrm rot="0">
            <a:off x="10184170" y="6108855"/>
            <a:ext cx="6878412" cy="1989920"/>
          </a:xfrm>
          <a:prstGeom prst="rect">
            <a:avLst/>
          </a:prstGeom>
        </p:spPr>
        <p:txBody>
          <a:bodyPr anchor="t" rtlCol="false" tIns="0" lIns="0" bIns="0" rIns="0">
            <a:spAutoFit/>
          </a:bodyPr>
          <a:lstStyle/>
          <a:p>
            <a:pPr algn="just" marL="0" indent="0" lvl="0">
              <a:lnSpc>
                <a:spcPts val="2669"/>
              </a:lnSpc>
              <a:spcBef>
                <a:spcPct val="0"/>
              </a:spcBef>
            </a:pPr>
            <a:r>
              <a:rPr lang="en-US" sz="1906">
                <a:solidFill>
                  <a:srgbClr val="101010"/>
                </a:solidFill>
                <a:latin typeface="Montserrat"/>
                <a:ea typeface="Montserrat"/>
                <a:cs typeface="Montserrat"/>
                <a:sym typeface="Montserrat"/>
              </a:rPr>
              <a:t>Pr</a:t>
            </a:r>
            <a:r>
              <a:rPr lang="en-US" sz="1906" strike="noStrike" u="none">
                <a:solidFill>
                  <a:srgbClr val="101010"/>
                </a:solidFill>
                <a:latin typeface="Montserrat"/>
                <a:ea typeface="Montserrat"/>
                <a:cs typeface="Montserrat"/>
                <a:sym typeface="Montserrat"/>
              </a:rPr>
              <a:t>oducing hydrogen at high pressure (up to 100 bar) is important for easier storage and transportation. Normally, this requires extra compressors, but the system in this study can do it directly, making things simpler and cheaper. High pressure also helps avoid the need for drying the gas.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898322">
            <a:off x="-1987267" y="9023453"/>
            <a:ext cx="4891502" cy="4903762"/>
          </a:xfrm>
          <a:custGeom>
            <a:avLst/>
            <a:gdLst/>
            <a:ahLst/>
            <a:cxnLst/>
            <a:rect r="r" b="b" t="t" l="l"/>
            <a:pathLst>
              <a:path h="4903762" w="4891502">
                <a:moveTo>
                  <a:pt x="0" y="0"/>
                </a:moveTo>
                <a:lnTo>
                  <a:pt x="4891502" y="0"/>
                </a:lnTo>
                <a:lnTo>
                  <a:pt x="4891502" y="4903762"/>
                </a:lnTo>
                <a:lnTo>
                  <a:pt x="0" y="4903762"/>
                </a:lnTo>
                <a:lnTo>
                  <a:pt x="0" y="0"/>
                </a:lnTo>
                <a:close/>
              </a:path>
            </a:pathLst>
          </a:custGeom>
          <a:blipFill>
            <a:blip r:embed="rId2"/>
            <a:stretch>
              <a:fillRect l="0" t="0" r="0" b="0"/>
            </a:stretch>
          </a:blipFill>
        </p:spPr>
      </p:sp>
      <p:sp>
        <p:nvSpPr>
          <p:cNvPr name="Freeform 3" id="3"/>
          <p:cNvSpPr/>
          <p:nvPr/>
        </p:nvSpPr>
        <p:spPr>
          <a:xfrm flipH="false" flipV="false" rot="0">
            <a:off x="5660410" y="2413380"/>
            <a:ext cx="6054364" cy="1219909"/>
          </a:xfrm>
          <a:custGeom>
            <a:avLst/>
            <a:gdLst/>
            <a:ahLst/>
            <a:cxnLst/>
            <a:rect r="r" b="b" t="t" l="l"/>
            <a:pathLst>
              <a:path h="1219909" w="6054364">
                <a:moveTo>
                  <a:pt x="0" y="0"/>
                </a:moveTo>
                <a:lnTo>
                  <a:pt x="6054363" y="0"/>
                </a:lnTo>
                <a:lnTo>
                  <a:pt x="6054363" y="1219909"/>
                </a:lnTo>
                <a:lnTo>
                  <a:pt x="0" y="1219909"/>
                </a:lnTo>
                <a:lnTo>
                  <a:pt x="0" y="0"/>
                </a:lnTo>
                <a:close/>
              </a:path>
            </a:pathLst>
          </a:custGeom>
          <a:blipFill>
            <a:blip r:embed="rId3"/>
            <a:stretch>
              <a:fillRect l="0" t="0" r="0" b="0"/>
            </a:stretch>
          </a:blipFill>
        </p:spPr>
      </p:sp>
      <p:sp>
        <p:nvSpPr>
          <p:cNvPr name="Freeform 4" id="4"/>
          <p:cNvSpPr/>
          <p:nvPr/>
        </p:nvSpPr>
        <p:spPr>
          <a:xfrm flipH="false" flipV="false" rot="0">
            <a:off x="5615228" y="5939394"/>
            <a:ext cx="6567816" cy="1469410"/>
          </a:xfrm>
          <a:custGeom>
            <a:avLst/>
            <a:gdLst/>
            <a:ahLst/>
            <a:cxnLst/>
            <a:rect r="r" b="b" t="t" l="l"/>
            <a:pathLst>
              <a:path h="1469410" w="6567816">
                <a:moveTo>
                  <a:pt x="0" y="0"/>
                </a:moveTo>
                <a:lnTo>
                  <a:pt x="6567816" y="0"/>
                </a:lnTo>
                <a:lnTo>
                  <a:pt x="6567816" y="1469410"/>
                </a:lnTo>
                <a:lnTo>
                  <a:pt x="0" y="1469410"/>
                </a:lnTo>
                <a:lnTo>
                  <a:pt x="0" y="0"/>
                </a:lnTo>
                <a:close/>
              </a:path>
            </a:pathLst>
          </a:custGeom>
          <a:blipFill>
            <a:blip r:embed="rId4"/>
            <a:stretch>
              <a:fillRect l="0" t="0" r="0" b="0"/>
            </a:stretch>
          </a:blipFill>
        </p:spPr>
      </p:sp>
      <p:sp>
        <p:nvSpPr>
          <p:cNvPr name="Freeform 5" id="5"/>
          <p:cNvSpPr/>
          <p:nvPr/>
        </p:nvSpPr>
        <p:spPr>
          <a:xfrm flipH="false" flipV="false" rot="0">
            <a:off x="6637066" y="8978397"/>
            <a:ext cx="4524142" cy="807882"/>
          </a:xfrm>
          <a:custGeom>
            <a:avLst/>
            <a:gdLst/>
            <a:ahLst/>
            <a:cxnLst/>
            <a:rect r="r" b="b" t="t" l="l"/>
            <a:pathLst>
              <a:path h="807882" w="4524142">
                <a:moveTo>
                  <a:pt x="0" y="0"/>
                </a:moveTo>
                <a:lnTo>
                  <a:pt x="4524141" y="0"/>
                </a:lnTo>
                <a:lnTo>
                  <a:pt x="4524141" y="807882"/>
                </a:lnTo>
                <a:lnTo>
                  <a:pt x="0" y="807882"/>
                </a:lnTo>
                <a:lnTo>
                  <a:pt x="0" y="0"/>
                </a:lnTo>
                <a:close/>
              </a:path>
            </a:pathLst>
          </a:custGeom>
          <a:blipFill>
            <a:blip r:embed="rId5"/>
            <a:stretch>
              <a:fillRect l="0" t="0" r="0" b="0"/>
            </a:stretch>
          </a:blipFill>
        </p:spPr>
      </p:sp>
      <p:sp>
        <p:nvSpPr>
          <p:cNvPr name="TextBox 6" id="6"/>
          <p:cNvSpPr txBox="true"/>
          <p:nvPr/>
        </p:nvSpPr>
        <p:spPr>
          <a:xfrm rot="0">
            <a:off x="257175" y="1205921"/>
            <a:ext cx="17283923" cy="789492"/>
          </a:xfrm>
          <a:prstGeom prst="rect">
            <a:avLst/>
          </a:prstGeom>
        </p:spPr>
        <p:txBody>
          <a:bodyPr anchor="t" rtlCol="false" tIns="0" lIns="0" bIns="0" rIns="0">
            <a:spAutoFit/>
          </a:bodyPr>
          <a:lstStyle/>
          <a:p>
            <a:pPr algn="just">
              <a:lnSpc>
                <a:spcPts val="3209"/>
              </a:lnSpc>
              <a:spcBef>
                <a:spcPct val="0"/>
              </a:spcBef>
            </a:pPr>
            <a:r>
              <a:rPr lang="en-US" sz="2292">
                <a:solidFill>
                  <a:srgbClr val="000000"/>
                </a:solidFill>
                <a:latin typeface="Montserrat"/>
                <a:ea typeface="Montserrat"/>
                <a:cs typeface="Montserrat"/>
                <a:sym typeface="Montserrat"/>
              </a:rPr>
              <a:t>In a polymer electrolyte membrane (PEM) electrolyser, water is split into hydrogen and oxygen using electrical energy. The overall reaction is:</a:t>
            </a:r>
          </a:p>
        </p:txBody>
      </p:sp>
      <p:sp>
        <p:nvSpPr>
          <p:cNvPr name="TextBox 7" id="7"/>
          <p:cNvSpPr txBox="true"/>
          <p:nvPr/>
        </p:nvSpPr>
        <p:spPr>
          <a:xfrm rot="0">
            <a:off x="257175" y="4004764"/>
            <a:ext cx="11533212" cy="389442"/>
          </a:xfrm>
          <a:prstGeom prst="rect">
            <a:avLst/>
          </a:prstGeom>
        </p:spPr>
        <p:txBody>
          <a:bodyPr anchor="t" rtlCol="false" tIns="0" lIns="0" bIns="0" rIns="0">
            <a:spAutoFit/>
          </a:bodyPr>
          <a:lstStyle/>
          <a:p>
            <a:pPr algn="just">
              <a:lnSpc>
                <a:spcPts val="3209"/>
              </a:lnSpc>
              <a:spcBef>
                <a:spcPct val="0"/>
              </a:spcBef>
            </a:pPr>
            <a:r>
              <a:rPr lang="en-US" sz="2292">
                <a:solidFill>
                  <a:srgbClr val="000000"/>
                </a:solidFill>
                <a:latin typeface="Montserrat"/>
                <a:ea typeface="Montserrat"/>
                <a:cs typeface="Montserrat"/>
                <a:sym typeface="Montserrat"/>
              </a:rPr>
              <a:t>This takes place in two half-reactions, one at the anode and one at the cathode:</a:t>
            </a:r>
          </a:p>
        </p:txBody>
      </p:sp>
      <p:sp>
        <p:nvSpPr>
          <p:cNvPr name="TextBox 8" id="8"/>
          <p:cNvSpPr txBox="true"/>
          <p:nvPr/>
        </p:nvSpPr>
        <p:spPr>
          <a:xfrm rot="0">
            <a:off x="257175" y="4765681"/>
            <a:ext cx="7870478" cy="389442"/>
          </a:xfrm>
          <a:prstGeom prst="rect">
            <a:avLst/>
          </a:prstGeom>
        </p:spPr>
        <p:txBody>
          <a:bodyPr anchor="t" rtlCol="false" tIns="0" lIns="0" bIns="0" rIns="0">
            <a:spAutoFit/>
          </a:bodyPr>
          <a:lstStyle/>
          <a:p>
            <a:pPr algn="l">
              <a:lnSpc>
                <a:spcPts val="3209"/>
              </a:lnSpc>
              <a:spcBef>
                <a:spcPct val="0"/>
              </a:spcBef>
            </a:pPr>
            <a:r>
              <a:rPr lang="en-US" b="true" sz="2292">
                <a:solidFill>
                  <a:srgbClr val="000000"/>
                </a:solidFill>
                <a:latin typeface="Montserrat Bold"/>
                <a:ea typeface="Montserrat Bold"/>
                <a:cs typeface="Montserrat Bold"/>
                <a:sym typeface="Montserrat Bold"/>
              </a:rPr>
              <a:t>Anode Reaction (Oxygen Evolution Reaction - OER):</a:t>
            </a:r>
          </a:p>
        </p:txBody>
      </p:sp>
      <p:sp>
        <p:nvSpPr>
          <p:cNvPr name="TextBox 9" id="9"/>
          <p:cNvSpPr txBox="true"/>
          <p:nvPr/>
        </p:nvSpPr>
        <p:spPr>
          <a:xfrm rot="0">
            <a:off x="257175" y="5258157"/>
            <a:ext cx="11887795" cy="389442"/>
          </a:xfrm>
          <a:prstGeom prst="rect">
            <a:avLst/>
          </a:prstGeom>
        </p:spPr>
        <p:txBody>
          <a:bodyPr anchor="t" rtlCol="false" tIns="0" lIns="0" bIns="0" rIns="0">
            <a:spAutoFit/>
          </a:bodyPr>
          <a:lstStyle/>
          <a:p>
            <a:pPr algn="l">
              <a:lnSpc>
                <a:spcPts val="3209"/>
              </a:lnSpc>
              <a:spcBef>
                <a:spcPct val="0"/>
              </a:spcBef>
            </a:pPr>
            <a:r>
              <a:rPr lang="en-US" sz="2292">
                <a:solidFill>
                  <a:srgbClr val="000000"/>
                </a:solidFill>
                <a:latin typeface="Montserrat"/>
                <a:ea typeface="Montserrat"/>
                <a:cs typeface="Montserrat"/>
                <a:sym typeface="Montserrat"/>
              </a:rPr>
              <a:t>At the anode, water is oxidized to produce oxygen gas, protons (H⁺), and electrons:</a:t>
            </a:r>
          </a:p>
        </p:txBody>
      </p:sp>
      <p:sp>
        <p:nvSpPr>
          <p:cNvPr name="TextBox 10" id="10"/>
          <p:cNvSpPr txBox="true"/>
          <p:nvPr/>
        </p:nvSpPr>
        <p:spPr>
          <a:xfrm rot="0">
            <a:off x="257175" y="7513579"/>
            <a:ext cx="8490496" cy="389509"/>
          </a:xfrm>
          <a:prstGeom prst="rect">
            <a:avLst/>
          </a:prstGeom>
        </p:spPr>
        <p:txBody>
          <a:bodyPr anchor="t" rtlCol="false" tIns="0" lIns="0" bIns="0" rIns="0">
            <a:spAutoFit/>
          </a:bodyPr>
          <a:lstStyle/>
          <a:p>
            <a:pPr algn="ctr">
              <a:lnSpc>
                <a:spcPts val="3205"/>
              </a:lnSpc>
              <a:spcBef>
                <a:spcPct val="0"/>
              </a:spcBef>
            </a:pPr>
            <a:r>
              <a:rPr lang="en-US" b="true" sz="2289">
                <a:solidFill>
                  <a:srgbClr val="000000"/>
                </a:solidFill>
                <a:latin typeface="Montserrat Bold"/>
                <a:ea typeface="Montserrat Bold"/>
                <a:cs typeface="Montserrat Bold"/>
                <a:sym typeface="Montserrat Bold"/>
              </a:rPr>
              <a:t>Cathode Reaction (Hydrogen Evolution Reaction - HER):</a:t>
            </a:r>
          </a:p>
        </p:txBody>
      </p:sp>
      <p:sp>
        <p:nvSpPr>
          <p:cNvPr name="TextBox 11" id="11"/>
          <p:cNvSpPr txBox="true"/>
          <p:nvPr/>
        </p:nvSpPr>
        <p:spPr>
          <a:xfrm rot="0">
            <a:off x="257175" y="8007863"/>
            <a:ext cx="17773650" cy="789559"/>
          </a:xfrm>
          <a:prstGeom prst="rect">
            <a:avLst/>
          </a:prstGeom>
        </p:spPr>
        <p:txBody>
          <a:bodyPr anchor="t" rtlCol="false" tIns="0" lIns="0" bIns="0" rIns="0">
            <a:spAutoFit/>
          </a:bodyPr>
          <a:lstStyle/>
          <a:p>
            <a:pPr algn="l">
              <a:lnSpc>
                <a:spcPts val="3205"/>
              </a:lnSpc>
              <a:spcBef>
                <a:spcPct val="0"/>
              </a:spcBef>
            </a:pPr>
            <a:r>
              <a:rPr lang="en-US" sz="2289">
                <a:solidFill>
                  <a:srgbClr val="000000"/>
                </a:solidFill>
                <a:latin typeface="Montserrat"/>
                <a:ea typeface="Montserrat"/>
                <a:cs typeface="Montserrat"/>
                <a:sym typeface="Montserrat"/>
              </a:rPr>
              <a:t>At the cathode, the protons (H⁺) generated at the anode move through the PEM membrane and are reduced by electrons to form hydrogen gas:</a:t>
            </a:r>
          </a:p>
        </p:txBody>
      </p:sp>
      <p:sp>
        <p:nvSpPr>
          <p:cNvPr name="TextBox 12" id="12"/>
          <p:cNvSpPr txBox="true"/>
          <p:nvPr/>
        </p:nvSpPr>
        <p:spPr>
          <a:xfrm rot="0">
            <a:off x="3385951" y="209550"/>
            <a:ext cx="10704389" cy="819150"/>
          </a:xfrm>
          <a:prstGeom prst="rect">
            <a:avLst/>
          </a:prstGeom>
        </p:spPr>
        <p:txBody>
          <a:bodyPr anchor="t" rtlCol="false" tIns="0" lIns="0" bIns="0" rIns="0">
            <a:spAutoFit/>
          </a:bodyPr>
          <a:lstStyle/>
          <a:p>
            <a:pPr algn="ctr" marL="0" indent="0" lvl="0">
              <a:lnSpc>
                <a:spcPts val="6441"/>
              </a:lnSpc>
              <a:spcBef>
                <a:spcPct val="0"/>
              </a:spcBef>
            </a:pPr>
            <a:r>
              <a:rPr lang="en-US" b="true" sz="5368">
                <a:solidFill>
                  <a:srgbClr val="101010"/>
                </a:solidFill>
                <a:latin typeface="Montserrat Bold"/>
                <a:ea typeface="Montserrat Bold"/>
                <a:cs typeface="Montserrat Bold"/>
                <a:sym typeface="Montserrat Bold"/>
              </a:rPr>
              <a:t>REACTIONS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385799" y="8993275"/>
            <a:ext cx="8434945" cy="1293725"/>
            <a:chOff x="0" y="0"/>
            <a:chExt cx="2137108" cy="327783"/>
          </a:xfrm>
        </p:grpSpPr>
        <p:sp>
          <p:nvSpPr>
            <p:cNvPr name="Freeform 3" id="3"/>
            <p:cNvSpPr/>
            <p:nvPr/>
          </p:nvSpPr>
          <p:spPr>
            <a:xfrm flipH="false" flipV="false" rot="0">
              <a:off x="0" y="0"/>
              <a:ext cx="2137108" cy="327783"/>
            </a:xfrm>
            <a:custGeom>
              <a:avLst/>
              <a:gdLst/>
              <a:ahLst/>
              <a:cxnLst/>
              <a:rect r="r" b="b" t="t" l="l"/>
              <a:pathLst>
                <a:path h="327783" w="2137108">
                  <a:moveTo>
                    <a:pt x="0" y="0"/>
                  </a:moveTo>
                  <a:lnTo>
                    <a:pt x="2137108" y="0"/>
                  </a:lnTo>
                  <a:lnTo>
                    <a:pt x="2137108" y="327783"/>
                  </a:lnTo>
                  <a:lnTo>
                    <a:pt x="0" y="327783"/>
                  </a:ln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sq">
              <a:noFill/>
              <a:prstDash val="solid"/>
              <a:miter/>
            </a:ln>
          </p:spPr>
        </p:sp>
        <p:sp>
          <p:nvSpPr>
            <p:cNvPr name="TextBox 4" id="4"/>
            <p:cNvSpPr txBox="true"/>
            <p:nvPr/>
          </p:nvSpPr>
          <p:spPr>
            <a:xfrm>
              <a:off x="0" y="-38100"/>
              <a:ext cx="2137108" cy="36588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2385799" y="1062"/>
            <a:ext cx="8434945" cy="1293725"/>
            <a:chOff x="0" y="0"/>
            <a:chExt cx="2137108" cy="327783"/>
          </a:xfrm>
        </p:grpSpPr>
        <p:sp>
          <p:nvSpPr>
            <p:cNvPr name="Freeform 6" id="6"/>
            <p:cNvSpPr/>
            <p:nvPr/>
          </p:nvSpPr>
          <p:spPr>
            <a:xfrm flipH="false" flipV="false" rot="0">
              <a:off x="0" y="0"/>
              <a:ext cx="2137108" cy="327783"/>
            </a:xfrm>
            <a:custGeom>
              <a:avLst/>
              <a:gdLst/>
              <a:ahLst/>
              <a:cxnLst/>
              <a:rect r="r" b="b" t="t" l="l"/>
              <a:pathLst>
                <a:path h="327783" w="2137108">
                  <a:moveTo>
                    <a:pt x="0" y="0"/>
                  </a:moveTo>
                  <a:lnTo>
                    <a:pt x="2137108" y="0"/>
                  </a:lnTo>
                  <a:lnTo>
                    <a:pt x="2137108" y="327783"/>
                  </a:lnTo>
                  <a:lnTo>
                    <a:pt x="0" y="327783"/>
                  </a:ln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7" id="7"/>
            <p:cNvSpPr txBox="true"/>
            <p:nvPr/>
          </p:nvSpPr>
          <p:spPr>
            <a:xfrm>
              <a:off x="0" y="-38100"/>
              <a:ext cx="2137108" cy="365883"/>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6410474" y="2799881"/>
            <a:ext cx="10977770" cy="7785565"/>
          </a:xfrm>
          <a:prstGeom prst="rect">
            <a:avLst/>
          </a:prstGeom>
        </p:spPr>
        <p:txBody>
          <a:bodyPr anchor="t" rtlCol="false" tIns="0" lIns="0" bIns="0" rIns="0">
            <a:spAutoFit/>
          </a:bodyPr>
          <a:lstStyle/>
          <a:p>
            <a:pPr algn="just">
              <a:lnSpc>
                <a:spcPts val="2949"/>
              </a:lnSpc>
            </a:pPr>
            <a:r>
              <a:rPr lang="en-US" sz="2106" b="true">
                <a:solidFill>
                  <a:srgbClr val="101010"/>
                </a:solidFill>
                <a:latin typeface="Montserrat Bold"/>
                <a:ea typeface="Montserrat Bold"/>
                <a:cs typeface="Montserrat Bold"/>
                <a:sym typeface="Montserrat Bold"/>
              </a:rPr>
              <a:t>1. End Plates:</a:t>
            </a:r>
            <a:r>
              <a:rPr lang="en-US" sz="2106">
                <a:solidFill>
                  <a:srgbClr val="101010"/>
                </a:solidFill>
                <a:latin typeface="Montserrat"/>
                <a:ea typeface="Montserrat"/>
                <a:cs typeface="Montserrat"/>
                <a:sym typeface="Montserrat"/>
              </a:rPr>
              <a:t> They p</a:t>
            </a:r>
            <a:r>
              <a:rPr lang="en-US" sz="2106">
                <a:solidFill>
                  <a:srgbClr val="101010"/>
                </a:solidFill>
                <a:latin typeface="Montserrat"/>
                <a:ea typeface="Montserrat"/>
                <a:cs typeface="Montserrat"/>
                <a:sym typeface="Montserrat"/>
              </a:rPr>
              <a:t>rovide mechanical support and seal the electrolyser stack. They are made of Stainless steel, aluminum, or composite material.</a:t>
            </a:r>
          </a:p>
          <a:p>
            <a:pPr algn="just">
              <a:lnSpc>
                <a:spcPts val="2949"/>
              </a:lnSpc>
            </a:pPr>
            <a:r>
              <a:rPr lang="en-US" sz="2106" b="true">
                <a:solidFill>
                  <a:srgbClr val="101010"/>
                </a:solidFill>
                <a:latin typeface="Montserrat Bold"/>
                <a:ea typeface="Montserrat Bold"/>
                <a:cs typeface="Montserrat Bold"/>
                <a:sym typeface="Montserrat Bold"/>
              </a:rPr>
              <a:t>2. Bipolar Plates: </a:t>
            </a:r>
            <a:r>
              <a:rPr lang="en-US" sz="2106">
                <a:solidFill>
                  <a:srgbClr val="101010"/>
                </a:solidFill>
                <a:latin typeface="Montserrat"/>
                <a:ea typeface="Montserrat"/>
                <a:cs typeface="Montserrat"/>
                <a:sym typeface="Montserrat"/>
              </a:rPr>
              <a:t>They conduct electrons to/from the electrodes, distribute gases and cooling fluid. They are made of Titanium (often with coatings like platinum or iridium to resist corrosion in PEM systems).</a:t>
            </a:r>
          </a:p>
          <a:p>
            <a:pPr algn="just">
              <a:lnSpc>
                <a:spcPts val="2949"/>
              </a:lnSpc>
            </a:pPr>
            <a:r>
              <a:rPr lang="en-US" sz="2106" b="true">
                <a:solidFill>
                  <a:srgbClr val="101010"/>
                </a:solidFill>
                <a:latin typeface="Montserrat Bold"/>
                <a:ea typeface="Montserrat Bold"/>
                <a:cs typeface="Montserrat Bold"/>
                <a:sym typeface="Montserrat Bold"/>
              </a:rPr>
              <a:t>3. Flow Channels:</a:t>
            </a:r>
            <a:r>
              <a:rPr lang="en-US" sz="2106">
                <a:solidFill>
                  <a:srgbClr val="101010"/>
                </a:solidFill>
                <a:latin typeface="Montserrat"/>
                <a:ea typeface="Montserrat"/>
                <a:cs typeface="Montserrat"/>
                <a:sym typeface="Montserrat"/>
              </a:rPr>
              <a:t> These channels guide water into the cell and remove produced gases (H₂, O₂). We are using parallel channel designs.</a:t>
            </a:r>
          </a:p>
          <a:p>
            <a:pPr algn="just">
              <a:lnSpc>
                <a:spcPts val="2949"/>
              </a:lnSpc>
            </a:pPr>
            <a:r>
              <a:rPr lang="en-US" sz="2106" b="true">
                <a:solidFill>
                  <a:srgbClr val="101010"/>
                </a:solidFill>
                <a:latin typeface="Montserrat Bold"/>
                <a:ea typeface="Montserrat Bold"/>
                <a:cs typeface="Montserrat Bold"/>
                <a:sym typeface="Montserrat Bold"/>
              </a:rPr>
              <a:t>4. Gas Diffusion Layer (GDL):</a:t>
            </a:r>
            <a:r>
              <a:rPr lang="en-US" sz="2106">
                <a:solidFill>
                  <a:srgbClr val="101010"/>
                </a:solidFill>
                <a:latin typeface="Montserrat"/>
                <a:ea typeface="Montserrat"/>
                <a:cs typeface="Montserrat"/>
                <a:sym typeface="Montserrat"/>
              </a:rPr>
              <a:t> Its function is to uniformly distribute gases over the catalyst layer and manage water transport. It can be made from porous carbon paper or titanium mesh for PEM; nickel for alkaline.</a:t>
            </a:r>
          </a:p>
          <a:p>
            <a:pPr algn="just">
              <a:lnSpc>
                <a:spcPts val="2949"/>
              </a:lnSpc>
            </a:pPr>
            <a:r>
              <a:rPr lang="en-US" sz="2106" b="true">
                <a:solidFill>
                  <a:srgbClr val="101010"/>
                </a:solidFill>
                <a:latin typeface="Montserrat Bold"/>
                <a:ea typeface="Montserrat Bold"/>
                <a:cs typeface="Montserrat Bold"/>
                <a:sym typeface="Montserrat Bold"/>
              </a:rPr>
              <a:t>5. Catalyst Layer:</a:t>
            </a:r>
            <a:r>
              <a:rPr lang="en-US" sz="2106">
                <a:solidFill>
                  <a:srgbClr val="101010"/>
                </a:solidFill>
                <a:latin typeface="Montserrat"/>
                <a:ea typeface="Montserrat"/>
                <a:cs typeface="Montserrat"/>
                <a:sym typeface="Montserrat"/>
              </a:rPr>
              <a:t> This layer catalyzes the electrochemical reactions.</a:t>
            </a:r>
          </a:p>
          <a:p>
            <a:pPr algn="just" marL="909672" indent="-303224" lvl="2">
              <a:lnSpc>
                <a:spcPts val="2949"/>
              </a:lnSpc>
              <a:buFont typeface="Arial"/>
              <a:buChar char="⚬"/>
            </a:pPr>
            <a:r>
              <a:rPr lang="en-US" sz="2106">
                <a:solidFill>
                  <a:srgbClr val="101010"/>
                </a:solidFill>
                <a:latin typeface="Montserrat"/>
                <a:ea typeface="Montserrat"/>
                <a:cs typeface="Montserrat"/>
                <a:sym typeface="Montserrat"/>
              </a:rPr>
              <a:t>Anode (Oxygen Evolution Reaction, OER): IrO₂, RuO₂</a:t>
            </a:r>
          </a:p>
          <a:p>
            <a:pPr algn="just" marL="909672" indent="-303224" lvl="2">
              <a:lnSpc>
                <a:spcPts val="2949"/>
              </a:lnSpc>
              <a:buFont typeface="Arial"/>
              <a:buChar char="⚬"/>
            </a:pPr>
            <a:r>
              <a:rPr lang="en-US" sz="2106">
                <a:solidFill>
                  <a:srgbClr val="101010"/>
                </a:solidFill>
                <a:latin typeface="Montserrat"/>
                <a:ea typeface="Montserrat"/>
                <a:cs typeface="Montserrat"/>
                <a:sym typeface="Montserrat"/>
              </a:rPr>
              <a:t>Cathode (Hydrogen Evolution Reaction, HER): Pt/C</a:t>
            </a:r>
          </a:p>
          <a:p>
            <a:pPr algn="just">
              <a:lnSpc>
                <a:spcPts val="2949"/>
              </a:lnSpc>
            </a:pPr>
            <a:r>
              <a:rPr lang="en-US" sz="2106" b="true">
                <a:solidFill>
                  <a:srgbClr val="101010"/>
                </a:solidFill>
                <a:latin typeface="Montserrat Bold"/>
                <a:ea typeface="Montserrat Bold"/>
                <a:cs typeface="Montserrat Bold"/>
                <a:sym typeface="Montserrat Bold"/>
              </a:rPr>
              <a:t>6. Proton Exchange Membrane (PEM):</a:t>
            </a:r>
            <a:r>
              <a:rPr lang="en-US" sz="2106">
                <a:solidFill>
                  <a:srgbClr val="101010"/>
                </a:solidFill>
                <a:latin typeface="Montserrat"/>
                <a:ea typeface="Montserrat"/>
                <a:cs typeface="Montserrat"/>
                <a:sym typeface="Montserrat"/>
              </a:rPr>
              <a:t> It conducts protons (H⁺) while acting as a gas separator.Its thickness ranges typically from 50 to 200 μm.</a:t>
            </a:r>
          </a:p>
          <a:p>
            <a:pPr algn="just">
              <a:lnSpc>
                <a:spcPts val="2949"/>
              </a:lnSpc>
            </a:pPr>
            <a:r>
              <a:rPr lang="en-US" sz="2106" b="true">
                <a:solidFill>
                  <a:srgbClr val="101010"/>
                </a:solidFill>
                <a:latin typeface="Montserrat Bold"/>
                <a:ea typeface="Montserrat Bold"/>
                <a:cs typeface="Montserrat Bold"/>
                <a:sym typeface="Montserrat Bold"/>
              </a:rPr>
              <a:t>7. Mirror Image of Layers on the Other Side: </a:t>
            </a:r>
            <a:r>
              <a:rPr lang="en-US" sz="2106">
                <a:solidFill>
                  <a:srgbClr val="101010"/>
                </a:solidFill>
                <a:latin typeface="Montserrat"/>
                <a:ea typeface="Montserrat"/>
                <a:cs typeface="Montserrat"/>
                <a:sym typeface="Montserrat"/>
              </a:rPr>
              <a:t>The structure is symmetrical with a mirror set of GDL, flow field, bipolar plate, and end plate on the other side of the membrane to complete the cell.</a:t>
            </a:r>
          </a:p>
          <a:p>
            <a:pPr algn="just">
              <a:lnSpc>
                <a:spcPts val="2949"/>
              </a:lnSpc>
            </a:pPr>
          </a:p>
          <a:p>
            <a:pPr algn="just">
              <a:lnSpc>
                <a:spcPts val="2949"/>
              </a:lnSpc>
            </a:pPr>
          </a:p>
          <a:p>
            <a:pPr algn="just">
              <a:lnSpc>
                <a:spcPts val="2949"/>
              </a:lnSpc>
            </a:pPr>
          </a:p>
        </p:txBody>
      </p:sp>
      <p:sp>
        <p:nvSpPr>
          <p:cNvPr name="Freeform 9" id="9"/>
          <p:cNvSpPr/>
          <p:nvPr/>
        </p:nvSpPr>
        <p:spPr>
          <a:xfrm flipH="false" flipV="false" rot="0">
            <a:off x="170298" y="2600736"/>
            <a:ext cx="5688347" cy="5359402"/>
          </a:xfrm>
          <a:custGeom>
            <a:avLst/>
            <a:gdLst/>
            <a:ahLst/>
            <a:cxnLst/>
            <a:rect r="r" b="b" t="t" l="l"/>
            <a:pathLst>
              <a:path h="5359402" w="5688347">
                <a:moveTo>
                  <a:pt x="0" y="0"/>
                </a:moveTo>
                <a:lnTo>
                  <a:pt x="5688348" y="0"/>
                </a:lnTo>
                <a:lnTo>
                  <a:pt x="5688348" y="5359402"/>
                </a:lnTo>
                <a:lnTo>
                  <a:pt x="0" y="5359402"/>
                </a:lnTo>
                <a:lnTo>
                  <a:pt x="0" y="0"/>
                </a:lnTo>
                <a:close/>
              </a:path>
            </a:pathLst>
          </a:custGeom>
          <a:blipFill>
            <a:blip r:embed="rId2"/>
            <a:stretch>
              <a:fillRect l="0" t="0" r="0" b="0"/>
            </a:stretch>
          </a:blipFill>
        </p:spPr>
      </p:sp>
      <p:sp>
        <p:nvSpPr>
          <p:cNvPr name="TextBox 10" id="10"/>
          <p:cNvSpPr txBox="true"/>
          <p:nvPr/>
        </p:nvSpPr>
        <p:spPr>
          <a:xfrm rot="0">
            <a:off x="6410474" y="532562"/>
            <a:ext cx="10153309" cy="1900162"/>
          </a:xfrm>
          <a:prstGeom prst="rect">
            <a:avLst/>
          </a:prstGeom>
        </p:spPr>
        <p:txBody>
          <a:bodyPr anchor="t" rtlCol="false" tIns="0" lIns="0" bIns="0" rIns="0">
            <a:spAutoFit/>
          </a:bodyPr>
          <a:lstStyle/>
          <a:p>
            <a:pPr algn="just" marL="0" indent="0" lvl="0">
              <a:lnSpc>
                <a:spcPts val="7616"/>
              </a:lnSpc>
              <a:spcBef>
                <a:spcPct val="0"/>
              </a:spcBef>
            </a:pPr>
            <a:r>
              <a:rPr lang="en-US" b="true" sz="5440">
                <a:solidFill>
                  <a:srgbClr val="000000"/>
                </a:solidFill>
                <a:latin typeface="Montserrat Bold"/>
                <a:ea typeface="Montserrat Bold"/>
                <a:cs typeface="Montserrat Bold"/>
                <a:sym typeface="Montserrat Bold"/>
              </a:rPr>
              <a:t>Layer by Layer breakdown of PEM Electrolyser</a:t>
            </a:r>
          </a:p>
        </p:txBody>
      </p:sp>
    </p:spTree>
  </p:cSld>
  <p:clrMapOvr>
    <a:masterClrMapping/>
  </p:clrMapOvr>
</p:sld>
</file>

<file path=ppt/slides/slide8.xml><?xml version="1.0" encoding="utf-8"?>
<p:sld xmlns:p="http://schemas.openxmlformats.org/presentationml/2006/main" xmlns:a="http://schemas.openxmlformats.org/drawingml/2006/main">
  <p:cSld>
    <p:bg>
      <p:bgPr>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522821" y="636933"/>
            <a:ext cx="17177026" cy="8995198"/>
            <a:chOff x="0" y="0"/>
            <a:chExt cx="4523990" cy="2369106"/>
          </a:xfrm>
        </p:grpSpPr>
        <p:sp>
          <p:nvSpPr>
            <p:cNvPr name="Freeform 3" id="3"/>
            <p:cNvSpPr/>
            <p:nvPr/>
          </p:nvSpPr>
          <p:spPr>
            <a:xfrm flipH="false" flipV="false" rot="0">
              <a:off x="0" y="0"/>
              <a:ext cx="4523990" cy="2369106"/>
            </a:xfrm>
            <a:custGeom>
              <a:avLst/>
              <a:gdLst/>
              <a:ahLst/>
              <a:cxnLst/>
              <a:rect r="r" b="b" t="t" l="l"/>
              <a:pathLst>
                <a:path h="2369106" w="4523990">
                  <a:moveTo>
                    <a:pt x="10366" y="0"/>
                  </a:moveTo>
                  <a:lnTo>
                    <a:pt x="4513624" y="0"/>
                  </a:lnTo>
                  <a:cubicBezTo>
                    <a:pt x="4519349" y="0"/>
                    <a:pt x="4523990" y="4641"/>
                    <a:pt x="4523990" y="10366"/>
                  </a:cubicBezTo>
                  <a:lnTo>
                    <a:pt x="4523990" y="2358739"/>
                  </a:lnTo>
                  <a:cubicBezTo>
                    <a:pt x="4523990" y="2361489"/>
                    <a:pt x="4522898" y="2364125"/>
                    <a:pt x="4520954" y="2366069"/>
                  </a:cubicBezTo>
                  <a:cubicBezTo>
                    <a:pt x="4519010" y="2368013"/>
                    <a:pt x="4516373" y="2369106"/>
                    <a:pt x="4513624" y="2369106"/>
                  </a:cubicBezTo>
                  <a:lnTo>
                    <a:pt x="10366" y="2369106"/>
                  </a:lnTo>
                  <a:cubicBezTo>
                    <a:pt x="7617" y="2369106"/>
                    <a:pt x="4980" y="2368013"/>
                    <a:pt x="3036" y="2366069"/>
                  </a:cubicBezTo>
                  <a:cubicBezTo>
                    <a:pt x="1092" y="2364125"/>
                    <a:pt x="0" y="2361489"/>
                    <a:pt x="0" y="2358739"/>
                  </a:cubicBezTo>
                  <a:lnTo>
                    <a:pt x="0" y="10366"/>
                  </a:lnTo>
                  <a:cubicBezTo>
                    <a:pt x="0" y="7617"/>
                    <a:pt x="1092" y="4980"/>
                    <a:pt x="3036" y="3036"/>
                  </a:cubicBezTo>
                  <a:cubicBezTo>
                    <a:pt x="4980" y="1092"/>
                    <a:pt x="7617" y="0"/>
                    <a:pt x="10366" y="0"/>
                  </a:cubicBezTo>
                  <a:close/>
                </a:path>
              </a:pathLst>
            </a:custGeom>
            <a:solidFill>
              <a:srgbClr val="FFFFFF"/>
            </a:solidFill>
            <a:ln cap="rnd">
              <a:noFill/>
              <a:prstDash val="solid"/>
              <a:round/>
            </a:ln>
          </p:spPr>
        </p:sp>
        <p:sp>
          <p:nvSpPr>
            <p:cNvPr name="TextBox 4" id="4"/>
            <p:cNvSpPr txBox="true"/>
            <p:nvPr/>
          </p:nvSpPr>
          <p:spPr>
            <a:xfrm>
              <a:off x="0" y="-47625"/>
              <a:ext cx="4523990" cy="2416731"/>
            </a:xfrm>
            <a:prstGeom prst="rect">
              <a:avLst/>
            </a:prstGeom>
          </p:spPr>
          <p:txBody>
            <a:bodyPr anchor="ctr" rtlCol="false" tIns="50800" lIns="50800" bIns="50800" rIns="50800"/>
            <a:lstStyle/>
            <a:p>
              <a:pPr algn="ctr" marL="0" indent="0" lvl="0">
                <a:lnSpc>
                  <a:spcPts val="3640"/>
                </a:lnSpc>
                <a:spcBef>
                  <a:spcPct val="0"/>
                </a:spcBef>
              </a:pPr>
            </a:p>
          </p:txBody>
        </p:sp>
      </p:grpSp>
      <p:grpSp>
        <p:nvGrpSpPr>
          <p:cNvPr name="Group 5" id="5"/>
          <p:cNvGrpSpPr/>
          <p:nvPr/>
        </p:nvGrpSpPr>
        <p:grpSpPr>
          <a:xfrm rot="0">
            <a:off x="1028700" y="3894483"/>
            <a:ext cx="7574346" cy="4414507"/>
            <a:chOff x="0" y="0"/>
            <a:chExt cx="3535855" cy="2060779"/>
          </a:xfrm>
        </p:grpSpPr>
        <p:sp>
          <p:nvSpPr>
            <p:cNvPr name="Freeform 6" id="6"/>
            <p:cNvSpPr/>
            <p:nvPr/>
          </p:nvSpPr>
          <p:spPr>
            <a:xfrm flipH="false" flipV="false" rot="0">
              <a:off x="0" y="0"/>
              <a:ext cx="3535855" cy="2060779"/>
            </a:xfrm>
            <a:custGeom>
              <a:avLst/>
              <a:gdLst/>
              <a:ahLst/>
              <a:cxnLst/>
              <a:rect r="r" b="b" t="t" l="l"/>
              <a:pathLst>
                <a:path h="2060779" w="3535855">
                  <a:moveTo>
                    <a:pt x="23509" y="0"/>
                  </a:moveTo>
                  <a:lnTo>
                    <a:pt x="3512346" y="0"/>
                  </a:lnTo>
                  <a:cubicBezTo>
                    <a:pt x="3525329" y="0"/>
                    <a:pt x="3535855" y="10525"/>
                    <a:pt x="3535855" y="23509"/>
                  </a:cubicBezTo>
                  <a:lnTo>
                    <a:pt x="3535855" y="2037271"/>
                  </a:lnTo>
                  <a:cubicBezTo>
                    <a:pt x="3535855" y="2050254"/>
                    <a:pt x="3525329" y="2060779"/>
                    <a:pt x="3512346" y="2060779"/>
                  </a:cubicBezTo>
                  <a:lnTo>
                    <a:pt x="23509" y="2060779"/>
                  </a:lnTo>
                  <a:cubicBezTo>
                    <a:pt x="17274" y="2060779"/>
                    <a:pt x="11294" y="2058303"/>
                    <a:pt x="6886" y="2053894"/>
                  </a:cubicBezTo>
                  <a:cubicBezTo>
                    <a:pt x="2477" y="2049485"/>
                    <a:pt x="0" y="2043505"/>
                    <a:pt x="0" y="2037271"/>
                  </a:cubicBezTo>
                  <a:lnTo>
                    <a:pt x="0" y="23509"/>
                  </a:lnTo>
                  <a:cubicBezTo>
                    <a:pt x="0" y="10525"/>
                    <a:pt x="10525" y="0"/>
                    <a:pt x="23509"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rnd">
              <a:noFill/>
              <a:prstDash val="solid"/>
              <a:round/>
            </a:ln>
          </p:spPr>
        </p:sp>
        <p:sp>
          <p:nvSpPr>
            <p:cNvPr name="TextBox 7" id="7"/>
            <p:cNvSpPr txBox="true"/>
            <p:nvPr/>
          </p:nvSpPr>
          <p:spPr>
            <a:xfrm>
              <a:off x="0" y="-47625"/>
              <a:ext cx="3535855" cy="2108404"/>
            </a:xfrm>
            <a:prstGeom prst="rect">
              <a:avLst/>
            </a:prstGeom>
          </p:spPr>
          <p:txBody>
            <a:bodyPr anchor="ctr" rtlCol="false" tIns="0" lIns="0" bIns="0" rIns="0"/>
            <a:lstStyle/>
            <a:p>
              <a:pPr algn="ctr">
                <a:lnSpc>
                  <a:spcPts val="3640"/>
                </a:lnSpc>
              </a:pPr>
            </a:p>
          </p:txBody>
        </p:sp>
      </p:grpSp>
      <p:grpSp>
        <p:nvGrpSpPr>
          <p:cNvPr name="Group 8" id="8"/>
          <p:cNvGrpSpPr/>
          <p:nvPr/>
        </p:nvGrpSpPr>
        <p:grpSpPr>
          <a:xfrm rot="0">
            <a:off x="1211305" y="4074774"/>
            <a:ext cx="7210766" cy="4031036"/>
            <a:chOff x="0" y="0"/>
            <a:chExt cx="3366128" cy="1881767"/>
          </a:xfrm>
        </p:grpSpPr>
        <p:sp>
          <p:nvSpPr>
            <p:cNvPr name="Freeform 9" id="9"/>
            <p:cNvSpPr/>
            <p:nvPr/>
          </p:nvSpPr>
          <p:spPr>
            <a:xfrm flipH="false" flipV="false" rot="0">
              <a:off x="0" y="0"/>
              <a:ext cx="3366128" cy="1881768"/>
            </a:xfrm>
            <a:custGeom>
              <a:avLst/>
              <a:gdLst/>
              <a:ahLst/>
              <a:cxnLst/>
              <a:rect r="r" b="b" t="t" l="l"/>
              <a:pathLst>
                <a:path h="1881768" w="3366128">
                  <a:moveTo>
                    <a:pt x="24694" y="0"/>
                  </a:moveTo>
                  <a:lnTo>
                    <a:pt x="3341434" y="0"/>
                  </a:lnTo>
                  <a:cubicBezTo>
                    <a:pt x="3355072" y="0"/>
                    <a:pt x="3366128" y="11056"/>
                    <a:pt x="3366128" y="24694"/>
                  </a:cubicBezTo>
                  <a:lnTo>
                    <a:pt x="3366128" y="1857073"/>
                  </a:lnTo>
                  <a:cubicBezTo>
                    <a:pt x="3366128" y="1863623"/>
                    <a:pt x="3363526" y="1869904"/>
                    <a:pt x="3358895" y="1874535"/>
                  </a:cubicBezTo>
                  <a:cubicBezTo>
                    <a:pt x="3354264" y="1879166"/>
                    <a:pt x="3347983" y="1881768"/>
                    <a:pt x="3341434" y="1881768"/>
                  </a:cubicBezTo>
                  <a:lnTo>
                    <a:pt x="24694" y="1881768"/>
                  </a:lnTo>
                  <a:cubicBezTo>
                    <a:pt x="18145" y="1881768"/>
                    <a:pt x="11864" y="1879166"/>
                    <a:pt x="7233" y="1874535"/>
                  </a:cubicBezTo>
                  <a:cubicBezTo>
                    <a:pt x="2602" y="1869904"/>
                    <a:pt x="0" y="1863623"/>
                    <a:pt x="0" y="1857073"/>
                  </a:cubicBezTo>
                  <a:lnTo>
                    <a:pt x="0" y="24694"/>
                  </a:lnTo>
                  <a:cubicBezTo>
                    <a:pt x="0" y="18145"/>
                    <a:pt x="2602" y="11864"/>
                    <a:pt x="7233" y="7233"/>
                  </a:cubicBezTo>
                  <a:cubicBezTo>
                    <a:pt x="11864" y="2602"/>
                    <a:pt x="18145" y="0"/>
                    <a:pt x="24694" y="0"/>
                  </a:cubicBezTo>
                  <a:close/>
                </a:path>
              </a:pathLst>
            </a:custGeom>
            <a:solidFill>
              <a:srgbClr val="FFFFFF"/>
            </a:solidFill>
            <a:ln cap="rnd">
              <a:noFill/>
              <a:prstDash val="solid"/>
              <a:round/>
            </a:ln>
          </p:spPr>
        </p:sp>
        <p:sp>
          <p:nvSpPr>
            <p:cNvPr name="TextBox 10" id="10"/>
            <p:cNvSpPr txBox="true"/>
            <p:nvPr/>
          </p:nvSpPr>
          <p:spPr>
            <a:xfrm>
              <a:off x="0" y="-47625"/>
              <a:ext cx="3366128" cy="1929392"/>
            </a:xfrm>
            <a:prstGeom prst="rect">
              <a:avLst/>
            </a:prstGeom>
          </p:spPr>
          <p:txBody>
            <a:bodyPr anchor="ctr" rtlCol="false" tIns="0" lIns="0" bIns="0" rIns="0"/>
            <a:lstStyle/>
            <a:p>
              <a:pPr algn="ctr">
                <a:lnSpc>
                  <a:spcPts val="3640"/>
                </a:lnSpc>
              </a:pPr>
            </a:p>
          </p:txBody>
        </p:sp>
      </p:grpSp>
      <p:grpSp>
        <p:nvGrpSpPr>
          <p:cNvPr name="Group 11" id="11"/>
          <p:cNvGrpSpPr/>
          <p:nvPr/>
        </p:nvGrpSpPr>
        <p:grpSpPr>
          <a:xfrm rot="0">
            <a:off x="9107871" y="3894483"/>
            <a:ext cx="8151429" cy="4414507"/>
            <a:chOff x="0" y="0"/>
            <a:chExt cx="3805249" cy="2060779"/>
          </a:xfrm>
        </p:grpSpPr>
        <p:sp>
          <p:nvSpPr>
            <p:cNvPr name="Freeform 12" id="12"/>
            <p:cNvSpPr/>
            <p:nvPr/>
          </p:nvSpPr>
          <p:spPr>
            <a:xfrm flipH="false" flipV="false" rot="0">
              <a:off x="0" y="0"/>
              <a:ext cx="3805248" cy="2060779"/>
            </a:xfrm>
            <a:custGeom>
              <a:avLst/>
              <a:gdLst/>
              <a:ahLst/>
              <a:cxnLst/>
              <a:rect r="r" b="b" t="t" l="l"/>
              <a:pathLst>
                <a:path h="2060779" w="3805248">
                  <a:moveTo>
                    <a:pt x="21845" y="0"/>
                  </a:moveTo>
                  <a:lnTo>
                    <a:pt x="3783404" y="0"/>
                  </a:lnTo>
                  <a:cubicBezTo>
                    <a:pt x="3795468" y="0"/>
                    <a:pt x="3805248" y="9780"/>
                    <a:pt x="3805248" y="21845"/>
                  </a:cubicBezTo>
                  <a:lnTo>
                    <a:pt x="3805248" y="2038935"/>
                  </a:lnTo>
                  <a:cubicBezTo>
                    <a:pt x="3805248" y="2050999"/>
                    <a:pt x="3795468" y="2060779"/>
                    <a:pt x="3783404" y="2060779"/>
                  </a:cubicBezTo>
                  <a:lnTo>
                    <a:pt x="21845" y="2060779"/>
                  </a:lnTo>
                  <a:cubicBezTo>
                    <a:pt x="16051" y="2060779"/>
                    <a:pt x="10495" y="2058478"/>
                    <a:pt x="6398" y="2054381"/>
                  </a:cubicBezTo>
                  <a:cubicBezTo>
                    <a:pt x="2301" y="2050285"/>
                    <a:pt x="0" y="2044728"/>
                    <a:pt x="0" y="2038935"/>
                  </a:cubicBezTo>
                  <a:lnTo>
                    <a:pt x="0" y="21845"/>
                  </a:lnTo>
                  <a:cubicBezTo>
                    <a:pt x="0" y="9780"/>
                    <a:pt x="9780" y="0"/>
                    <a:pt x="21845"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rnd">
              <a:noFill/>
              <a:prstDash val="solid"/>
              <a:round/>
            </a:ln>
          </p:spPr>
        </p:sp>
        <p:sp>
          <p:nvSpPr>
            <p:cNvPr name="TextBox 13" id="13"/>
            <p:cNvSpPr txBox="true"/>
            <p:nvPr/>
          </p:nvSpPr>
          <p:spPr>
            <a:xfrm>
              <a:off x="0" y="-47625"/>
              <a:ext cx="3805249" cy="2108404"/>
            </a:xfrm>
            <a:prstGeom prst="rect">
              <a:avLst/>
            </a:prstGeom>
          </p:spPr>
          <p:txBody>
            <a:bodyPr anchor="ctr" rtlCol="false" tIns="0" lIns="0" bIns="0" rIns="0"/>
            <a:lstStyle/>
            <a:p>
              <a:pPr algn="ctr">
                <a:lnSpc>
                  <a:spcPts val="3640"/>
                </a:lnSpc>
              </a:pPr>
            </a:p>
          </p:txBody>
        </p:sp>
      </p:grpSp>
      <p:grpSp>
        <p:nvGrpSpPr>
          <p:cNvPr name="Group 14" id="14"/>
          <p:cNvGrpSpPr/>
          <p:nvPr/>
        </p:nvGrpSpPr>
        <p:grpSpPr>
          <a:xfrm rot="0">
            <a:off x="9290476" y="4074774"/>
            <a:ext cx="7752804" cy="4031036"/>
            <a:chOff x="0" y="0"/>
            <a:chExt cx="3619163" cy="1881767"/>
          </a:xfrm>
        </p:grpSpPr>
        <p:sp>
          <p:nvSpPr>
            <p:cNvPr name="Freeform 15" id="15"/>
            <p:cNvSpPr/>
            <p:nvPr/>
          </p:nvSpPr>
          <p:spPr>
            <a:xfrm flipH="false" flipV="false" rot="0">
              <a:off x="0" y="0"/>
              <a:ext cx="3619163" cy="1881768"/>
            </a:xfrm>
            <a:custGeom>
              <a:avLst/>
              <a:gdLst/>
              <a:ahLst/>
              <a:cxnLst/>
              <a:rect r="r" b="b" t="t" l="l"/>
              <a:pathLst>
                <a:path h="1881768" w="3619163">
                  <a:moveTo>
                    <a:pt x="22968" y="0"/>
                  </a:moveTo>
                  <a:lnTo>
                    <a:pt x="3596195" y="0"/>
                  </a:lnTo>
                  <a:cubicBezTo>
                    <a:pt x="3602287" y="0"/>
                    <a:pt x="3608129" y="2420"/>
                    <a:pt x="3612436" y="6727"/>
                  </a:cubicBezTo>
                  <a:cubicBezTo>
                    <a:pt x="3616743" y="11034"/>
                    <a:pt x="3619163" y="16876"/>
                    <a:pt x="3619163" y="22968"/>
                  </a:cubicBezTo>
                  <a:lnTo>
                    <a:pt x="3619163" y="1858800"/>
                  </a:lnTo>
                  <a:cubicBezTo>
                    <a:pt x="3619163" y="1864891"/>
                    <a:pt x="3616743" y="1870733"/>
                    <a:pt x="3612436" y="1875040"/>
                  </a:cubicBezTo>
                  <a:cubicBezTo>
                    <a:pt x="3608129" y="1879348"/>
                    <a:pt x="3602287" y="1881768"/>
                    <a:pt x="3596195" y="1881768"/>
                  </a:cubicBezTo>
                  <a:lnTo>
                    <a:pt x="22968" y="1881768"/>
                  </a:lnTo>
                  <a:cubicBezTo>
                    <a:pt x="16876" y="1881768"/>
                    <a:pt x="11034" y="1879348"/>
                    <a:pt x="6727" y="1875040"/>
                  </a:cubicBezTo>
                  <a:cubicBezTo>
                    <a:pt x="2420" y="1870733"/>
                    <a:pt x="0" y="1864891"/>
                    <a:pt x="0" y="1858800"/>
                  </a:cubicBezTo>
                  <a:lnTo>
                    <a:pt x="0" y="22968"/>
                  </a:lnTo>
                  <a:cubicBezTo>
                    <a:pt x="0" y="16876"/>
                    <a:pt x="2420" y="11034"/>
                    <a:pt x="6727" y="6727"/>
                  </a:cubicBezTo>
                  <a:cubicBezTo>
                    <a:pt x="11034" y="2420"/>
                    <a:pt x="16876" y="0"/>
                    <a:pt x="22968" y="0"/>
                  </a:cubicBezTo>
                  <a:close/>
                </a:path>
              </a:pathLst>
            </a:custGeom>
            <a:solidFill>
              <a:srgbClr val="FFFFFF"/>
            </a:solidFill>
            <a:ln cap="rnd">
              <a:noFill/>
              <a:prstDash val="solid"/>
              <a:round/>
            </a:ln>
          </p:spPr>
        </p:sp>
        <p:sp>
          <p:nvSpPr>
            <p:cNvPr name="TextBox 16" id="16"/>
            <p:cNvSpPr txBox="true"/>
            <p:nvPr/>
          </p:nvSpPr>
          <p:spPr>
            <a:xfrm>
              <a:off x="0" y="-47625"/>
              <a:ext cx="3619163" cy="1929392"/>
            </a:xfrm>
            <a:prstGeom prst="rect">
              <a:avLst/>
            </a:prstGeom>
          </p:spPr>
          <p:txBody>
            <a:bodyPr anchor="ctr" rtlCol="false" tIns="0" lIns="0" bIns="0" rIns="0"/>
            <a:lstStyle/>
            <a:p>
              <a:pPr algn="ctr">
                <a:lnSpc>
                  <a:spcPts val="3640"/>
                </a:lnSpc>
              </a:pPr>
            </a:p>
          </p:txBody>
        </p:sp>
      </p:grpSp>
      <p:sp>
        <p:nvSpPr>
          <p:cNvPr name="TextBox 17" id="17"/>
          <p:cNvSpPr txBox="true"/>
          <p:nvPr/>
        </p:nvSpPr>
        <p:spPr>
          <a:xfrm rot="0">
            <a:off x="1404039" y="4803516"/>
            <a:ext cx="6637032" cy="2585339"/>
          </a:xfrm>
          <a:prstGeom prst="rect">
            <a:avLst/>
          </a:prstGeom>
        </p:spPr>
        <p:txBody>
          <a:bodyPr anchor="t" rtlCol="false" tIns="0" lIns="0" bIns="0" rIns="0">
            <a:spAutoFit/>
          </a:bodyPr>
          <a:lstStyle/>
          <a:p>
            <a:pPr algn="l" marL="451232" indent="-225616" lvl="1">
              <a:lnSpc>
                <a:spcPts val="2926"/>
              </a:lnSpc>
              <a:buFont typeface="Arial"/>
              <a:buChar char="•"/>
            </a:pPr>
            <a:r>
              <a:rPr lang="en-US" sz="2090">
                <a:solidFill>
                  <a:srgbClr val="101010"/>
                </a:solidFill>
                <a:latin typeface="Montserrat"/>
                <a:ea typeface="Montserrat"/>
                <a:cs typeface="Montserrat"/>
                <a:sym typeface="Montserrat"/>
              </a:rPr>
              <a:t>Method to store Electrical Energy in the form of a Higher grade energy (i.e. Chemical Energy)</a:t>
            </a:r>
          </a:p>
          <a:p>
            <a:pPr algn="l" marL="451232" indent="-225616" lvl="1">
              <a:lnSpc>
                <a:spcPts val="2926"/>
              </a:lnSpc>
              <a:buFont typeface="Arial"/>
              <a:buChar char="•"/>
            </a:pPr>
            <a:r>
              <a:rPr lang="en-US" sz="2090">
                <a:solidFill>
                  <a:srgbClr val="101010"/>
                </a:solidFill>
                <a:latin typeface="Montserrat"/>
                <a:ea typeface="Montserrat"/>
                <a:cs typeface="Montserrat"/>
                <a:sym typeface="Montserrat"/>
              </a:rPr>
              <a:t>Highly efficient with zero carbon footprint</a:t>
            </a:r>
          </a:p>
          <a:p>
            <a:pPr algn="l" marL="451232" indent="-225616" lvl="1">
              <a:lnSpc>
                <a:spcPts val="2926"/>
              </a:lnSpc>
              <a:buFont typeface="Arial"/>
              <a:buChar char="•"/>
            </a:pPr>
            <a:r>
              <a:rPr lang="en-US" sz="2090">
                <a:solidFill>
                  <a:srgbClr val="101010"/>
                </a:solidFill>
                <a:latin typeface="Montserrat"/>
                <a:ea typeface="Montserrat"/>
                <a:cs typeface="Montserrat"/>
                <a:sym typeface="Montserrat"/>
              </a:rPr>
              <a:t>Reduced system cost for operation at high pressure</a:t>
            </a:r>
          </a:p>
          <a:p>
            <a:pPr algn="l" marL="0" indent="0" lvl="0">
              <a:lnSpc>
                <a:spcPts val="2926"/>
              </a:lnSpc>
              <a:spcBef>
                <a:spcPct val="0"/>
              </a:spcBef>
            </a:pPr>
          </a:p>
        </p:txBody>
      </p:sp>
      <p:sp>
        <p:nvSpPr>
          <p:cNvPr name="TextBox 18" id="18"/>
          <p:cNvSpPr txBox="true"/>
          <p:nvPr/>
        </p:nvSpPr>
        <p:spPr>
          <a:xfrm rot="0">
            <a:off x="3203800" y="4192660"/>
            <a:ext cx="2877407" cy="348597"/>
          </a:xfrm>
          <a:prstGeom prst="rect">
            <a:avLst/>
          </a:prstGeom>
        </p:spPr>
        <p:txBody>
          <a:bodyPr anchor="t" rtlCol="false" tIns="0" lIns="0" bIns="0" rIns="0">
            <a:spAutoFit/>
          </a:bodyPr>
          <a:lstStyle/>
          <a:p>
            <a:pPr algn="ctr" marL="0" indent="0" lvl="0">
              <a:lnSpc>
                <a:spcPts val="2913"/>
              </a:lnSpc>
              <a:spcBef>
                <a:spcPct val="0"/>
              </a:spcBef>
            </a:pPr>
            <a:r>
              <a:rPr lang="en-US" b="true" sz="2081">
                <a:solidFill>
                  <a:srgbClr val="000000"/>
                </a:solidFill>
                <a:latin typeface="Montserrat Bold"/>
                <a:ea typeface="Montserrat Bold"/>
                <a:cs typeface="Montserrat Bold"/>
                <a:sym typeface="Montserrat Bold"/>
              </a:rPr>
              <a:t>Advantages</a:t>
            </a:r>
          </a:p>
        </p:txBody>
      </p:sp>
      <p:sp>
        <p:nvSpPr>
          <p:cNvPr name="TextBox 19" id="19"/>
          <p:cNvSpPr txBox="true"/>
          <p:nvPr/>
        </p:nvSpPr>
        <p:spPr>
          <a:xfrm rot="0">
            <a:off x="522821" y="845890"/>
            <a:ext cx="17126356" cy="2228850"/>
          </a:xfrm>
          <a:prstGeom prst="rect">
            <a:avLst/>
          </a:prstGeom>
        </p:spPr>
        <p:txBody>
          <a:bodyPr anchor="t" rtlCol="false" tIns="0" lIns="0" bIns="0" rIns="0">
            <a:spAutoFit/>
          </a:bodyPr>
          <a:lstStyle/>
          <a:p>
            <a:pPr algn="ctr" marL="0" indent="0" lvl="0">
              <a:lnSpc>
                <a:spcPts val="8841"/>
              </a:lnSpc>
              <a:spcBef>
                <a:spcPct val="0"/>
              </a:spcBef>
            </a:pPr>
            <a:r>
              <a:rPr lang="en-US" b="true" sz="7368">
                <a:solidFill>
                  <a:srgbClr val="101010"/>
                </a:solidFill>
                <a:latin typeface="Montserrat Bold"/>
                <a:ea typeface="Montserrat Bold"/>
                <a:cs typeface="Montserrat Bold"/>
                <a:sym typeface="Montserrat Bold"/>
              </a:rPr>
              <a:t>Advantages and</a:t>
            </a:r>
            <a:r>
              <a:rPr lang="en-US" b="true" sz="7368" strike="noStrike" u="none">
                <a:solidFill>
                  <a:srgbClr val="101010"/>
                </a:solidFill>
                <a:latin typeface="Montserrat Bold"/>
                <a:ea typeface="Montserrat Bold"/>
                <a:cs typeface="Montserrat Bold"/>
                <a:sym typeface="Montserrat Bold"/>
              </a:rPr>
              <a:t> Challenges in High-Pressure PEM Electrolyzers</a:t>
            </a:r>
          </a:p>
        </p:txBody>
      </p:sp>
      <p:sp>
        <p:nvSpPr>
          <p:cNvPr name="TextBox 20" id="20"/>
          <p:cNvSpPr txBox="true"/>
          <p:nvPr/>
        </p:nvSpPr>
        <p:spPr>
          <a:xfrm rot="0">
            <a:off x="9464265" y="4841616"/>
            <a:ext cx="7405227" cy="1939475"/>
          </a:xfrm>
          <a:prstGeom prst="rect">
            <a:avLst/>
          </a:prstGeom>
        </p:spPr>
        <p:txBody>
          <a:bodyPr anchor="t" rtlCol="false" tIns="0" lIns="0" bIns="0" rIns="0">
            <a:spAutoFit/>
          </a:bodyPr>
          <a:lstStyle/>
          <a:p>
            <a:pPr algn="l" marL="451818" indent="-225909" lvl="1">
              <a:lnSpc>
                <a:spcPts val="2929"/>
              </a:lnSpc>
              <a:buFont typeface="Arial"/>
              <a:buChar char="•"/>
            </a:pPr>
            <a:r>
              <a:rPr lang="en-US" sz="2092" strike="noStrike" u="none">
                <a:solidFill>
                  <a:srgbClr val="101010"/>
                </a:solidFill>
                <a:latin typeface="Montserrat"/>
                <a:ea typeface="Montserrat"/>
                <a:cs typeface="Montserrat"/>
                <a:sym typeface="Montserrat"/>
              </a:rPr>
              <a:t>Improvement of cell and stack performance</a:t>
            </a:r>
          </a:p>
          <a:p>
            <a:pPr algn="l" marL="451818" indent="-225909" lvl="1">
              <a:lnSpc>
                <a:spcPts val="2929"/>
              </a:lnSpc>
              <a:buFont typeface="Arial"/>
              <a:buChar char="•"/>
            </a:pPr>
            <a:r>
              <a:rPr lang="en-US" sz="2092" strike="noStrike" u="none">
                <a:solidFill>
                  <a:srgbClr val="101010"/>
                </a:solidFill>
                <a:latin typeface="Montserrat"/>
                <a:ea typeface="Montserrat"/>
                <a:cs typeface="Montserrat"/>
                <a:sym typeface="Montserrat"/>
              </a:rPr>
              <a:t>Higher rate of wear and tear of components due to exposure to high pressure</a:t>
            </a:r>
          </a:p>
          <a:p>
            <a:pPr algn="l">
              <a:lnSpc>
                <a:spcPts val="2929"/>
              </a:lnSpc>
            </a:pPr>
          </a:p>
          <a:p>
            <a:pPr algn="l">
              <a:lnSpc>
                <a:spcPts val="3769"/>
              </a:lnSpc>
            </a:pPr>
          </a:p>
        </p:txBody>
      </p:sp>
      <p:sp>
        <p:nvSpPr>
          <p:cNvPr name="TextBox 21" id="21"/>
          <p:cNvSpPr txBox="true"/>
          <p:nvPr/>
        </p:nvSpPr>
        <p:spPr>
          <a:xfrm rot="0">
            <a:off x="11744882" y="4192660"/>
            <a:ext cx="2877407" cy="348597"/>
          </a:xfrm>
          <a:prstGeom prst="rect">
            <a:avLst/>
          </a:prstGeom>
        </p:spPr>
        <p:txBody>
          <a:bodyPr anchor="t" rtlCol="false" tIns="0" lIns="0" bIns="0" rIns="0">
            <a:spAutoFit/>
          </a:bodyPr>
          <a:lstStyle/>
          <a:p>
            <a:pPr algn="ctr" marL="0" indent="0" lvl="0">
              <a:lnSpc>
                <a:spcPts val="2913"/>
              </a:lnSpc>
              <a:spcBef>
                <a:spcPct val="0"/>
              </a:spcBef>
            </a:pPr>
            <a:r>
              <a:rPr lang="en-US" b="true" sz="2081">
                <a:solidFill>
                  <a:srgbClr val="000000"/>
                </a:solidFill>
                <a:latin typeface="Montserrat Bold"/>
                <a:ea typeface="Montserrat Bold"/>
                <a:cs typeface="Montserrat Bold"/>
                <a:sym typeface="Montserrat Bold"/>
              </a:rPr>
              <a:t>Challenges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730637" y="7837639"/>
            <a:ext cx="8346321" cy="2449361"/>
            <a:chOff x="0" y="0"/>
            <a:chExt cx="2114653" cy="620579"/>
          </a:xfrm>
        </p:grpSpPr>
        <p:sp>
          <p:nvSpPr>
            <p:cNvPr name="Freeform 3" id="3"/>
            <p:cNvSpPr/>
            <p:nvPr/>
          </p:nvSpPr>
          <p:spPr>
            <a:xfrm flipH="false" flipV="false" rot="0">
              <a:off x="0" y="0"/>
              <a:ext cx="2114653" cy="620579"/>
            </a:xfrm>
            <a:custGeom>
              <a:avLst/>
              <a:gdLst/>
              <a:ahLst/>
              <a:cxnLst/>
              <a:rect r="r" b="b" t="t" l="l"/>
              <a:pathLst>
                <a:path h="620579" w="2114653">
                  <a:moveTo>
                    <a:pt x="0" y="0"/>
                  </a:moveTo>
                  <a:lnTo>
                    <a:pt x="2114653" y="0"/>
                  </a:lnTo>
                  <a:lnTo>
                    <a:pt x="2114653" y="620579"/>
                  </a:lnTo>
                  <a:lnTo>
                    <a:pt x="0" y="620579"/>
                  </a:ln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sq">
              <a:noFill/>
              <a:prstDash val="solid"/>
              <a:miter/>
            </a:ln>
          </p:spPr>
        </p:sp>
        <p:sp>
          <p:nvSpPr>
            <p:cNvPr name="TextBox 4" id="4"/>
            <p:cNvSpPr txBox="true"/>
            <p:nvPr/>
          </p:nvSpPr>
          <p:spPr>
            <a:xfrm>
              <a:off x="0" y="-38100"/>
              <a:ext cx="2114653" cy="658679"/>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6730637" y="0"/>
            <a:ext cx="8346321" cy="11260006"/>
            <a:chOff x="0" y="0"/>
            <a:chExt cx="2114653" cy="2852875"/>
          </a:xfrm>
        </p:grpSpPr>
        <p:sp>
          <p:nvSpPr>
            <p:cNvPr name="Freeform 6" id="6"/>
            <p:cNvSpPr/>
            <p:nvPr/>
          </p:nvSpPr>
          <p:spPr>
            <a:xfrm flipH="false" flipV="false" rot="0">
              <a:off x="0" y="0"/>
              <a:ext cx="2114653" cy="2852875"/>
            </a:xfrm>
            <a:custGeom>
              <a:avLst/>
              <a:gdLst/>
              <a:ahLst/>
              <a:cxnLst/>
              <a:rect r="r" b="b" t="t" l="l"/>
              <a:pathLst>
                <a:path h="2852875" w="2114653">
                  <a:moveTo>
                    <a:pt x="0" y="0"/>
                  </a:moveTo>
                  <a:lnTo>
                    <a:pt x="2114653" y="0"/>
                  </a:lnTo>
                  <a:lnTo>
                    <a:pt x="2114653" y="2852875"/>
                  </a:lnTo>
                  <a:lnTo>
                    <a:pt x="0" y="2852875"/>
                  </a:ln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7" id="7"/>
            <p:cNvSpPr txBox="true"/>
            <p:nvPr/>
          </p:nvSpPr>
          <p:spPr>
            <a:xfrm>
              <a:off x="0" y="-38100"/>
              <a:ext cx="2114653" cy="289097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989498" y="2910061"/>
            <a:ext cx="15260377" cy="6129164"/>
          </a:xfrm>
          <a:prstGeom prst="rect">
            <a:avLst/>
          </a:prstGeom>
        </p:spPr>
        <p:txBody>
          <a:bodyPr anchor="t" rtlCol="false" tIns="0" lIns="0" bIns="0" rIns="0">
            <a:spAutoFit/>
          </a:bodyPr>
          <a:lstStyle/>
          <a:p>
            <a:pPr algn="just">
              <a:lnSpc>
                <a:spcPts val="2897"/>
              </a:lnSpc>
            </a:pPr>
            <a:r>
              <a:rPr lang="en-US" sz="2069" b="true">
                <a:solidFill>
                  <a:srgbClr val="101010"/>
                </a:solidFill>
                <a:latin typeface="Montserrat Bold"/>
                <a:ea typeface="Montserrat Bold"/>
                <a:cs typeface="Montserrat Bold"/>
                <a:sym typeface="Montserrat Bold"/>
              </a:rPr>
              <a:t>In a PEM electrolyzer, pressure and temperature play an important role in how efficiently the system works.</a:t>
            </a:r>
          </a:p>
          <a:p>
            <a:pPr algn="just">
              <a:lnSpc>
                <a:spcPts val="2897"/>
              </a:lnSpc>
            </a:pPr>
          </a:p>
          <a:p>
            <a:pPr algn="just">
              <a:lnSpc>
                <a:spcPts val="2897"/>
              </a:lnSpc>
            </a:pPr>
            <a:r>
              <a:rPr lang="en-US" sz="2069" b="true">
                <a:solidFill>
                  <a:srgbClr val="101010"/>
                </a:solidFill>
                <a:latin typeface="Montserrat Bold"/>
                <a:ea typeface="Montserrat Bold"/>
                <a:cs typeface="Montserrat Bold"/>
                <a:sym typeface="Montserrat Bold"/>
              </a:rPr>
              <a:t>Pressure Effects:</a:t>
            </a:r>
          </a:p>
          <a:p>
            <a:pPr algn="just" marL="446771" indent="-223385" lvl="1">
              <a:lnSpc>
                <a:spcPts val="2897"/>
              </a:lnSpc>
              <a:buFont typeface="Arial"/>
              <a:buChar char="•"/>
            </a:pPr>
            <a:r>
              <a:rPr lang="en-US" sz="2069">
                <a:solidFill>
                  <a:srgbClr val="101010"/>
                </a:solidFill>
                <a:latin typeface="Montserrat"/>
                <a:ea typeface="Montserrat"/>
                <a:cs typeface="Montserrat"/>
                <a:sym typeface="Montserrat"/>
              </a:rPr>
              <a:t>When using differential pressure (hydrogen side pressurized), increasing the pressure leads to a higher cell voltage, as expected. This matches theory because more energy is needed to compress hydrogen during formation.</a:t>
            </a:r>
          </a:p>
          <a:p>
            <a:pPr algn="just" marL="446771" indent="-223385" lvl="1">
              <a:lnSpc>
                <a:spcPts val="2897"/>
              </a:lnSpc>
              <a:buFont typeface="Arial"/>
              <a:buChar char="•"/>
            </a:pPr>
            <a:r>
              <a:rPr lang="en-US" sz="2069">
                <a:solidFill>
                  <a:srgbClr val="101010"/>
                </a:solidFill>
                <a:latin typeface="Montserrat"/>
                <a:ea typeface="Montserrat"/>
                <a:cs typeface="Montserrat"/>
                <a:sym typeface="Montserrat"/>
              </a:rPr>
              <a:t>However, in balanced pressure mode (both hydrogen and oxygen sides are pressurised equally),</a:t>
            </a:r>
            <a:r>
              <a:rPr lang="en-US" sz="2069">
                <a:solidFill>
                  <a:srgbClr val="101010"/>
                </a:solidFill>
                <a:latin typeface="Montserrat"/>
                <a:ea typeface="Montserrat"/>
                <a:cs typeface="Montserrat"/>
                <a:sym typeface="Montserrat"/>
              </a:rPr>
              <a:t> th</a:t>
            </a:r>
            <a:r>
              <a:rPr lang="en-US" sz="2069">
                <a:solidFill>
                  <a:srgbClr val="101010"/>
                </a:solidFill>
                <a:latin typeface="Montserrat"/>
                <a:ea typeface="Montserrat"/>
                <a:cs typeface="Montserrat"/>
                <a:sym typeface="Montserrat"/>
              </a:rPr>
              <a:t>e voltage increase is not significant. This suggests some beneficial side effects—like faster oxygen evolution or better gas transport</a:t>
            </a:r>
          </a:p>
          <a:p>
            <a:pPr algn="just">
              <a:lnSpc>
                <a:spcPts val="2897"/>
              </a:lnSpc>
            </a:pPr>
            <a:r>
              <a:rPr lang="en-US" sz="2069" b="true">
                <a:solidFill>
                  <a:srgbClr val="101010"/>
                </a:solidFill>
                <a:latin typeface="Montserrat Bold"/>
                <a:ea typeface="Montserrat Bold"/>
                <a:cs typeface="Montserrat Bold"/>
                <a:sym typeface="Montserrat Bold"/>
              </a:rPr>
              <a:t>Temperature Effect</a:t>
            </a:r>
            <a:r>
              <a:rPr lang="en-US" sz="2069" b="true">
                <a:solidFill>
                  <a:srgbClr val="101010"/>
                </a:solidFill>
                <a:latin typeface="Montserrat Bold"/>
                <a:ea typeface="Montserrat Bold"/>
                <a:cs typeface="Montserrat Bold"/>
                <a:sym typeface="Montserrat Bold"/>
              </a:rPr>
              <a:t>s:</a:t>
            </a:r>
          </a:p>
          <a:p>
            <a:pPr algn="just" marL="446771" indent="-223385" lvl="1">
              <a:lnSpc>
                <a:spcPts val="2897"/>
              </a:lnSpc>
              <a:buFont typeface="Arial"/>
              <a:buChar char="•"/>
            </a:pPr>
            <a:r>
              <a:rPr lang="en-US" sz="2069">
                <a:solidFill>
                  <a:srgbClr val="101010"/>
                </a:solidFill>
                <a:latin typeface="Montserrat"/>
                <a:ea typeface="Montserrat"/>
                <a:cs typeface="Montserrat"/>
                <a:sym typeface="Montserrat"/>
              </a:rPr>
              <a:t>When the temperature is increased from 30°C to 70°C, the electrolyser works more efficiently.</a:t>
            </a:r>
          </a:p>
          <a:p>
            <a:pPr algn="just" marL="446771" indent="-223385" lvl="1">
              <a:lnSpc>
                <a:spcPts val="2897"/>
              </a:lnSpc>
              <a:buFont typeface="Arial"/>
              <a:buChar char="•"/>
            </a:pPr>
            <a:r>
              <a:rPr lang="en-US" sz="2069">
                <a:solidFill>
                  <a:srgbClr val="101010"/>
                </a:solidFill>
                <a:latin typeface="Montserrat"/>
                <a:ea typeface="Montserrat"/>
                <a:cs typeface="Montserrat"/>
                <a:sym typeface="Montserrat"/>
              </a:rPr>
              <a:t>The main reason is the membrane’s resistance decreases at higher temperatures, allowing protons to move more easily.</a:t>
            </a:r>
          </a:p>
          <a:p>
            <a:pPr algn="just" marL="446771" indent="-223385" lvl="1">
              <a:lnSpc>
                <a:spcPts val="2897"/>
              </a:lnSpc>
              <a:buFont typeface="Arial"/>
              <a:buChar char="•"/>
            </a:pPr>
            <a:r>
              <a:rPr lang="en-US" sz="2069">
                <a:solidFill>
                  <a:srgbClr val="101010"/>
                </a:solidFill>
                <a:latin typeface="Montserrat"/>
                <a:ea typeface="Montserrat"/>
                <a:cs typeface="Montserrat"/>
                <a:sym typeface="Montserrat"/>
              </a:rPr>
              <a:t>As a result, the overall cell voltage drops, meaning less energy is needed to split the water.</a:t>
            </a:r>
          </a:p>
          <a:p>
            <a:pPr algn="just">
              <a:lnSpc>
                <a:spcPts val="2897"/>
              </a:lnSpc>
            </a:pPr>
          </a:p>
          <a:p>
            <a:pPr algn="just">
              <a:lnSpc>
                <a:spcPts val="2897"/>
              </a:lnSpc>
              <a:spcBef>
                <a:spcPct val="0"/>
              </a:spcBef>
            </a:pPr>
          </a:p>
          <a:p>
            <a:pPr algn="just" marL="0" indent="0" lvl="0">
              <a:lnSpc>
                <a:spcPts val="2897"/>
              </a:lnSpc>
              <a:spcBef>
                <a:spcPct val="0"/>
              </a:spcBef>
            </a:pPr>
          </a:p>
        </p:txBody>
      </p:sp>
      <p:sp>
        <p:nvSpPr>
          <p:cNvPr name="TextBox 9" id="9"/>
          <p:cNvSpPr txBox="true"/>
          <p:nvPr/>
        </p:nvSpPr>
        <p:spPr>
          <a:xfrm rot="0">
            <a:off x="1989498" y="383023"/>
            <a:ext cx="15417848" cy="1606157"/>
          </a:xfrm>
          <a:prstGeom prst="rect">
            <a:avLst/>
          </a:prstGeom>
        </p:spPr>
        <p:txBody>
          <a:bodyPr anchor="t" rtlCol="false" tIns="0" lIns="0" bIns="0" rIns="0">
            <a:spAutoFit/>
          </a:bodyPr>
          <a:lstStyle/>
          <a:p>
            <a:pPr algn="l" marL="0" indent="0" lvl="0">
              <a:lnSpc>
                <a:spcPts val="6496"/>
              </a:lnSpc>
              <a:spcBef>
                <a:spcPct val="0"/>
              </a:spcBef>
            </a:pPr>
            <a:r>
              <a:rPr lang="en-US" b="true" sz="4640">
                <a:solidFill>
                  <a:srgbClr val="000000"/>
                </a:solidFill>
                <a:latin typeface="Montserrat Bold"/>
                <a:ea typeface="Montserrat Bold"/>
                <a:cs typeface="Montserrat Bold"/>
                <a:sym typeface="Montserrat Bold"/>
              </a:rPr>
              <a:t>How Pressure and Temperature Affect Electrolyzer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DAGoYLBjbNQ</dc:identifier>
  <dcterms:modified xsi:type="dcterms:W3CDTF">2011-08-01T06:04:30Z</dcterms:modified>
  <cp:revision>1</cp:revision>
  <dc:title>Hydrogen Electrolyser</dc:title>
</cp:coreProperties>
</file>