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57" r:id="rId3"/>
    <p:sldId id="302" r:id="rId4"/>
    <p:sldId id="303" r:id="rId5"/>
    <p:sldId id="258" r:id="rId6"/>
    <p:sldId id="304" r:id="rId7"/>
    <p:sldId id="323" r:id="rId8"/>
    <p:sldId id="324" r:id="rId9"/>
    <p:sldId id="305" r:id="rId10"/>
    <p:sldId id="306" r:id="rId11"/>
    <p:sldId id="307" r:id="rId12"/>
    <p:sldId id="308" r:id="rId13"/>
    <p:sldId id="309" r:id="rId14"/>
    <p:sldId id="310" r:id="rId15"/>
    <p:sldId id="311" r:id="rId16"/>
    <p:sldId id="312" r:id="rId17"/>
    <p:sldId id="313" r:id="rId18"/>
    <p:sldId id="301"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Oswald" panose="00000500000000000000" pitchFamily="2" charset="0"/>
      <p:regular r:id="rId25"/>
      <p:bold r:id="rId26"/>
    </p:embeddedFont>
    <p:embeddedFont>
      <p:font typeface="Oswald SemiBold" panose="00000700000000000000" pitchFamily="2"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2AB15A-31DA-4F81-A6B5-216D3A120A2A}" v="1" dt="2023-09-29T06:24:33.606"/>
    <p1510:client id="{C7298F23-B636-4775-9A75-B42036FF2770}" v="10" dt="2023-09-29T06:12:34.990"/>
  </p1510:revLst>
</p1510:revInfo>
</file>

<file path=ppt/tableStyles.xml><?xml version="1.0" encoding="utf-8"?>
<a:tblStyleLst xmlns:a="http://schemas.openxmlformats.org/drawingml/2006/main" def="{E7EAE485-9112-4A2C-884D-4132A6C3F902}">
  <a:tblStyle styleId="{E7EAE485-9112-4A2C-884D-4132A6C3F9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42" y="-38"/>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SHRAF ALI M" userId="b2d54dde23085a73" providerId="LiveId" clId="{202AB15A-31DA-4F81-A6B5-216D3A120A2A}"/>
    <pc:docChg chg="custSel modSld">
      <pc:chgData name="MOHAMED ASHRAF ALI M" userId="b2d54dde23085a73" providerId="LiveId" clId="{202AB15A-31DA-4F81-A6B5-216D3A120A2A}" dt="2023-09-29T06:31:23.395" v="99" actId="20577"/>
      <pc:docMkLst>
        <pc:docMk/>
      </pc:docMkLst>
      <pc:sldChg chg="addSp delSp modSp mod">
        <pc:chgData name="MOHAMED ASHRAF ALI M" userId="b2d54dde23085a73" providerId="LiveId" clId="{202AB15A-31DA-4F81-A6B5-216D3A120A2A}" dt="2023-09-29T06:31:23.395" v="99" actId="20577"/>
        <pc:sldMkLst>
          <pc:docMk/>
          <pc:sldMk cId="0" sldId="301"/>
        </pc:sldMkLst>
        <pc:spChg chg="mod">
          <ac:chgData name="MOHAMED ASHRAF ALI M" userId="b2d54dde23085a73" providerId="LiveId" clId="{202AB15A-31DA-4F81-A6B5-216D3A120A2A}" dt="2023-09-29T06:25:57.141" v="54" actId="1076"/>
          <ac:spMkLst>
            <pc:docMk/>
            <pc:sldMk cId="0" sldId="301"/>
            <ac:spMk id="4" creationId="{17D521C0-CC95-F7D4-6B93-6AEF8DA20331}"/>
          </ac:spMkLst>
        </pc:spChg>
        <pc:spChg chg="del mod">
          <ac:chgData name="MOHAMED ASHRAF ALI M" userId="b2d54dde23085a73" providerId="LiveId" clId="{202AB15A-31DA-4F81-A6B5-216D3A120A2A}" dt="2023-09-29T06:24:30.222" v="24" actId="478"/>
          <ac:spMkLst>
            <pc:docMk/>
            <pc:sldMk cId="0" sldId="301"/>
            <ac:spMk id="5" creationId="{89043B5B-F406-C78E-D7BA-F45FF0917046}"/>
          </ac:spMkLst>
        </pc:spChg>
        <pc:spChg chg="mod">
          <ac:chgData name="MOHAMED ASHRAF ALI M" userId="b2d54dde23085a73" providerId="LiveId" clId="{202AB15A-31DA-4F81-A6B5-216D3A120A2A}" dt="2023-09-29T06:31:23.395" v="99" actId="20577"/>
          <ac:spMkLst>
            <pc:docMk/>
            <pc:sldMk cId="0" sldId="301"/>
            <ac:spMk id="6" creationId="{A14E57C6-2876-EA27-20D6-1CCDB1E68108}"/>
          </ac:spMkLst>
        </pc:spChg>
        <pc:spChg chg="add mod">
          <ac:chgData name="MOHAMED ASHRAF ALI M" userId="b2d54dde23085a73" providerId="LiveId" clId="{202AB15A-31DA-4F81-A6B5-216D3A120A2A}" dt="2023-09-29T06:31:14.285" v="95" actId="20577"/>
          <ac:spMkLst>
            <pc:docMk/>
            <pc:sldMk cId="0" sldId="301"/>
            <ac:spMk id="8" creationId="{EF6D5526-D8CD-B1F9-48B1-AAF10C71F24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8c1c92de1f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8c1c92de1f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a01aa9b34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a01aa9b34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8"/>
        <p:cNvGrpSpPr/>
        <p:nvPr/>
      </p:nvGrpSpPr>
      <p:grpSpPr>
        <a:xfrm>
          <a:off x="0" y="0"/>
          <a:ext cx="0" cy="0"/>
          <a:chOff x="0" y="0"/>
          <a:chExt cx="0" cy="0"/>
        </a:xfrm>
      </p:grpSpPr>
      <p:sp>
        <p:nvSpPr>
          <p:cNvPr id="11959" name="Google Shape;11959;g8c073b35a6_0_20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0" name="Google Shape;11960;g8c073b35a6_0_20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66200" y="1415203"/>
            <a:ext cx="3445800" cy="16596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66200" y="3074800"/>
            <a:ext cx="2259300" cy="682500"/>
          </a:xfrm>
          <a:prstGeom prst="rect">
            <a:avLst/>
          </a:prstGeom>
        </p:spPr>
        <p:txBody>
          <a:bodyPr spcFirstLastPara="1" wrap="square" lIns="91425" tIns="91425" rIns="91425" bIns="91425" anchor="t" anchorCtr="0">
            <a:noAutofit/>
          </a:bodyPr>
          <a:lstStyle>
            <a:lvl1pPr lvl="0">
              <a:spcBef>
                <a:spcPts val="0"/>
              </a:spcBef>
              <a:spcAft>
                <a:spcPts val="0"/>
              </a:spcAft>
              <a:buNone/>
              <a:defRPr sz="1600">
                <a:latin typeface="Lato"/>
                <a:ea typeface="Lato"/>
                <a:cs typeface="Lato"/>
                <a:sym typeface="Lato"/>
              </a:defRPr>
            </a:lvl1pPr>
            <a:lvl2pPr lvl="1">
              <a:spcBef>
                <a:spcPts val="1600"/>
              </a:spcBef>
              <a:spcAft>
                <a:spcPts val="0"/>
              </a:spcAft>
              <a:buNone/>
              <a:defRPr sz="1600">
                <a:latin typeface="Lato"/>
                <a:ea typeface="Lato"/>
                <a:cs typeface="Lato"/>
                <a:sym typeface="Lato"/>
              </a:defRPr>
            </a:lvl2pPr>
            <a:lvl3pPr lvl="2">
              <a:spcBef>
                <a:spcPts val="1600"/>
              </a:spcBef>
              <a:spcAft>
                <a:spcPts val="0"/>
              </a:spcAft>
              <a:buNone/>
              <a:defRPr sz="1600">
                <a:latin typeface="Lato"/>
                <a:ea typeface="Lato"/>
                <a:cs typeface="Lato"/>
                <a:sym typeface="Lato"/>
              </a:defRPr>
            </a:lvl3pPr>
            <a:lvl4pPr lvl="3">
              <a:spcBef>
                <a:spcPts val="1600"/>
              </a:spcBef>
              <a:spcAft>
                <a:spcPts val="0"/>
              </a:spcAft>
              <a:buNone/>
              <a:defRPr sz="1600">
                <a:latin typeface="Lato"/>
                <a:ea typeface="Lato"/>
                <a:cs typeface="Lato"/>
                <a:sym typeface="Lato"/>
              </a:defRPr>
            </a:lvl4pPr>
            <a:lvl5pPr lvl="4">
              <a:spcBef>
                <a:spcPts val="1600"/>
              </a:spcBef>
              <a:spcAft>
                <a:spcPts val="0"/>
              </a:spcAft>
              <a:buNone/>
              <a:defRPr sz="1600">
                <a:latin typeface="Lato"/>
                <a:ea typeface="Lato"/>
                <a:cs typeface="Lato"/>
                <a:sym typeface="Lato"/>
              </a:defRPr>
            </a:lvl5pPr>
            <a:lvl6pPr lvl="5">
              <a:spcBef>
                <a:spcPts val="1600"/>
              </a:spcBef>
              <a:spcAft>
                <a:spcPts val="0"/>
              </a:spcAft>
              <a:buNone/>
              <a:defRPr sz="1600">
                <a:latin typeface="Lato"/>
                <a:ea typeface="Lato"/>
                <a:cs typeface="Lato"/>
                <a:sym typeface="Lato"/>
              </a:defRPr>
            </a:lvl6pPr>
            <a:lvl7pPr lvl="6">
              <a:spcBef>
                <a:spcPts val="1600"/>
              </a:spcBef>
              <a:spcAft>
                <a:spcPts val="0"/>
              </a:spcAft>
              <a:buNone/>
              <a:defRPr sz="1600">
                <a:latin typeface="Lato"/>
                <a:ea typeface="Lato"/>
                <a:cs typeface="Lato"/>
                <a:sym typeface="Lato"/>
              </a:defRPr>
            </a:lvl7pPr>
            <a:lvl8pPr lvl="7">
              <a:spcBef>
                <a:spcPts val="1600"/>
              </a:spcBef>
              <a:spcAft>
                <a:spcPts val="0"/>
              </a:spcAft>
              <a:buNone/>
              <a:defRPr sz="1600">
                <a:latin typeface="Lato"/>
                <a:ea typeface="Lato"/>
                <a:cs typeface="Lato"/>
                <a:sym typeface="Lato"/>
              </a:defRPr>
            </a:lvl8pPr>
            <a:lvl9pPr lvl="8">
              <a:spcBef>
                <a:spcPts val="1600"/>
              </a:spcBef>
              <a:spcAft>
                <a:spcPts val="1600"/>
              </a:spcAft>
              <a:buNone/>
              <a:defRPr sz="1600">
                <a:latin typeface="Lato"/>
                <a:ea typeface="Lato"/>
                <a:cs typeface="Lato"/>
                <a:sym typeface="Lato"/>
              </a:defRPr>
            </a:lvl9pPr>
          </a:lstStyle>
          <a:p>
            <a:endParaRPr/>
          </a:p>
        </p:txBody>
      </p:sp>
      <p:sp>
        <p:nvSpPr>
          <p:cNvPr id="11" name="Google Shape;11;p2"/>
          <p:cNvSpPr/>
          <p:nvPr/>
        </p:nvSpPr>
        <p:spPr>
          <a:xfrm rot="-5200701" flipH="1">
            <a:off x="3205428" y="-359657"/>
            <a:ext cx="7321312" cy="5052313"/>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690715" flipH="1">
            <a:off x="3996815" y="153827"/>
            <a:ext cx="6293724" cy="4343192"/>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482722" flipH="1">
            <a:off x="4086" y="-473710"/>
            <a:ext cx="1761515" cy="1121102"/>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486729">
            <a:off x="1738751" y="240157"/>
            <a:ext cx="406063" cy="406063"/>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168301" flipH="1">
            <a:off x="-97516" y="-510335"/>
            <a:ext cx="1849569" cy="1177175"/>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963412" y="4345549"/>
            <a:ext cx="2208527" cy="1153121"/>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486435">
            <a:off x="1537523" y="429461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txBox="1">
            <a:spLocks noGrp="1"/>
          </p:cNvSpPr>
          <p:nvPr>
            <p:ph type="subTitle" idx="1"/>
          </p:nvPr>
        </p:nvSpPr>
        <p:spPr>
          <a:xfrm>
            <a:off x="966600" y="1207475"/>
            <a:ext cx="7210800" cy="37083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sz="2000"/>
            </a:lvl2pPr>
            <a:lvl3pPr lvl="2" rtl="0">
              <a:spcBef>
                <a:spcPts val="1600"/>
              </a:spcBef>
              <a:spcAft>
                <a:spcPts val="0"/>
              </a:spcAft>
              <a:buNone/>
              <a:defRPr sz="2000"/>
            </a:lvl3pPr>
            <a:lvl4pPr lvl="3" rtl="0">
              <a:spcBef>
                <a:spcPts val="1600"/>
              </a:spcBef>
              <a:spcAft>
                <a:spcPts val="0"/>
              </a:spcAft>
              <a:buNone/>
              <a:defRPr sz="2000"/>
            </a:lvl4pPr>
            <a:lvl5pPr lvl="4" rtl="0">
              <a:spcBef>
                <a:spcPts val="1600"/>
              </a:spcBef>
              <a:spcAft>
                <a:spcPts val="0"/>
              </a:spcAft>
              <a:buNone/>
              <a:defRPr sz="2000"/>
            </a:lvl5pPr>
            <a:lvl6pPr lvl="5" rtl="0">
              <a:spcBef>
                <a:spcPts val="1600"/>
              </a:spcBef>
              <a:spcAft>
                <a:spcPts val="0"/>
              </a:spcAft>
              <a:buNone/>
              <a:defRPr sz="2000"/>
            </a:lvl6pPr>
            <a:lvl7pPr lvl="6" rtl="0">
              <a:spcBef>
                <a:spcPts val="1600"/>
              </a:spcBef>
              <a:spcAft>
                <a:spcPts val="0"/>
              </a:spcAft>
              <a:buNone/>
              <a:defRPr sz="2000"/>
            </a:lvl7pPr>
            <a:lvl8pPr lvl="7" rtl="0">
              <a:spcBef>
                <a:spcPts val="1600"/>
              </a:spcBef>
              <a:spcAft>
                <a:spcPts val="0"/>
              </a:spcAft>
              <a:buNone/>
              <a:defRPr sz="2000"/>
            </a:lvl8pPr>
            <a:lvl9pPr lvl="8" rtl="0">
              <a:spcBef>
                <a:spcPts val="1600"/>
              </a:spcBef>
              <a:spcAft>
                <a:spcPts val="1600"/>
              </a:spcAft>
              <a:buNone/>
              <a:defRPr sz="2000"/>
            </a:lvl9pPr>
          </a:lstStyle>
          <a:p>
            <a:endParaRPr/>
          </a:p>
        </p:txBody>
      </p:sp>
      <p:sp>
        <p:nvSpPr>
          <p:cNvPr id="31" name="Google Shape;31;p4"/>
          <p:cNvSpPr/>
          <p:nvPr/>
        </p:nvSpPr>
        <p:spPr>
          <a:xfrm rot="4015207" flipH="1">
            <a:off x="8234270" y="-29839"/>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4016813">
            <a:off x="8441627" y="672290"/>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2362899" flipH="1">
            <a:off x="8172771" y="-104988"/>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2891514" flipH="1">
            <a:off x="-773318" y="4239023"/>
            <a:ext cx="2209611" cy="115368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676694">
            <a:off x="170531" y="4255281"/>
            <a:ext cx="638123" cy="638123"/>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txBox="1">
            <a:spLocks noGrp="1"/>
          </p:cNvSpPr>
          <p:nvPr>
            <p:ph type="title"/>
          </p:nvPr>
        </p:nvSpPr>
        <p:spPr>
          <a:xfrm>
            <a:off x="720000" y="395300"/>
            <a:ext cx="7704000" cy="5379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2664000" y="390975"/>
            <a:ext cx="3816000" cy="51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100" name="Google Shape;100;p13"/>
          <p:cNvSpPr txBox="1">
            <a:spLocks noGrp="1"/>
          </p:cNvSpPr>
          <p:nvPr>
            <p:ph type="subTitle" idx="1"/>
          </p:nvPr>
        </p:nvSpPr>
        <p:spPr>
          <a:xfrm>
            <a:off x="2014250" y="1770350"/>
            <a:ext cx="2068200" cy="598200"/>
          </a:xfrm>
          <a:prstGeom prst="rect">
            <a:avLst/>
          </a:prstGeom>
        </p:spPr>
        <p:txBody>
          <a:bodyPr spcFirstLastPara="1" wrap="square" lIns="91425" tIns="91425" rIns="91425" bIns="91425" anchor="t" anchorCtr="0">
            <a:noAutofit/>
          </a:bodyPr>
          <a:lstStyle>
            <a:lvl1pPr lvl="0">
              <a:spcBef>
                <a:spcPts val="0"/>
              </a:spcBef>
              <a:spcAft>
                <a:spcPts val="0"/>
              </a:spcAft>
              <a:buNone/>
              <a:defRPr sz="1800" b="1">
                <a:solidFill>
                  <a:srgbClr val="F6B26B"/>
                </a:solidFill>
              </a:defRPr>
            </a:lvl1pPr>
            <a:lvl2pPr lvl="1">
              <a:spcBef>
                <a:spcPts val="1600"/>
              </a:spcBef>
              <a:spcAft>
                <a:spcPts val="0"/>
              </a:spcAft>
              <a:buNone/>
              <a:defRPr sz="1800" b="1">
                <a:solidFill>
                  <a:srgbClr val="F6B26B"/>
                </a:solidFill>
              </a:defRPr>
            </a:lvl2pPr>
            <a:lvl3pPr lvl="2">
              <a:spcBef>
                <a:spcPts val="1600"/>
              </a:spcBef>
              <a:spcAft>
                <a:spcPts val="0"/>
              </a:spcAft>
              <a:buNone/>
              <a:defRPr sz="1800" b="1">
                <a:solidFill>
                  <a:srgbClr val="F6B26B"/>
                </a:solidFill>
              </a:defRPr>
            </a:lvl3pPr>
            <a:lvl4pPr lvl="3">
              <a:spcBef>
                <a:spcPts val="1600"/>
              </a:spcBef>
              <a:spcAft>
                <a:spcPts val="0"/>
              </a:spcAft>
              <a:buNone/>
              <a:defRPr sz="1800" b="1">
                <a:solidFill>
                  <a:srgbClr val="F6B26B"/>
                </a:solidFill>
              </a:defRPr>
            </a:lvl4pPr>
            <a:lvl5pPr lvl="4">
              <a:spcBef>
                <a:spcPts val="1600"/>
              </a:spcBef>
              <a:spcAft>
                <a:spcPts val="0"/>
              </a:spcAft>
              <a:buNone/>
              <a:defRPr sz="1800" b="1">
                <a:solidFill>
                  <a:srgbClr val="F6B26B"/>
                </a:solidFill>
              </a:defRPr>
            </a:lvl5pPr>
            <a:lvl6pPr lvl="5">
              <a:spcBef>
                <a:spcPts val="1600"/>
              </a:spcBef>
              <a:spcAft>
                <a:spcPts val="0"/>
              </a:spcAft>
              <a:buNone/>
              <a:defRPr sz="1800" b="1">
                <a:solidFill>
                  <a:srgbClr val="F6B26B"/>
                </a:solidFill>
              </a:defRPr>
            </a:lvl6pPr>
            <a:lvl7pPr lvl="6">
              <a:spcBef>
                <a:spcPts val="1600"/>
              </a:spcBef>
              <a:spcAft>
                <a:spcPts val="0"/>
              </a:spcAft>
              <a:buNone/>
              <a:defRPr sz="1800" b="1">
                <a:solidFill>
                  <a:srgbClr val="F6B26B"/>
                </a:solidFill>
              </a:defRPr>
            </a:lvl7pPr>
            <a:lvl8pPr lvl="7">
              <a:spcBef>
                <a:spcPts val="1600"/>
              </a:spcBef>
              <a:spcAft>
                <a:spcPts val="0"/>
              </a:spcAft>
              <a:buNone/>
              <a:defRPr sz="1800" b="1">
                <a:solidFill>
                  <a:srgbClr val="F6B26B"/>
                </a:solidFill>
              </a:defRPr>
            </a:lvl8pPr>
            <a:lvl9pPr lvl="8">
              <a:spcBef>
                <a:spcPts val="1600"/>
              </a:spcBef>
              <a:spcAft>
                <a:spcPts val="1600"/>
              </a:spcAft>
              <a:buNone/>
              <a:defRPr sz="1800" b="1">
                <a:solidFill>
                  <a:srgbClr val="F6B26B"/>
                </a:solidFill>
              </a:defRPr>
            </a:lvl9pPr>
          </a:lstStyle>
          <a:p>
            <a:endParaRPr/>
          </a:p>
        </p:txBody>
      </p:sp>
      <p:sp>
        <p:nvSpPr>
          <p:cNvPr id="101" name="Google Shape;101;p13"/>
          <p:cNvSpPr txBox="1">
            <a:spLocks noGrp="1"/>
          </p:cNvSpPr>
          <p:nvPr>
            <p:ph type="subTitle" idx="2"/>
          </p:nvPr>
        </p:nvSpPr>
        <p:spPr>
          <a:xfrm>
            <a:off x="2014350" y="2369500"/>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02" name="Google Shape;102;p13"/>
          <p:cNvSpPr txBox="1">
            <a:spLocks noGrp="1"/>
          </p:cNvSpPr>
          <p:nvPr>
            <p:ph type="title" idx="3" hasCustomPrompt="1"/>
          </p:nvPr>
        </p:nvSpPr>
        <p:spPr>
          <a:xfrm>
            <a:off x="1375088" y="177035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3" name="Google Shape;103;p13"/>
          <p:cNvSpPr txBox="1">
            <a:spLocks noGrp="1"/>
          </p:cNvSpPr>
          <p:nvPr>
            <p:ph type="subTitle" idx="4"/>
          </p:nvPr>
        </p:nvSpPr>
        <p:spPr>
          <a:xfrm>
            <a:off x="5722200" y="1770350"/>
            <a:ext cx="2068200" cy="308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04" name="Google Shape;104;p13"/>
          <p:cNvSpPr txBox="1">
            <a:spLocks noGrp="1"/>
          </p:cNvSpPr>
          <p:nvPr>
            <p:ph type="subTitle" idx="5"/>
          </p:nvPr>
        </p:nvSpPr>
        <p:spPr>
          <a:xfrm>
            <a:off x="5722200" y="2369500"/>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05" name="Google Shape;105;p13"/>
          <p:cNvSpPr txBox="1">
            <a:spLocks noGrp="1"/>
          </p:cNvSpPr>
          <p:nvPr>
            <p:ph type="title" idx="6" hasCustomPrompt="1"/>
          </p:nvPr>
        </p:nvSpPr>
        <p:spPr>
          <a:xfrm>
            <a:off x="5081288" y="177035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6" name="Google Shape;106;p13"/>
          <p:cNvSpPr txBox="1">
            <a:spLocks noGrp="1"/>
          </p:cNvSpPr>
          <p:nvPr>
            <p:ph type="subTitle" idx="7"/>
          </p:nvPr>
        </p:nvSpPr>
        <p:spPr>
          <a:xfrm>
            <a:off x="2014250" y="3069300"/>
            <a:ext cx="2068200" cy="59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07" name="Google Shape;107;p13"/>
          <p:cNvSpPr txBox="1">
            <a:spLocks noGrp="1"/>
          </p:cNvSpPr>
          <p:nvPr>
            <p:ph type="subTitle" idx="8"/>
          </p:nvPr>
        </p:nvSpPr>
        <p:spPr>
          <a:xfrm>
            <a:off x="2014250" y="3662625"/>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08" name="Google Shape;108;p13"/>
          <p:cNvSpPr txBox="1">
            <a:spLocks noGrp="1"/>
          </p:cNvSpPr>
          <p:nvPr>
            <p:ph type="title" idx="9" hasCustomPrompt="1"/>
          </p:nvPr>
        </p:nvSpPr>
        <p:spPr>
          <a:xfrm>
            <a:off x="1375088" y="322170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09" name="Google Shape;109;p13"/>
          <p:cNvSpPr txBox="1">
            <a:spLocks noGrp="1"/>
          </p:cNvSpPr>
          <p:nvPr>
            <p:ph type="subTitle" idx="13"/>
          </p:nvPr>
        </p:nvSpPr>
        <p:spPr>
          <a:xfrm>
            <a:off x="5722200" y="3069300"/>
            <a:ext cx="2068200" cy="598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b="1">
                <a:solidFill>
                  <a:srgbClr val="F6B26B"/>
                </a:solidFill>
              </a:defRPr>
            </a:lvl1pPr>
            <a:lvl2pPr lvl="1" rtl="0">
              <a:spcBef>
                <a:spcPts val="1600"/>
              </a:spcBef>
              <a:spcAft>
                <a:spcPts val="0"/>
              </a:spcAft>
              <a:buNone/>
              <a:defRPr sz="1800" b="1">
                <a:solidFill>
                  <a:srgbClr val="F6B26B"/>
                </a:solidFill>
              </a:defRPr>
            </a:lvl2pPr>
            <a:lvl3pPr lvl="2" rtl="0">
              <a:spcBef>
                <a:spcPts val="1600"/>
              </a:spcBef>
              <a:spcAft>
                <a:spcPts val="0"/>
              </a:spcAft>
              <a:buNone/>
              <a:defRPr sz="1800" b="1">
                <a:solidFill>
                  <a:srgbClr val="F6B26B"/>
                </a:solidFill>
              </a:defRPr>
            </a:lvl3pPr>
            <a:lvl4pPr lvl="3" rtl="0">
              <a:spcBef>
                <a:spcPts val="1600"/>
              </a:spcBef>
              <a:spcAft>
                <a:spcPts val="0"/>
              </a:spcAft>
              <a:buNone/>
              <a:defRPr sz="1800" b="1">
                <a:solidFill>
                  <a:srgbClr val="F6B26B"/>
                </a:solidFill>
              </a:defRPr>
            </a:lvl4pPr>
            <a:lvl5pPr lvl="4" rtl="0">
              <a:spcBef>
                <a:spcPts val="1600"/>
              </a:spcBef>
              <a:spcAft>
                <a:spcPts val="0"/>
              </a:spcAft>
              <a:buNone/>
              <a:defRPr sz="1800" b="1">
                <a:solidFill>
                  <a:srgbClr val="F6B26B"/>
                </a:solidFill>
              </a:defRPr>
            </a:lvl5pPr>
            <a:lvl6pPr lvl="5" rtl="0">
              <a:spcBef>
                <a:spcPts val="1600"/>
              </a:spcBef>
              <a:spcAft>
                <a:spcPts val="0"/>
              </a:spcAft>
              <a:buNone/>
              <a:defRPr sz="1800" b="1">
                <a:solidFill>
                  <a:srgbClr val="F6B26B"/>
                </a:solidFill>
              </a:defRPr>
            </a:lvl6pPr>
            <a:lvl7pPr lvl="6" rtl="0">
              <a:spcBef>
                <a:spcPts val="1600"/>
              </a:spcBef>
              <a:spcAft>
                <a:spcPts val="0"/>
              </a:spcAft>
              <a:buNone/>
              <a:defRPr sz="1800" b="1">
                <a:solidFill>
                  <a:srgbClr val="F6B26B"/>
                </a:solidFill>
              </a:defRPr>
            </a:lvl7pPr>
            <a:lvl8pPr lvl="7" rtl="0">
              <a:spcBef>
                <a:spcPts val="1600"/>
              </a:spcBef>
              <a:spcAft>
                <a:spcPts val="0"/>
              </a:spcAft>
              <a:buNone/>
              <a:defRPr sz="1800" b="1">
                <a:solidFill>
                  <a:srgbClr val="F6B26B"/>
                </a:solidFill>
              </a:defRPr>
            </a:lvl8pPr>
            <a:lvl9pPr lvl="8" rtl="0">
              <a:spcBef>
                <a:spcPts val="1600"/>
              </a:spcBef>
              <a:spcAft>
                <a:spcPts val="1600"/>
              </a:spcAft>
              <a:buNone/>
              <a:defRPr sz="1800" b="1">
                <a:solidFill>
                  <a:srgbClr val="F6B26B"/>
                </a:solidFill>
              </a:defRPr>
            </a:lvl9pPr>
          </a:lstStyle>
          <a:p>
            <a:endParaRPr/>
          </a:p>
        </p:txBody>
      </p:sp>
      <p:sp>
        <p:nvSpPr>
          <p:cNvPr id="110" name="Google Shape;110;p13"/>
          <p:cNvSpPr txBox="1">
            <a:spLocks noGrp="1"/>
          </p:cNvSpPr>
          <p:nvPr>
            <p:ph type="subTitle" idx="14"/>
          </p:nvPr>
        </p:nvSpPr>
        <p:spPr>
          <a:xfrm>
            <a:off x="5722200" y="3662625"/>
            <a:ext cx="2270100" cy="484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latin typeface="Lato"/>
                <a:ea typeface="Lato"/>
                <a:cs typeface="Lato"/>
                <a:sym typeface="Lato"/>
              </a:defRPr>
            </a:lvl1pPr>
            <a:lvl2pPr lvl="1" rtl="0">
              <a:spcBef>
                <a:spcPts val="1600"/>
              </a:spcBef>
              <a:spcAft>
                <a:spcPts val="0"/>
              </a:spcAft>
              <a:buNone/>
              <a:defRPr>
                <a:latin typeface="Lato"/>
                <a:ea typeface="Lato"/>
                <a:cs typeface="Lato"/>
                <a:sym typeface="Lato"/>
              </a:defRPr>
            </a:lvl2pPr>
            <a:lvl3pPr lvl="2" rtl="0">
              <a:spcBef>
                <a:spcPts val="1600"/>
              </a:spcBef>
              <a:spcAft>
                <a:spcPts val="0"/>
              </a:spcAft>
              <a:buNone/>
              <a:defRPr>
                <a:latin typeface="Lato"/>
                <a:ea typeface="Lato"/>
                <a:cs typeface="Lato"/>
                <a:sym typeface="Lato"/>
              </a:defRPr>
            </a:lvl3pPr>
            <a:lvl4pPr lvl="3" rtl="0">
              <a:spcBef>
                <a:spcPts val="1600"/>
              </a:spcBef>
              <a:spcAft>
                <a:spcPts val="0"/>
              </a:spcAft>
              <a:buNone/>
              <a:defRPr>
                <a:latin typeface="Lato"/>
                <a:ea typeface="Lato"/>
                <a:cs typeface="Lato"/>
                <a:sym typeface="Lato"/>
              </a:defRPr>
            </a:lvl4pPr>
            <a:lvl5pPr lvl="4" rtl="0">
              <a:spcBef>
                <a:spcPts val="1600"/>
              </a:spcBef>
              <a:spcAft>
                <a:spcPts val="0"/>
              </a:spcAft>
              <a:buNone/>
              <a:defRPr>
                <a:latin typeface="Lato"/>
                <a:ea typeface="Lato"/>
                <a:cs typeface="Lato"/>
                <a:sym typeface="Lato"/>
              </a:defRPr>
            </a:lvl5pPr>
            <a:lvl6pPr lvl="5" rtl="0">
              <a:spcBef>
                <a:spcPts val="1600"/>
              </a:spcBef>
              <a:spcAft>
                <a:spcPts val="0"/>
              </a:spcAft>
              <a:buNone/>
              <a:defRPr>
                <a:latin typeface="Lato"/>
                <a:ea typeface="Lato"/>
                <a:cs typeface="Lato"/>
                <a:sym typeface="Lato"/>
              </a:defRPr>
            </a:lvl6pPr>
            <a:lvl7pPr lvl="6" rtl="0">
              <a:spcBef>
                <a:spcPts val="1600"/>
              </a:spcBef>
              <a:spcAft>
                <a:spcPts val="0"/>
              </a:spcAft>
              <a:buNone/>
              <a:defRPr>
                <a:latin typeface="Lato"/>
                <a:ea typeface="Lato"/>
                <a:cs typeface="Lato"/>
                <a:sym typeface="Lato"/>
              </a:defRPr>
            </a:lvl7pPr>
            <a:lvl8pPr lvl="7" rtl="0">
              <a:spcBef>
                <a:spcPts val="1600"/>
              </a:spcBef>
              <a:spcAft>
                <a:spcPts val="0"/>
              </a:spcAft>
              <a:buNone/>
              <a:defRPr>
                <a:latin typeface="Lato"/>
                <a:ea typeface="Lato"/>
                <a:cs typeface="Lato"/>
                <a:sym typeface="Lato"/>
              </a:defRPr>
            </a:lvl8pPr>
            <a:lvl9pPr lvl="8" rtl="0">
              <a:spcBef>
                <a:spcPts val="1600"/>
              </a:spcBef>
              <a:spcAft>
                <a:spcPts val="1600"/>
              </a:spcAft>
              <a:buNone/>
              <a:defRPr>
                <a:latin typeface="Lato"/>
                <a:ea typeface="Lato"/>
                <a:cs typeface="Lato"/>
                <a:sym typeface="Lato"/>
              </a:defRPr>
            </a:lvl9pPr>
          </a:lstStyle>
          <a:p>
            <a:endParaRPr/>
          </a:p>
        </p:txBody>
      </p:sp>
      <p:sp>
        <p:nvSpPr>
          <p:cNvPr id="111" name="Google Shape;111;p13"/>
          <p:cNvSpPr txBox="1">
            <a:spLocks noGrp="1"/>
          </p:cNvSpPr>
          <p:nvPr>
            <p:ph type="title" idx="15" hasCustomPrompt="1"/>
          </p:nvPr>
        </p:nvSpPr>
        <p:spPr>
          <a:xfrm>
            <a:off x="5081288" y="3221700"/>
            <a:ext cx="675900" cy="3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Clr>
                <a:srgbClr val="20124D"/>
              </a:buClr>
              <a:buSzPts val="3000"/>
              <a:buNone/>
              <a:defRPr sz="3000">
                <a:solidFill>
                  <a:srgbClr val="20124D"/>
                </a:solidFill>
              </a:defRPr>
            </a:lvl2pPr>
            <a:lvl3pPr lvl="2" rtl="0">
              <a:spcBef>
                <a:spcPts val="0"/>
              </a:spcBef>
              <a:spcAft>
                <a:spcPts val="0"/>
              </a:spcAft>
              <a:buClr>
                <a:srgbClr val="20124D"/>
              </a:buClr>
              <a:buSzPts val="3000"/>
              <a:buNone/>
              <a:defRPr sz="3000">
                <a:solidFill>
                  <a:srgbClr val="20124D"/>
                </a:solidFill>
              </a:defRPr>
            </a:lvl3pPr>
            <a:lvl4pPr lvl="3" rtl="0">
              <a:spcBef>
                <a:spcPts val="0"/>
              </a:spcBef>
              <a:spcAft>
                <a:spcPts val="0"/>
              </a:spcAft>
              <a:buClr>
                <a:srgbClr val="20124D"/>
              </a:buClr>
              <a:buSzPts val="3000"/>
              <a:buNone/>
              <a:defRPr sz="3000">
                <a:solidFill>
                  <a:srgbClr val="20124D"/>
                </a:solidFill>
              </a:defRPr>
            </a:lvl4pPr>
            <a:lvl5pPr lvl="4" rtl="0">
              <a:spcBef>
                <a:spcPts val="0"/>
              </a:spcBef>
              <a:spcAft>
                <a:spcPts val="0"/>
              </a:spcAft>
              <a:buClr>
                <a:srgbClr val="20124D"/>
              </a:buClr>
              <a:buSzPts val="3000"/>
              <a:buNone/>
              <a:defRPr sz="3000">
                <a:solidFill>
                  <a:srgbClr val="20124D"/>
                </a:solidFill>
              </a:defRPr>
            </a:lvl5pPr>
            <a:lvl6pPr lvl="5" rtl="0">
              <a:spcBef>
                <a:spcPts val="0"/>
              </a:spcBef>
              <a:spcAft>
                <a:spcPts val="0"/>
              </a:spcAft>
              <a:buClr>
                <a:srgbClr val="20124D"/>
              </a:buClr>
              <a:buSzPts val="3000"/>
              <a:buNone/>
              <a:defRPr sz="3000">
                <a:solidFill>
                  <a:srgbClr val="20124D"/>
                </a:solidFill>
              </a:defRPr>
            </a:lvl6pPr>
            <a:lvl7pPr lvl="6" rtl="0">
              <a:spcBef>
                <a:spcPts val="0"/>
              </a:spcBef>
              <a:spcAft>
                <a:spcPts val="0"/>
              </a:spcAft>
              <a:buClr>
                <a:srgbClr val="20124D"/>
              </a:buClr>
              <a:buSzPts val="3000"/>
              <a:buNone/>
              <a:defRPr sz="3000">
                <a:solidFill>
                  <a:srgbClr val="20124D"/>
                </a:solidFill>
              </a:defRPr>
            </a:lvl7pPr>
            <a:lvl8pPr lvl="7" rtl="0">
              <a:spcBef>
                <a:spcPts val="0"/>
              </a:spcBef>
              <a:spcAft>
                <a:spcPts val="0"/>
              </a:spcAft>
              <a:buClr>
                <a:srgbClr val="20124D"/>
              </a:buClr>
              <a:buSzPts val="3000"/>
              <a:buNone/>
              <a:defRPr sz="3000">
                <a:solidFill>
                  <a:srgbClr val="20124D"/>
                </a:solidFill>
              </a:defRPr>
            </a:lvl8pPr>
            <a:lvl9pPr lvl="8" rtl="0">
              <a:spcBef>
                <a:spcPts val="0"/>
              </a:spcBef>
              <a:spcAft>
                <a:spcPts val="0"/>
              </a:spcAft>
              <a:buClr>
                <a:srgbClr val="20124D"/>
              </a:buClr>
              <a:buSzPts val="3000"/>
              <a:buNone/>
              <a:defRPr sz="3000">
                <a:solidFill>
                  <a:srgbClr val="20124D"/>
                </a:solidFill>
              </a:defRPr>
            </a:lvl9pPr>
          </a:lstStyle>
          <a:p>
            <a:r>
              <a:t>xx%</a:t>
            </a:r>
          </a:p>
        </p:txBody>
      </p:sp>
      <p:sp>
        <p:nvSpPr>
          <p:cNvPr id="112" name="Google Shape;112;p13"/>
          <p:cNvSpPr/>
          <p:nvPr/>
        </p:nvSpPr>
        <p:spPr>
          <a:xfrm rot="8869443" flipH="1">
            <a:off x="-765423" y="-118770"/>
            <a:ext cx="1853973" cy="1021473"/>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rot="486435">
            <a:off x="40098" y="89763"/>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9769112" flipH="1">
            <a:off x="7940997" y="4253962"/>
            <a:ext cx="1614776" cy="1027938"/>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rot="9770985">
            <a:off x="8389335" y="4049774"/>
            <a:ext cx="372357" cy="372357"/>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rot="8116857" flipH="1">
            <a:off x="7951857" y="4212530"/>
            <a:ext cx="1695627" cy="1079357"/>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
  <p:cSld name="CUSTOM_7_2">
    <p:spTree>
      <p:nvGrpSpPr>
        <p:cNvPr id="1" name="Shape 250"/>
        <p:cNvGrpSpPr/>
        <p:nvPr/>
      </p:nvGrpSpPr>
      <p:grpSpPr>
        <a:xfrm>
          <a:off x="0" y="0"/>
          <a:ext cx="0" cy="0"/>
          <a:chOff x="0" y="0"/>
          <a:chExt cx="0" cy="0"/>
        </a:xfrm>
      </p:grpSpPr>
      <p:sp>
        <p:nvSpPr>
          <p:cNvPr id="251" name="Google Shape;251;p25"/>
          <p:cNvSpPr/>
          <p:nvPr/>
        </p:nvSpPr>
        <p:spPr>
          <a:xfrm rot="8565215">
            <a:off x="5551060" y="1325706"/>
            <a:ext cx="6444369" cy="4700410"/>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8353851">
            <a:off x="5580951" y="1155935"/>
            <a:ext cx="6443273" cy="4699954"/>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8">
    <p:spTree>
      <p:nvGrpSpPr>
        <p:cNvPr id="1" name="Shape 253"/>
        <p:cNvGrpSpPr/>
        <p:nvPr/>
      </p:nvGrpSpPr>
      <p:grpSpPr>
        <a:xfrm>
          <a:off x="0" y="0"/>
          <a:ext cx="0" cy="0"/>
          <a:chOff x="0" y="0"/>
          <a:chExt cx="0" cy="0"/>
        </a:xfrm>
      </p:grpSpPr>
      <p:sp>
        <p:nvSpPr>
          <p:cNvPr id="254" name="Google Shape;254;p26"/>
          <p:cNvSpPr/>
          <p:nvPr/>
        </p:nvSpPr>
        <p:spPr>
          <a:xfrm rot="8565322">
            <a:off x="6920077" y="3790171"/>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rot="8353947">
            <a:off x="6937069" y="3694179"/>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rot="8565322">
            <a:off x="-904223" y="-1413879"/>
            <a:ext cx="3645687" cy="2659108"/>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rot="8353947">
            <a:off x="-887231" y="-1509871"/>
            <a:ext cx="3644929" cy="2658799"/>
          </a:xfrm>
          <a:custGeom>
            <a:avLst/>
            <a:gdLst/>
            <a:ahLst/>
            <a:cxnLst/>
            <a:rect l="l" t="t" r="r" b="b"/>
            <a:pathLst>
              <a:path w="142351" h="98234" extrusionOk="0">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9">
    <p:spTree>
      <p:nvGrpSpPr>
        <p:cNvPr id="1" name="Shape 258"/>
        <p:cNvGrpSpPr/>
        <p:nvPr/>
      </p:nvGrpSpPr>
      <p:grpSpPr>
        <a:xfrm>
          <a:off x="0" y="0"/>
          <a:ext cx="0" cy="0"/>
          <a:chOff x="0" y="0"/>
          <a:chExt cx="0" cy="0"/>
        </a:xfrm>
      </p:grpSpPr>
      <p:sp>
        <p:nvSpPr>
          <p:cNvPr id="259" name="Google Shape;259;p27"/>
          <p:cNvSpPr/>
          <p:nvPr/>
        </p:nvSpPr>
        <p:spPr>
          <a:xfrm rot="-6784793" flipH="1">
            <a:off x="-578672" y="4142151"/>
            <a:ext cx="1614735" cy="102791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rot="-6783187">
            <a:off x="456372" y="4095607"/>
            <a:ext cx="372334" cy="372334"/>
          </a:xfrm>
          <a:prstGeom prst="ellipse">
            <a:avLst/>
          </a:prstGeom>
          <a:solidFill>
            <a:srgbClr val="D9D2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rot="-8437101" flipH="1">
            <a:off x="-598154" y="4165791"/>
            <a:ext cx="1695715" cy="1079429"/>
          </a:xfrm>
          <a:custGeom>
            <a:avLst/>
            <a:gdLst/>
            <a:ahLst/>
            <a:cxnLst/>
            <a:rect l="l" t="t" r="r" b="b"/>
            <a:pathLst>
              <a:path w="156780" h="99750" extrusionOk="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rot="-8100000">
            <a:off x="7813310" y="-166148"/>
            <a:ext cx="2208979" cy="1153357"/>
          </a:xfrm>
          <a:custGeom>
            <a:avLst/>
            <a:gdLst/>
            <a:ahLst/>
            <a:cxnLst/>
            <a:rect l="l" t="t" r="r" b="b"/>
            <a:pathLst>
              <a:path w="263626" h="137645" extrusionOk="0">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5886435" flipH="1">
            <a:off x="8348682" y="235479"/>
            <a:ext cx="638178" cy="638178"/>
          </a:xfrm>
          <a:prstGeom prst="ellipse">
            <a:avLst/>
          </a:prstGeom>
          <a:noFill/>
          <a:ln w="9525" cap="flat" cmpd="sng">
            <a:solidFill>
              <a:srgbClr val="20124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1000"/>
            <a:ext cx="7704000" cy="552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rgbClr val="20124D"/>
              </a:buClr>
              <a:buSzPts val="1400"/>
              <a:buFont typeface="Oswald"/>
              <a:buChar char="●"/>
              <a:defRPr>
                <a:solidFill>
                  <a:srgbClr val="20124D"/>
                </a:solidFill>
                <a:latin typeface="Oswald"/>
                <a:ea typeface="Oswald"/>
                <a:cs typeface="Oswald"/>
                <a:sym typeface="Oswald"/>
              </a:defRPr>
            </a:lvl1pPr>
            <a:lvl2pPr marL="914400" lvl="1"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2pPr>
            <a:lvl3pPr marL="1371600" lvl="2"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3pPr>
            <a:lvl4pPr marL="1828800" lvl="3"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4pPr>
            <a:lvl5pPr marL="2286000" lvl="4"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5pPr>
            <a:lvl6pPr marL="2743200" lvl="5"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6pPr>
            <a:lvl7pPr marL="3200400" lvl="6"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7pPr>
            <a:lvl8pPr marL="3657600" lvl="7" indent="-317500">
              <a:lnSpc>
                <a:spcPct val="100000"/>
              </a:lnSpc>
              <a:spcBef>
                <a:spcPts val="1600"/>
              </a:spcBef>
              <a:spcAft>
                <a:spcPts val="0"/>
              </a:spcAft>
              <a:buClr>
                <a:srgbClr val="20124D"/>
              </a:buClr>
              <a:buSzPts val="1400"/>
              <a:buFont typeface="Oswald"/>
              <a:buChar char="○"/>
              <a:defRPr>
                <a:solidFill>
                  <a:srgbClr val="20124D"/>
                </a:solidFill>
                <a:latin typeface="Oswald"/>
                <a:ea typeface="Oswald"/>
                <a:cs typeface="Oswald"/>
                <a:sym typeface="Oswald"/>
              </a:defRPr>
            </a:lvl8pPr>
            <a:lvl9pPr marL="4114800" lvl="8" indent="-317500">
              <a:lnSpc>
                <a:spcPct val="100000"/>
              </a:lnSpc>
              <a:spcBef>
                <a:spcPts val="1600"/>
              </a:spcBef>
              <a:spcAft>
                <a:spcPts val="1600"/>
              </a:spcAft>
              <a:buClr>
                <a:srgbClr val="20124D"/>
              </a:buClr>
              <a:buSzPts val="1400"/>
              <a:buFont typeface="Oswald"/>
              <a:buChar char="■"/>
              <a:defRPr>
                <a:solidFill>
                  <a:srgbClr val="20124D"/>
                </a:solidFill>
                <a:latin typeface="Oswald"/>
                <a:ea typeface="Oswald"/>
                <a:cs typeface="Oswald"/>
                <a:sym typeface="Oswa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71"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5"/>
        <p:cNvGrpSpPr/>
        <p:nvPr/>
      </p:nvGrpSpPr>
      <p:grpSpPr>
        <a:xfrm>
          <a:off x="0" y="0"/>
          <a:ext cx="0" cy="0"/>
          <a:chOff x="0" y="0"/>
          <a:chExt cx="0" cy="0"/>
        </a:xfrm>
      </p:grpSpPr>
      <p:grpSp>
        <p:nvGrpSpPr>
          <p:cNvPr id="298" name="Google Shape;298;p33"/>
          <p:cNvGrpSpPr/>
          <p:nvPr/>
        </p:nvGrpSpPr>
        <p:grpSpPr>
          <a:xfrm>
            <a:off x="4774930" y="1147927"/>
            <a:ext cx="4078127" cy="2609228"/>
            <a:chOff x="4774930" y="1147927"/>
            <a:chExt cx="4078127" cy="2609228"/>
          </a:xfrm>
        </p:grpSpPr>
        <p:grpSp>
          <p:nvGrpSpPr>
            <p:cNvPr id="299" name="Google Shape;299;p33"/>
            <p:cNvGrpSpPr/>
            <p:nvPr/>
          </p:nvGrpSpPr>
          <p:grpSpPr>
            <a:xfrm flipH="1">
              <a:off x="4774930" y="2423427"/>
              <a:ext cx="3721114" cy="1333728"/>
              <a:chOff x="5443311" y="2503600"/>
              <a:chExt cx="3432129" cy="1192106"/>
            </a:xfrm>
          </p:grpSpPr>
          <p:sp>
            <p:nvSpPr>
              <p:cNvPr id="300" name="Google Shape;300;p33"/>
              <p:cNvSpPr/>
              <p:nvPr/>
            </p:nvSpPr>
            <p:spPr>
              <a:xfrm>
                <a:off x="6650156" y="3167608"/>
                <a:ext cx="523052" cy="528098"/>
              </a:xfrm>
              <a:custGeom>
                <a:avLst/>
                <a:gdLst/>
                <a:ahLst/>
                <a:cxnLst/>
                <a:rect l="l" t="t" r="r" b="b"/>
                <a:pathLst>
                  <a:path w="32855" h="33172" extrusionOk="0">
                    <a:moveTo>
                      <a:pt x="12830" y="0"/>
                    </a:moveTo>
                    <a:cubicBezTo>
                      <a:pt x="5731" y="0"/>
                      <a:pt x="1" y="7418"/>
                      <a:pt x="1" y="16586"/>
                    </a:cubicBezTo>
                    <a:cubicBezTo>
                      <a:pt x="1" y="25754"/>
                      <a:pt x="5731" y="33172"/>
                      <a:pt x="12830" y="33172"/>
                    </a:cubicBezTo>
                    <a:lnTo>
                      <a:pt x="20025" y="33172"/>
                    </a:lnTo>
                    <a:cubicBezTo>
                      <a:pt x="27124" y="33172"/>
                      <a:pt x="32855" y="25754"/>
                      <a:pt x="32855" y="16586"/>
                    </a:cubicBezTo>
                    <a:cubicBezTo>
                      <a:pt x="32855" y="7418"/>
                      <a:pt x="27124" y="0"/>
                      <a:pt x="200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8082074" y="3167608"/>
                <a:ext cx="522542" cy="528098"/>
              </a:xfrm>
              <a:custGeom>
                <a:avLst/>
                <a:gdLst/>
                <a:ahLst/>
                <a:cxnLst/>
                <a:rect l="l" t="t" r="r" b="b"/>
                <a:pathLst>
                  <a:path w="32823" h="33172" extrusionOk="0">
                    <a:moveTo>
                      <a:pt x="12798" y="0"/>
                    </a:moveTo>
                    <a:cubicBezTo>
                      <a:pt x="5731" y="0"/>
                      <a:pt x="1" y="7418"/>
                      <a:pt x="1" y="16586"/>
                    </a:cubicBezTo>
                    <a:cubicBezTo>
                      <a:pt x="1" y="25754"/>
                      <a:pt x="5731" y="33172"/>
                      <a:pt x="12798" y="33172"/>
                    </a:cubicBezTo>
                    <a:lnTo>
                      <a:pt x="20025" y="33172"/>
                    </a:lnTo>
                    <a:cubicBezTo>
                      <a:pt x="27092" y="33172"/>
                      <a:pt x="32822" y="25754"/>
                      <a:pt x="32822" y="16586"/>
                    </a:cubicBezTo>
                    <a:cubicBezTo>
                      <a:pt x="32822" y="7418"/>
                      <a:pt x="27092" y="0"/>
                      <a:pt x="2002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7009035" y="3103729"/>
                <a:ext cx="846387" cy="378100"/>
              </a:xfrm>
              <a:custGeom>
                <a:avLst/>
                <a:gdLst/>
                <a:ahLst/>
                <a:cxnLst/>
                <a:rect l="l" t="t" r="r" b="b"/>
                <a:pathLst>
                  <a:path w="53165" h="23750" extrusionOk="0">
                    <a:moveTo>
                      <a:pt x="0" y="1"/>
                    </a:moveTo>
                    <a:lnTo>
                      <a:pt x="0" y="23750"/>
                    </a:lnTo>
                    <a:lnTo>
                      <a:pt x="53164" y="23750"/>
                    </a:lnTo>
                    <a:lnTo>
                      <a:pt x="531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7272606" y="3179263"/>
                <a:ext cx="398366" cy="515951"/>
              </a:xfrm>
              <a:custGeom>
                <a:avLst/>
                <a:gdLst/>
                <a:ahLst/>
                <a:cxnLst/>
                <a:rect l="l" t="t" r="r" b="b"/>
                <a:pathLst>
                  <a:path w="25023" h="32409" extrusionOk="0">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7359778" y="3179263"/>
                <a:ext cx="226558" cy="515951"/>
              </a:xfrm>
              <a:custGeom>
                <a:avLst/>
                <a:gdLst/>
                <a:ahLst/>
                <a:cxnLst/>
                <a:rect l="l" t="t" r="r" b="b"/>
                <a:pathLst>
                  <a:path w="14231" h="32409" extrusionOk="0">
                    <a:moveTo>
                      <a:pt x="1" y="0"/>
                    </a:moveTo>
                    <a:lnTo>
                      <a:pt x="1" y="32408"/>
                    </a:lnTo>
                    <a:lnTo>
                      <a:pt x="7036" y="32408"/>
                    </a:lnTo>
                    <a:lnTo>
                      <a:pt x="14231" y="25213"/>
                    </a:lnTo>
                    <a:lnTo>
                      <a:pt x="7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7160070" y="3179263"/>
                <a:ext cx="398876" cy="515951"/>
              </a:xfrm>
              <a:custGeom>
                <a:avLst/>
                <a:gdLst/>
                <a:ahLst/>
                <a:cxnLst/>
                <a:rect l="l" t="t" r="r" b="b"/>
                <a:pathLst>
                  <a:path w="25055" h="32409" extrusionOk="0">
                    <a:moveTo>
                      <a:pt x="12544" y="0"/>
                    </a:moveTo>
                    <a:cubicBezTo>
                      <a:pt x="5636" y="0"/>
                      <a:pt x="1" y="7259"/>
                      <a:pt x="1" y="16204"/>
                    </a:cubicBezTo>
                    <a:cubicBezTo>
                      <a:pt x="1" y="25150"/>
                      <a:pt x="5636" y="32408"/>
                      <a:pt x="12544" y="32408"/>
                    </a:cubicBezTo>
                    <a:cubicBezTo>
                      <a:pt x="19452" y="32408"/>
                      <a:pt x="25055" y="25150"/>
                      <a:pt x="25055" y="16204"/>
                    </a:cubicBezTo>
                    <a:cubicBezTo>
                      <a:pt x="25055" y="7259"/>
                      <a:pt x="19452" y="0"/>
                      <a:pt x="12544"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7249790" y="3301416"/>
                <a:ext cx="192600" cy="261024"/>
              </a:xfrm>
              <a:custGeom>
                <a:avLst/>
                <a:gdLst/>
                <a:ahLst/>
                <a:cxnLst/>
                <a:rect l="l" t="t" r="r" b="b"/>
                <a:pathLst>
                  <a:path w="12098" h="16396" extrusionOk="0">
                    <a:moveTo>
                      <a:pt x="6049" y="1"/>
                    </a:moveTo>
                    <a:cubicBezTo>
                      <a:pt x="2707" y="1"/>
                      <a:pt x="1" y="3662"/>
                      <a:pt x="1" y="8182"/>
                    </a:cubicBezTo>
                    <a:cubicBezTo>
                      <a:pt x="1" y="12703"/>
                      <a:pt x="2707" y="16395"/>
                      <a:pt x="6049" y="16395"/>
                    </a:cubicBezTo>
                    <a:cubicBezTo>
                      <a:pt x="9360" y="16395"/>
                      <a:pt x="12098" y="12703"/>
                      <a:pt x="12098" y="8182"/>
                    </a:cubicBezTo>
                    <a:cubicBezTo>
                      <a:pt x="12098" y="3662"/>
                      <a:pt x="9360" y="1"/>
                      <a:pt x="6049" y="1"/>
                    </a:cubicBezTo>
                    <a:close/>
                  </a:path>
                </a:pathLst>
              </a:custGeom>
              <a:solidFill>
                <a:srgbClr val="B8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7294403" y="3301416"/>
                <a:ext cx="192600" cy="261024"/>
              </a:xfrm>
              <a:custGeom>
                <a:avLst/>
                <a:gdLst/>
                <a:ahLst/>
                <a:cxnLst/>
                <a:rect l="l" t="t" r="r" b="b"/>
                <a:pathLst>
                  <a:path w="12098" h="16396" extrusionOk="0">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5577627" y="3103729"/>
                <a:ext cx="845877" cy="378100"/>
              </a:xfrm>
              <a:custGeom>
                <a:avLst/>
                <a:gdLst/>
                <a:ahLst/>
                <a:cxnLst/>
                <a:rect l="l" t="t" r="r" b="b"/>
                <a:pathLst>
                  <a:path w="53133" h="23750" extrusionOk="0">
                    <a:moveTo>
                      <a:pt x="0" y="1"/>
                    </a:moveTo>
                    <a:lnTo>
                      <a:pt x="0" y="23750"/>
                    </a:lnTo>
                    <a:lnTo>
                      <a:pt x="53133" y="23750"/>
                    </a:lnTo>
                    <a:lnTo>
                      <a:pt x="531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5840689" y="3179263"/>
                <a:ext cx="398876" cy="515951"/>
              </a:xfrm>
              <a:custGeom>
                <a:avLst/>
                <a:gdLst/>
                <a:ahLst/>
                <a:cxnLst/>
                <a:rect l="l" t="t" r="r" b="b"/>
                <a:pathLst>
                  <a:path w="25055" h="32409" extrusionOk="0">
                    <a:moveTo>
                      <a:pt x="12512" y="0"/>
                    </a:moveTo>
                    <a:cubicBezTo>
                      <a:pt x="5604" y="0"/>
                      <a:pt x="1" y="7259"/>
                      <a:pt x="1" y="16204"/>
                    </a:cubicBezTo>
                    <a:cubicBezTo>
                      <a:pt x="1" y="25150"/>
                      <a:pt x="5604" y="32408"/>
                      <a:pt x="12512" y="32408"/>
                    </a:cubicBezTo>
                    <a:cubicBezTo>
                      <a:pt x="19452" y="32408"/>
                      <a:pt x="25055" y="25150"/>
                      <a:pt x="25055" y="16204"/>
                    </a:cubicBezTo>
                    <a:cubicBezTo>
                      <a:pt x="25055" y="7259"/>
                      <a:pt x="19452" y="0"/>
                      <a:pt x="125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927877" y="3179263"/>
                <a:ext cx="227067" cy="515951"/>
              </a:xfrm>
              <a:custGeom>
                <a:avLst/>
                <a:gdLst/>
                <a:ahLst/>
                <a:cxnLst/>
                <a:rect l="l" t="t" r="r" b="b"/>
                <a:pathLst>
                  <a:path w="14263" h="32409" extrusionOk="0">
                    <a:moveTo>
                      <a:pt x="0" y="0"/>
                    </a:moveTo>
                    <a:lnTo>
                      <a:pt x="0" y="32408"/>
                    </a:lnTo>
                    <a:lnTo>
                      <a:pt x="7036" y="32408"/>
                    </a:lnTo>
                    <a:lnTo>
                      <a:pt x="14262" y="25213"/>
                    </a:lnTo>
                    <a:lnTo>
                      <a:pt x="70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5728678" y="3179263"/>
                <a:ext cx="398366" cy="515951"/>
              </a:xfrm>
              <a:custGeom>
                <a:avLst/>
                <a:gdLst/>
                <a:ahLst/>
                <a:cxnLst/>
                <a:rect l="l" t="t" r="r" b="b"/>
                <a:pathLst>
                  <a:path w="25023" h="32409" extrusionOk="0">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5816113" y="3316541"/>
                <a:ext cx="192600" cy="261024"/>
              </a:xfrm>
              <a:custGeom>
                <a:avLst/>
                <a:gdLst/>
                <a:ahLst/>
                <a:cxnLst/>
                <a:rect l="l" t="t" r="r" b="b"/>
                <a:pathLst>
                  <a:path w="12098" h="16396" extrusionOk="0">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B8B8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5862486" y="3301416"/>
                <a:ext cx="192600" cy="261024"/>
              </a:xfrm>
              <a:custGeom>
                <a:avLst/>
                <a:gdLst/>
                <a:ahLst/>
                <a:cxnLst/>
                <a:rect l="l" t="t" r="r" b="b"/>
                <a:pathLst>
                  <a:path w="12098" h="16396" extrusionOk="0">
                    <a:moveTo>
                      <a:pt x="6049" y="1"/>
                    </a:moveTo>
                    <a:cubicBezTo>
                      <a:pt x="2738" y="1"/>
                      <a:pt x="1" y="3662"/>
                      <a:pt x="1" y="8182"/>
                    </a:cubicBezTo>
                    <a:cubicBezTo>
                      <a:pt x="1" y="12703"/>
                      <a:pt x="2738" y="16395"/>
                      <a:pt x="6049" y="16395"/>
                    </a:cubicBezTo>
                    <a:cubicBezTo>
                      <a:pt x="9392" y="16395"/>
                      <a:pt x="12098" y="12703"/>
                      <a:pt x="12098" y="8182"/>
                    </a:cubicBezTo>
                    <a:cubicBezTo>
                      <a:pt x="12098" y="3662"/>
                      <a:pt x="9392" y="1"/>
                      <a:pt x="6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5443311" y="2627186"/>
                <a:ext cx="3432129" cy="855095"/>
              </a:xfrm>
              <a:custGeom>
                <a:avLst/>
                <a:gdLst/>
                <a:ahLst/>
                <a:cxnLst/>
                <a:rect l="l" t="t" r="r" b="b"/>
                <a:pathLst>
                  <a:path w="215586" h="53712" extrusionOk="0">
                    <a:moveTo>
                      <a:pt x="118190" y="0"/>
                    </a:moveTo>
                    <a:cubicBezTo>
                      <a:pt x="117929" y="0"/>
                      <a:pt x="117668" y="2"/>
                      <a:pt x="117407" y="6"/>
                    </a:cubicBezTo>
                    <a:lnTo>
                      <a:pt x="55998" y="325"/>
                    </a:lnTo>
                    <a:cubicBezTo>
                      <a:pt x="46224" y="325"/>
                      <a:pt x="19515" y="16751"/>
                      <a:pt x="19515" y="16751"/>
                    </a:cubicBezTo>
                    <a:cubicBezTo>
                      <a:pt x="19127" y="16746"/>
                      <a:pt x="18739" y="16743"/>
                      <a:pt x="18351" y="16743"/>
                    </a:cubicBezTo>
                    <a:cubicBezTo>
                      <a:pt x="14511" y="16743"/>
                      <a:pt x="10696" y="17027"/>
                      <a:pt x="6908" y="17547"/>
                    </a:cubicBezTo>
                    <a:cubicBezTo>
                      <a:pt x="2929" y="18120"/>
                      <a:pt x="0" y="21527"/>
                      <a:pt x="0" y="25538"/>
                    </a:cubicBezTo>
                    <a:lnTo>
                      <a:pt x="0" y="53680"/>
                    </a:lnTo>
                    <a:lnTo>
                      <a:pt x="0" y="53712"/>
                    </a:lnTo>
                    <a:lnTo>
                      <a:pt x="16077" y="53712"/>
                    </a:lnTo>
                    <a:cubicBezTo>
                      <a:pt x="16077" y="53712"/>
                      <a:pt x="14867" y="34547"/>
                      <a:pt x="30466" y="33815"/>
                    </a:cubicBezTo>
                    <a:cubicBezTo>
                      <a:pt x="30738" y="33802"/>
                      <a:pt x="31005" y="33796"/>
                      <a:pt x="31268" y="33796"/>
                    </a:cubicBezTo>
                    <a:cubicBezTo>
                      <a:pt x="46057" y="33796"/>
                      <a:pt x="45842" y="53712"/>
                      <a:pt x="45842" y="53712"/>
                    </a:cubicBezTo>
                    <a:lnTo>
                      <a:pt x="106138" y="53712"/>
                    </a:lnTo>
                    <a:cubicBezTo>
                      <a:pt x="105437" y="46740"/>
                      <a:pt x="108525" y="32860"/>
                      <a:pt x="120049" y="32860"/>
                    </a:cubicBezTo>
                    <a:cubicBezTo>
                      <a:pt x="131606" y="32860"/>
                      <a:pt x="135171" y="44193"/>
                      <a:pt x="135171" y="44193"/>
                    </a:cubicBezTo>
                    <a:lnTo>
                      <a:pt x="215045" y="44193"/>
                    </a:lnTo>
                    <a:cubicBezTo>
                      <a:pt x="215045" y="44193"/>
                      <a:pt x="215586" y="38813"/>
                      <a:pt x="213962" y="33910"/>
                    </a:cubicBezTo>
                    <a:cubicBezTo>
                      <a:pt x="212339" y="29008"/>
                      <a:pt x="204794" y="26970"/>
                      <a:pt x="204794" y="26970"/>
                    </a:cubicBezTo>
                    <a:lnTo>
                      <a:pt x="168438" y="19012"/>
                    </a:lnTo>
                    <a:lnTo>
                      <a:pt x="141092" y="5418"/>
                    </a:lnTo>
                    <a:cubicBezTo>
                      <a:pt x="133972" y="1874"/>
                      <a:pt x="126136" y="0"/>
                      <a:pt x="118190"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6501653" y="2503600"/>
                <a:ext cx="494157" cy="128745"/>
              </a:xfrm>
              <a:custGeom>
                <a:avLst/>
                <a:gdLst/>
                <a:ahLst/>
                <a:cxnLst/>
                <a:rect l="l" t="t" r="r" b="b"/>
                <a:pathLst>
                  <a:path w="31040" h="8087" extrusionOk="0">
                    <a:moveTo>
                      <a:pt x="3630" y="1"/>
                    </a:moveTo>
                    <a:cubicBezTo>
                      <a:pt x="1624" y="1"/>
                      <a:pt x="0" y="1592"/>
                      <a:pt x="32" y="3598"/>
                    </a:cubicBezTo>
                    <a:lnTo>
                      <a:pt x="32" y="8087"/>
                    </a:lnTo>
                    <a:lnTo>
                      <a:pt x="31039" y="8087"/>
                    </a:lnTo>
                    <a:lnTo>
                      <a:pt x="31039" y="3566"/>
                    </a:lnTo>
                    <a:cubicBezTo>
                      <a:pt x="31039" y="1592"/>
                      <a:pt x="29416" y="1"/>
                      <a:pt x="2744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6575658" y="2503600"/>
                <a:ext cx="493647" cy="128745"/>
              </a:xfrm>
              <a:custGeom>
                <a:avLst/>
                <a:gdLst/>
                <a:ahLst/>
                <a:cxnLst/>
                <a:rect l="l" t="t" r="r" b="b"/>
                <a:pathLst>
                  <a:path w="31008" h="8087" extrusionOk="0">
                    <a:moveTo>
                      <a:pt x="3598" y="1"/>
                    </a:moveTo>
                    <a:cubicBezTo>
                      <a:pt x="1624" y="1"/>
                      <a:pt x="0" y="1592"/>
                      <a:pt x="0" y="3598"/>
                    </a:cubicBezTo>
                    <a:lnTo>
                      <a:pt x="0" y="8087"/>
                    </a:lnTo>
                    <a:lnTo>
                      <a:pt x="31007" y="8087"/>
                    </a:lnTo>
                    <a:lnTo>
                      <a:pt x="31007" y="3566"/>
                    </a:lnTo>
                    <a:cubicBezTo>
                      <a:pt x="31007" y="1592"/>
                      <a:pt x="29416" y="1"/>
                      <a:pt x="27410" y="1"/>
                    </a:cubicBezTo>
                    <a:close/>
                  </a:path>
                </a:pathLst>
              </a:custGeom>
              <a:solidFill>
                <a:srgbClr val="CF8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6688178" y="2532498"/>
                <a:ext cx="60321" cy="70971"/>
              </a:xfrm>
              <a:custGeom>
                <a:avLst/>
                <a:gdLst/>
                <a:ahLst/>
                <a:cxnLst/>
                <a:rect l="l" t="t" r="r" b="b"/>
                <a:pathLst>
                  <a:path w="3789" h="4458" extrusionOk="0">
                    <a:moveTo>
                      <a:pt x="1" y="0"/>
                    </a:moveTo>
                    <a:lnTo>
                      <a:pt x="1" y="701"/>
                    </a:lnTo>
                    <a:lnTo>
                      <a:pt x="1465" y="701"/>
                    </a:lnTo>
                    <a:lnTo>
                      <a:pt x="1497" y="4457"/>
                    </a:lnTo>
                    <a:lnTo>
                      <a:pt x="2325" y="4457"/>
                    </a:lnTo>
                    <a:lnTo>
                      <a:pt x="2325" y="701"/>
                    </a:lnTo>
                    <a:lnTo>
                      <a:pt x="3789" y="701"/>
                    </a:lnTo>
                    <a:lnTo>
                      <a:pt x="378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6752041" y="2532498"/>
                <a:ext cx="77053" cy="70971"/>
              </a:xfrm>
              <a:custGeom>
                <a:avLst/>
                <a:gdLst/>
                <a:ahLst/>
                <a:cxnLst/>
                <a:rect l="l" t="t" r="r" b="b"/>
                <a:pathLst>
                  <a:path w="4840" h="4458" extrusionOk="0">
                    <a:moveTo>
                      <a:pt x="2420" y="828"/>
                    </a:moveTo>
                    <a:lnTo>
                      <a:pt x="3248" y="2770"/>
                    </a:lnTo>
                    <a:lnTo>
                      <a:pt x="1593" y="2770"/>
                    </a:lnTo>
                    <a:lnTo>
                      <a:pt x="2420" y="828"/>
                    </a:lnTo>
                    <a:close/>
                    <a:moveTo>
                      <a:pt x="2006" y="0"/>
                    </a:moveTo>
                    <a:lnTo>
                      <a:pt x="1" y="4457"/>
                    </a:lnTo>
                    <a:lnTo>
                      <a:pt x="860" y="4457"/>
                    </a:lnTo>
                    <a:lnTo>
                      <a:pt x="1306" y="3407"/>
                    </a:lnTo>
                    <a:lnTo>
                      <a:pt x="3534" y="3407"/>
                    </a:lnTo>
                    <a:lnTo>
                      <a:pt x="3980" y="4457"/>
                    </a:lnTo>
                    <a:lnTo>
                      <a:pt x="4840" y="4457"/>
                    </a:lnTo>
                    <a:lnTo>
                      <a:pt x="28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6834166" y="2532498"/>
                <a:ext cx="68424" cy="70971"/>
              </a:xfrm>
              <a:custGeom>
                <a:avLst/>
                <a:gdLst/>
                <a:ahLst/>
                <a:cxnLst/>
                <a:rect l="l" t="t" r="r" b="b"/>
                <a:pathLst>
                  <a:path w="4298" h="4458" extrusionOk="0">
                    <a:moveTo>
                      <a:pt x="96" y="0"/>
                    </a:moveTo>
                    <a:lnTo>
                      <a:pt x="1655" y="2165"/>
                    </a:lnTo>
                    <a:lnTo>
                      <a:pt x="0" y="4457"/>
                    </a:lnTo>
                    <a:lnTo>
                      <a:pt x="923" y="4457"/>
                    </a:lnTo>
                    <a:lnTo>
                      <a:pt x="2133" y="2770"/>
                    </a:lnTo>
                    <a:lnTo>
                      <a:pt x="3311" y="4457"/>
                    </a:lnTo>
                    <a:lnTo>
                      <a:pt x="4298" y="4457"/>
                    </a:lnTo>
                    <a:lnTo>
                      <a:pt x="2610" y="2133"/>
                    </a:lnTo>
                    <a:lnTo>
                      <a:pt x="4170" y="0"/>
                    </a:lnTo>
                    <a:lnTo>
                      <a:pt x="3247" y="0"/>
                    </a:lnTo>
                    <a:lnTo>
                      <a:pt x="2133" y="1592"/>
                    </a:lnTo>
                    <a:lnTo>
                      <a:pt x="98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6917787" y="2532498"/>
                <a:ext cx="13198" cy="70971"/>
              </a:xfrm>
              <a:custGeom>
                <a:avLst/>
                <a:gdLst/>
                <a:ahLst/>
                <a:cxnLst/>
                <a:rect l="l" t="t" r="r" b="b"/>
                <a:pathLst>
                  <a:path w="829" h="4458" extrusionOk="0">
                    <a:moveTo>
                      <a:pt x="1" y="0"/>
                    </a:moveTo>
                    <a:lnTo>
                      <a:pt x="1" y="4457"/>
                    </a:lnTo>
                    <a:lnTo>
                      <a:pt x="828" y="4457"/>
                    </a:lnTo>
                    <a:lnTo>
                      <a:pt x="82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5860464" y="2666306"/>
                <a:ext cx="1284776" cy="278759"/>
              </a:xfrm>
              <a:custGeom>
                <a:avLst/>
                <a:gdLst/>
                <a:ahLst/>
                <a:cxnLst/>
                <a:rect l="l" t="t" r="r" b="b"/>
                <a:pathLst>
                  <a:path w="80702" h="17510" extrusionOk="0">
                    <a:moveTo>
                      <a:pt x="34223" y="1"/>
                    </a:moveTo>
                    <a:cubicBezTo>
                      <a:pt x="30498" y="1"/>
                      <a:pt x="26837" y="1051"/>
                      <a:pt x="23685" y="3057"/>
                    </a:cubicBezTo>
                    <a:lnTo>
                      <a:pt x="637" y="16109"/>
                    </a:lnTo>
                    <a:cubicBezTo>
                      <a:pt x="0" y="16491"/>
                      <a:pt x="255" y="17478"/>
                      <a:pt x="1019" y="17510"/>
                    </a:cubicBezTo>
                    <a:lnTo>
                      <a:pt x="79174" y="17510"/>
                    </a:lnTo>
                    <a:cubicBezTo>
                      <a:pt x="80288" y="17478"/>
                      <a:pt x="80702" y="15982"/>
                      <a:pt x="79715" y="15409"/>
                    </a:cubicBezTo>
                    <a:lnTo>
                      <a:pt x="55457" y="1752"/>
                    </a:lnTo>
                    <a:cubicBezTo>
                      <a:pt x="53387" y="605"/>
                      <a:pt x="51032" y="1"/>
                      <a:pt x="486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5868058" y="2931900"/>
                <a:ext cx="1262488" cy="474400"/>
              </a:xfrm>
              <a:custGeom>
                <a:avLst/>
                <a:gdLst/>
                <a:ahLst/>
                <a:cxnLst/>
                <a:rect l="l" t="t" r="r" b="b"/>
                <a:pathLst>
                  <a:path w="79302" h="29799" fill="none" extrusionOk="0">
                    <a:moveTo>
                      <a:pt x="1" y="1"/>
                    </a:moveTo>
                    <a:lnTo>
                      <a:pt x="1" y="9806"/>
                    </a:lnTo>
                    <a:cubicBezTo>
                      <a:pt x="1" y="9806"/>
                      <a:pt x="21171" y="5540"/>
                      <a:pt x="23336" y="29798"/>
                    </a:cubicBezTo>
                    <a:lnTo>
                      <a:pt x="71661" y="29798"/>
                    </a:lnTo>
                    <a:cubicBezTo>
                      <a:pt x="71661" y="29798"/>
                      <a:pt x="70388" y="6081"/>
                      <a:pt x="79301" y="288"/>
                    </a:cubicBez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6415994" y="2945083"/>
                <a:ext cx="80587" cy="461218"/>
              </a:xfrm>
              <a:custGeom>
                <a:avLst/>
                <a:gdLst/>
                <a:ahLst/>
                <a:cxnLst/>
                <a:rect l="l" t="t" r="r" b="b"/>
                <a:pathLst>
                  <a:path w="5062" h="28971" fill="none" extrusionOk="0">
                    <a:moveTo>
                      <a:pt x="5062" y="1"/>
                    </a:moveTo>
                    <a:cubicBezTo>
                      <a:pt x="5062" y="1"/>
                      <a:pt x="0" y="2229"/>
                      <a:pt x="2452" y="28970"/>
                    </a:cubicBez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527494" y="2982595"/>
                <a:ext cx="107969" cy="38033"/>
              </a:xfrm>
              <a:custGeom>
                <a:avLst/>
                <a:gdLst/>
                <a:ahLst/>
                <a:cxnLst/>
                <a:rect l="l" t="t" r="r" b="b"/>
                <a:pathLst>
                  <a:path w="6782" h="2389" extrusionOk="0">
                    <a:moveTo>
                      <a:pt x="956" y="0"/>
                    </a:moveTo>
                    <a:cubicBezTo>
                      <a:pt x="447" y="0"/>
                      <a:pt x="1" y="446"/>
                      <a:pt x="1" y="956"/>
                    </a:cubicBezTo>
                    <a:lnTo>
                      <a:pt x="1" y="1401"/>
                    </a:lnTo>
                    <a:cubicBezTo>
                      <a:pt x="1" y="1942"/>
                      <a:pt x="447" y="2388"/>
                      <a:pt x="956" y="2388"/>
                    </a:cubicBezTo>
                    <a:lnTo>
                      <a:pt x="5827" y="2388"/>
                    </a:lnTo>
                    <a:cubicBezTo>
                      <a:pt x="6368" y="2388"/>
                      <a:pt x="6782" y="1942"/>
                      <a:pt x="6782" y="1401"/>
                    </a:cubicBezTo>
                    <a:lnTo>
                      <a:pt x="6782" y="956"/>
                    </a:lnTo>
                    <a:cubicBezTo>
                      <a:pt x="6782" y="446"/>
                      <a:pt x="6368" y="0"/>
                      <a:pt x="58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5855908" y="3043995"/>
                <a:ext cx="107954" cy="38033"/>
              </a:xfrm>
              <a:custGeom>
                <a:avLst/>
                <a:gdLst/>
                <a:ahLst/>
                <a:cxnLst/>
                <a:rect l="l" t="t" r="r" b="b"/>
                <a:pathLst>
                  <a:path w="6781" h="2389" extrusionOk="0">
                    <a:moveTo>
                      <a:pt x="955" y="0"/>
                    </a:moveTo>
                    <a:cubicBezTo>
                      <a:pt x="414" y="0"/>
                      <a:pt x="0" y="446"/>
                      <a:pt x="0" y="956"/>
                    </a:cubicBezTo>
                    <a:lnTo>
                      <a:pt x="0" y="1401"/>
                    </a:lnTo>
                    <a:cubicBezTo>
                      <a:pt x="0" y="1942"/>
                      <a:pt x="414" y="2388"/>
                      <a:pt x="955" y="2388"/>
                    </a:cubicBezTo>
                    <a:lnTo>
                      <a:pt x="5826" y="2388"/>
                    </a:lnTo>
                    <a:cubicBezTo>
                      <a:pt x="6335" y="2388"/>
                      <a:pt x="6781" y="1942"/>
                      <a:pt x="6781" y="1401"/>
                    </a:cubicBezTo>
                    <a:lnTo>
                      <a:pt x="6781" y="956"/>
                    </a:lnTo>
                    <a:cubicBezTo>
                      <a:pt x="6781" y="446"/>
                      <a:pt x="6335" y="0"/>
                      <a:pt x="58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867777" y="2665797"/>
                <a:ext cx="1216192" cy="278759"/>
              </a:xfrm>
              <a:custGeom>
                <a:avLst/>
                <a:gdLst/>
                <a:ahLst/>
                <a:cxnLst/>
                <a:rect l="l" t="t" r="r" b="b"/>
                <a:pathLst>
                  <a:path w="76394" h="17510" extrusionOk="0">
                    <a:moveTo>
                      <a:pt x="2057" y="0"/>
                    </a:moveTo>
                    <a:cubicBezTo>
                      <a:pt x="523" y="0"/>
                      <a:pt x="1" y="2107"/>
                      <a:pt x="1423" y="2802"/>
                    </a:cubicBezTo>
                    <a:lnTo>
                      <a:pt x="29183" y="17510"/>
                    </a:lnTo>
                    <a:lnTo>
                      <a:pt x="76394" y="17510"/>
                    </a:lnTo>
                    <a:lnTo>
                      <a:pt x="44623" y="2006"/>
                    </a:lnTo>
                    <a:cubicBezTo>
                      <a:pt x="41980" y="701"/>
                      <a:pt x="39052" y="1"/>
                      <a:pt x="36091" y="1"/>
                    </a:cubicBezTo>
                    <a:lnTo>
                      <a:pt x="2091" y="1"/>
                    </a:lnTo>
                    <a:cubicBezTo>
                      <a:pt x="2080" y="1"/>
                      <a:pt x="2068" y="0"/>
                      <a:pt x="205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7442397" y="2982595"/>
                <a:ext cx="695370" cy="16"/>
              </a:xfrm>
              <a:custGeom>
                <a:avLst/>
                <a:gdLst/>
                <a:ahLst/>
                <a:cxnLst/>
                <a:rect l="l" t="t" r="r" b="b"/>
                <a:pathLst>
                  <a:path w="43679" h="1" fill="none" extrusionOk="0">
                    <a:moveTo>
                      <a:pt x="1" y="0"/>
                    </a:moveTo>
                    <a:lnTo>
                      <a:pt x="43678" y="0"/>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7033364" y="2666306"/>
                <a:ext cx="654296" cy="278759"/>
              </a:xfrm>
              <a:custGeom>
                <a:avLst/>
                <a:gdLst/>
                <a:ahLst/>
                <a:cxnLst/>
                <a:rect l="l" t="t" r="r" b="b"/>
                <a:pathLst>
                  <a:path w="41099" h="17510" extrusionOk="0">
                    <a:moveTo>
                      <a:pt x="0" y="1"/>
                    </a:moveTo>
                    <a:lnTo>
                      <a:pt x="30816" y="17510"/>
                    </a:lnTo>
                    <a:lnTo>
                      <a:pt x="41099" y="17510"/>
                    </a:lnTo>
                    <a:lnTo>
                      <a:pt x="10315"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7339000" y="2666306"/>
                <a:ext cx="544337" cy="278759"/>
              </a:xfrm>
              <a:custGeom>
                <a:avLst/>
                <a:gdLst/>
                <a:ahLst/>
                <a:cxnLst/>
                <a:rect l="l" t="t" r="r" b="b"/>
                <a:pathLst>
                  <a:path w="34192" h="17510" extrusionOk="0">
                    <a:moveTo>
                      <a:pt x="1" y="1"/>
                    </a:moveTo>
                    <a:lnTo>
                      <a:pt x="30817" y="17510"/>
                    </a:lnTo>
                    <a:lnTo>
                      <a:pt x="34191" y="17510"/>
                    </a:lnTo>
                    <a:lnTo>
                      <a:pt x="3375" y="1"/>
                    </a:lnTo>
                    <a:close/>
                  </a:path>
                </a:pathLst>
              </a:custGeom>
              <a:solidFill>
                <a:srgbClr val="5E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595486" y="3330314"/>
                <a:ext cx="1271085" cy="151542"/>
              </a:xfrm>
              <a:custGeom>
                <a:avLst/>
                <a:gdLst/>
                <a:ahLst/>
                <a:cxnLst/>
                <a:rect l="l" t="t" r="r" b="b"/>
                <a:pathLst>
                  <a:path w="79842" h="9519" extrusionOk="0">
                    <a:moveTo>
                      <a:pt x="0" y="0"/>
                    </a:moveTo>
                    <a:lnTo>
                      <a:pt x="0" y="5730"/>
                    </a:lnTo>
                    <a:cubicBezTo>
                      <a:pt x="0" y="7831"/>
                      <a:pt x="1687" y="9519"/>
                      <a:pt x="3820" y="9519"/>
                    </a:cubicBezTo>
                    <a:lnTo>
                      <a:pt x="75162" y="9519"/>
                    </a:lnTo>
                    <a:cubicBezTo>
                      <a:pt x="77709" y="9519"/>
                      <a:pt x="79778" y="7449"/>
                      <a:pt x="79778" y="4903"/>
                    </a:cubicBezTo>
                    <a:lnTo>
                      <a:pt x="79842" y="0"/>
                    </a:lnTo>
                    <a:close/>
                  </a:path>
                </a:pathLst>
              </a:custGeom>
              <a:solidFill>
                <a:srgbClr val="CF8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8290905" y="3311558"/>
                <a:ext cx="206291" cy="62343"/>
              </a:xfrm>
              <a:custGeom>
                <a:avLst/>
                <a:gdLst/>
                <a:ahLst/>
                <a:cxnLst/>
                <a:rect l="l" t="t" r="r" b="b"/>
                <a:pathLst>
                  <a:path w="12958" h="3916" extrusionOk="0">
                    <a:moveTo>
                      <a:pt x="0" y="0"/>
                    </a:moveTo>
                    <a:lnTo>
                      <a:pt x="0" y="3916"/>
                    </a:lnTo>
                    <a:lnTo>
                      <a:pt x="12957" y="3916"/>
                    </a:lnTo>
                    <a:lnTo>
                      <a:pt x="129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8046600" y="3187367"/>
                <a:ext cx="607682" cy="16"/>
              </a:xfrm>
              <a:custGeom>
                <a:avLst/>
                <a:gdLst/>
                <a:ahLst/>
                <a:cxnLst/>
                <a:rect l="l" t="t" r="r" b="b"/>
                <a:pathLst>
                  <a:path w="38171" h="1" fill="none" extrusionOk="0">
                    <a:moveTo>
                      <a:pt x="0" y="1"/>
                    </a:moveTo>
                    <a:lnTo>
                      <a:pt x="38170"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8157098" y="3233493"/>
                <a:ext cx="399879" cy="16"/>
              </a:xfrm>
              <a:custGeom>
                <a:avLst/>
                <a:gdLst/>
                <a:ahLst/>
                <a:cxnLst/>
                <a:rect l="l" t="t" r="r" b="b"/>
                <a:pathLst>
                  <a:path w="25118" h="1" fill="none" extrusionOk="0">
                    <a:moveTo>
                      <a:pt x="0" y="1"/>
                    </a:moveTo>
                    <a:lnTo>
                      <a:pt x="25118"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8157098" y="3279619"/>
                <a:ext cx="399879" cy="16"/>
              </a:xfrm>
              <a:custGeom>
                <a:avLst/>
                <a:gdLst/>
                <a:ahLst/>
                <a:cxnLst/>
                <a:rect l="l" t="t" r="r" b="b"/>
                <a:pathLst>
                  <a:path w="25118" h="1" fill="none" extrusionOk="0">
                    <a:moveTo>
                      <a:pt x="0" y="1"/>
                    </a:moveTo>
                    <a:lnTo>
                      <a:pt x="25118"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7765786" y="3167608"/>
                <a:ext cx="346674" cy="119113"/>
              </a:xfrm>
              <a:custGeom>
                <a:avLst/>
                <a:gdLst/>
                <a:ahLst/>
                <a:cxnLst/>
                <a:rect l="l" t="t" r="r" b="b"/>
                <a:pathLst>
                  <a:path w="21776" h="7482" extrusionOk="0">
                    <a:moveTo>
                      <a:pt x="2547" y="0"/>
                    </a:moveTo>
                    <a:cubicBezTo>
                      <a:pt x="1147" y="0"/>
                      <a:pt x="1" y="1146"/>
                      <a:pt x="1" y="2547"/>
                    </a:cubicBezTo>
                    <a:lnTo>
                      <a:pt x="1" y="4935"/>
                    </a:lnTo>
                    <a:cubicBezTo>
                      <a:pt x="1" y="6335"/>
                      <a:pt x="1147" y="7481"/>
                      <a:pt x="2547" y="7481"/>
                    </a:cubicBezTo>
                    <a:lnTo>
                      <a:pt x="19229" y="7481"/>
                    </a:lnTo>
                    <a:cubicBezTo>
                      <a:pt x="20630" y="7481"/>
                      <a:pt x="21776" y="6335"/>
                      <a:pt x="21776" y="4935"/>
                    </a:cubicBezTo>
                    <a:lnTo>
                      <a:pt x="21776" y="2547"/>
                    </a:lnTo>
                    <a:cubicBezTo>
                      <a:pt x="21776" y="1146"/>
                      <a:pt x="20630" y="0"/>
                      <a:pt x="192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8608212" y="3167608"/>
                <a:ext cx="261518" cy="119113"/>
              </a:xfrm>
              <a:custGeom>
                <a:avLst/>
                <a:gdLst/>
                <a:ahLst/>
                <a:cxnLst/>
                <a:rect l="l" t="t" r="r" b="b"/>
                <a:pathLst>
                  <a:path w="16427" h="7482" extrusionOk="0">
                    <a:moveTo>
                      <a:pt x="2547" y="0"/>
                    </a:moveTo>
                    <a:cubicBezTo>
                      <a:pt x="1146" y="0"/>
                      <a:pt x="0" y="1146"/>
                      <a:pt x="0" y="2547"/>
                    </a:cubicBezTo>
                    <a:lnTo>
                      <a:pt x="0" y="4935"/>
                    </a:lnTo>
                    <a:cubicBezTo>
                      <a:pt x="0" y="6335"/>
                      <a:pt x="1146" y="7481"/>
                      <a:pt x="2547" y="7481"/>
                    </a:cubicBezTo>
                    <a:lnTo>
                      <a:pt x="16331" y="7481"/>
                    </a:lnTo>
                    <a:cubicBezTo>
                      <a:pt x="16427" y="2451"/>
                      <a:pt x="15345" y="318"/>
                      <a:pt x="15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7765786" y="3246167"/>
                <a:ext cx="346674" cy="16"/>
              </a:xfrm>
              <a:custGeom>
                <a:avLst/>
                <a:gdLst/>
                <a:ahLst/>
                <a:cxnLst/>
                <a:rect l="l" t="t" r="r" b="b"/>
                <a:pathLst>
                  <a:path w="21776" h="1" fill="none" extrusionOk="0">
                    <a:moveTo>
                      <a:pt x="1" y="1"/>
                    </a:moveTo>
                    <a:lnTo>
                      <a:pt x="21776"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8608212" y="3246167"/>
                <a:ext cx="258477" cy="16"/>
              </a:xfrm>
              <a:custGeom>
                <a:avLst/>
                <a:gdLst/>
                <a:ahLst/>
                <a:cxnLst/>
                <a:rect l="l" t="t" r="r" b="b"/>
                <a:pathLst>
                  <a:path w="16236" h="1" fill="none" extrusionOk="0">
                    <a:moveTo>
                      <a:pt x="0" y="1"/>
                    </a:moveTo>
                    <a:lnTo>
                      <a:pt x="16236" y="1"/>
                    </a:lnTo>
                  </a:path>
                </a:pathLst>
              </a:custGeom>
              <a:noFill/>
              <a:ln w="79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3"/>
            <p:cNvGrpSpPr/>
            <p:nvPr/>
          </p:nvGrpSpPr>
          <p:grpSpPr>
            <a:xfrm flipH="1">
              <a:off x="7233551" y="1147927"/>
              <a:ext cx="1619507" cy="2609219"/>
              <a:chOff x="4881187" y="1425516"/>
              <a:chExt cx="1493734" cy="2332158"/>
            </a:xfrm>
          </p:grpSpPr>
          <p:sp>
            <p:nvSpPr>
              <p:cNvPr id="340" name="Google Shape;340;p33"/>
              <p:cNvSpPr/>
              <p:nvPr/>
            </p:nvSpPr>
            <p:spPr>
              <a:xfrm>
                <a:off x="5300871" y="3391714"/>
                <a:ext cx="328430" cy="151542"/>
              </a:xfrm>
              <a:custGeom>
                <a:avLst/>
                <a:gdLst/>
                <a:ahLst/>
                <a:cxnLst/>
                <a:rect l="l" t="t" r="r" b="b"/>
                <a:pathLst>
                  <a:path w="20630" h="9519" extrusionOk="0">
                    <a:moveTo>
                      <a:pt x="3821" y="0"/>
                    </a:moveTo>
                    <a:cubicBezTo>
                      <a:pt x="1720" y="0"/>
                      <a:pt x="1" y="1719"/>
                      <a:pt x="1" y="3820"/>
                    </a:cubicBezTo>
                    <a:lnTo>
                      <a:pt x="1" y="5730"/>
                    </a:lnTo>
                    <a:cubicBezTo>
                      <a:pt x="1" y="7831"/>
                      <a:pt x="1720" y="9519"/>
                      <a:pt x="3821" y="9519"/>
                    </a:cubicBezTo>
                    <a:lnTo>
                      <a:pt x="19325" y="9519"/>
                    </a:lnTo>
                    <a:cubicBezTo>
                      <a:pt x="19325" y="9519"/>
                      <a:pt x="19261" y="4361"/>
                      <a:pt x="20630" y="0"/>
                    </a:cubicBezTo>
                    <a:close/>
                  </a:path>
                </a:pathLst>
              </a:custGeom>
              <a:solidFill>
                <a:srgbClr val="CF8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6037863" y="1425516"/>
                <a:ext cx="337058" cy="503327"/>
              </a:xfrm>
              <a:custGeom>
                <a:avLst/>
                <a:gdLst/>
                <a:ahLst/>
                <a:cxnLst/>
                <a:rect l="l" t="t" r="r" b="b"/>
                <a:pathLst>
                  <a:path w="21172" h="31616" extrusionOk="0">
                    <a:moveTo>
                      <a:pt x="10857" y="0"/>
                    </a:moveTo>
                    <a:cubicBezTo>
                      <a:pt x="9131" y="0"/>
                      <a:pt x="7305" y="425"/>
                      <a:pt x="5476" y="1372"/>
                    </a:cubicBezTo>
                    <a:cubicBezTo>
                      <a:pt x="4076" y="2168"/>
                      <a:pt x="2898" y="3314"/>
                      <a:pt x="2070" y="4715"/>
                    </a:cubicBezTo>
                    <a:cubicBezTo>
                      <a:pt x="1" y="8439"/>
                      <a:pt x="192" y="12100"/>
                      <a:pt x="1656" y="14997"/>
                    </a:cubicBezTo>
                    <a:lnTo>
                      <a:pt x="1752" y="15156"/>
                    </a:lnTo>
                    <a:cubicBezTo>
                      <a:pt x="1784" y="15220"/>
                      <a:pt x="1815" y="15284"/>
                      <a:pt x="1847" y="15347"/>
                    </a:cubicBezTo>
                    <a:lnTo>
                      <a:pt x="10857" y="31615"/>
                    </a:lnTo>
                    <a:lnTo>
                      <a:pt x="19866" y="15316"/>
                    </a:lnTo>
                    <a:cubicBezTo>
                      <a:pt x="19898" y="15252"/>
                      <a:pt x="19929" y="15188"/>
                      <a:pt x="19961" y="15156"/>
                    </a:cubicBezTo>
                    <a:lnTo>
                      <a:pt x="19993" y="15061"/>
                    </a:lnTo>
                    <a:cubicBezTo>
                      <a:pt x="20757" y="13597"/>
                      <a:pt x="21171" y="11973"/>
                      <a:pt x="21171" y="10318"/>
                    </a:cubicBezTo>
                    <a:cubicBezTo>
                      <a:pt x="21171" y="4625"/>
                      <a:pt x="16558" y="0"/>
                      <a:pt x="10857"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6137725" y="1515268"/>
                <a:ext cx="145461" cy="145477"/>
              </a:xfrm>
              <a:custGeom>
                <a:avLst/>
                <a:gdLst/>
                <a:ahLst/>
                <a:cxnLst/>
                <a:rect l="l" t="t" r="r" b="b"/>
                <a:pathLst>
                  <a:path w="9137" h="9138" extrusionOk="0">
                    <a:moveTo>
                      <a:pt x="4585" y="1"/>
                    </a:moveTo>
                    <a:cubicBezTo>
                      <a:pt x="2070" y="1"/>
                      <a:pt x="0" y="2038"/>
                      <a:pt x="0" y="4553"/>
                    </a:cubicBezTo>
                    <a:cubicBezTo>
                      <a:pt x="0" y="7100"/>
                      <a:pt x="2070" y="9137"/>
                      <a:pt x="4585" y="9137"/>
                    </a:cubicBezTo>
                    <a:cubicBezTo>
                      <a:pt x="7099" y="9137"/>
                      <a:pt x="9137" y="7100"/>
                      <a:pt x="9137" y="4553"/>
                    </a:cubicBezTo>
                    <a:cubicBezTo>
                      <a:pt x="9137" y="2038"/>
                      <a:pt x="7099" y="1"/>
                      <a:pt x="45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5590809" y="3628409"/>
                <a:ext cx="290922" cy="90744"/>
              </a:xfrm>
              <a:custGeom>
                <a:avLst/>
                <a:gdLst/>
                <a:ahLst/>
                <a:cxnLst/>
                <a:rect l="l" t="t" r="r" b="b"/>
                <a:pathLst>
                  <a:path w="18274" h="5700" extrusionOk="0">
                    <a:moveTo>
                      <a:pt x="1210" y="1"/>
                    </a:moveTo>
                    <a:lnTo>
                      <a:pt x="0" y="5477"/>
                    </a:lnTo>
                    <a:lnTo>
                      <a:pt x="18274" y="5699"/>
                    </a:lnTo>
                    <a:lnTo>
                      <a:pt x="7641" y="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5589790" y="3715598"/>
                <a:ext cx="291941" cy="42077"/>
              </a:xfrm>
              <a:custGeom>
                <a:avLst/>
                <a:gdLst/>
                <a:ahLst/>
                <a:cxnLst/>
                <a:rect l="l" t="t" r="r" b="b"/>
                <a:pathLst>
                  <a:path w="18338" h="2643" extrusionOk="0">
                    <a:moveTo>
                      <a:pt x="64" y="1"/>
                    </a:moveTo>
                    <a:lnTo>
                      <a:pt x="1" y="2420"/>
                    </a:lnTo>
                    <a:lnTo>
                      <a:pt x="18274" y="2643"/>
                    </a:lnTo>
                    <a:lnTo>
                      <a:pt x="18338" y="223"/>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5717021" y="3645143"/>
                <a:ext cx="33464" cy="9138"/>
              </a:xfrm>
              <a:custGeom>
                <a:avLst/>
                <a:gdLst/>
                <a:ahLst/>
                <a:cxnLst/>
                <a:rect l="l" t="t" r="r" b="b"/>
                <a:pathLst>
                  <a:path w="2102" h="574" fill="none" extrusionOk="0">
                    <a:moveTo>
                      <a:pt x="2101" y="0"/>
                    </a:moveTo>
                    <a:lnTo>
                      <a:pt x="0" y="573"/>
                    </a:lnTo>
                  </a:path>
                </a:pathLst>
              </a:custGeom>
              <a:noFill/>
              <a:ln w="14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5610074" y="3483966"/>
                <a:ext cx="113541" cy="144442"/>
              </a:xfrm>
              <a:custGeom>
                <a:avLst/>
                <a:gdLst/>
                <a:ahLst/>
                <a:cxnLst/>
                <a:rect l="l" t="t" r="r" b="b"/>
                <a:pathLst>
                  <a:path w="7132" h="9073" extrusionOk="0">
                    <a:moveTo>
                      <a:pt x="541" y="0"/>
                    </a:moveTo>
                    <a:lnTo>
                      <a:pt x="0" y="9073"/>
                    </a:lnTo>
                    <a:lnTo>
                      <a:pt x="6558" y="9073"/>
                    </a:lnTo>
                    <a:lnTo>
                      <a:pt x="7131"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5581685" y="2534589"/>
                <a:ext cx="209842" cy="1047584"/>
              </a:xfrm>
              <a:custGeom>
                <a:avLst/>
                <a:gdLst/>
                <a:ahLst/>
                <a:cxnLst/>
                <a:rect l="l" t="t" r="r" b="b"/>
                <a:pathLst>
                  <a:path w="13181" h="65803" extrusionOk="0">
                    <a:moveTo>
                      <a:pt x="1592" y="1"/>
                    </a:moveTo>
                    <a:lnTo>
                      <a:pt x="0" y="65803"/>
                    </a:lnTo>
                    <a:lnTo>
                      <a:pt x="9137" y="65803"/>
                    </a:lnTo>
                    <a:lnTo>
                      <a:pt x="13180"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5355117" y="3628409"/>
                <a:ext cx="291432" cy="90744"/>
              </a:xfrm>
              <a:custGeom>
                <a:avLst/>
                <a:gdLst/>
                <a:ahLst/>
                <a:cxnLst/>
                <a:rect l="l" t="t" r="r" b="b"/>
                <a:pathLst>
                  <a:path w="18306" h="5700" extrusionOk="0">
                    <a:moveTo>
                      <a:pt x="1210" y="1"/>
                    </a:moveTo>
                    <a:lnTo>
                      <a:pt x="0" y="5477"/>
                    </a:lnTo>
                    <a:lnTo>
                      <a:pt x="18305" y="5699"/>
                    </a:lnTo>
                    <a:lnTo>
                      <a:pt x="7641" y="1"/>
                    </a:ln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5354098" y="3715598"/>
                <a:ext cx="292450" cy="42077"/>
              </a:xfrm>
              <a:custGeom>
                <a:avLst/>
                <a:gdLst/>
                <a:ahLst/>
                <a:cxnLst/>
                <a:rect l="l" t="t" r="r" b="b"/>
                <a:pathLst>
                  <a:path w="18370" h="2643" extrusionOk="0">
                    <a:moveTo>
                      <a:pt x="64" y="1"/>
                    </a:moveTo>
                    <a:lnTo>
                      <a:pt x="1" y="2420"/>
                    </a:lnTo>
                    <a:lnTo>
                      <a:pt x="18306" y="2643"/>
                    </a:lnTo>
                    <a:lnTo>
                      <a:pt x="18369" y="223"/>
                    </a:lnTo>
                    <a:lnTo>
                      <a:pt x="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5514272" y="3661877"/>
                <a:ext cx="33464" cy="9138"/>
              </a:xfrm>
              <a:custGeom>
                <a:avLst/>
                <a:gdLst/>
                <a:ahLst/>
                <a:cxnLst/>
                <a:rect l="l" t="t" r="r" b="b"/>
                <a:pathLst>
                  <a:path w="2102" h="574" fill="none" extrusionOk="0">
                    <a:moveTo>
                      <a:pt x="2102" y="0"/>
                    </a:moveTo>
                    <a:lnTo>
                      <a:pt x="0" y="573"/>
                    </a:lnTo>
                  </a:path>
                </a:pathLst>
              </a:custGeom>
              <a:noFill/>
              <a:ln w="14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5481330" y="3645143"/>
                <a:ext cx="33464" cy="9138"/>
              </a:xfrm>
              <a:custGeom>
                <a:avLst/>
                <a:gdLst/>
                <a:ahLst/>
                <a:cxnLst/>
                <a:rect l="l" t="t" r="r" b="b"/>
                <a:pathLst>
                  <a:path w="2102" h="574" fill="none" extrusionOk="0">
                    <a:moveTo>
                      <a:pt x="2101" y="0"/>
                    </a:moveTo>
                    <a:lnTo>
                      <a:pt x="0" y="573"/>
                    </a:lnTo>
                  </a:path>
                </a:pathLst>
              </a:custGeom>
              <a:noFill/>
              <a:ln w="143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5374367" y="3483966"/>
                <a:ext cx="123682" cy="144442"/>
              </a:xfrm>
              <a:custGeom>
                <a:avLst/>
                <a:gdLst/>
                <a:ahLst/>
                <a:cxnLst/>
                <a:rect l="l" t="t" r="r" b="b"/>
                <a:pathLst>
                  <a:path w="7769" h="9073" extrusionOk="0">
                    <a:moveTo>
                      <a:pt x="1211" y="0"/>
                    </a:moveTo>
                    <a:lnTo>
                      <a:pt x="1" y="9073"/>
                    </a:lnTo>
                    <a:lnTo>
                      <a:pt x="6559" y="9073"/>
                    </a:lnTo>
                    <a:lnTo>
                      <a:pt x="7769"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5341424" y="2534589"/>
                <a:ext cx="365937" cy="1047584"/>
              </a:xfrm>
              <a:custGeom>
                <a:avLst/>
                <a:gdLst/>
                <a:ahLst/>
                <a:cxnLst/>
                <a:rect l="l" t="t" r="r" b="b"/>
                <a:pathLst>
                  <a:path w="22986" h="65803" extrusionOk="0">
                    <a:moveTo>
                      <a:pt x="8946" y="1"/>
                    </a:moveTo>
                    <a:lnTo>
                      <a:pt x="1" y="65803"/>
                    </a:lnTo>
                    <a:lnTo>
                      <a:pt x="9997" y="65803"/>
                    </a:lnTo>
                    <a:lnTo>
                      <a:pt x="22985" y="1"/>
                    </a:ln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5593340" y="2662824"/>
                <a:ext cx="140398" cy="449565"/>
              </a:xfrm>
              <a:custGeom>
                <a:avLst/>
                <a:gdLst/>
                <a:ahLst/>
                <a:cxnLst/>
                <a:rect l="l" t="t" r="r" b="b"/>
                <a:pathLst>
                  <a:path w="8819" h="28239" fill="none" extrusionOk="0">
                    <a:moveTo>
                      <a:pt x="1" y="28238"/>
                    </a:moveTo>
                    <a:lnTo>
                      <a:pt x="5094" y="2420"/>
                    </a:lnTo>
                    <a:lnTo>
                      <a:pt x="8819" y="1"/>
                    </a:lnTo>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5463083" y="2618227"/>
                <a:ext cx="88706" cy="69952"/>
              </a:xfrm>
              <a:custGeom>
                <a:avLst/>
                <a:gdLst/>
                <a:ahLst/>
                <a:cxnLst/>
                <a:rect l="l" t="t" r="r" b="b"/>
                <a:pathLst>
                  <a:path w="5572" h="4394" fill="none" extrusionOk="0">
                    <a:moveTo>
                      <a:pt x="0" y="4393"/>
                    </a:moveTo>
                    <a:lnTo>
                      <a:pt x="5571" y="0"/>
                    </a:lnTo>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5701306" y="2115413"/>
                <a:ext cx="298532" cy="326742"/>
              </a:xfrm>
              <a:custGeom>
                <a:avLst/>
                <a:gdLst/>
                <a:ahLst/>
                <a:cxnLst/>
                <a:rect l="l" t="t" r="r" b="b"/>
                <a:pathLst>
                  <a:path w="18752" h="20524" extrusionOk="0">
                    <a:moveTo>
                      <a:pt x="4410" y="0"/>
                    </a:moveTo>
                    <a:cubicBezTo>
                      <a:pt x="3319" y="0"/>
                      <a:pt x="2229" y="446"/>
                      <a:pt x="1433" y="1337"/>
                    </a:cubicBezTo>
                    <a:cubicBezTo>
                      <a:pt x="0" y="2897"/>
                      <a:pt x="32" y="5317"/>
                      <a:pt x="1529" y="6845"/>
                    </a:cubicBezTo>
                    <a:lnTo>
                      <a:pt x="12448" y="19483"/>
                    </a:lnTo>
                    <a:cubicBezTo>
                      <a:pt x="13144" y="20179"/>
                      <a:pt x="14053" y="20524"/>
                      <a:pt x="14958" y="20524"/>
                    </a:cubicBezTo>
                    <a:cubicBezTo>
                      <a:pt x="15999" y="20524"/>
                      <a:pt x="17034" y="20067"/>
                      <a:pt x="17733" y="19165"/>
                    </a:cubicBezTo>
                    <a:cubicBezTo>
                      <a:pt x="18751" y="17828"/>
                      <a:pt x="18688" y="15949"/>
                      <a:pt x="17573" y="14676"/>
                    </a:cubicBezTo>
                    <a:lnTo>
                      <a:pt x="7386" y="1337"/>
                    </a:lnTo>
                    <a:cubicBezTo>
                      <a:pt x="6590" y="446"/>
                      <a:pt x="5500" y="0"/>
                      <a:pt x="4410"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739821" y="2056104"/>
                <a:ext cx="139396" cy="238720"/>
              </a:xfrm>
              <a:custGeom>
                <a:avLst/>
                <a:gdLst/>
                <a:ahLst/>
                <a:cxnLst/>
                <a:rect l="l" t="t" r="r" b="b"/>
                <a:pathLst>
                  <a:path w="8756" h="14995" extrusionOk="0">
                    <a:moveTo>
                      <a:pt x="1" y="1"/>
                    </a:moveTo>
                    <a:lnTo>
                      <a:pt x="2930" y="14995"/>
                    </a:lnTo>
                    <a:lnTo>
                      <a:pt x="8756" y="7991"/>
                    </a:lnTo>
                    <a:cubicBezTo>
                      <a:pt x="4967" y="637"/>
                      <a:pt x="1" y="1"/>
                      <a:pt x="1" y="1"/>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5870094" y="2218810"/>
                <a:ext cx="265577" cy="210335"/>
              </a:xfrm>
              <a:custGeom>
                <a:avLst/>
                <a:gdLst/>
                <a:ahLst/>
                <a:cxnLst/>
                <a:rect l="l" t="t" r="r" b="b"/>
                <a:pathLst>
                  <a:path w="16682" h="13212" extrusionOk="0">
                    <a:moveTo>
                      <a:pt x="13912" y="1"/>
                    </a:moveTo>
                    <a:lnTo>
                      <a:pt x="0" y="8755"/>
                    </a:lnTo>
                    <a:lnTo>
                      <a:pt x="6590" y="13212"/>
                    </a:lnTo>
                    <a:lnTo>
                      <a:pt x="16682" y="2866"/>
                    </a:lnTo>
                    <a:lnTo>
                      <a:pt x="13912"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6078416" y="2132131"/>
                <a:ext cx="158643" cy="132375"/>
              </a:xfrm>
              <a:custGeom>
                <a:avLst/>
                <a:gdLst/>
                <a:ahLst/>
                <a:cxnLst/>
                <a:rect l="l" t="t" r="r" b="b"/>
                <a:pathLst>
                  <a:path w="9965" h="8315" extrusionOk="0">
                    <a:moveTo>
                      <a:pt x="3057" y="1"/>
                    </a:moveTo>
                    <a:lnTo>
                      <a:pt x="446" y="2866"/>
                    </a:lnTo>
                    <a:cubicBezTo>
                      <a:pt x="32" y="3312"/>
                      <a:pt x="1" y="4012"/>
                      <a:pt x="351" y="4489"/>
                    </a:cubicBezTo>
                    <a:lnTo>
                      <a:pt x="1433" y="7514"/>
                    </a:lnTo>
                    <a:cubicBezTo>
                      <a:pt x="1675" y="7756"/>
                      <a:pt x="3097" y="8314"/>
                      <a:pt x="3537" y="8314"/>
                    </a:cubicBezTo>
                    <a:cubicBezTo>
                      <a:pt x="3560" y="8314"/>
                      <a:pt x="3581" y="8313"/>
                      <a:pt x="3598" y="8310"/>
                    </a:cubicBezTo>
                    <a:cubicBezTo>
                      <a:pt x="9965" y="7355"/>
                      <a:pt x="9965" y="2006"/>
                      <a:pt x="9965" y="2006"/>
                    </a:cubicBezTo>
                    <a:lnTo>
                      <a:pt x="3057"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6117950" y="2088600"/>
                <a:ext cx="68950" cy="81049"/>
              </a:xfrm>
              <a:custGeom>
                <a:avLst/>
                <a:gdLst/>
                <a:ahLst/>
                <a:cxnLst/>
                <a:rect l="l" t="t" r="r" b="b"/>
                <a:pathLst>
                  <a:path w="4331" h="5091" extrusionOk="0">
                    <a:moveTo>
                      <a:pt x="3275" y="1"/>
                    </a:moveTo>
                    <a:cubicBezTo>
                      <a:pt x="2972" y="1"/>
                      <a:pt x="2676" y="142"/>
                      <a:pt x="2484" y="411"/>
                    </a:cubicBezTo>
                    <a:lnTo>
                      <a:pt x="1" y="3626"/>
                    </a:lnTo>
                    <a:lnTo>
                      <a:pt x="1752" y="5091"/>
                    </a:lnTo>
                    <a:lnTo>
                      <a:pt x="4012" y="1557"/>
                    </a:lnTo>
                    <a:cubicBezTo>
                      <a:pt x="4330" y="1143"/>
                      <a:pt x="4267" y="538"/>
                      <a:pt x="3853" y="188"/>
                    </a:cubicBezTo>
                    <a:cubicBezTo>
                      <a:pt x="3676" y="62"/>
                      <a:pt x="3474" y="1"/>
                      <a:pt x="3275" y="1"/>
                    </a:cubicBezTo>
                    <a:close/>
                  </a:path>
                </a:pathLst>
              </a:custGeom>
              <a:solidFill>
                <a:srgbClr val="E9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6165094" y="2135395"/>
                <a:ext cx="73503" cy="76830"/>
              </a:xfrm>
              <a:custGeom>
                <a:avLst/>
                <a:gdLst/>
                <a:ahLst/>
                <a:cxnLst/>
                <a:rect l="l" t="t" r="r" b="b"/>
                <a:pathLst>
                  <a:path w="4617" h="4826" extrusionOk="0">
                    <a:moveTo>
                      <a:pt x="3652" y="1"/>
                    </a:moveTo>
                    <a:cubicBezTo>
                      <a:pt x="3383" y="1"/>
                      <a:pt x="3119" y="113"/>
                      <a:pt x="2929" y="337"/>
                    </a:cubicBezTo>
                    <a:lnTo>
                      <a:pt x="0" y="3234"/>
                    </a:lnTo>
                    <a:lnTo>
                      <a:pt x="1465" y="4826"/>
                    </a:lnTo>
                    <a:lnTo>
                      <a:pt x="4234" y="1610"/>
                    </a:lnTo>
                    <a:cubicBezTo>
                      <a:pt x="4616" y="1228"/>
                      <a:pt x="4616" y="655"/>
                      <a:pt x="4298" y="241"/>
                    </a:cubicBezTo>
                    <a:cubicBezTo>
                      <a:pt x="4108" y="81"/>
                      <a:pt x="3879" y="1"/>
                      <a:pt x="3652" y="1"/>
                    </a:cubicBezTo>
                    <a:close/>
                  </a:path>
                </a:pathLst>
              </a:custGeom>
              <a:solidFill>
                <a:srgbClr val="E9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6147358" y="2106592"/>
                <a:ext cx="71974" cy="75731"/>
              </a:xfrm>
              <a:custGeom>
                <a:avLst/>
                <a:gdLst/>
                <a:ahLst/>
                <a:cxnLst/>
                <a:rect l="l" t="t" r="r" b="b"/>
                <a:pathLst>
                  <a:path w="4521" h="4757" extrusionOk="0">
                    <a:moveTo>
                      <a:pt x="3516" y="0"/>
                    </a:moveTo>
                    <a:cubicBezTo>
                      <a:pt x="3246" y="0"/>
                      <a:pt x="2972" y="112"/>
                      <a:pt x="2770" y="331"/>
                    </a:cubicBezTo>
                    <a:lnTo>
                      <a:pt x="0" y="3069"/>
                    </a:lnTo>
                    <a:lnTo>
                      <a:pt x="1560" y="4756"/>
                    </a:lnTo>
                    <a:lnTo>
                      <a:pt x="4171" y="1668"/>
                    </a:lnTo>
                    <a:cubicBezTo>
                      <a:pt x="4521" y="1286"/>
                      <a:pt x="4521" y="682"/>
                      <a:pt x="4171" y="268"/>
                    </a:cubicBezTo>
                    <a:cubicBezTo>
                      <a:pt x="3991" y="88"/>
                      <a:pt x="3755" y="0"/>
                      <a:pt x="3516" y="0"/>
                    </a:cubicBezTo>
                    <a:close/>
                  </a:path>
                </a:pathLst>
              </a:custGeom>
              <a:solidFill>
                <a:srgbClr val="E9B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6159012" y="2021633"/>
                <a:ext cx="80094" cy="211863"/>
              </a:xfrm>
              <a:custGeom>
                <a:avLst/>
                <a:gdLst/>
                <a:ahLst/>
                <a:cxnLst/>
                <a:rect l="l" t="t" r="r" b="b"/>
                <a:pathLst>
                  <a:path w="5031" h="13308" extrusionOk="0">
                    <a:moveTo>
                      <a:pt x="3916" y="1"/>
                    </a:moveTo>
                    <a:lnTo>
                      <a:pt x="2070" y="5636"/>
                    </a:lnTo>
                    <a:lnTo>
                      <a:pt x="0" y="13212"/>
                    </a:lnTo>
                    <a:lnTo>
                      <a:pt x="1178" y="13308"/>
                    </a:lnTo>
                    <a:lnTo>
                      <a:pt x="5030" y="7259"/>
                    </a:lnTo>
                    <a:lnTo>
                      <a:pt x="5030" y="64"/>
                    </a:lnTo>
                    <a:lnTo>
                      <a:pt x="3916" y="1"/>
                    </a:lnTo>
                    <a:close/>
                  </a:path>
                </a:pathLst>
              </a:custGeom>
              <a:solidFill>
                <a:srgbClr val="364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6114909" y="2022397"/>
                <a:ext cx="187538" cy="211227"/>
              </a:xfrm>
              <a:custGeom>
                <a:avLst/>
                <a:gdLst/>
                <a:ahLst/>
                <a:cxnLst/>
                <a:rect l="l" t="t" r="r" b="b"/>
                <a:pathLst>
                  <a:path w="11780" h="13268" extrusionOk="0">
                    <a:moveTo>
                      <a:pt x="7757" y="1"/>
                    </a:moveTo>
                    <a:cubicBezTo>
                      <a:pt x="7577" y="1"/>
                      <a:pt x="7402" y="80"/>
                      <a:pt x="7291" y="239"/>
                    </a:cubicBezTo>
                    <a:lnTo>
                      <a:pt x="224" y="9058"/>
                    </a:lnTo>
                    <a:cubicBezTo>
                      <a:pt x="1" y="9312"/>
                      <a:pt x="1" y="9694"/>
                      <a:pt x="224" y="9949"/>
                    </a:cubicBezTo>
                    <a:lnTo>
                      <a:pt x="3471" y="13005"/>
                    </a:lnTo>
                    <a:cubicBezTo>
                      <a:pt x="3614" y="13180"/>
                      <a:pt x="3821" y="13268"/>
                      <a:pt x="4028" y="13268"/>
                    </a:cubicBezTo>
                    <a:cubicBezTo>
                      <a:pt x="4235" y="13268"/>
                      <a:pt x="4442" y="13180"/>
                      <a:pt x="4585" y="13005"/>
                    </a:cubicBezTo>
                    <a:lnTo>
                      <a:pt x="11620" y="4250"/>
                    </a:lnTo>
                    <a:cubicBezTo>
                      <a:pt x="11780" y="4028"/>
                      <a:pt x="11780" y="3709"/>
                      <a:pt x="11620" y="3486"/>
                    </a:cubicBezTo>
                    <a:lnTo>
                      <a:pt x="8246" y="239"/>
                    </a:lnTo>
                    <a:cubicBezTo>
                      <a:pt x="8119" y="80"/>
                      <a:pt x="7936" y="1"/>
                      <a:pt x="7757" y="1"/>
                    </a:cubicBezTo>
                    <a:close/>
                  </a:path>
                </a:pathLst>
              </a:custGeom>
              <a:solidFill>
                <a:srgbClr val="050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6098191" y="2021760"/>
                <a:ext cx="187538" cy="210733"/>
              </a:xfrm>
              <a:custGeom>
                <a:avLst/>
                <a:gdLst/>
                <a:ahLst/>
                <a:cxnLst/>
                <a:rect l="l" t="t" r="r" b="b"/>
                <a:pathLst>
                  <a:path w="11780" h="13237" extrusionOk="0">
                    <a:moveTo>
                      <a:pt x="7736" y="1"/>
                    </a:moveTo>
                    <a:cubicBezTo>
                      <a:pt x="7561" y="1"/>
                      <a:pt x="7386" y="72"/>
                      <a:pt x="7259" y="216"/>
                    </a:cubicBezTo>
                    <a:lnTo>
                      <a:pt x="191" y="9034"/>
                    </a:lnTo>
                    <a:cubicBezTo>
                      <a:pt x="0" y="9289"/>
                      <a:pt x="0" y="9671"/>
                      <a:pt x="191" y="9925"/>
                    </a:cubicBezTo>
                    <a:lnTo>
                      <a:pt x="3438" y="12950"/>
                    </a:lnTo>
                    <a:cubicBezTo>
                      <a:pt x="3582" y="13141"/>
                      <a:pt x="3789" y="13236"/>
                      <a:pt x="3999" y="13236"/>
                    </a:cubicBezTo>
                    <a:cubicBezTo>
                      <a:pt x="4210" y="13236"/>
                      <a:pt x="4425" y="13141"/>
                      <a:pt x="4584" y="12950"/>
                    </a:cubicBezTo>
                    <a:lnTo>
                      <a:pt x="11588" y="4195"/>
                    </a:lnTo>
                    <a:cubicBezTo>
                      <a:pt x="11779" y="4004"/>
                      <a:pt x="11779" y="3686"/>
                      <a:pt x="11588" y="3463"/>
                    </a:cubicBezTo>
                    <a:lnTo>
                      <a:pt x="8214" y="216"/>
                    </a:lnTo>
                    <a:cubicBezTo>
                      <a:pt x="8086" y="72"/>
                      <a:pt x="7911" y="1"/>
                      <a:pt x="77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6075375" y="2108184"/>
                <a:ext cx="57280" cy="111647"/>
              </a:xfrm>
              <a:custGeom>
                <a:avLst/>
                <a:gdLst/>
                <a:ahLst/>
                <a:cxnLst/>
                <a:rect l="l" t="t" r="r" b="b"/>
                <a:pathLst>
                  <a:path w="3598" h="7013" extrusionOk="0">
                    <a:moveTo>
                      <a:pt x="2509" y="1"/>
                    </a:moveTo>
                    <a:cubicBezTo>
                      <a:pt x="2038" y="1"/>
                      <a:pt x="1690" y="314"/>
                      <a:pt x="1370" y="868"/>
                    </a:cubicBezTo>
                    <a:cubicBezTo>
                      <a:pt x="701" y="1919"/>
                      <a:pt x="287" y="3097"/>
                      <a:pt x="128" y="4338"/>
                    </a:cubicBezTo>
                    <a:cubicBezTo>
                      <a:pt x="1" y="5357"/>
                      <a:pt x="446" y="6407"/>
                      <a:pt x="1306" y="7012"/>
                    </a:cubicBezTo>
                    <a:lnTo>
                      <a:pt x="2165" y="6949"/>
                    </a:lnTo>
                    <a:cubicBezTo>
                      <a:pt x="3566" y="4306"/>
                      <a:pt x="2898" y="2555"/>
                      <a:pt x="2898" y="2555"/>
                    </a:cubicBezTo>
                    <a:lnTo>
                      <a:pt x="3502" y="1186"/>
                    </a:lnTo>
                    <a:cubicBezTo>
                      <a:pt x="3598" y="613"/>
                      <a:pt x="3184" y="104"/>
                      <a:pt x="2643" y="9"/>
                    </a:cubicBezTo>
                    <a:cubicBezTo>
                      <a:pt x="2597" y="3"/>
                      <a:pt x="2553" y="1"/>
                      <a:pt x="2509"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5458514" y="2028734"/>
                <a:ext cx="357818" cy="505810"/>
              </a:xfrm>
              <a:custGeom>
                <a:avLst/>
                <a:gdLst/>
                <a:ahLst/>
                <a:cxnLst/>
                <a:rect l="l" t="t" r="r" b="b"/>
                <a:pathLst>
                  <a:path w="22476" h="31772" extrusionOk="0">
                    <a:moveTo>
                      <a:pt x="12416" y="0"/>
                    </a:moveTo>
                    <a:lnTo>
                      <a:pt x="8309" y="319"/>
                    </a:lnTo>
                    <a:cubicBezTo>
                      <a:pt x="8309" y="319"/>
                      <a:pt x="4553" y="1178"/>
                      <a:pt x="1879" y="2547"/>
                    </a:cubicBezTo>
                    <a:cubicBezTo>
                      <a:pt x="192" y="3375"/>
                      <a:pt x="1" y="5221"/>
                      <a:pt x="223" y="7100"/>
                    </a:cubicBezTo>
                    <a:lnTo>
                      <a:pt x="1592" y="31772"/>
                    </a:lnTo>
                    <a:lnTo>
                      <a:pt x="20916" y="31772"/>
                    </a:lnTo>
                    <a:lnTo>
                      <a:pt x="22285" y="7959"/>
                    </a:lnTo>
                    <a:cubicBezTo>
                      <a:pt x="22476" y="5317"/>
                      <a:pt x="20916" y="2770"/>
                      <a:pt x="18433" y="1911"/>
                    </a:cubicBezTo>
                    <a:cubicBezTo>
                      <a:pt x="15663" y="987"/>
                      <a:pt x="13912" y="64"/>
                      <a:pt x="12416"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5806741" y="2154947"/>
                <a:ext cx="6591" cy="115563"/>
              </a:xfrm>
              <a:custGeom>
                <a:avLst/>
                <a:gdLst/>
                <a:ahLst/>
                <a:cxnLst/>
                <a:rect l="l" t="t" r="r" b="b"/>
                <a:pathLst>
                  <a:path w="414" h="7259" fill="none" extrusionOk="0">
                    <a:moveTo>
                      <a:pt x="0" y="7259"/>
                    </a:moveTo>
                    <a:lnTo>
                      <a:pt x="414" y="0"/>
                    </a:lnTo>
                  </a:path>
                </a:pathLst>
              </a:custGeom>
              <a:solidFill>
                <a:srgbClr val="351C75"/>
              </a:solid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5555335" y="2033797"/>
                <a:ext cx="189559" cy="52695"/>
              </a:xfrm>
              <a:custGeom>
                <a:avLst/>
                <a:gdLst/>
                <a:ahLst/>
                <a:cxnLst/>
                <a:rect l="l" t="t" r="r" b="b"/>
                <a:pathLst>
                  <a:path w="11907" h="3310" extrusionOk="0">
                    <a:moveTo>
                      <a:pt x="2228" y="1"/>
                    </a:moveTo>
                    <a:lnTo>
                      <a:pt x="0" y="606"/>
                    </a:lnTo>
                    <a:cubicBezTo>
                      <a:pt x="0" y="606"/>
                      <a:pt x="1406" y="3310"/>
                      <a:pt x="6337" y="3310"/>
                    </a:cubicBezTo>
                    <a:cubicBezTo>
                      <a:pt x="6756" y="3310"/>
                      <a:pt x="7201" y="3290"/>
                      <a:pt x="7672" y="3248"/>
                    </a:cubicBezTo>
                    <a:cubicBezTo>
                      <a:pt x="11906" y="2866"/>
                      <a:pt x="10219" y="829"/>
                      <a:pt x="10219" y="829"/>
                    </a:cubicBezTo>
                    <a:lnTo>
                      <a:pt x="8118" y="65"/>
                    </a:lnTo>
                    <a:lnTo>
                      <a:pt x="2228"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5240559" y="2259363"/>
                <a:ext cx="218454" cy="280781"/>
              </a:xfrm>
              <a:custGeom>
                <a:avLst/>
                <a:gdLst/>
                <a:ahLst/>
                <a:cxnLst/>
                <a:rect l="l" t="t" r="r" b="b"/>
                <a:pathLst>
                  <a:path w="13722" h="17637" extrusionOk="0">
                    <a:moveTo>
                      <a:pt x="3725" y="0"/>
                    </a:moveTo>
                    <a:lnTo>
                      <a:pt x="1" y="6845"/>
                    </a:lnTo>
                    <a:lnTo>
                      <a:pt x="11047" y="17637"/>
                    </a:lnTo>
                    <a:lnTo>
                      <a:pt x="13721" y="14708"/>
                    </a:lnTo>
                    <a:lnTo>
                      <a:pt x="3725" y="0"/>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5415939" y="2435826"/>
                <a:ext cx="197169" cy="148199"/>
              </a:xfrm>
              <a:custGeom>
                <a:avLst/>
                <a:gdLst/>
                <a:ahLst/>
                <a:cxnLst/>
                <a:rect l="l" t="t" r="r" b="b"/>
                <a:pathLst>
                  <a:path w="12385" h="9309" extrusionOk="0">
                    <a:moveTo>
                      <a:pt x="7258" y="0"/>
                    </a:moveTo>
                    <a:cubicBezTo>
                      <a:pt x="7087" y="0"/>
                      <a:pt x="6910" y="57"/>
                      <a:pt x="6749" y="187"/>
                    </a:cubicBezTo>
                    <a:lnTo>
                      <a:pt x="2547" y="3466"/>
                    </a:lnTo>
                    <a:lnTo>
                      <a:pt x="0" y="6554"/>
                    </a:lnTo>
                    <a:cubicBezTo>
                      <a:pt x="1582" y="7919"/>
                      <a:pt x="2780" y="8325"/>
                      <a:pt x="3655" y="8325"/>
                    </a:cubicBezTo>
                    <a:cubicBezTo>
                      <a:pt x="4066" y="8325"/>
                      <a:pt x="4406" y="8236"/>
                      <a:pt x="4680" y="8114"/>
                    </a:cubicBezTo>
                    <a:cubicBezTo>
                      <a:pt x="4776" y="8145"/>
                      <a:pt x="4903" y="8209"/>
                      <a:pt x="4999" y="8241"/>
                    </a:cubicBezTo>
                    <a:lnTo>
                      <a:pt x="8532" y="9260"/>
                    </a:lnTo>
                    <a:cubicBezTo>
                      <a:pt x="8623" y="9293"/>
                      <a:pt x="8715" y="9308"/>
                      <a:pt x="8806" y="9308"/>
                    </a:cubicBezTo>
                    <a:cubicBezTo>
                      <a:pt x="9065" y="9308"/>
                      <a:pt x="9306" y="9177"/>
                      <a:pt x="9424" y="8941"/>
                    </a:cubicBezTo>
                    <a:cubicBezTo>
                      <a:pt x="9519" y="8687"/>
                      <a:pt x="9583" y="8337"/>
                      <a:pt x="8882" y="7986"/>
                    </a:cubicBezTo>
                    <a:lnTo>
                      <a:pt x="8882" y="7986"/>
                    </a:lnTo>
                    <a:lnTo>
                      <a:pt x="9583" y="8336"/>
                    </a:lnTo>
                    <a:cubicBezTo>
                      <a:pt x="9664" y="8369"/>
                      <a:pt x="9751" y="8385"/>
                      <a:pt x="9838" y="8385"/>
                    </a:cubicBezTo>
                    <a:cubicBezTo>
                      <a:pt x="10095" y="8385"/>
                      <a:pt x="10355" y="8248"/>
                      <a:pt x="10474" y="7986"/>
                    </a:cubicBezTo>
                    <a:cubicBezTo>
                      <a:pt x="10633" y="7668"/>
                      <a:pt x="10442" y="7286"/>
                      <a:pt x="10060" y="7031"/>
                    </a:cubicBezTo>
                    <a:lnTo>
                      <a:pt x="10060" y="7031"/>
                    </a:lnTo>
                    <a:lnTo>
                      <a:pt x="10570" y="7222"/>
                    </a:lnTo>
                    <a:cubicBezTo>
                      <a:pt x="10661" y="7261"/>
                      <a:pt x="10757" y="7279"/>
                      <a:pt x="10851" y="7279"/>
                    </a:cubicBezTo>
                    <a:cubicBezTo>
                      <a:pt x="11148" y="7279"/>
                      <a:pt x="11428" y="7099"/>
                      <a:pt x="11525" y="6808"/>
                    </a:cubicBezTo>
                    <a:cubicBezTo>
                      <a:pt x="11652" y="6458"/>
                      <a:pt x="11461" y="6076"/>
                      <a:pt x="11143" y="5917"/>
                    </a:cubicBezTo>
                    <a:lnTo>
                      <a:pt x="10379" y="5503"/>
                    </a:lnTo>
                    <a:lnTo>
                      <a:pt x="11270" y="5726"/>
                    </a:lnTo>
                    <a:cubicBezTo>
                      <a:pt x="11349" y="5750"/>
                      <a:pt x="11430" y="5762"/>
                      <a:pt x="11510" y="5762"/>
                    </a:cubicBezTo>
                    <a:cubicBezTo>
                      <a:pt x="11853" y="5762"/>
                      <a:pt x="12186" y="5552"/>
                      <a:pt x="12289" y="5217"/>
                    </a:cubicBezTo>
                    <a:cubicBezTo>
                      <a:pt x="12384" y="4835"/>
                      <a:pt x="12225" y="4453"/>
                      <a:pt x="11875" y="4293"/>
                    </a:cubicBezTo>
                    <a:lnTo>
                      <a:pt x="7609" y="2129"/>
                    </a:lnTo>
                    <a:lnTo>
                      <a:pt x="8023" y="1174"/>
                    </a:lnTo>
                    <a:cubicBezTo>
                      <a:pt x="8289" y="569"/>
                      <a:pt x="7801" y="0"/>
                      <a:pt x="7258"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5545192" y="2506710"/>
                <a:ext cx="40055" cy="18770"/>
              </a:xfrm>
              <a:custGeom>
                <a:avLst/>
                <a:gdLst/>
                <a:ahLst/>
                <a:cxnLst/>
                <a:rect l="l" t="t" r="r" b="b"/>
                <a:pathLst>
                  <a:path w="2516" h="1179" fill="none" extrusionOk="0">
                    <a:moveTo>
                      <a:pt x="2515" y="1179"/>
                    </a:moveTo>
                    <a:lnTo>
                      <a:pt x="0" y="1"/>
                    </a:ln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5535560" y="2530529"/>
                <a:ext cx="39036" cy="16238"/>
              </a:xfrm>
              <a:custGeom>
                <a:avLst/>
                <a:gdLst/>
                <a:ahLst/>
                <a:cxnLst/>
                <a:rect l="l" t="t" r="r" b="b"/>
                <a:pathLst>
                  <a:path w="2452" h="1020" fill="none" extrusionOk="0">
                    <a:moveTo>
                      <a:pt x="2452" y="1020"/>
                    </a:moveTo>
                    <a:lnTo>
                      <a:pt x="0" y="1"/>
                    </a:ln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5528459" y="2551323"/>
                <a:ext cx="32970" cy="12672"/>
              </a:xfrm>
              <a:custGeom>
                <a:avLst/>
                <a:gdLst/>
                <a:ahLst/>
                <a:cxnLst/>
                <a:rect l="l" t="t" r="r" b="b"/>
                <a:pathLst>
                  <a:path w="2071" h="796" fill="none" extrusionOk="0">
                    <a:moveTo>
                      <a:pt x="2070" y="796"/>
                    </a:moveTo>
                    <a:lnTo>
                      <a:pt x="1" y="0"/>
                    </a:ln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5217250" y="2085925"/>
                <a:ext cx="332473" cy="299694"/>
              </a:xfrm>
              <a:custGeom>
                <a:avLst/>
                <a:gdLst/>
                <a:ahLst/>
                <a:cxnLst/>
                <a:rect l="l" t="t" r="r" b="b"/>
                <a:pathLst>
                  <a:path w="20884" h="18825" extrusionOk="0">
                    <a:moveTo>
                      <a:pt x="16342" y="1"/>
                    </a:moveTo>
                    <a:cubicBezTo>
                      <a:pt x="15241" y="1"/>
                      <a:pt x="14149" y="445"/>
                      <a:pt x="13371" y="1311"/>
                    </a:cubicBezTo>
                    <a:lnTo>
                      <a:pt x="1433" y="12994"/>
                    </a:lnTo>
                    <a:cubicBezTo>
                      <a:pt x="0" y="14554"/>
                      <a:pt x="287" y="17037"/>
                      <a:pt x="2069" y="18215"/>
                    </a:cubicBezTo>
                    <a:cubicBezTo>
                      <a:pt x="2671" y="18625"/>
                      <a:pt x="3355" y="18824"/>
                      <a:pt x="4035" y="18824"/>
                    </a:cubicBezTo>
                    <a:cubicBezTo>
                      <a:pt x="4939" y="18824"/>
                      <a:pt x="5836" y="18473"/>
                      <a:pt x="6526" y="17801"/>
                    </a:cubicBezTo>
                    <a:lnTo>
                      <a:pt x="19197" y="6850"/>
                    </a:lnTo>
                    <a:cubicBezTo>
                      <a:pt x="20884" y="5131"/>
                      <a:pt x="20725" y="2362"/>
                      <a:pt x="18846" y="865"/>
                    </a:cubicBezTo>
                    <a:cubicBezTo>
                      <a:pt x="18110" y="285"/>
                      <a:pt x="17223" y="1"/>
                      <a:pt x="16342"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5339912" y="2051040"/>
                <a:ext cx="223517" cy="249864"/>
              </a:xfrm>
              <a:custGeom>
                <a:avLst/>
                <a:gdLst/>
                <a:ahLst/>
                <a:cxnLst/>
                <a:rect l="l" t="t" r="r" b="b"/>
                <a:pathLst>
                  <a:path w="14040" h="15695" extrusionOk="0">
                    <a:moveTo>
                      <a:pt x="12066" y="0"/>
                    </a:moveTo>
                    <a:cubicBezTo>
                      <a:pt x="12066" y="0"/>
                      <a:pt x="5444" y="1305"/>
                      <a:pt x="0" y="8182"/>
                    </a:cubicBezTo>
                    <a:lnTo>
                      <a:pt x="5762" y="15695"/>
                    </a:lnTo>
                    <a:lnTo>
                      <a:pt x="14039" y="9773"/>
                    </a:lnTo>
                    <a:lnTo>
                      <a:pt x="12066" y="0"/>
                    </a:ln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5476251" y="2214256"/>
                <a:ext cx="76543" cy="54749"/>
              </a:xfrm>
              <a:custGeom>
                <a:avLst/>
                <a:gdLst/>
                <a:ahLst/>
                <a:cxnLst/>
                <a:rect l="l" t="t" r="r" b="b"/>
                <a:pathLst>
                  <a:path w="4808" h="3439" fill="none" extrusionOk="0">
                    <a:moveTo>
                      <a:pt x="1" y="3438"/>
                    </a:moveTo>
                    <a:lnTo>
                      <a:pt x="4808" y="0"/>
                    </a:lnTo>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711958" y="1703831"/>
                <a:ext cx="78056" cy="103400"/>
              </a:xfrm>
              <a:custGeom>
                <a:avLst/>
                <a:gdLst/>
                <a:ahLst/>
                <a:cxnLst/>
                <a:rect l="l" t="t" r="r" b="b"/>
                <a:pathLst>
                  <a:path w="4903" h="6495" extrusionOk="0">
                    <a:moveTo>
                      <a:pt x="2674" y="0"/>
                    </a:moveTo>
                    <a:lnTo>
                      <a:pt x="0" y="414"/>
                    </a:lnTo>
                    <a:lnTo>
                      <a:pt x="3088" y="6495"/>
                    </a:lnTo>
                    <a:cubicBezTo>
                      <a:pt x="4903" y="1974"/>
                      <a:pt x="2674" y="0"/>
                      <a:pt x="2674"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494497" y="1712381"/>
                <a:ext cx="99357" cy="193173"/>
              </a:xfrm>
              <a:custGeom>
                <a:avLst/>
                <a:gdLst/>
                <a:ahLst/>
                <a:cxnLst/>
                <a:rect l="l" t="t" r="r" b="b"/>
                <a:pathLst>
                  <a:path w="6241" h="12134" extrusionOk="0">
                    <a:moveTo>
                      <a:pt x="3677" y="0"/>
                    </a:moveTo>
                    <a:cubicBezTo>
                      <a:pt x="3172" y="0"/>
                      <a:pt x="1108" y="220"/>
                      <a:pt x="606" y="3761"/>
                    </a:cubicBezTo>
                    <a:cubicBezTo>
                      <a:pt x="1" y="7772"/>
                      <a:pt x="2993" y="10192"/>
                      <a:pt x="6240" y="12134"/>
                    </a:cubicBezTo>
                    <a:lnTo>
                      <a:pt x="3789" y="5"/>
                    </a:lnTo>
                    <a:cubicBezTo>
                      <a:pt x="3789" y="5"/>
                      <a:pt x="3749" y="0"/>
                      <a:pt x="3677"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522376" y="1672401"/>
                <a:ext cx="238720" cy="244308"/>
              </a:xfrm>
              <a:custGeom>
                <a:avLst/>
                <a:gdLst/>
                <a:ahLst/>
                <a:cxnLst/>
                <a:rect l="l" t="t" r="r" b="b"/>
                <a:pathLst>
                  <a:path w="14995" h="15346" extrusionOk="0">
                    <a:moveTo>
                      <a:pt x="7482" y="1"/>
                    </a:moveTo>
                    <a:cubicBezTo>
                      <a:pt x="3343" y="1"/>
                      <a:pt x="1" y="3439"/>
                      <a:pt x="1" y="7673"/>
                    </a:cubicBezTo>
                    <a:cubicBezTo>
                      <a:pt x="1" y="11907"/>
                      <a:pt x="3343" y="15345"/>
                      <a:pt x="7482" y="15345"/>
                    </a:cubicBezTo>
                    <a:cubicBezTo>
                      <a:pt x="11652" y="15345"/>
                      <a:pt x="14995" y="11907"/>
                      <a:pt x="14995" y="7673"/>
                    </a:cubicBezTo>
                    <a:cubicBezTo>
                      <a:pt x="14995" y="3439"/>
                      <a:pt x="11652" y="1"/>
                      <a:pt x="7482" y="1"/>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712961" y="1807005"/>
                <a:ext cx="68950" cy="60783"/>
              </a:xfrm>
              <a:custGeom>
                <a:avLst/>
                <a:gdLst/>
                <a:ahLst/>
                <a:cxnLst/>
                <a:rect l="l" t="t" r="r" b="b"/>
                <a:pathLst>
                  <a:path w="4331" h="3818" extrusionOk="0">
                    <a:moveTo>
                      <a:pt x="2162" y="0"/>
                    </a:moveTo>
                    <a:cubicBezTo>
                      <a:pt x="1460" y="0"/>
                      <a:pt x="794" y="389"/>
                      <a:pt x="478" y="1065"/>
                    </a:cubicBezTo>
                    <a:cubicBezTo>
                      <a:pt x="1" y="2020"/>
                      <a:pt x="383" y="3135"/>
                      <a:pt x="1338" y="3612"/>
                    </a:cubicBezTo>
                    <a:cubicBezTo>
                      <a:pt x="1607" y="3751"/>
                      <a:pt x="1896" y="3818"/>
                      <a:pt x="2181" y="3818"/>
                    </a:cubicBezTo>
                    <a:cubicBezTo>
                      <a:pt x="2873" y="3818"/>
                      <a:pt x="3546" y="3429"/>
                      <a:pt x="3885" y="2752"/>
                    </a:cubicBezTo>
                    <a:cubicBezTo>
                      <a:pt x="4330" y="1797"/>
                      <a:pt x="3948" y="683"/>
                      <a:pt x="3025" y="206"/>
                    </a:cubicBezTo>
                    <a:cubicBezTo>
                      <a:pt x="2746" y="66"/>
                      <a:pt x="2451" y="0"/>
                      <a:pt x="2162" y="0"/>
                    </a:cubicBezTo>
                    <a:close/>
                  </a:path>
                </a:pathLst>
              </a:custGeom>
              <a:solidFill>
                <a:srgbClr val="DD81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588277" y="1843721"/>
                <a:ext cx="98338" cy="205272"/>
              </a:xfrm>
              <a:custGeom>
                <a:avLst/>
                <a:gdLst/>
                <a:ahLst/>
                <a:cxnLst/>
                <a:rect l="l" t="t" r="r" b="b"/>
                <a:pathLst>
                  <a:path w="6177" h="12894" extrusionOk="0">
                    <a:moveTo>
                      <a:pt x="446" y="1"/>
                    </a:moveTo>
                    <a:lnTo>
                      <a:pt x="0" y="11875"/>
                    </a:lnTo>
                    <a:lnTo>
                      <a:pt x="6176" y="12894"/>
                    </a:lnTo>
                    <a:lnTo>
                      <a:pt x="6081" y="4617"/>
                    </a:lnTo>
                    <a:lnTo>
                      <a:pt x="446" y="1"/>
                    </a:ln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616666" y="1916723"/>
                <a:ext cx="71465" cy="67421"/>
              </a:xfrm>
              <a:custGeom>
                <a:avLst/>
                <a:gdLst/>
                <a:ahLst/>
                <a:cxnLst/>
                <a:rect l="l" t="t" r="r" b="b"/>
                <a:pathLst>
                  <a:path w="4489" h="4235" extrusionOk="0">
                    <a:moveTo>
                      <a:pt x="0" y="0"/>
                    </a:moveTo>
                    <a:lnTo>
                      <a:pt x="4361" y="4234"/>
                    </a:lnTo>
                    <a:lnTo>
                      <a:pt x="4489" y="764"/>
                    </a:lnTo>
                    <a:lnTo>
                      <a:pt x="0" y="0"/>
                    </a:ln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567276" y="1703847"/>
                <a:ext cx="206005" cy="238816"/>
              </a:xfrm>
              <a:custGeom>
                <a:avLst/>
                <a:gdLst/>
                <a:ahLst/>
                <a:cxnLst/>
                <a:rect l="l" t="t" r="r" b="b"/>
                <a:pathLst>
                  <a:path w="12940" h="15001" extrusionOk="0">
                    <a:moveTo>
                      <a:pt x="6865" y="0"/>
                    </a:moveTo>
                    <a:cubicBezTo>
                      <a:pt x="3337" y="0"/>
                      <a:pt x="0" y="3307"/>
                      <a:pt x="1192" y="9200"/>
                    </a:cubicBezTo>
                    <a:cubicBezTo>
                      <a:pt x="2306" y="14834"/>
                      <a:pt x="6126" y="14898"/>
                      <a:pt x="6126" y="14898"/>
                    </a:cubicBezTo>
                    <a:cubicBezTo>
                      <a:pt x="6554" y="14967"/>
                      <a:pt x="6960" y="15001"/>
                      <a:pt x="7344" y="15001"/>
                    </a:cubicBezTo>
                    <a:cubicBezTo>
                      <a:pt x="9955" y="15001"/>
                      <a:pt x="11541" y="13458"/>
                      <a:pt x="12207" y="11237"/>
                    </a:cubicBezTo>
                    <a:cubicBezTo>
                      <a:pt x="12939" y="8658"/>
                      <a:pt x="11284" y="2005"/>
                      <a:pt x="11284" y="2005"/>
                    </a:cubicBezTo>
                    <a:cubicBezTo>
                      <a:pt x="10024" y="648"/>
                      <a:pt x="8426" y="0"/>
                      <a:pt x="6865" y="0"/>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567499" y="1740181"/>
                <a:ext cx="74506" cy="110135"/>
              </a:xfrm>
              <a:custGeom>
                <a:avLst/>
                <a:gdLst/>
                <a:ahLst/>
                <a:cxnLst/>
                <a:rect l="l" t="t" r="r" b="b"/>
                <a:pathLst>
                  <a:path w="4680" h="6918" extrusionOk="0">
                    <a:moveTo>
                      <a:pt x="1429" y="0"/>
                    </a:moveTo>
                    <a:cubicBezTo>
                      <a:pt x="977" y="0"/>
                      <a:pt x="655" y="490"/>
                      <a:pt x="382" y="2493"/>
                    </a:cubicBezTo>
                    <a:cubicBezTo>
                      <a:pt x="0" y="5326"/>
                      <a:pt x="987" y="5772"/>
                      <a:pt x="987" y="5772"/>
                    </a:cubicBezTo>
                    <a:lnTo>
                      <a:pt x="2229" y="6918"/>
                    </a:lnTo>
                    <a:cubicBezTo>
                      <a:pt x="2229" y="6918"/>
                      <a:pt x="4680" y="1283"/>
                      <a:pt x="2037" y="169"/>
                    </a:cubicBezTo>
                    <a:cubicBezTo>
                      <a:pt x="1811" y="78"/>
                      <a:pt x="1610" y="0"/>
                      <a:pt x="1429"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543664" y="1818787"/>
                <a:ext cx="73901" cy="62980"/>
              </a:xfrm>
              <a:custGeom>
                <a:avLst/>
                <a:gdLst/>
                <a:ahLst/>
                <a:cxnLst/>
                <a:rect l="l" t="t" r="r" b="b"/>
                <a:pathLst>
                  <a:path w="4642" h="3956" extrusionOk="0">
                    <a:moveTo>
                      <a:pt x="2197" y="1"/>
                    </a:moveTo>
                    <a:cubicBezTo>
                      <a:pt x="1991" y="1"/>
                      <a:pt x="1777" y="33"/>
                      <a:pt x="1561" y="102"/>
                    </a:cubicBezTo>
                    <a:cubicBezTo>
                      <a:pt x="542" y="453"/>
                      <a:pt x="1" y="1567"/>
                      <a:pt x="351" y="2617"/>
                    </a:cubicBezTo>
                    <a:cubicBezTo>
                      <a:pt x="639" y="3498"/>
                      <a:pt x="1423" y="3955"/>
                      <a:pt x="2208" y="3955"/>
                    </a:cubicBezTo>
                    <a:cubicBezTo>
                      <a:pt x="2899" y="3955"/>
                      <a:pt x="3591" y="3602"/>
                      <a:pt x="3948" y="2872"/>
                    </a:cubicBezTo>
                    <a:cubicBezTo>
                      <a:pt x="4642" y="1485"/>
                      <a:pt x="3594" y="1"/>
                      <a:pt x="2197" y="1"/>
                    </a:cubicBezTo>
                    <a:close/>
                  </a:path>
                </a:pathLst>
              </a:custGeom>
              <a:solidFill>
                <a:srgbClr val="EBB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564458" y="1837639"/>
                <a:ext cx="29404" cy="21810"/>
              </a:xfrm>
              <a:custGeom>
                <a:avLst/>
                <a:gdLst/>
                <a:ahLst/>
                <a:cxnLst/>
                <a:rect l="l" t="t" r="r" b="b"/>
                <a:pathLst>
                  <a:path w="1847" h="1370" fill="none" extrusionOk="0">
                    <a:moveTo>
                      <a:pt x="0" y="255"/>
                    </a:moveTo>
                    <a:cubicBezTo>
                      <a:pt x="828" y="1"/>
                      <a:pt x="1687" y="510"/>
                      <a:pt x="1846" y="1370"/>
                    </a:cubicBezTo>
                  </a:path>
                </a:pathLst>
              </a:custGeom>
              <a:noFill/>
              <a:ln w="39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721575" y="1838658"/>
                <a:ext cx="10666" cy="27892"/>
              </a:xfrm>
              <a:custGeom>
                <a:avLst/>
                <a:gdLst/>
                <a:ahLst/>
                <a:cxnLst/>
                <a:rect l="l" t="t" r="r" b="b"/>
                <a:pathLst>
                  <a:path w="670" h="1752" fill="none" extrusionOk="0">
                    <a:moveTo>
                      <a:pt x="224" y="0"/>
                    </a:moveTo>
                    <a:lnTo>
                      <a:pt x="638" y="1433"/>
                    </a:lnTo>
                    <a:cubicBezTo>
                      <a:pt x="669" y="1529"/>
                      <a:pt x="606" y="1624"/>
                      <a:pt x="510" y="1656"/>
                    </a:cubicBezTo>
                    <a:lnTo>
                      <a:pt x="1" y="1751"/>
                    </a:lnTo>
                  </a:path>
                </a:pathLst>
              </a:custGeom>
              <a:noFill/>
              <a:ln w="3975" cap="rnd" cmpd="sng">
                <a:solidFill>
                  <a:srgbClr val="1E0B0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677121" y="1823914"/>
                <a:ext cx="17608" cy="15188"/>
              </a:xfrm>
              <a:custGeom>
                <a:avLst/>
                <a:gdLst/>
                <a:ahLst/>
                <a:cxnLst/>
                <a:rect l="l" t="t" r="r" b="b"/>
                <a:pathLst>
                  <a:path w="1106" h="954" extrusionOk="0">
                    <a:moveTo>
                      <a:pt x="452" y="0"/>
                    </a:moveTo>
                    <a:cubicBezTo>
                      <a:pt x="218" y="0"/>
                      <a:pt x="23" y="211"/>
                      <a:pt x="23" y="449"/>
                    </a:cubicBezTo>
                    <a:cubicBezTo>
                      <a:pt x="1" y="740"/>
                      <a:pt x="231" y="953"/>
                      <a:pt x="481" y="953"/>
                    </a:cubicBezTo>
                    <a:cubicBezTo>
                      <a:pt x="585" y="953"/>
                      <a:pt x="693" y="916"/>
                      <a:pt x="787" y="831"/>
                    </a:cubicBezTo>
                    <a:cubicBezTo>
                      <a:pt x="1106" y="544"/>
                      <a:pt x="946" y="35"/>
                      <a:pt x="501" y="3"/>
                    </a:cubicBezTo>
                    <a:cubicBezTo>
                      <a:pt x="484" y="1"/>
                      <a:pt x="468" y="0"/>
                      <a:pt x="452"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739981" y="1822943"/>
                <a:ext cx="17098" cy="14137"/>
              </a:xfrm>
              <a:custGeom>
                <a:avLst/>
                <a:gdLst/>
                <a:ahLst/>
                <a:cxnLst/>
                <a:rect l="l" t="t" r="r" b="b"/>
                <a:pathLst>
                  <a:path w="1074" h="888" extrusionOk="0">
                    <a:moveTo>
                      <a:pt x="500" y="1"/>
                    </a:moveTo>
                    <a:cubicBezTo>
                      <a:pt x="277" y="1"/>
                      <a:pt x="55" y="160"/>
                      <a:pt x="23" y="414"/>
                    </a:cubicBezTo>
                    <a:cubicBezTo>
                      <a:pt x="0" y="682"/>
                      <a:pt x="229" y="888"/>
                      <a:pt x="466" y="888"/>
                    </a:cubicBezTo>
                    <a:cubicBezTo>
                      <a:pt x="567" y="888"/>
                      <a:pt x="669" y="850"/>
                      <a:pt x="755" y="765"/>
                    </a:cubicBezTo>
                    <a:cubicBezTo>
                      <a:pt x="1073" y="510"/>
                      <a:pt x="882" y="32"/>
                      <a:pt x="500"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5641997" y="1773776"/>
                <a:ext cx="57296" cy="24342"/>
              </a:xfrm>
              <a:custGeom>
                <a:avLst/>
                <a:gdLst/>
                <a:ahLst/>
                <a:cxnLst/>
                <a:rect l="l" t="t" r="r" b="b"/>
                <a:pathLst>
                  <a:path w="3599" h="1529" extrusionOk="0">
                    <a:moveTo>
                      <a:pt x="2443" y="1"/>
                    </a:moveTo>
                    <a:cubicBezTo>
                      <a:pt x="2240" y="1"/>
                      <a:pt x="2038" y="32"/>
                      <a:pt x="1847" y="96"/>
                    </a:cubicBezTo>
                    <a:cubicBezTo>
                      <a:pt x="1115" y="383"/>
                      <a:pt x="478" y="892"/>
                      <a:pt x="1" y="1529"/>
                    </a:cubicBezTo>
                    <a:lnTo>
                      <a:pt x="3598" y="383"/>
                    </a:lnTo>
                    <a:cubicBezTo>
                      <a:pt x="3259" y="128"/>
                      <a:pt x="2848" y="1"/>
                      <a:pt x="2443" y="1"/>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5731208" y="1772327"/>
                <a:ext cx="29914" cy="15649"/>
              </a:xfrm>
              <a:custGeom>
                <a:avLst/>
                <a:gdLst/>
                <a:ahLst/>
                <a:cxnLst/>
                <a:rect l="l" t="t" r="r" b="b"/>
                <a:pathLst>
                  <a:path w="1879" h="983" extrusionOk="0">
                    <a:moveTo>
                      <a:pt x="794" y="0"/>
                    </a:moveTo>
                    <a:cubicBezTo>
                      <a:pt x="492" y="0"/>
                      <a:pt x="205" y="148"/>
                      <a:pt x="1" y="378"/>
                    </a:cubicBezTo>
                    <a:lnTo>
                      <a:pt x="1879" y="983"/>
                    </a:lnTo>
                    <a:cubicBezTo>
                      <a:pt x="1879" y="983"/>
                      <a:pt x="1561" y="187"/>
                      <a:pt x="1019" y="28"/>
                    </a:cubicBezTo>
                    <a:cubicBezTo>
                      <a:pt x="944" y="9"/>
                      <a:pt x="869" y="0"/>
                      <a:pt x="794" y="0"/>
                    </a:cubicBezTo>
                    <a:close/>
                  </a:path>
                </a:pathLst>
              </a:custGeom>
              <a:solidFill>
                <a:srgbClr val="1717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5685082" y="1871600"/>
                <a:ext cx="41583" cy="17608"/>
              </a:xfrm>
              <a:custGeom>
                <a:avLst/>
                <a:gdLst/>
                <a:ahLst/>
                <a:cxnLst/>
                <a:rect l="l" t="t" r="r" b="b"/>
                <a:pathLst>
                  <a:path w="2612" h="1106" extrusionOk="0">
                    <a:moveTo>
                      <a:pt x="1" y="1"/>
                    </a:moveTo>
                    <a:lnTo>
                      <a:pt x="1" y="1"/>
                    </a:lnTo>
                    <a:cubicBezTo>
                      <a:pt x="362" y="862"/>
                      <a:pt x="906" y="1105"/>
                      <a:pt x="1403" y="1105"/>
                    </a:cubicBezTo>
                    <a:cubicBezTo>
                      <a:pt x="2045" y="1105"/>
                      <a:pt x="2611" y="701"/>
                      <a:pt x="2611" y="701"/>
                    </a:cubicBezTo>
                    <a:cubicBezTo>
                      <a:pt x="1688" y="669"/>
                      <a:pt x="797" y="415"/>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5552294" y="1660715"/>
                <a:ext cx="226558" cy="99691"/>
              </a:xfrm>
              <a:custGeom>
                <a:avLst/>
                <a:gdLst/>
                <a:ahLst/>
                <a:cxnLst/>
                <a:rect l="l" t="t" r="r" b="b"/>
                <a:pathLst>
                  <a:path w="14231" h="6262" extrusionOk="0">
                    <a:moveTo>
                      <a:pt x="3823" y="0"/>
                    </a:moveTo>
                    <a:cubicBezTo>
                      <a:pt x="2872" y="0"/>
                      <a:pt x="1957" y="201"/>
                      <a:pt x="1210" y="767"/>
                    </a:cubicBezTo>
                    <a:cubicBezTo>
                      <a:pt x="414" y="1340"/>
                      <a:pt x="0" y="2295"/>
                      <a:pt x="159" y="3250"/>
                    </a:cubicBezTo>
                    <a:cubicBezTo>
                      <a:pt x="318" y="4014"/>
                      <a:pt x="796" y="4810"/>
                      <a:pt x="2197" y="5223"/>
                    </a:cubicBezTo>
                    <a:cubicBezTo>
                      <a:pt x="2197" y="5223"/>
                      <a:pt x="3388" y="6261"/>
                      <a:pt x="6234" y="6261"/>
                    </a:cubicBezTo>
                    <a:cubicBezTo>
                      <a:pt x="7051" y="6261"/>
                      <a:pt x="8004" y="6176"/>
                      <a:pt x="9105" y="5956"/>
                    </a:cubicBezTo>
                    <a:cubicBezTo>
                      <a:pt x="14039" y="4969"/>
                      <a:pt x="14230" y="1626"/>
                      <a:pt x="13625" y="448"/>
                    </a:cubicBezTo>
                    <a:lnTo>
                      <a:pt x="13625" y="448"/>
                    </a:lnTo>
                    <a:cubicBezTo>
                      <a:pt x="13625" y="448"/>
                      <a:pt x="12505" y="1313"/>
                      <a:pt x="10589" y="1313"/>
                    </a:cubicBezTo>
                    <a:cubicBezTo>
                      <a:pt x="10066" y="1313"/>
                      <a:pt x="9485" y="1249"/>
                      <a:pt x="8850" y="1085"/>
                    </a:cubicBezTo>
                    <a:cubicBezTo>
                      <a:pt x="7729" y="789"/>
                      <a:pt x="5707" y="0"/>
                      <a:pt x="3823" y="0"/>
                    </a:cubicBezTo>
                    <a:close/>
                  </a:path>
                </a:pathLst>
              </a:custGeom>
              <a:solidFill>
                <a:srgbClr val="1F27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5025136" y="2616699"/>
                <a:ext cx="204270" cy="517480"/>
              </a:xfrm>
              <a:custGeom>
                <a:avLst/>
                <a:gdLst/>
                <a:ahLst/>
                <a:cxnLst/>
                <a:rect l="l" t="t" r="r" b="b"/>
                <a:pathLst>
                  <a:path w="12831" h="32505" fill="none" extrusionOk="0">
                    <a:moveTo>
                      <a:pt x="4967" y="1"/>
                    </a:moveTo>
                    <a:lnTo>
                      <a:pt x="7864" y="1"/>
                    </a:lnTo>
                    <a:cubicBezTo>
                      <a:pt x="10602" y="1"/>
                      <a:pt x="12830" y="2229"/>
                      <a:pt x="12830" y="4999"/>
                    </a:cubicBezTo>
                    <a:lnTo>
                      <a:pt x="12830" y="32504"/>
                    </a:lnTo>
                    <a:lnTo>
                      <a:pt x="1" y="32504"/>
                    </a:lnTo>
                    <a:lnTo>
                      <a:pt x="1" y="4999"/>
                    </a:lnTo>
                    <a:cubicBezTo>
                      <a:pt x="1" y="2229"/>
                      <a:pt x="2229" y="1"/>
                      <a:pt x="4967" y="1"/>
                    </a:cubicBezTo>
                    <a:close/>
                  </a:path>
                </a:pathLst>
              </a:custGeom>
              <a:noFill/>
              <a:ln w="28650" cap="flat" cmpd="sng">
                <a:solidFill>
                  <a:srgbClr val="101010"/>
                </a:solidFill>
                <a:prstDash val="solid"/>
                <a:miter lim="318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4970397" y="3662594"/>
                <a:ext cx="104419" cy="94867"/>
              </a:xfrm>
              <a:custGeom>
                <a:avLst/>
                <a:gdLst/>
                <a:ahLst/>
                <a:cxnLst/>
                <a:rect l="l" t="t" r="r" b="b"/>
                <a:pathLst>
                  <a:path w="6559" h="5959" extrusionOk="0">
                    <a:moveTo>
                      <a:pt x="3287" y="0"/>
                    </a:moveTo>
                    <a:cubicBezTo>
                      <a:pt x="1942" y="0"/>
                      <a:pt x="709" y="919"/>
                      <a:pt x="383" y="2279"/>
                    </a:cubicBezTo>
                    <a:cubicBezTo>
                      <a:pt x="1" y="3903"/>
                      <a:pt x="1019" y="5494"/>
                      <a:pt x="2611" y="5876"/>
                    </a:cubicBezTo>
                    <a:cubicBezTo>
                      <a:pt x="2842" y="5932"/>
                      <a:pt x="3074" y="5958"/>
                      <a:pt x="3302" y="5958"/>
                    </a:cubicBezTo>
                    <a:cubicBezTo>
                      <a:pt x="4648" y="5958"/>
                      <a:pt x="5882" y="5036"/>
                      <a:pt x="6208" y="3648"/>
                    </a:cubicBezTo>
                    <a:cubicBezTo>
                      <a:pt x="6559" y="2056"/>
                      <a:pt x="5572" y="464"/>
                      <a:pt x="3980" y="82"/>
                    </a:cubicBezTo>
                    <a:cubicBezTo>
                      <a:pt x="3748" y="27"/>
                      <a:pt x="3516" y="0"/>
                      <a:pt x="3287" y="0"/>
                    </a:cubicBez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5179738" y="3662498"/>
                <a:ext cx="104419" cy="95042"/>
              </a:xfrm>
              <a:custGeom>
                <a:avLst/>
                <a:gdLst/>
                <a:ahLst/>
                <a:cxnLst/>
                <a:rect l="l" t="t" r="r" b="b"/>
                <a:pathLst>
                  <a:path w="6559" h="5970" extrusionOk="0">
                    <a:moveTo>
                      <a:pt x="3279" y="1"/>
                    </a:moveTo>
                    <a:cubicBezTo>
                      <a:pt x="2515" y="1"/>
                      <a:pt x="1751" y="295"/>
                      <a:pt x="1178" y="884"/>
                    </a:cubicBezTo>
                    <a:cubicBezTo>
                      <a:pt x="0" y="2030"/>
                      <a:pt x="0" y="3940"/>
                      <a:pt x="1178" y="5086"/>
                    </a:cubicBezTo>
                    <a:cubicBezTo>
                      <a:pt x="1751" y="5675"/>
                      <a:pt x="2515" y="5970"/>
                      <a:pt x="3279" y="5970"/>
                    </a:cubicBezTo>
                    <a:cubicBezTo>
                      <a:pt x="4043" y="5970"/>
                      <a:pt x="4807" y="5675"/>
                      <a:pt x="5380" y="5086"/>
                    </a:cubicBezTo>
                    <a:cubicBezTo>
                      <a:pt x="6558" y="3940"/>
                      <a:pt x="6558" y="2030"/>
                      <a:pt x="5380" y="884"/>
                    </a:cubicBezTo>
                    <a:cubicBezTo>
                      <a:pt x="4807" y="295"/>
                      <a:pt x="4043" y="1"/>
                      <a:pt x="3279" y="1"/>
                    </a:cubicBezTo>
                    <a:close/>
                  </a:path>
                </a:pathLst>
              </a:custGeom>
              <a:solidFill>
                <a:srgbClr val="1010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881187" y="2983683"/>
                <a:ext cx="492135" cy="715110"/>
              </a:xfrm>
              <a:custGeom>
                <a:avLst/>
                <a:gdLst/>
                <a:ahLst/>
                <a:cxnLst/>
                <a:rect l="l" t="t" r="r" b="b"/>
                <a:pathLst>
                  <a:path w="30913" h="44919" extrusionOk="0">
                    <a:moveTo>
                      <a:pt x="5253" y="0"/>
                    </a:moveTo>
                    <a:cubicBezTo>
                      <a:pt x="2356" y="0"/>
                      <a:pt x="1" y="2356"/>
                      <a:pt x="1" y="5253"/>
                    </a:cubicBezTo>
                    <a:lnTo>
                      <a:pt x="1" y="39634"/>
                    </a:lnTo>
                    <a:cubicBezTo>
                      <a:pt x="1" y="42563"/>
                      <a:pt x="2356" y="44919"/>
                      <a:pt x="5253" y="44919"/>
                    </a:cubicBezTo>
                    <a:lnTo>
                      <a:pt x="25660" y="44919"/>
                    </a:lnTo>
                    <a:cubicBezTo>
                      <a:pt x="28588" y="44919"/>
                      <a:pt x="30912" y="42563"/>
                      <a:pt x="30912" y="39634"/>
                    </a:cubicBezTo>
                    <a:lnTo>
                      <a:pt x="30912" y="5253"/>
                    </a:lnTo>
                    <a:cubicBezTo>
                      <a:pt x="30912" y="2356"/>
                      <a:pt x="28588" y="0"/>
                      <a:pt x="25660" y="0"/>
                    </a:cubicBezTo>
                    <a:close/>
                  </a:path>
                </a:pathLst>
              </a:custGeom>
              <a:solidFill>
                <a:srgbClr val="351C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4965843" y="3096713"/>
                <a:ext cx="17751" cy="494157"/>
              </a:xfrm>
              <a:custGeom>
                <a:avLst/>
                <a:gdLst/>
                <a:ahLst/>
                <a:cxnLst/>
                <a:rect l="l" t="t" r="r" b="b"/>
                <a:pathLst>
                  <a:path w="1115" h="31040" fill="none" extrusionOk="0">
                    <a:moveTo>
                      <a:pt x="0" y="0"/>
                    </a:moveTo>
                    <a:lnTo>
                      <a:pt x="1114" y="0"/>
                    </a:lnTo>
                    <a:lnTo>
                      <a:pt x="1114" y="31039"/>
                    </a:lnTo>
                    <a:lnTo>
                      <a:pt x="0"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061136" y="3096713"/>
                <a:ext cx="18260" cy="494157"/>
              </a:xfrm>
              <a:custGeom>
                <a:avLst/>
                <a:gdLst/>
                <a:ahLst/>
                <a:cxnLst/>
                <a:rect l="l" t="t" r="r" b="b"/>
                <a:pathLst>
                  <a:path w="1147" h="31040" fill="none" extrusionOk="0">
                    <a:moveTo>
                      <a:pt x="0" y="0"/>
                    </a:moveTo>
                    <a:lnTo>
                      <a:pt x="1146" y="0"/>
                    </a:lnTo>
                    <a:lnTo>
                      <a:pt x="1146" y="31039"/>
                    </a:lnTo>
                    <a:lnTo>
                      <a:pt x="0"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156922" y="3096713"/>
                <a:ext cx="17767" cy="494157"/>
              </a:xfrm>
              <a:custGeom>
                <a:avLst/>
                <a:gdLst/>
                <a:ahLst/>
                <a:cxnLst/>
                <a:rect l="l" t="t" r="r" b="b"/>
                <a:pathLst>
                  <a:path w="1116" h="31040" fill="none" extrusionOk="0">
                    <a:moveTo>
                      <a:pt x="1" y="0"/>
                    </a:moveTo>
                    <a:lnTo>
                      <a:pt x="1115" y="0"/>
                    </a:lnTo>
                    <a:lnTo>
                      <a:pt x="1115" y="31039"/>
                    </a:lnTo>
                    <a:lnTo>
                      <a:pt x="1"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5252214" y="3096713"/>
                <a:ext cx="18260" cy="494157"/>
              </a:xfrm>
              <a:custGeom>
                <a:avLst/>
                <a:gdLst/>
                <a:ahLst/>
                <a:cxnLst/>
                <a:rect l="l" t="t" r="r" b="b"/>
                <a:pathLst>
                  <a:path w="1147" h="31040" fill="none" extrusionOk="0">
                    <a:moveTo>
                      <a:pt x="1" y="0"/>
                    </a:moveTo>
                    <a:lnTo>
                      <a:pt x="1147" y="0"/>
                    </a:lnTo>
                    <a:lnTo>
                      <a:pt x="1147" y="31039"/>
                    </a:lnTo>
                    <a:lnTo>
                      <a:pt x="1" y="31039"/>
                    </a:lnTo>
                    <a:close/>
                  </a:path>
                </a:pathLst>
              </a:custGeom>
              <a:noFill/>
              <a:ln w="6375" cap="rnd" cmpd="sng">
                <a:solidFill>
                  <a:srgbClr val="1717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3" name="Google Shape;403;p33"/>
          <p:cNvSpPr/>
          <p:nvPr/>
        </p:nvSpPr>
        <p:spPr>
          <a:xfrm>
            <a:off x="4572000" y="3757154"/>
            <a:ext cx="4281047" cy="16"/>
          </a:xfrm>
          <a:custGeom>
            <a:avLst/>
            <a:gdLst/>
            <a:ahLst/>
            <a:cxnLst/>
            <a:rect l="l" t="t" r="r" b="b"/>
            <a:pathLst>
              <a:path w="268910" h="1" fill="none" extrusionOk="0">
                <a:moveTo>
                  <a:pt x="0" y="1"/>
                </a:moveTo>
                <a:lnTo>
                  <a:pt x="268910" y="1"/>
                </a:lnTo>
              </a:path>
            </a:pathLst>
          </a:custGeom>
          <a:noFill/>
          <a:ln w="95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B479CBE1-2900-42DD-7789-C22D8C9B3812}"/>
              </a:ext>
            </a:extLst>
          </p:cNvPr>
          <p:cNvSpPr txBox="1"/>
          <p:nvPr/>
        </p:nvSpPr>
        <p:spPr>
          <a:xfrm>
            <a:off x="74492" y="1965234"/>
            <a:ext cx="4130400" cy="1569660"/>
          </a:xfrm>
          <a:prstGeom prst="rect">
            <a:avLst/>
          </a:prstGeom>
          <a:noFill/>
        </p:spPr>
        <p:txBody>
          <a:bodyPr wrap="square" rtlCol="0">
            <a:spAutoFit/>
          </a:bodyPr>
          <a:lstStyle/>
          <a:p>
            <a:r>
              <a:rPr lang="en-IN" sz="3200" dirty="0">
                <a:solidFill>
                  <a:schemeClr val="accent6"/>
                </a:solidFill>
                <a:highlight>
                  <a:srgbClr val="C0C0C0"/>
                </a:highlight>
                <a:latin typeface="+mj-lt"/>
              </a:rPr>
              <a:t>PUBLIC TRANSPORT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B304F5-E860-F815-401A-0852EB86D11A}"/>
              </a:ext>
            </a:extLst>
          </p:cNvPr>
          <p:cNvSpPr txBox="1"/>
          <p:nvPr/>
        </p:nvSpPr>
        <p:spPr>
          <a:xfrm>
            <a:off x="2459419" y="622566"/>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2. Real-Time Map:</a:t>
            </a:r>
          </a:p>
        </p:txBody>
      </p:sp>
      <p:sp>
        <p:nvSpPr>
          <p:cNvPr id="5" name="TextBox 4">
            <a:extLst>
              <a:ext uri="{FF2B5EF4-FFF2-40B4-BE49-F238E27FC236}">
                <a16:creationId xmlns:a16="http://schemas.microsoft.com/office/drawing/2014/main" id="{3229EFF5-9E44-3413-6FC0-68EB7CA0D259}"/>
              </a:ext>
            </a:extLst>
          </p:cNvPr>
          <p:cNvSpPr txBox="1"/>
          <p:nvPr/>
        </p:nvSpPr>
        <p:spPr>
          <a:xfrm>
            <a:off x="3035288" y="1000965"/>
            <a:ext cx="2285999" cy="2031325"/>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Live Vehicle Tracking:</a:t>
            </a:r>
          </a:p>
          <a:p>
            <a:r>
              <a:rPr lang="en-US" dirty="0">
                <a:solidFill>
                  <a:schemeClr val="accent3"/>
                </a:solidFill>
              </a:rPr>
              <a:t>                              Display a map that shows the real-time locations of all public transportation vehicles. Icons or markers representing vehicles should move in sync with their actual positions.</a:t>
            </a:r>
            <a:endParaRPr lang="en-IN" dirty="0">
              <a:solidFill>
                <a:schemeClr val="accent3"/>
              </a:solidFill>
            </a:endParaRPr>
          </a:p>
        </p:txBody>
      </p:sp>
      <p:pic>
        <p:nvPicPr>
          <p:cNvPr id="7" name="Picture 6">
            <a:extLst>
              <a:ext uri="{FF2B5EF4-FFF2-40B4-BE49-F238E27FC236}">
                <a16:creationId xmlns:a16="http://schemas.microsoft.com/office/drawing/2014/main" id="{1D07CF35-7F62-4D49-6451-D2DBEEF14450}"/>
              </a:ext>
            </a:extLst>
          </p:cNvPr>
          <p:cNvPicPr>
            <a:picLocks noChangeAspect="1"/>
          </p:cNvPicPr>
          <p:nvPr/>
        </p:nvPicPr>
        <p:blipFill>
          <a:blip r:embed="rId2"/>
          <a:stretch>
            <a:fillRect/>
          </a:stretch>
        </p:blipFill>
        <p:spPr>
          <a:xfrm>
            <a:off x="5455293" y="1084819"/>
            <a:ext cx="3568823" cy="1863615"/>
          </a:xfrm>
          <a:prstGeom prst="rect">
            <a:avLst/>
          </a:prstGeom>
          <a:ln>
            <a:noFill/>
          </a:ln>
          <a:effectLst>
            <a:softEdge rad="112500"/>
          </a:effectLst>
        </p:spPr>
      </p:pic>
      <p:sp>
        <p:nvSpPr>
          <p:cNvPr id="9" name="TextBox 8">
            <a:extLst>
              <a:ext uri="{FF2B5EF4-FFF2-40B4-BE49-F238E27FC236}">
                <a16:creationId xmlns:a16="http://schemas.microsoft.com/office/drawing/2014/main" id="{210756C2-A30A-0C28-7FFA-B954802171CB}"/>
              </a:ext>
            </a:extLst>
          </p:cNvPr>
          <p:cNvSpPr txBox="1"/>
          <p:nvPr/>
        </p:nvSpPr>
        <p:spPr>
          <a:xfrm>
            <a:off x="3035288" y="3104574"/>
            <a:ext cx="5218386" cy="954107"/>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Interactive Features:</a:t>
            </a:r>
          </a:p>
          <a:p>
            <a:r>
              <a:rPr lang="en-US" dirty="0">
                <a:solidFill>
                  <a:schemeClr val="accent3"/>
                </a:solidFill>
              </a:rPr>
              <a:t>                           Allow users to click on vehicle icons for additional information, such as vehicle number, route, and estimated arrival time at their location.</a:t>
            </a:r>
            <a:endParaRPr lang="en-IN" dirty="0">
              <a:solidFill>
                <a:schemeClr val="accent3"/>
              </a:solidFill>
            </a:endParaRPr>
          </a:p>
        </p:txBody>
      </p:sp>
    </p:spTree>
    <p:extLst>
      <p:ext uri="{BB962C8B-B14F-4D97-AF65-F5344CB8AC3E}">
        <p14:creationId xmlns:p14="http://schemas.microsoft.com/office/powerpoint/2010/main" val="260430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EC42F-79EE-D24E-1535-0BB73D5DB983}"/>
              </a:ext>
            </a:extLst>
          </p:cNvPr>
          <p:cNvSpPr txBox="1"/>
          <p:nvPr/>
        </p:nvSpPr>
        <p:spPr>
          <a:xfrm>
            <a:off x="1962807" y="299370"/>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3. Arrival Time Predictions:</a:t>
            </a:r>
          </a:p>
        </p:txBody>
      </p:sp>
      <p:sp>
        <p:nvSpPr>
          <p:cNvPr id="5" name="TextBox 4">
            <a:extLst>
              <a:ext uri="{FF2B5EF4-FFF2-40B4-BE49-F238E27FC236}">
                <a16:creationId xmlns:a16="http://schemas.microsoft.com/office/drawing/2014/main" id="{1CA1F9E0-B4ED-11C6-FB02-59F059F37CE3}"/>
              </a:ext>
            </a:extLst>
          </p:cNvPr>
          <p:cNvSpPr txBox="1"/>
          <p:nvPr/>
        </p:nvSpPr>
        <p:spPr>
          <a:xfrm>
            <a:off x="2483069" y="761844"/>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Destination Input: </a:t>
            </a:r>
          </a:p>
          <a:p>
            <a:r>
              <a:rPr lang="en-US" dirty="0"/>
              <a:t>                     </a:t>
            </a:r>
            <a:r>
              <a:rPr lang="en-US" dirty="0">
                <a:solidFill>
                  <a:schemeClr val="accent3"/>
                </a:solidFill>
              </a:rPr>
              <a:t>Provide a search bar or input field where users can enter their destination or select it from a list of predefined stops. </a:t>
            </a:r>
            <a:endParaRPr lang="en-IN" dirty="0">
              <a:solidFill>
                <a:schemeClr val="accent3"/>
              </a:solidFill>
            </a:endParaRPr>
          </a:p>
        </p:txBody>
      </p:sp>
      <p:sp>
        <p:nvSpPr>
          <p:cNvPr id="7" name="TextBox 6">
            <a:extLst>
              <a:ext uri="{FF2B5EF4-FFF2-40B4-BE49-F238E27FC236}">
                <a16:creationId xmlns:a16="http://schemas.microsoft.com/office/drawing/2014/main" id="{FC7D810A-2FDE-05FA-5E7A-0A82B67501B7}"/>
              </a:ext>
            </a:extLst>
          </p:cNvPr>
          <p:cNvSpPr txBox="1"/>
          <p:nvPr/>
        </p:nvSpPr>
        <p:spPr>
          <a:xfrm>
            <a:off x="2483069" y="1655205"/>
            <a:ext cx="5218386" cy="954107"/>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Estimated Arrival Times</a:t>
            </a:r>
            <a:r>
              <a:rPr lang="en-US" dirty="0"/>
              <a:t>: </a:t>
            </a:r>
          </a:p>
          <a:p>
            <a:r>
              <a:rPr lang="en-US" dirty="0"/>
              <a:t>                         </a:t>
            </a:r>
            <a:r>
              <a:rPr lang="en-US" dirty="0">
                <a:solidFill>
                  <a:schemeClr val="accent3"/>
                </a:solidFill>
              </a:rPr>
              <a:t>Once a destination is selected, display estimated arrival times for public transportation vehicles at the chosen stop or destination.</a:t>
            </a:r>
            <a:endParaRPr lang="en-IN" dirty="0">
              <a:solidFill>
                <a:schemeClr val="accent3"/>
              </a:solidFill>
            </a:endParaRPr>
          </a:p>
        </p:txBody>
      </p:sp>
      <p:pic>
        <p:nvPicPr>
          <p:cNvPr id="9" name="Picture 8">
            <a:extLst>
              <a:ext uri="{FF2B5EF4-FFF2-40B4-BE49-F238E27FC236}">
                <a16:creationId xmlns:a16="http://schemas.microsoft.com/office/drawing/2014/main" id="{42032872-864C-69E9-60C7-D943C56BFB54}"/>
              </a:ext>
            </a:extLst>
          </p:cNvPr>
          <p:cNvPicPr>
            <a:picLocks noChangeAspect="1"/>
          </p:cNvPicPr>
          <p:nvPr/>
        </p:nvPicPr>
        <p:blipFill>
          <a:blip r:embed="rId2"/>
          <a:stretch>
            <a:fillRect/>
          </a:stretch>
        </p:blipFill>
        <p:spPr>
          <a:xfrm>
            <a:off x="4817100" y="2571750"/>
            <a:ext cx="2884355" cy="19705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3440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E8678-E049-AAF8-652B-DA9A160549EE}"/>
              </a:ext>
            </a:extLst>
          </p:cNvPr>
          <p:cNvSpPr txBox="1"/>
          <p:nvPr/>
        </p:nvSpPr>
        <p:spPr>
          <a:xfrm>
            <a:off x="1868214" y="433377"/>
            <a:ext cx="5218386" cy="307777"/>
          </a:xfrm>
          <a:prstGeom prst="rect">
            <a:avLst/>
          </a:prstGeom>
          <a:noFill/>
        </p:spPr>
        <p:txBody>
          <a:bodyPr wrap="square">
            <a:spAutoFit/>
          </a:bodyPr>
          <a:lstStyle/>
          <a:p>
            <a:r>
              <a:rPr lang="en-IN" b="1" u="sng" dirty="0">
                <a:solidFill>
                  <a:schemeClr val="accent1">
                    <a:lumMod val="10000"/>
                  </a:schemeClr>
                </a:solidFill>
                <a:effectLst>
                  <a:outerShdw blurRad="38100" dist="38100" dir="2700000" algn="tl">
                    <a:srgbClr val="000000">
                      <a:alpha val="43137"/>
                    </a:srgbClr>
                  </a:outerShdw>
                </a:effectLst>
              </a:rPr>
              <a:t>4. Ridership Information:</a:t>
            </a:r>
          </a:p>
        </p:txBody>
      </p:sp>
      <p:sp>
        <p:nvSpPr>
          <p:cNvPr id="5" name="TextBox 4">
            <a:extLst>
              <a:ext uri="{FF2B5EF4-FFF2-40B4-BE49-F238E27FC236}">
                <a16:creationId xmlns:a16="http://schemas.microsoft.com/office/drawing/2014/main" id="{0CC0A51F-61C1-058C-E7E5-1B311662A07C}"/>
              </a:ext>
            </a:extLst>
          </p:cNvPr>
          <p:cNvSpPr txBox="1"/>
          <p:nvPr/>
        </p:nvSpPr>
        <p:spPr>
          <a:xfrm>
            <a:off x="2695904" y="741154"/>
            <a:ext cx="5218386" cy="954107"/>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 </a:t>
            </a:r>
            <a:r>
              <a:rPr lang="en-US" b="1" u="sng" dirty="0">
                <a:solidFill>
                  <a:schemeClr val="accent5"/>
                </a:solidFill>
                <a:effectLst>
                  <a:outerShdw blurRad="38100" dist="38100" dir="2700000" algn="tl">
                    <a:srgbClr val="000000">
                      <a:alpha val="43137"/>
                    </a:srgbClr>
                  </a:outerShdw>
                </a:effectLst>
              </a:rPr>
              <a:t>Crowd Density Indicators: </a:t>
            </a:r>
          </a:p>
          <a:p>
            <a:r>
              <a:rPr lang="en-US" dirty="0">
                <a:solidFill>
                  <a:schemeClr val="accent3"/>
                </a:solidFill>
              </a:rPr>
              <a:t>                  Include indicators or color-coded icons to represent the crowd density on each vehicle (e.g., green for light, yellow for moderate, red for crowded).</a:t>
            </a:r>
            <a:endParaRPr lang="en-IN" dirty="0">
              <a:solidFill>
                <a:schemeClr val="accent3"/>
              </a:solidFill>
            </a:endParaRPr>
          </a:p>
        </p:txBody>
      </p:sp>
      <p:sp>
        <p:nvSpPr>
          <p:cNvPr id="7" name="TextBox 6">
            <a:extLst>
              <a:ext uri="{FF2B5EF4-FFF2-40B4-BE49-F238E27FC236}">
                <a16:creationId xmlns:a16="http://schemas.microsoft.com/office/drawing/2014/main" id="{04C85951-2C7C-5A93-8DD5-B49314C3802F}"/>
              </a:ext>
            </a:extLst>
          </p:cNvPr>
          <p:cNvSpPr txBox="1"/>
          <p:nvPr/>
        </p:nvSpPr>
        <p:spPr>
          <a:xfrm>
            <a:off x="2695904" y="1815497"/>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Capacity Alerts: </a:t>
            </a:r>
          </a:p>
          <a:p>
            <a:r>
              <a:rPr lang="en-US" dirty="0">
                <a:solidFill>
                  <a:schemeClr val="accent3"/>
                </a:solidFill>
              </a:rPr>
              <a:t>                   Alert users when a vehicle is nearing full capacity and suggest alternatives if available.</a:t>
            </a:r>
            <a:endParaRPr lang="en-IN" dirty="0">
              <a:solidFill>
                <a:schemeClr val="accent3"/>
              </a:solidFill>
            </a:endParaRPr>
          </a:p>
        </p:txBody>
      </p:sp>
      <p:sp>
        <p:nvSpPr>
          <p:cNvPr id="9" name="TextBox 8">
            <a:extLst>
              <a:ext uri="{FF2B5EF4-FFF2-40B4-BE49-F238E27FC236}">
                <a16:creationId xmlns:a16="http://schemas.microsoft.com/office/drawing/2014/main" id="{6A6C749C-49E6-7307-8D79-14482A4528D0}"/>
              </a:ext>
            </a:extLst>
          </p:cNvPr>
          <p:cNvSpPr txBox="1"/>
          <p:nvPr/>
        </p:nvSpPr>
        <p:spPr>
          <a:xfrm>
            <a:off x="1994338" y="2762264"/>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5. Service Alerts:</a:t>
            </a:r>
          </a:p>
        </p:txBody>
      </p:sp>
      <p:sp>
        <p:nvSpPr>
          <p:cNvPr id="11" name="TextBox 10">
            <a:extLst>
              <a:ext uri="{FF2B5EF4-FFF2-40B4-BE49-F238E27FC236}">
                <a16:creationId xmlns:a16="http://schemas.microsoft.com/office/drawing/2014/main" id="{B7C57E1B-3123-3683-4726-674B777D9DC9}"/>
              </a:ext>
            </a:extLst>
          </p:cNvPr>
          <p:cNvSpPr txBox="1"/>
          <p:nvPr/>
        </p:nvSpPr>
        <p:spPr>
          <a:xfrm>
            <a:off x="2695904" y="3251832"/>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Notifications:</a:t>
            </a:r>
          </a:p>
          <a:p>
            <a:r>
              <a:rPr lang="en-US" dirty="0">
                <a:solidFill>
                  <a:schemeClr val="accent3"/>
                </a:solidFill>
              </a:rPr>
              <a:t>              Display service alerts, such as delays, diversions, or other relevant information prominently on the platform.</a:t>
            </a:r>
            <a:endParaRPr lang="en-IN" dirty="0">
              <a:solidFill>
                <a:schemeClr val="accent3"/>
              </a:solidFill>
            </a:endParaRPr>
          </a:p>
        </p:txBody>
      </p:sp>
      <p:sp>
        <p:nvSpPr>
          <p:cNvPr id="13" name="TextBox 12">
            <a:extLst>
              <a:ext uri="{FF2B5EF4-FFF2-40B4-BE49-F238E27FC236}">
                <a16:creationId xmlns:a16="http://schemas.microsoft.com/office/drawing/2014/main" id="{4401713A-9168-EBB6-9CF8-BC3B2A4C5024}"/>
              </a:ext>
            </a:extLst>
          </p:cNvPr>
          <p:cNvSpPr txBox="1"/>
          <p:nvPr/>
        </p:nvSpPr>
        <p:spPr>
          <a:xfrm>
            <a:off x="2758965" y="4033014"/>
            <a:ext cx="4981904"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Push Notifications:</a:t>
            </a:r>
          </a:p>
          <a:p>
            <a:r>
              <a:rPr lang="en-US" dirty="0"/>
              <a:t>                </a:t>
            </a:r>
            <a:r>
              <a:rPr lang="en-US" dirty="0">
                <a:solidFill>
                  <a:schemeClr val="accent3"/>
                </a:solidFill>
              </a:rPr>
              <a:t>Allow users to subscribe to push notifications for real-time updates about their selected routes or stops.</a:t>
            </a:r>
            <a:endParaRPr lang="en-IN" dirty="0">
              <a:solidFill>
                <a:schemeClr val="accent3"/>
              </a:solidFill>
            </a:endParaRPr>
          </a:p>
        </p:txBody>
      </p:sp>
    </p:spTree>
    <p:extLst>
      <p:ext uri="{BB962C8B-B14F-4D97-AF65-F5344CB8AC3E}">
        <p14:creationId xmlns:p14="http://schemas.microsoft.com/office/powerpoint/2010/main" val="41951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5D62C2-F70C-8CE4-536E-F27FE79C79A1}"/>
              </a:ext>
            </a:extLst>
          </p:cNvPr>
          <p:cNvSpPr txBox="1"/>
          <p:nvPr/>
        </p:nvSpPr>
        <p:spPr>
          <a:xfrm>
            <a:off x="1962807" y="393964"/>
            <a:ext cx="5218386" cy="307777"/>
          </a:xfrm>
          <a:prstGeom prst="rect">
            <a:avLst/>
          </a:prstGeom>
          <a:noFill/>
        </p:spPr>
        <p:txBody>
          <a:bodyPr wrap="square">
            <a:spAutoFit/>
          </a:bodyPr>
          <a:lstStyle/>
          <a:p>
            <a:r>
              <a:rPr lang="en-IN" b="1" u="sng" dirty="0">
                <a:solidFill>
                  <a:schemeClr val="accent1">
                    <a:lumMod val="10000"/>
                  </a:schemeClr>
                </a:solidFill>
                <a:effectLst>
                  <a:outerShdw blurRad="38100" dist="38100" dir="2700000" algn="tl">
                    <a:srgbClr val="000000">
                      <a:alpha val="43137"/>
                    </a:srgbClr>
                  </a:outerShdw>
                </a:effectLst>
              </a:rPr>
              <a:t>6. Accessibility:</a:t>
            </a:r>
          </a:p>
        </p:txBody>
      </p:sp>
      <p:sp>
        <p:nvSpPr>
          <p:cNvPr id="5" name="TextBox 4">
            <a:extLst>
              <a:ext uri="{FF2B5EF4-FFF2-40B4-BE49-F238E27FC236}">
                <a16:creationId xmlns:a16="http://schemas.microsoft.com/office/drawing/2014/main" id="{DF7EFDAB-D118-153F-D3E4-9D5E33770E83}"/>
              </a:ext>
            </a:extLst>
          </p:cNvPr>
          <p:cNvSpPr txBox="1"/>
          <p:nvPr/>
        </p:nvSpPr>
        <p:spPr>
          <a:xfrm>
            <a:off x="2688021" y="780568"/>
            <a:ext cx="5218386" cy="954107"/>
          </a:xfrm>
          <a:prstGeom prst="rect">
            <a:avLst/>
          </a:prstGeom>
          <a:noFill/>
        </p:spPr>
        <p:txBody>
          <a:bodyPr wrap="square">
            <a:spAutoFit/>
          </a:bodyPr>
          <a:lstStyle/>
          <a:p>
            <a:r>
              <a:rPr lang="en-US" dirty="0"/>
              <a:t>  • </a:t>
            </a:r>
            <a:r>
              <a:rPr lang="en-US" b="1" u="sng" dirty="0">
                <a:solidFill>
                  <a:schemeClr val="accent5"/>
                </a:solidFill>
                <a:effectLst>
                  <a:outerShdw blurRad="38100" dist="38100" dir="2700000" algn="tl">
                    <a:srgbClr val="000000">
                      <a:alpha val="43137"/>
                    </a:srgbClr>
                  </a:outerShdw>
                </a:effectLst>
              </a:rPr>
              <a:t>Accessibility Features: </a:t>
            </a:r>
          </a:p>
          <a:p>
            <a:r>
              <a:rPr lang="en-US" dirty="0"/>
              <a:t>                                 </a:t>
            </a:r>
            <a:r>
              <a:rPr lang="en-US" dirty="0">
                <a:solidFill>
                  <a:schemeClr val="accent3"/>
                </a:solidFill>
              </a:rPr>
              <a:t>Ensure the platform is accessible to users with disabilities by providing features like screen reader compatibility, alt text for images, and keyboard navigation. </a:t>
            </a:r>
            <a:endParaRPr lang="en-IN" dirty="0">
              <a:solidFill>
                <a:schemeClr val="accent3"/>
              </a:solidFill>
            </a:endParaRPr>
          </a:p>
        </p:txBody>
      </p:sp>
      <p:sp>
        <p:nvSpPr>
          <p:cNvPr id="7" name="TextBox 6">
            <a:extLst>
              <a:ext uri="{FF2B5EF4-FFF2-40B4-BE49-F238E27FC236}">
                <a16:creationId xmlns:a16="http://schemas.microsoft.com/office/drawing/2014/main" id="{871BB6E8-ADB3-94DB-2525-D8854C54520C}"/>
              </a:ext>
            </a:extLst>
          </p:cNvPr>
          <p:cNvSpPr txBox="1"/>
          <p:nvPr/>
        </p:nvSpPr>
        <p:spPr>
          <a:xfrm>
            <a:off x="2790497" y="1833086"/>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Multilingual Support: </a:t>
            </a:r>
          </a:p>
          <a:p>
            <a:r>
              <a:rPr lang="en-US" dirty="0">
                <a:solidFill>
                  <a:schemeClr val="accent3"/>
                </a:solidFill>
              </a:rPr>
              <a:t>              Offer support for multiple languages to accommodate a diverse user base.</a:t>
            </a:r>
            <a:endParaRPr lang="en-IN" dirty="0">
              <a:solidFill>
                <a:schemeClr val="accent3"/>
              </a:solidFill>
            </a:endParaRPr>
          </a:p>
        </p:txBody>
      </p:sp>
      <p:pic>
        <p:nvPicPr>
          <p:cNvPr id="9" name="Picture 8">
            <a:extLst>
              <a:ext uri="{FF2B5EF4-FFF2-40B4-BE49-F238E27FC236}">
                <a16:creationId xmlns:a16="http://schemas.microsoft.com/office/drawing/2014/main" id="{AB0E6E25-1155-922E-B205-C766F3824B56}"/>
              </a:ext>
            </a:extLst>
          </p:cNvPr>
          <p:cNvPicPr>
            <a:picLocks noChangeAspect="1"/>
          </p:cNvPicPr>
          <p:nvPr/>
        </p:nvPicPr>
        <p:blipFill>
          <a:blip r:embed="rId2"/>
          <a:stretch>
            <a:fillRect/>
          </a:stretch>
        </p:blipFill>
        <p:spPr>
          <a:xfrm>
            <a:off x="4857764" y="2486032"/>
            <a:ext cx="3277243" cy="1735011"/>
          </a:xfrm>
          <a:prstGeom prst="rect">
            <a:avLst/>
          </a:prstGeom>
          <a:ln>
            <a:noFill/>
          </a:ln>
          <a:effectLst>
            <a:softEdge rad="112500"/>
          </a:effectLst>
        </p:spPr>
      </p:pic>
    </p:spTree>
    <p:extLst>
      <p:ext uri="{BB962C8B-B14F-4D97-AF65-F5344CB8AC3E}">
        <p14:creationId xmlns:p14="http://schemas.microsoft.com/office/powerpoint/2010/main" val="570955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22C6D7-D5C3-C454-BE9C-6E5BA9BC1E8C}"/>
              </a:ext>
            </a:extLst>
          </p:cNvPr>
          <p:cNvSpPr txBox="1"/>
          <p:nvPr/>
        </p:nvSpPr>
        <p:spPr>
          <a:xfrm>
            <a:off x="1962807" y="370316"/>
            <a:ext cx="5218386" cy="307777"/>
          </a:xfrm>
          <a:prstGeom prst="rect">
            <a:avLst/>
          </a:prstGeom>
          <a:noFill/>
        </p:spPr>
        <p:txBody>
          <a:bodyPr wrap="square">
            <a:spAutoFit/>
          </a:bodyPr>
          <a:lstStyle/>
          <a:p>
            <a:r>
              <a:rPr lang="en-US" b="1" u="sng" dirty="0">
                <a:effectLst>
                  <a:outerShdw blurRad="38100" dist="38100" dir="2700000" algn="tl">
                    <a:srgbClr val="000000">
                      <a:alpha val="43137"/>
                    </a:srgbClr>
                  </a:outerShdw>
                </a:effectLst>
              </a:rPr>
              <a:t>7. User Account and Personalization:</a:t>
            </a:r>
            <a:endParaRPr lang="en-IN"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0426CD0A-3A6E-618F-0667-B654B672B549}"/>
              </a:ext>
            </a:extLst>
          </p:cNvPr>
          <p:cNvSpPr txBox="1"/>
          <p:nvPr/>
        </p:nvSpPr>
        <p:spPr>
          <a:xfrm>
            <a:off x="2688021" y="743442"/>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User Profiles: </a:t>
            </a:r>
          </a:p>
          <a:p>
            <a:r>
              <a:rPr lang="en-US" dirty="0"/>
              <a:t>                 </a:t>
            </a:r>
            <a:r>
              <a:rPr lang="en-US" dirty="0">
                <a:solidFill>
                  <a:schemeClr val="accent3"/>
                </a:solidFill>
              </a:rPr>
              <a:t>Allow users to create accounts to save their favorite routes and receive personalized transit alerts.</a:t>
            </a:r>
            <a:endParaRPr lang="en-IN" dirty="0">
              <a:solidFill>
                <a:schemeClr val="accent3"/>
              </a:solidFill>
            </a:endParaRPr>
          </a:p>
        </p:txBody>
      </p:sp>
      <p:sp>
        <p:nvSpPr>
          <p:cNvPr id="7" name="TextBox 6">
            <a:extLst>
              <a:ext uri="{FF2B5EF4-FFF2-40B4-BE49-F238E27FC236}">
                <a16:creationId xmlns:a16="http://schemas.microsoft.com/office/drawing/2014/main" id="{D936719D-F8B7-FA2C-388C-F0CE89E2B2B5}"/>
              </a:ext>
            </a:extLst>
          </p:cNvPr>
          <p:cNvSpPr txBox="1"/>
          <p:nvPr/>
        </p:nvSpPr>
        <p:spPr>
          <a:xfrm>
            <a:off x="2648608" y="1516099"/>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History and Favorites:</a:t>
            </a:r>
          </a:p>
          <a:p>
            <a:r>
              <a:rPr lang="en-US" dirty="0">
                <a:solidFill>
                  <a:schemeClr val="accent3"/>
                </a:solidFill>
              </a:rPr>
              <a:t>                 Provide a history of recent searches and the ability to mark favorite routes or stops for quick access. </a:t>
            </a:r>
            <a:endParaRPr lang="en-IN" dirty="0">
              <a:solidFill>
                <a:schemeClr val="accent3"/>
              </a:solidFill>
            </a:endParaRPr>
          </a:p>
        </p:txBody>
      </p:sp>
      <p:sp>
        <p:nvSpPr>
          <p:cNvPr id="9" name="TextBox 8">
            <a:extLst>
              <a:ext uri="{FF2B5EF4-FFF2-40B4-BE49-F238E27FC236}">
                <a16:creationId xmlns:a16="http://schemas.microsoft.com/office/drawing/2014/main" id="{EA1B7A2B-92AF-9000-03AD-DA0BFC16A9FE}"/>
              </a:ext>
            </a:extLst>
          </p:cNvPr>
          <p:cNvSpPr txBox="1"/>
          <p:nvPr/>
        </p:nvSpPr>
        <p:spPr>
          <a:xfrm>
            <a:off x="1962807" y="2232617"/>
            <a:ext cx="5218386" cy="307777"/>
          </a:xfrm>
          <a:prstGeom prst="rect">
            <a:avLst/>
          </a:prstGeom>
          <a:noFill/>
        </p:spPr>
        <p:txBody>
          <a:bodyPr wrap="square">
            <a:spAutoFit/>
          </a:bodyPr>
          <a:lstStyle/>
          <a:p>
            <a:r>
              <a:rPr lang="en-IN" b="1" u="sng" dirty="0">
                <a:solidFill>
                  <a:schemeClr val="accent1">
                    <a:lumMod val="10000"/>
                  </a:schemeClr>
                </a:solidFill>
                <a:effectLst>
                  <a:outerShdw blurRad="38100" dist="38100" dir="2700000" algn="tl">
                    <a:srgbClr val="000000">
                      <a:alpha val="43137"/>
                    </a:srgbClr>
                  </a:outerShdw>
                </a:effectLst>
              </a:rPr>
              <a:t>8. Feedback and Support:</a:t>
            </a:r>
          </a:p>
        </p:txBody>
      </p:sp>
      <p:sp>
        <p:nvSpPr>
          <p:cNvPr id="11" name="TextBox 10">
            <a:extLst>
              <a:ext uri="{FF2B5EF4-FFF2-40B4-BE49-F238E27FC236}">
                <a16:creationId xmlns:a16="http://schemas.microsoft.com/office/drawing/2014/main" id="{4C06B902-7BD1-3F23-EE8A-9A146B9AB3AF}"/>
              </a:ext>
            </a:extLst>
          </p:cNvPr>
          <p:cNvSpPr txBox="1"/>
          <p:nvPr/>
        </p:nvSpPr>
        <p:spPr>
          <a:xfrm>
            <a:off x="2688021" y="2627128"/>
            <a:ext cx="5218386" cy="738664"/>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Feedback Mechanism:</a:t>
            </a:r>
          </a:p>
          <a:p>
            <a:r>
              <a:rPr lang="en-US" dirty="0">
                <a:solidFill>
                  <a:schemeClr val="accent3"/>
                </a:solidFill>
              </a:rPr>
              <a:t>                  Include a feedback button or form for users to report issues or provide suggestions. </a:t>
            </a:r>
            <a:endParaRPr lang="en-IN" dirty="0">
              <a:solidFill>
                <a:schemeClr val="accent3"/>
              </a:solidFill>
            </a:endParaRPr>
          </a:p>
        </p:txBody>
      </p:sp>
      <p:sp>
        <p:nvSpPr>
          <p:cNvPr id="13" name="TextBox 12">
            <a:extLst>
              <a:ext uri="{FF2B5EF4-FFF2-40B4-BE49-F238E27FC236}">
                <a16:creationId xmlns:a16="http://schemas.microsoft.com/office/drawing/2014/main" id="{E64CDE33-B132-CDB3-7831-982DC922D6A6}"/>
              </a:ext>
            </a:extLst>
          </p:cNvPr>
          <p:cNvSpPr txBox="1"/>
          <p:nvPr/>
        </p:nvSpPr>
        <p:spPr>
          <a:xfrm>
            <a:off x="2688021" y="3452526"/>
            <a:ext cx="5218386" cy="738664"/>
          </a:xfrm>
          <a:prstGeom prst="rect">
            <a:avLst/>
          </a:prstGeom>
          <a:noFill/>
        </p:spPr>
        <p:txBody>
          <a:bodyPr wrap="square">
            <a:spAutoFit/>
          </a:bodyPr>
          <a:lstStyle/>
          <a:p>
            <a:r>
              <a:rPr lang="en-US" dirty="0"/>
              <a:t>• </a:t>
            </a:r>
            <a:r>
              <a:rPr lang="en-US" b="1" u="sng" dirty="0">
                <a:effectLst>
                  <a:outerShdw blurRad="38100" dist="38100" dir="2700000" algn="tl">
                    <a:srgbClr val="000000">
                      <a:alpha val="43137"/>
                    </a:srgbClr>
                  </a:outerShdw>
                </a:effectLst>
              </a:rPr>
              <a:t>Customer Support:</a:t>
            </a:r>
          </a:p>
          <a:p>
            <a:r>
              <a:rPr lang="en-US" dirty="0"/>
              <a:t>                   </a:t>
            </a:r>
            <a:r>
              <a:rPr lang="en-US" dirty="0">
                <a:solidFill>
                  <a:schemeClr val="accent3"/>
                </a:solidFill>
              </a:rPr>
              <a:t>Offer contact information for customer support or transit authorities for users with specific inquiries or concerns. </a:t>
            </a:r>
            <a:endParaRPr lang="en-IN" dirty="0">
              <a:solidFill>
                <a:schemeClr val="accent3"/>
              </a:solidFill>
            </a:endParaRPr>
          </a:p>
        </p:txBody>
      </p:sp>
    </p:spTree>
    <p:extLst>
      <p:ext uri="{BB962C8B-B14F-4D97-AF65-F5344CB8AC3E}">
        <p14:creationId xmlns:p14="http://schemas.microsoft.com/office/powerpoint/2010/main" val="2257865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BC5BA-9CCF-9B15-938F-54BB64AB81AC}"/>
              </a:ext>
            </a:extLst>
          </p:cNvPr>
          <p:cNvSpPr txBox="1"/>
          <p:nvPr/>
        </p:nvSpPr>
        <p:spPr>
          <a:xfrm>
            <a:off x="1962806" y="302036"/>
            <a:ext cx="6455979" cy="954107"/>
          </a:xfrm>
          <a:prstGeom prst="rect">
            <a:avLst/>
          </a:prstGeom>
          <a:noFill/>
        </p:spPr>
        <p:txBody>
          <a:bodyPr wrap="square">
            <a:spAutoFit/>
          </a:bodyPr>
          <a:lstStyle/>
          <a:p>
            <a:r>
              <a:rPr lang="en-US" b="1" u="sng" dirty="0">
                <a:effectLst>
                  <a:outerShdw blurRad="38100" dist="38100" dir="2700000" algn="tl">
                    <a:srgbClr val="000000">
                      <a:alpha val="43137"/>
                    </a:srgbClr>
                  </a:outerShdw>
                </a:effectLst>
              </a:rPr>
              <a:t>To enable IoT sensors on public transportation vehicles to send data to the real-time transit information platform, a communication architecture needs to be established. Here's a </a:t>
            </a:r>
            <a:r>
              <a:rPr lang="en-US" b="1" u="sng" dirty="0" err="1">
                <a:effectLst>
                  <a:outerShdw blurRad="38100" dist="38100" dir="2700000" algn="tl">
                    <a:srgbClr val="000000">
                      <a:alpha val="43137"/>
                    </a:srgbClr>
                  </a:outerShdw>
                </a:effectLst>
              </a:rPr>
              <a:t>highlevel</a:t>
            </a:r>
            <a:r>
              <a:rPr lang="en-US" b="1" u="sng" dirty="0">
                <a:effectLst>
                  <a:outerShdw blurRad="38100" dist="38100" dir="2700000" algn="tl">
                    <a:srgbClr val="000000">
                      <a:alpha val="43137"/>
                    </a:srgbClr>
                  </a:outerShdw>
                </a:effectLst>
              </a:rPr>
              <a:t> overview of how this data transmission can be achieved:</a:t>
            </a:r>
            <a:endParaRPr lang="en-IN" b="1" u="sng"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5A96C34B-9798-6617-9AAD-1E8E57E913F3}"/>
              </a:ext>
            </a:extLst>
          </p:cNvPr>
          <p:cNvSpPr txBox="1"/>
          <p:nvPr/>
        </p:nvSpPr>
        <p:spPr>
          <a:xfrm>
            <a:off x="2502775" y="1450253"/>
            <a:ext cx="5218386"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1. Sensor Data Collection:</a:t>
            </a:r>
          </a:p>
        </p:txBody>
      </p:sp>
      <p:sp>
        <p:nvSpPr>
          <p:cNvPr id="7" name="TextBox 6">
            <a:extLst>
              <a:ext uri="{FF2B5EF4-FFF2-40B4-BE49-F238E27FC236}">
                <a16:creationId xmlns:a16="http://schemas.microsoft.com/office/drawing/2014/main" id="{7EE99CC9-B1F0-E60A-7E25-84FA963853E1}"/>
              </a:ext>
            </a:extLst>
          </p:cNvPr>
          <p:cNvSpPr txBox="1"/>
          <p:nvPr/>
        </p:nvSpPr>
        <p:spPr>
          <a:xfrm>
            <a:off x="3626068" y="1952140"/>
            <a:ext cx="3586655" cy="1600438"/>
          </a:xfrm>
          <a:prstGeom prst="rect">
            <a:avLst/>
          </a:prstGeom>
          <a:noFill/>
        </p:spPr>
        <p:txBody>
          <a:bodyPr wrap="square">
            <a:spAutoFit/>
          </a:bodyPr>
          <a:lstStyle/>
          <a:p>
            <a:r>
              <a:rPr lang="en-US" dirty="0">
                <a:solidFill>
                  <a:schemeClr val="accent3"/>
                </a:solidFill>
              </a:rPr>
              <a:t>• IoT sensors, including GPS sensors and passenger counters, continuously collect relevant data while the public transportation vehicles are in operation. GPS sensors capture location data, while passenger counters record passenger entries and exits.</a:t>
            </a:r>
            <a:endParaRPr lang="en-IN" dirty="0">
              <a:solidFill>
                <a:schemeClr val="accent3"/>
              </a:solidFill>
            </a:endParaRPr>
          </a:p>
        </p:txBody>
      </p:sp>
      <p:sp>
        <p:nvSpPr>
          <p:cNvPr id="13" name="TextBox 12">
            <a:extLst>
              <a:ext uri="{FF2B5EF4-FFF2-40B4-BE49-F238E27FC236}">
                <a16:creationId xmlns:a16="http://schemas.microsoft.com/office/drawing/2014/main" id="{39C63BB3-6C67-458D-8A0B-FC5E9462D134}"/>
              </a:ext>
            </a:extLst>
          </p:cNvPr>
          <p:cNvSpPr txBox="1"/>
          <p:nvPr/>
        </p:nvSpPr>
        <p:spPr>
          <a:xfrm>
            <a:off x="2502775" y="3552578"/>
            <a:ext cx="5218386" cy="307777"/>
          </a:xfrm>
          <a:prstGeom prst="rect">
            <a:avLst/>
          </a:prstGeom>
          <a:noFill/>
        </p:spPr>
        <p:txBody>
          <a:bodyPr wrap="square">
            <a:spAutoFit/>
          </a:bodyPr>
          <a:lstStyle/>
          <a:p>
            <a:r>
              <a:rPr lang="en-US" b="1" u="sng" dirty="0">
                <a:solidFill>
                  <a:schemeClr val="accent5"/>
                </a:solidFill>
                <a:effectLst>
                  <a:outerShdw blurRad="38100" dist="38100" dir="2700000" algn="tl">
                    <a:srgbClr val="000000">
                      <a:alpha val="43137"/>
                    </a:srgbClr>
                  </a:outerShdw>
                </a:effectLst>
              </a:rPr>
              <a:t>2. Data Processing on Vehicles:</a:t>
            </a:r>
            <a:endParaRPr lang="en-IN" b="1" u="sng" dirty="0">
              <a:solidFill>
                <a:schemeClr val="accent5"/>
              </a:solidFill>
              <a:effectLst>
                <a:outerShdw blurRad="38100" dist="38100" dir="2700000" algn="tl">
                  <a:srgbClr val="000000">
                    <a:alpha val="43137"/>
                  </a:srgbClr>
                </a:outerShdw>
              </a:effectLst>
            </a:endParaRPr>
          </a:p>
        </p:txBody>
      </p:sp>
      <p:sp>
        <p:nvSpPr>
          <p:cNvPr id="15" name="TextBox 14">
            <a:extLst>
              <a:ext uri="{FF2B5EF4-FFF2-40B4-BE49-F238E27FC236}">
                <a16:creationId xmlns:a16="http://schemas.microsoft.com/office/drawing/2014/main" id="{AB615607-C0AC-3E37-C854-7594744AD859}"/>
              </a:ext>
            </a:extLst>
          </p:cNvPr>
          <p:cNvSpPr txBox="1"/>
          <p:nvPr/>
        </p:nvSpPr>
        <p:spPr>
          <a:xfrm>
            <a:off x="3626068" y="3860355"/>
            <a:ext cx="3610303" cy="1169551"/>
          </a:xfrm>
          <a:prstGeom prst="rect">
            <a:avLst/>
          </a:prstGeom>
          <a:noFill/>
        </p:spPr>
        <p:txBody>
          <a:bodyPr wrap="square">
            <a:spAutoFit/>
          </a:bodyPr>
          <a:lstStyle/>
          <a:p>
            <a:r>
              <a:rPr lang="en-US" dirty="0">
                <a:solidFill>
                  <a:schemeClr val="accent6"/>
                </a:solidFill>
              </a:rPr>
              <a:t>• </a:t>
            </a:r>
            <a:r>
              <a:rPr lang="en-US" dirty="0">
                <a:solidFill>
                  <a:schemeClr val="accent3"/>
                </a:solidFill>
              </a:rPr>
              <a:t>Implement onboard data processing capabilities on the vehicles to prepare the collected data for transmission. This may include data aggregation, formatting, and basic validation.</a:t>
            </a:r>
            <a:endParaRPr lang="en-IN" dirty="0">
              <a:solidFill>
                <a:schemeClr val="accent3"/>
              </a:solidFill>
            </a:endParaRPr>
          </a:p>
        </p:txBody>
      </p:sp>
    </p:spTree>
    <p:extLst>
      <p:ext uri="{BB962C8B-B14F-4D97-AF65-F5344CB8AC3E}">
        <p14:creationId xmlns:p14="http://schemas.microsoft.com/office/powerpoint/2010/main" val="148924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DF7F5D-550E-76C3-412C-6816B3FA5D5F}"/>
              </a:ext>
            </a:extLst>
          </p:cNvPr>
          <p:cNvSpPr txBox="1"/>
          <p:nvPr/>
        </p:nvSpPr>
        <p:spPr>
          <a:xfrm>
            <a:off x="2309649" y="323019"/>
            <a:ext cx="5218386"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3. Local Data Storage:</a:t>
            </a:r>
          </a:p>
        </p:txBody>
      </p:sp>
      <p:sp>
        <p:nvSpPr>
          <p:cNvPr id="5" name="TextBox 4">
            <a:extLst>
              <a:ext uri="{FF2B5EF4-FFF2-40B4-BE49-F238E27FC236}">
                <a16:creationId xmlns:a16="http://schemas.microsoft.com/office/drawing/2014/main" id="{49DC3F3F-3711-FA61-18D5-61E01373F6A2}"/>
              </a:ext>
            </a:extLst>
          </p:cNvPr>
          <p:cNvSpPr txBox="1"/>
          <p:nvPr/>
        </p:nvSpPr>
        <p:spPr>
          <a:xfrm>
            <a:off x="2885090" y="714548"/>
            <a:ext cx="5218386" cy="738664"/>
          </a:xfrm>
          <a:prstGeom prst="rect">
            <a:avLst/>
          </a:prstGeom>
          <a:noFill/>
        </p:spPr>
        <p:txBody>
          <a:bodyPr wrap="square">
            <a:spAutoFit/>
          </a:bodyPr>
          <a:lstStyle/>
          <a:p>
            <a:r>
              <a:rPr lang="en-US" dirty="0">
                <a:solidFill>
                  <a:schemeClr val="accent3"/>
                </a:solidFill>
              </a:rPr>
              <a:t>• Implement onboard data processing capabilities on the vehicles to prepare the collected data for transmission. This may include data aggregation, formatting, and basic validation.</a:t>
            </a:r>
            <a:endParaRPr lang="en-IN" dirty="0">
              <a:solidFill>
                <a:schemeClr val="accent3"/>
              </a:solidFill>
            </a:endParaRPr>
          </a:p>
        </p:txBody>
      </p:sp>
      <p:sp>
        <p:nvSpPr>
          <p:cNvPr id="7" name="TextBox 6">
            <a:extLst>
              <a:ext uri="{FF2B5EF4-FFF2-40B4-BE49-F238E27FC236}">
                <a16:creationId xmlns:a16="http://schemas.microsoft.com/office/drawing/2014/main" id="{F3BACEAC-2A43-9F3A-405D-055838FBC50B}"/>
              </a:ext>
            </a:extLst>
          </p:cNvPr>
          <p:cNvSpPr txBox="1"/>
          <p:nvPr/>
        </p:nvSpPr>
        <p:spPr>
          <a:xfrm>
            <a:off x="2309649" y="1536964"/>
            <a:ext cx="5218386"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4. Communication Protocols:</a:t>
            </a:r>
          </a:p>
        </p:txBody>
      </p:sp>
      <p:sp>
        <p:nvSpPr>
          <p:cNvPr id="9" name="TextBox 8">
            <a:extLst>
              <a:ext uri="{FF2B5EF4-FFF2-40B4-BE49-F238E27FC236}">
                <a16:creationId xmlns:a16="http://schemas.microsoft.com/office/drawing/2014/main" id="{68813DB1-1B2E-E2FF-B724-E6328D288D12}"/>
              </a:ext>
            </a:extLst>
          </p:cNvPr>
          <p:cNvSpPr txBox="1"/>
          <p:nvPr/>
        </p:nvSpPr>
        <p:spPr>
          <a:xfrm>
            <a:off x="3105807" y="1928493"/>
            <a:ext cx="4209393" cy="954107"/>
          </a:xfrm>
          <a:prstGeom prst="rect">
            <a:avLst/>
          </a:prstGeom>
          <a:noFill/>
        </p:spPr>
        <p:txBody>
          <a:bodyPr wrap="square">
            <a:spAutoFit/>
          </a:bodyPr>
          <a:lstStyle/>
          <a:p>
            <a:r>
              <a:rPr lang="en-US" dirty="0">
                <a:solidFill>
                  <a:schemeClr val="accent5"/>
                </a:solidFill>
              </a:rPr>
              <a:t>• Select appropriate communication protocols for data transmission, taking into account the connectivity options available. Common options include:</a:t>
            </a:r>
            <a:endParaRPr lang="en-IN" dirty="0">
              <a:solidFill>
                <a:schemeClr val="accent5"/>
              </a:solidFill>
            </a:endParaRPr>
          </a:p>
        </p:txBody>
      </p:sp>
      <p:sp>
        <p:nvSpPr>
          <p:cNvPr id="11" name="TextBox 10">
            <a:extLst>
              <a:ext uri="{FF2B5EF4-FFF2-40B4-BE49-F238E27FC236}">
                <a16:creationId xmlns:a16="http://schemas.microsoft.com/office/drawing/2014/main" id="{BA97F23F-86B1-1A4E-C3A7-C14F2C9A8E5C}"/>
              </a:ext>
            </a:extLst>
          </p:cNvPr>
          <p:cNvSpPr txBox="1"/>
          <p:nvPr/>
        </p:nvSpPr>
        <p:spPr>
          <a:xfrm>
            <a:off x="3523593" y="2966352"/>
            <a:ext cx="4745421" cy="954107"/>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 </a:t>
            </a:r>
            <a:r>
              <a:rPr lang="en-US" b="1" u="sng" dirty="0">
                <a:solidFill>
                  <a:schemeClr val="accent5"/>
                </a:solidFill>
                <a:effectLst>
                  <a:outerShdw blurRad="38100" dist="38100" dir="2700000" algn="tl">
                    <a:srgbClr val="000000">
                      <a:alpha val="43137"/>
                    </a:srgbClr>
                  </a:outerShdw>
                </a:effectLst>
              </a:rPr>
              <a:t>Cellular Networks:</a:t>
            </a:r>
          </a:p>
          <a:p>
            <a:r>
              <a:rPr lang="en-US" dirty="0"/>
              <a:t>                </a:t>
            </a:r>
            <a:r>
              <a:rPr lang="en-US" dirty="0">
                <a:solidFill>
                  <a:schemeClr val="accent3"/>
                </a:solidFill>
              </a:rPr>
              <a:t>Use 4G/5G or other cellular data connections for real-time data transmission. This is a reliable option for urban areas. </a:t>
            </a:r>
            <a:endParaRPr lang="en-IN" dirty="0">
              <a:solidFill>
                <a:schemeClr val="accent3"/>
              </a:solidFill>
            </a:endParaRPr>
          </a:p>
        </p:txBody>
      </p:sp>
      <p:sp>
        <p:nvSpPr>
          <p:cNvPr id="13" name="TextBox 12">
            <a:extLst>
              <a:ext uri="{FF2B5EF4-FFF2-40B4-BE49-F238E27FC236}">
                <a16:creationId xmlns:a16="http://schemas.microsoft.com/office/drawing/2014/main" id="{2CCE27DB-FD81-18E1-96F4-19DD5E91FCB7}"/>
              </a:ext>
            </a:extLst>
          </p:cNvPr>
          <p:cNvSpPr txBox="1"/>
          <p:nvPr/>
        </p:nvSpPr>
        <p:spPr>
          <a:xfrm>
            <a:off x="3523593" y="3920459"/>
            <a:ext cx="4162097" cy="954107"/>
          </a:xfrm>
          <a:prstGeom prst="rect">
            <a:avLst/>
          </a:prstGeom>
          <a:noFill/>
        </p:spPr>
        <p:txBody>
          <a:bodyPr wrap="square">
            <a:spAutoFit/>
          </a:bodyPr>
          <a:lstStyle/>
          <a:p>
            <a:r>
              <a:rPr lang="en-US" dirty="0"/>
              <a:t>• </a:t>
            </a:r>
            <a:r>
              <a:rPr lang="en-US" b="1" u="sng" dirty="0">
                <a:solidFill>
                  <a:schemeClr val="accent5"/>
                </a:solidFill>
                <a:effectLst>
                  <a:outerShdw blurRad="38100" dist="38100" dir="2700000" algn="tl">
                    <a:srgbClr val="000000">
                      <a:alpha val="43137"/>
                    </a:srgbClr>
                  </a:outerShdw>
                </a:effectLst>
              </a:rPr>
              <a:t>Wi-Fi: </a:t>
            </a:r>
          </a:p>
          <a:p>
            <a:r>
              <a:rPr lang="en-US" dirty="0">
                <a:solidFill>
                  <a:schemeClr val="accent3"/>
                </a:solidFill>
              </a:rPr>
              <a:t>         If the vehicles have onboard Wi-Fi, it can be used for data transmission, especially within depots or transit hubs.</a:t>
            </a:r>
            <a:endParaRPr lang="en-IN" dirty="0">
              <a:solidFill>
                <a:schemeClr val="accent3"/>
              </a:solidFill>
            </a:endParaRPr>
          </a:p>
        </p:txBody>
      </p:sp>
    </p:spTree>
    <p:extLst>
      <p:ext uri="{BB962C8B-B14F-4D97-AF65-F5344CB8AC3E}">
        <p14:creationId xmlns:p14="http://schemas.microsoft.com/office/powerpoint/2010/main" val="321399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397D13-51B5-FB7D-E026-E22F598A01F2}"/>
              </a:ext>
            </a:extLst>
          </p:cNvPr>
          <p:cNvSpPr txBox="1"/>
          <p:nvPr/>
        </p:nvSpPr>
        <p:spPr>
          <a:xfrm>
            <a:off x="2136228" y="554256"/>
            <a:ext cx="5218386" cy="307777"/>
          </a:xfrm>
          <a:prstGeom prst="rect">
            <a:avLst/>
          </a:prstGeom>
          <a:noFill/>
        </p:spPr>
        <p:txBody>
          <a:bodyPr wrap="square">
            <a:spAutoFit/>
          </a:bodyPr>
          <a:lstStyle/>
          <a:p>
            <a:r>
              <a:rPr lang="en-US" b="1" u="sng" dirty="0">
                <a:solidFill>
                  <a:schemeClr val="accent5"/>
                </a:solidFill>
                <a:effectLst>
                  <a:outerShdw blurRad="38100" dist="38100" dir="2700000" algn="tl">
                    <a:srgbClr val="000000">
                      <a:alpha val="43137"/>
                    </a:srgbClr>
                  </a:outerShdw>
                </a:effectLst>
              </a:rPr>
              <a:t>5. Data Encryption and Security</a:t>
            </a:r>
            <a:r>
              <a:rPr lang="en-US" dirty="0"/>
              <a:t>:</a:t>
            </a:r>
            <a:endParaRPr lang="en-IN" dirty="0"/>
          </a:p>
        </p:txBody>
      </p:sp>
      <p:sp>
        <p:nvSpPr>
          <p:cNvPr id="5" name="TextBox 4">
            <a:extLst>
              <a:ext uri="{FF2B5EF4-FFF2-40B4-BE49-F238E27FC236}">
                <a16:creationId xmlns:a16="http://schemas.microsoft.com/office/drawing/2014/main" id="{2EAF20B4-3D8E-33E4-64A4-16F808B192EF}"/>
              </a:ext>
            </a:extLst>
          </p:cNvPr>
          <p:cNvSpPr txBox="1"/>
          <p:nvPr/>
        </p:nvSpPr>
        <p:spPr>
          <a:xfrm>
            <a:off x="2971801" y="930019"/>
            <a:ext cx="5218386" cy="954107"/>
          </a:xfrm>
          <a:prstGeom prst="rect">
            <a:avLst/>
          </a:prstGeom>
          <a:noFill/>
        </p:spPr>
        <p:txBody>
          <a:bodyPr wrap="square">
            <a:spAutoFit/>
          </a:bodyPr>
          <a:lstStyle/>
          <a:p>
            <a:r>
              <a:rPr lang="en-US" dirty="0"/>
              <a:t>• </a:t>
            </a:r>
            <a:r>
              <a:rPr lang="en-US" dirty="0">
                <a:solidFill>
                  <a:schemeClr val="accent3"/>
                </a:solidFill>
              </a:rPr>
              <a:t>Encrypt sensor data during transmission to ensure data privacy and security. Utilize secure communication protocols (e.g., HTTPS) and encryption methods to safeguard the data from unauthorized access. </a:t>
            </a:r>
            <a:endParaRPr lang="en-IN" dirty="0">
              <a:solidFill>
                <a:schemeClr val="accent3"/>
              </a:solidFill>
            </a:endParaRPr>
          </a:p>
        </p:txBody>
      </p:sp>
      <p:pic>
        <p:nvPicPr>
          <p:cNvPr id="7" name="Picture 6">
            <a:extLst>
              <a:ext uri="{FF2B5EF4-FFF2-40B4-BE49-F238E27FC236}">
                <a16:creationId xmlns:a16="http://schemas.microsoft.com/office/drawing/2014/main" id="{30816FAB-E1B7-FE86-3EE5-A95D6A15DB44}"/>
              </a:ext>
            </a:extLst>
          </p:cNvPr>
          <p:cNvPicPr>
            <a:picLocks noChangeAspect="1"/>
          </p:cNvPicPr>
          <p:nvPr/>
        </p:nvPicPr>
        <p:blipFill>
          <a:blip r:embed="rId2"/>
          <a:stretch>
            <a:fillRect/>
          </a:stretch>
        </p:blipFill>
        <p:spPr>
          <a:xfrm>
            <a:off x="697953" y="2272766"/>
            <a:ext cx="3267075" cy="19732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8F63CE12-2DDA-97A6-828A-D6535F515054}"/>
              </a:ext>
            </a:extLst>
          </p:cNvPr>
          <p:cNvPicPr>
            <a:picLocks noChangeAspect="1"/>
          </p:cNvPicPr>
          <p:nvPr/>
        </p:nvPicPr>
        <p:blipFill>
          <a:blip r:embed="rId3"/>
          <a:stretch>
            <a:fillRect/>
          </a:stretch>
        </p:blipFill>
        <p:spPr>
          <a:xfrm>
            <a:off x="4344713" y="2008132"/>
            <a:ext cx="3719348" cy="196906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590209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961"/>
        <p:cNvGrpSpPr/>
        <p:nvPr/>
      </p:nvGrpSpPr>
      <p:grpSpPr>
        <a:xfrm>
          <a:off x="0" y="0"/>
          <a:ext cx="0" cy="0"/>
          <a:chOff x="0" y="0"/>
          <a:chExt cx="0" cy="0"/>
        </a:xfrm>
      </p:grpSpPr>
      <p:sp>
        <p:nvSpPr>
          <p:cNvPr id="2" name="TextBox 1">
            <a:extLst>
              <a:ext uri="{FF2B5EF4-FFF2-40B4-BE49-F238E27FC236}">
                <a16:creationId xmlns:a16="http://schemas.microsoft.com/office/drawing/2014/main" id="{A0C713C9-FF7E-E964-E9F5-D48A4110E336}"/>
              </a:ext>
            </a:extLst>
          </p:cNvPr>
          <p:cNvSpPr txBox="1"/>
          <p:nvPr/>
        </p:nvSpPr>
        <p:spPr>
          <a:xfrm>
            <a:off x="2913533" y="575442"/>
            <a:ext cx="3316934" cy="707886"/>
          </a:xfrm>
          <a:prstGeom prst="rect">
            <a:avLst/>
          </a:prstGeom>
          <a:noFill/>
        </p:spPr>
        <p:txBody>
          <a:bodyPr wrap="none" rtlCol="0">
            <a:spAutoFit/>
          </a:bodyPr>
          <a:lstStyle/>
          <a:p>
            <a:r>
              <a:rPr lang="en-IN" sz="4000" dirty="0">
                <a:solidFill>
                  <a:schemeClr val="accent6">
                    <a:lumMod val="20000"/>
                    <a:lumOff val="80000"/>
                  </a:schemeClr>
                </a:solidFill>
              </a:rPr>
              <a:t>THANK YOU </a:t>
            </a:r>
          </a:p>
        </p:txBody>
      </p:sp>
      <p:sp>
        <p:nvSpPr>
          <p:cNvPr id="3" name="TextBox 2">
            <a:extLst>
              <a:ext uri="{FF2B5EF4-FFF2-40B4-BE49-F238E27FC236}">
                <a16:creationId xmlns:a16="http://schemas.microsoft.com/office/drawing/2014/main" id="{BA028AC1-22C0-5AE9-F4A0-3EA232347825}"/>
              </a:ext>
            </a:extLst>
          </p:cNvPr>
          <p:cNvSpPr txBox="1"/>
          <p:nvPr/>
        </p:nvSpPr>
        <p:spPr>
          <a:xfrm>
            <a:off x="1284890" y="1647497"/>
            <a:ext cx="6287299" cy="307777"/>
          </a:xfrm>
          <a:prstGeom prst="rect">
            <a:avLst/>
          </a:prstGeom>
          <a:noFill/>
        </p:spPr>
        <p:txBody>
          <a:bodyPr wrap="none" rtlCol="0">
            <a:spAutoFit/>
          </a:bodyPr>
          <a:lstStyle/>
          <a:p>
            <a:pPr marL="285750" indent="-285750">
              <a:buFont typeface="Wingdings" panose="05000000000000000000" pitchFamily="2" charset="2"/>
              <a:buChar char="Ø"/>
            </a:pPr>
            <a:r>
              <a:rPr lang="en-US" dirty="0"/>
              <a:t>These are the topics of (phase-1) </a:t>
            </a:r>
            <a:r>
              <a:rPr lang="en-US" b="1" dirty="0">
                <a:solidFill>
                  <a:schemeClr val="accent1">
                    <a:lumMod val="40000"/>
                    <a:lumOff val="60000"/>
                  </a:schemeClr>
                </a:solidFill>
                <a:effectLst>
                  <a:outerShdw blurRad="38100" dist="38100" dir="2700000" algn="tl">
                    <a:srgbClr val="000000">
                      <a:alpha val="43137"/>
                    </a:srgbClr>
                  </a:outerShdw>
                </a:effectLst>
              </a:rPr>
              <a:t>PUBLIC TRANSPORT OPTIMIZATION</a:t>
            </a:r>
            <a:endParaRPr lang="en-IN" b="1" dirty="0">
              <a:solidFill>
                <a:schemeClr val="accent1">
                  <a:lumMod val="40000"/>
                  <a:lumOff val="60000"/>
                </a:schemeClr>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17D521C0-CC95-F7D4-6B93-6AEF8DA20331}"/>
              </a:ext>
            </a:extLst>
          </p:cNvPr>
          <p:cNvSpPr txBox="1"/>
          <p:nvPr/>
        </p:nvSpPr>
        <p:spPr>
          <a:xfrm>
            <a:off x="6130085" y="2983715"/>
            <a:ext cx="1388522" cy="738664"/>
          </a:xfrm>
          <a:prstGeom prst="rect">
            <a:avLst/>
          </a:prstGeom>
          <a:noFill/>
        </p:spPr>
        <p:txBody>
          <a:bodyPr wrap="none" rtlCol="0">
            <a:spAutoFit/>
          </a:bodyPr>
          <a:lstStyle/>
          <a:p>
            <a:r>
              <a:rPr lang="en-US" dirty="0">
                <a:solidFill>
                  <a:schemeClr val="accent1">
                    <a:lumMod val="20000"/>
                    <a:lumOff val="80000"/>
                  </a:schemeClr>
                </a:solidFill>
              </a:rPr>
              <a:t>Presented by : </a:t>
            </a:r>
            <a:endParaRPr lang="en-US" dirty="0">
              <a:solidFill>
                <a:srgbClr val="000099"/>
              </a:solidFill>
            </a:endParaRPr>
          </a:p>
          <a:p>
            <a:endParaRPr lang="en-US" dirty="0">
              <a:solidFill>
                <a:srgbClr val="000099"/>
              </a:solidFill>
            </a:endParaRPr>
          </a:p>
          <a:p>
            <a:r>
              <a:rPr lang="en-US" dirty="0"/>
              <a:t>     </a:t>
            </a:r>
            <a:endParaRPr lang="en-IN" dirty="0"/>
          </a:p>
        </p:txBody>
      </p:sp>
      <p:sp>
        <p:nvSpPr>
          <p:cNvPr id="6" name="TextBox 5">
            <a:extLst>
              <a:ext uri="{FF2B5EF4-FFF2-40B4-BE49-F238E27FC236}">
                <a16:creationId xmlns:a16="http://schemas.microsoft.com/office/drawing/2014/main" id="{A14E57C6-2876-EA27-20D6-1CCDB1E68108}"/>
              </a:ext>
            </a:extLst>
          </p:cNvPr>
          <p:cNvSpPr txBox="1"/>
          <p:nvPr/>
        </p:nvSpPr>
        <p:spPr>
          <a:xfrm>
            <a:off x="6824346" y="3561761"/>
            <a:ext cx="1377300" cy="307777"/>
          </a:xfrm>
          <a:prstGeom prst="rect">
            <a:avLst/>
          </a:prstGeom>
          <a:noFill/>
        </p:spPr>
        <p:txBody>
          <a:bodyPr wrap="none" rtlCol="0">
            <a:spAutoFit/>
          </a:bodyPr>
          <a:lstStyle/>
          <a:p>
            <a:r>
              <a:rPr lang="en-US" dirty="0">
                <a:solidFill>
                  <a:schemeClr val="accent1">
                    <a:lumMod val="20000"/>
                    <a:lumOff val="80000"/>
                  </a:schemeClr>
                </a:solidFill>
              </a:rPr>
              <a:t>422621104030</a:t>
            </a:r>
            <a:endParaRPr lang="en-IN" dirty="0">
              <a:solidFill>
                <a:schemeClr val="accent1">
                  <a:lumMod val="20000"/>
                  <a:lumOff val="80000"/>
                </a:schemeClr>
              </a:solidFill>
            </a:endParaRPr>
          </a:p>
        </p:txBody>
      </p:sp>
      <p:sp>
        <p:nvSpPr>
          <p:cNvPr id="7" name="TextBox 6">
            <a:extLst>
              <a:ext uri="{FF2B5EF4-FFF2-40B4-BE49-F238E27FC236}">
                <a16:creationId xmlns:a16="http://schemas.microsoft.com/office/drawing/2014/main" id="{CD9B6F54-C4D8-BD9B-9FEA-68F1439B7149}"/>
              </a:ext>
            </a:extLst>
          </p:cNvPr>
          <p:cNvSpPr txBox="1"/>
          <p:nvPr/>
        </p:nvSpPr>
        <p:spPr>
          <a:xfrm>
            <a:off x="6077346" y="3864725"/>
            <a:ext cx="2832827" cy="307777"/>
          </a:xfrm>
          <a:prstGeom prst="rect">
            <a:avLst/>
          </a:prstGeom>
          <a:noFill/>
        </p:spPr>
        <p:txBody>
          <a:bodyPr wrap="none" rtlCol="0">
            <a:spAutoFit/>
          </a:bodyPr>
          <a:lstStyle/>
          <a:p>
            <a:r>
              <a:rPr lang="en-US" u="sng" dirty="0">
                <a:solidFill>
                  <a:schemeClr val="accent1">
                    <a:lumMod val="20000"/>
                    <a:lumOff val="80000"/>
                  </a:schemeClr>
                </a:solidFill>
                <a:effectLst>
                  <a:outerShdw blurRad="38100" dist="38100" dir="2700000" algn="tl">
                    <a:srgbClr val="000000">
                      <a:alpha val="43137"/>
                    </a:srgbClr>
                  </a:outerShdw>
                </a:effectLst>
              </a:rPr>
              <a:t>University College of Engineering</a:t>
            </a:r>
            <a:endParaRPr lang="en-IN" u="sng" dirty="0">
              <a:solidFill>
                <a:schemeClr val="accent1">
                  <a:lumMod val="20000"/>
                  <a:lumOff val="80000"/>
                </a:schemeClr>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6288652E-8431-05E9-715C-29F92741E4FC}"/>
              </a:ext>
            </a:extLst>
          </p:cNvPr>
          <p:cNvSpPr txBox="1"/>
          <p:nvPr/>
        </p:nvSpPr>
        <p:spPr>
          <a:xfrm>
            <a:off x="7196124" y="4135960"/>
            <a:ext cx="801823" cy="307777"/>
          </a:xfrm>
          <a:prstGeom prst="rect">
            <a:avLst/>
          </a:prstGeom>
          <a:noFill/>
        </p:spPr>
        <p:txBody>
          <a:bodyPr wrap="none" rtlCol="0">
            <a:spAutoFit/>
          </a:bodyPr>
          <a:lstStyle/>
          <a:p>
            <a:r>
              <a:rPr lang="en-US" u="sng" dirty="0" err="1">
                <a:solidFill>
                  <a:schemeClr val="accent1">
                    <a:lumMod val="20000"/>
                    <a:lumOff val="80000"/>
                  </a:schemeClr>
                </a:solidFill>
              </a:rPr>
              <a:t>Panruti</a:t>
            </a:r>
            <a:r>
              <a:rPr lang="en-US" u="sng" dirty="0">
                <a:solidFill>
                  <a:schemeClr val="accent1">
                    <a:lumMod val="20000"/>
                    <a:lumOff val="80000"/>
                  </a:schemeClr>
                </a:solidFill>
              </a:rPr>
              <a:t>.</a:t>
            </a:r>
            <a:endParaRPr lang="en-IN" u="sng" dirty="0">
              <a:solidFill>
                <a:schemeClr val="accent1">
                  <a:lumMod val="20000"/>
                  <a:lumOff val="80000"/>
                </a:schemeClr>
              </a:solidFill>
            </a:endParaRPr>
          </a:p>
        </p:txBody>
      </p:sp>
      <p:sp>
        <p:nvSpPr>
          <p:cNvPr id="8" name="TextBox 7">
            <a:extLst>
              <a:ext uri="{FF2B5EF4-FFF2-40B4-BE49-F238E27FC236}">
                <a16:creationId xmlns:a16="http://schemas.microsoft.com/office/drawing/2014/main" id="{EF6D5526-D8CD-B1F9-48B1-AAF10C71F24B}"/>
              </a:ext>
            </a:extLst>
          </p:cNvPr>
          <p:cNvSpPr txBox="1"/>
          <p:nvPr/>
        </p:nvSpPr>
        <p:spPr>
          <a:xfrm>
            <a:off x="6824346" y="3272255"/>
            <a:ext cx="1202573" cy="307777"/>
          </a:xfrm>
          <a:prstGeom prst="rect">
            <a:avLst/>
          </a:prstGeom>
          <a:noFill/>
        </p:spPr>
        <p:txBody>
          <a:bodyPr wrap="none" rtlCol="0">
            <a:spAutoFit/>
          </a:bodyPr>
          <a:lstStyle/>
          <a:p>
            <a:r>
              <a:rPr lang="en-US" dirty="0">
                <a:solidFill>
                  <a:schemeClr val="tx1"/>
                </a:solidFill>
              </a:rPr>
              <a:t>NILAASRI M</a:t>
            </a:r>
            <a:endParaRPr lang="en-I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5" name="TextBox 4">
            <a:extLst>
              <a:ext uri="{FF2B5EF4-FFF2-40B4-BE49-F238E27FC236}">
                <a16:creationId xmlns:a16="http://schemas.microsoft.com/office/drawing/2014/main" id="{0C4044D6-1978-A199-8C32-E51DB91B6965}"/>
              </a:ext>
            </a:extLst>
          </p:cNvPr>
          <p:cNvSpPr txBox="1"/>
          <p:nvPr/>
        </p:nvSpPr>
        <p:spPr>
          <a:xfrm>
            <a:off x="1552906" y="1139664"/>
            <a:ext cx="3019094" cy="3323987"/>
          </a:xfrm>
          <a:prstGeom prst="rect">
            <a:avLst/>
          </a:prstGeom>
          <a:noFill/>
        </p:spPr>
        <p:txBody>
          <a:bodyPr wrap="square">
            <a:spAutoFit/>
          </a:bodyPr>
          <a:lstStyle/>
          <a:p>
            <a:r>
              <a:rPr lang="en-US" dirty="0">
                <a:solidFill>
                  <a:schemeClr val="tx2">
                    <a:lumMod val="75000"/>
                    <a:lumOff val="25000"/>
                  </a:schemeClr>
                </a:solidFill>
              </a:rPr>
              <a:t>The project involves integrating IoT sensors into public transportation vehicles to monitor ridership, track locations, and predict arrival times. The goal is to provide real-time transit information to the public through a public platform, enhancing the efficiency and quality of public transportation services. This project includes defining objectives, designing the IoT sensor system, developing the real-time transit information platform, and integrating them using IoT technology and Python</a:t>
            </a:r>
            <a:endParaRPr lang="en-IN" dirty="0">
              <a:solidFill>
                <a:schemeClr val="tx2">
                  <a:lumMod val="75000"/>
                  <a:lumOff val="25000"/>
                </a:schemeClr>
              </a:solidFill>
            </a:endParaRPr>
          </a:p>
        </p:txBody>
      </p:sp>
      <p:sp>
        <p:nvSpPr>
          <p:cNvPr id="6" name="TextBox 5">
            <a:extLst>
              <a:ext uri="{FF2B5EF4-FFF2-40B4-BE49-F238E27FC236}">
                <a16:creationId xmlns:a16="http://schemas.microsoft.com/office/drawing/2014/main" id="{0350F3E7-B6D3-A8C3-1C9D-CC8E84E6593C}"/>
              </a:ext>
            </a:extLst>
          </p:cNvPr>
          <p:cNvSpPr txBox="1"/>
          <p:nvPr/>
        </p:nvSpPr>
        <p:spPr>
          <a:xfrm>
            <a:off x="748862" y="456145"/>
            <a:ext cx="3078087" cy="400110"/>
          </a:xfrm>
          <a:prstGeom prst="rect">
            <a:avLst/>
          </a:prstGeom>
          <a:noFill/>
        </p:spPr>
        <p:txBody>
          <a:bodyPr wrap="none" rtlCol="0">
            <a:spAutoFit/>
          </a:bodyPr>
          <a:lstStyle/>
          <a:p>
            <a:r>
              <a:rPr lang="en-IN" sz="2000" b="1" u="sng" dirty="0">
                <a:effectLst>
                  <a:outerShdw blurRad="38100" dist="38100" dir="2700000" algn="tl">
                    <a:srgbClr val="000000">
                      <a:alpha val="43137"/>
                    </a:srgbClr>
                  </a:outerShdw>
                </a:effectLst>
              </a:rPr>
              <a:t>PROJECT DEFINITION :</a:t>
            </a:r>
          </a:p>
        </p:txBody>
      </p:sp>
      <p:pic>
        <p:nvPicPr>
          <p:cNvPr id="8" name="Picture 7">
            <a:extLst>
              <a:ext uri="{FF2B5EF4-FFF2-40B4-BE49-F238E27FC236}">
                <a16:creationId xmlns:a16="http://schemas.microsoft.com/office/drawing/2014/main" id="{1EAC361A-8201-7CDD-0170-859936C93473}"/>
              </a:ext>
            </a:extLst>
          </p:cNvPr>
          <p:cNvPicPr>
            <a:picLocks noChangeAspect="1"/>
          </p:cNvPicPr>
          <p:nvPr/>
        </p:nvPicPr>
        <p:blipFill>
          <a:blip r:embed="rId3"/>
          <a:stretch>
            <a:fillRect/>
          </a:stretch>
        </p:blipFill>
        <p:spPr>
          <a:xfrm>
            <a:off x="5288491" y="1568670"/>
            <a:ext cx="3450964" cy="23017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09;p34">
            <a:extLst>
              <a:ext uri="{FF2B5EF4-FFF2-40B4-BE49-F238E27FC236}">
                <a16:creationId xmlns:a16="http://schemas.microsoft.com/office/drawing/2014/main" id="{D7EC4B97-CF75-032F-0076-5072F6628E8D}"/>
              </a:ext>
            </a:extLst>
          </p:cNvPr>
          <p:cNvSpPr txBox="1">
            <a:spLocks noGrp="1"/>
          </p:cNvSpPr>
          <p:nvPr/>
        </p:nvSpPr>
        <p:spPr>
          <a:xfrm>
            <a:off x="-273227" y="114706"/>
            <a:ext cx="7704000" cy="53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20124D"/>
              </a:buClr>
              <a:buSzPts val="3500"/>
              <a:buFont typeface="Oswald SemiBold"/>
              <a:buNone/>
              <a:defRPr sz="3500" b="0" i="0" u="none" strike="noStrike" cap="none">
                <a:solidFill>
                  <a:srgbClr val="20124D"/>
                </a:solidFill>
                <a:latin typeface="Oswald SemiBold"/>
                <a:ea typeface="Oswald SemiBold"/>
                <a:cs typeface="Oswald SemiBold"/>
                <a:sym typeface="Oswald SemiBo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r>
              <a:rPr lang="en" dirty="0">
                <a:solidFill>
                  <a:schemeClr val="tx2">
                    <a:lumMod val="75000"/>
                    <a:lumOff val="25000"/>
                  </a:schemeClr>
                </a:solidFill>
              </a:rPr>
              <a:t>CONTENTS OF THIS TEMPLATE</a:t>
            </a:r>
            <a:endParaRPr dirty="0">
              <a:solidFill>
                <a:schemeClr val="tx2">
                  <a:lumMod val="75000"/>
                  <a:lumOff val="25000"/>
                </a:schemeClr>
              </a:solidFill>
            </a:endParaRPr>
          </a:p>
        </p:txBody>
      </p:sp>
      <p:sp>
        <p:nvSpPr>
          <p:cNvPr id="6" name="TextBox 5">
            <a:extLst>
              <a:ext uri="{FF2B5EF4-FFF2-40B4-BE49-F238E27FC236}">
                <a16:creationId xmlns:a16="http://schemas.microsoft.com/office/drawing/2014/main" id="{A46527F2-56B6-B2E1-4C18-668C2854B1F6}"/>
              </a:ext>
            </a:extLst>
          </p:cNvPr>
          <p:cNvSpPr txBox="1"/>
          <p:nvPr/>
        </p:nvSpPr>
        <p:spPr>
          <a:xfrm>
            <a:off x="1652720" y="914301"/>
            <a:ext cx="2887329" cy="369332"/>
          </a:xfrm>
          <a:prstGeom prst="rect">
            <a:avLst/>
          </a:prstGeom>
          <a:noFill/>
        </p:spPr>
        <p:txBody>
          <a:bodyPr wrap="square" rtlCol="0">
            <a:spAutoFit/>
          </a:bodyPr>
          <a:lstStyle/>
          <a:p>
            <a:pPr marL="285750" indent="-285750">
              <a:buFont typeface="Wingdings" panose="05000000000000000000" pitchFamily="2" charset="2"/>
              <a:buChar char="v"/>
            </a:pPr>
            <a:r>
              <a:rPr lang="en-IN" sz="1800" dirty="0">
                <a:solidFill>
                  <a:schemeClr val="tx2">
                    <a:lumMod val="75000"/>
                    <a:lumOff val="25000"/>
                  </a:schemeClr>
                </a:solidFill>
              </a:rPr>
              <a:t>Project objectives</a:t>
            </a:r>
          </a:p>
        </p:txBody>
      </p:sp>
      <p:sp>
        <p:nvSpPr>
          <p:cNvPr id="8" name="TextBox 7">
            <a:extLst>
              <a:ext uri="{FF2B5EF4-FFF2-40B4-BE49-F238E27FC236}">
                <a16:creationId xmlns:a16="http://schemas.microsoft.com/office/drawing/2014/main" id="{6FDFD131-7B7A-6BB5-2F80-C6ED85AEEDDF}"/>
              </a:ext>
            </a:extLst>
          </p:cNvPr>
          <p:cNvSpPr txBox="1"/>
          <p:nvPr/>
        </p:nvSpPr>
        <p:spPr>
          <a:xfrm>
            <a:off x="1652720" y="1499202"/>
            <a:ext cx="6273940" cy="677108"/>
          </a:xfrm>
          <a:prstGeom prst="rect">
            <a:avLst/>
          </a:prstGeom>
          <a:noFill/>
        </p:spPr>
        <p:txBody>
          <a:bodyPr wrap="square">
            <a:spAutoFit/>
          </a:bodyPr>
          <a:lstStyle/>
          <a:p>
            <a:pPr marL="285750" indent="-285750">
              <a:buFont typeface="Wingdings" panose="05000000000000000000" pitchFamily="2" charset="2"/>
              <a:buChar char="v"/>
            </a:pPr>
            <a:r>
              <a:rPr lang="en-US" sz="2000" dirty="0">
                <a:solidFill>
                  <a:schemeClr val="tx2">
                    <a:lumMod val="75000"/>
                    <a:lumOff val="25000"/>
                  </a:schemeClr>
                </a:solidFill>
              </a:rPr>
              <a:t>Deployment</a:t>
            </a:r>
            <a:r>
              <a:rPr lang="en-US" sz="1800" dirty="0">
                <a:solidFill>
                  <a:schemeClr val="tx2">
                    <a:lumMod val="75000"/>
                    <a:lumOff val="25000"/>
                  </a:schemeClr>
                </a:solidFill>
              </a:rPr>
              <a:t> Plan for IoT Sensors in Public Transportation Vehicles </a:t>
            </a:r>
            <a:endParaRPr lang="en-IN" sz="1800" dirty="0">
              <a:solidFill>
                <a:schemeClr val="tx2">
                  <a:lumMod val="75000"/>
                  <a:lumOff val="25000"/>
                </a:schemeClr>
              </a:solidFill>
            </a:endParaRPr>
          </a:p>
        </p:txBody>
      </p:sp>
      <p:sp>
        <p:nvSpPr>
          <p:cNvPr id="10" name="TextBox 9">
            <a:extLst>
              <a:ext uri="{FF2B5EF4-FFF2-40B4-BE49-F238E27FC236}">
                <a16:creationId xmlns:a16="http://schemas.microsoft.com/office/drawing/2014/main" id="{AA571AAF-F9F3-60E9-D9DB-606F9501CF8B}"/>
              </a:ext>
            </a:extLst>
          </p:cNvPr>
          <p:cNvSpPr txBox="1"/>
          <p:nvPr/>
        </p:nvSpPr>
        <p:spPr>
          <a:xfrm>
            <a:off x="1652720" y="2313023"/>
            <a:ext cx="6629820" cy="646331"/>
          </a:xfrm>
          <a:prstGeom prst="rect">
            <a:avLst/>
          </a:prstGeom>
          <a:noFill/>
        </p:spPr>
        <p:txBody>
          <a:bodyPr wrap="square">
            <a:spAutoFit/>
          </a:bodyPr>
          <a:lstStyle/>
          <a:p>
            <a:pPr marL="285750" indent="-285750">
              <a:buFont typeface="Wingdings" panose="05000000000000000000" pitchFamily="2" charset="2"/>
              <a:buChar char="v"/>
            </a:pPr>
            <a:r>
              <a:rPr lang="en-US" sz="1800" dirty="0">
                <a:solidFill>
                  <a:schemeClr val="tx2">
                    <a:lumMod val="75000"/>
                    <a:lumOff val="25000"/>
                  </a:schemeClr>
                </a:solidFill>
              </a:rPr>
              <a:t>Design of a Web-Based Real-Time Transit Information Platform </a:t>
            </a:r>
            <a:endParaRPr lang="en-IN" sz="1800" dirty="0">
              <a:solidFill>
                <a:schemeClr val="tx2">
                  <a:lumMod val="75000"/>
                  <a:lumOff val="25000"/>
                </a:schemeClr>
              </a:solidFill>
            </a:endParaRPr>
          </a:p>
        </p:txBody>
      </p:sp>
      <p:sp>
        <p:nvSpPr>
          <p:cNvPr id="12" name="TextBox 11">
            <a:extLst>
              <a:ext uri="{FF2B5EF4-FFF2-40B4-BE49-F238E27FC236}">
                <a16:creationId xmlns:a16="http://schemas.microsoft.com/office/drawing/2014/main" id="{905C1B19-AEB6-C227-E48A-5DFF92645BF6}"/>
              </a:ext>
            </a:extLst>
          </p:cNvPr>
          <p:cNvSpPr txBox="1"/>
          <p:nvPr/>
        </p:nvSpPr>
        <p:spPr>
          <a:xfrm>
            <a:off x="1652720" y="3096067"/>
            <a:ext cx="5620407" cy="1477328"/>
          </a:xfrm>
          <a:prstGeom prst="rect">
            <a:avLst/>
          </a:prstGeom>
          <a:noFill/>
        </p:spPr>
        <p:txBody>
          <a:bodyPr wrap="square">
            <a:spAutoFit/>
          </a:bodyPr>
          <a:lstStyle/>
          <a:p>
            <a:pPr marL="285750" indent="-285750">
              <a:buFont typeface="Wingdings" panose="05000000000000000000" pitchFamily="2" charset="2"/>
              <a:buChar char="v"/>
            </a:pPr>
            <a:r>
              <a:rPr lang="en-US" sz="1800" dirty="0">
                <a:solidFill>
                  <a:schemeClr val="tx2">
                    <a:lumMod val="75000"/>
                    <a:lumOff val="25000"/>
                  </a:schemeClr>
                </a:solidFill>
              </a:rPr>
              <a:t>To enable IoT sensors on public transportation vehicles to send data to the real-time transit information platform, a communication architecture needs to be established. Here's a </a:t>
            </a:r>
            <a:r>
              <a:rPr lang="en-US" sz="1800" dirty="0" err="1">
                <a:solidFill>
                  <a:schemeClr val="tx2">
                    <a:lumMod val="75000"/>
                    <a:lumOff val="25000"/>
                  </a:schemeClr>
                </a:solidFill>
              </a:rPr>
              <a:t>highlevel</a:t>
            </a:r>
            <a:r>
              <a:rPr lang="en-US" sz="1800" dirty="0">
                <a:solidFill>
                  <a:schemeClr val="tx2">
                    <a:lumMod val="75000"/>
                    <a:lumOff val="25000"/>
                  </a:schemeClr>
                </a:solidFill>
              </a:rPr>
              <a:t> overview of how this data transmission can be ach</a:t>
            </a:r>
            <a:endParaRPr lang="en-IN" sz="1800" dirty="0">
              <a:solidFill>
                <a:schemeClr val="tx2">
                  <a:lumMod val="75000"/>
                  <a:lumOff val="25000"/>
                </a:schemeClr>
              </a:solidFill>
            </a:endParaRPr>
          </a:p>
        </p:txBody>
      </p:sp>
    </p:spTree>
    <p:extLst>
      <p:ext uri="{BB962C8B-B14F-4D97-AF65-F5344CB8AC3E}">
        <p14:creationId xmlns:p14="http://schemas.microsoft.com/office/powerpoint/2010/main" val="81273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C83C6C-3FDA-A8B9-4ACC-D1BE59AACD97}"/>
              </a:ext>
            </a:extLst>
          </p:cNvPr>
          <p:cNvSpPr txBox="1"/>
          <p:nvPr/>
        </p:nvSpPr>
        <p:spPr>
          <a:xfrm>
            <a:off x="644415" y="267839"/>
            <a:ext cx="5182914" cy="338554"/>
          </a:xfrm>
          <a:prstGeom prst="rect">
            <a:avLst/>
          </a:prstGeom>
          <a:noFill/>
        </p:spPr>
        <p:txBody>
          <a:bodyPr wrap="square">
            <a:spAutoFit/>
          </a:bodyPr>
          <a:lstStyle/>
          <a:p>
            <a:r>
              <a:rPr lang="en-IN" sz="1600" b="1" u="sng" dirty="0">
                <a:solidFill>
                  <a:schemeClr val="bg1"/>
                </a:solidFill>
                <a:effectLst>
                  <a:outerShdw blurRad="38100" dist="38100" dir="2700000" algn="tl">
                    <a:srgbClr val="000000">
                      <a:alpha val="43137"/>
                    </a:srgbClr>
                  </a:outerShdw>
                </a:effectLst>
              </a:rPr>
              <a:t>PROJECT OBJECTIVES:</a:t>
            </a:r>
          </a:p>
        </p:txBody>
      </p:sp>
      <p:sp>
        <p:nvSpPr>
          <p:cNvPr id="7" name="TextBox 6">
            <a:extLst>
              <a:ext uri="{FF2B5EF4-FFF2-40B4-BE49-F238E27FC236}">
                <a16:creationId xmlns:a16="http://schemas.microsoft.com/office/drawing/2014/main" id="{8C66F855-5BE5-D0F6-5F07-B81F3B781247}"/>
              </a:ext>
            </a:extLst>
          </p:cNvPr>
          <p:cNvSpPr txBox="1"/>
          <p:nvPr/>
        </p:nvSpPr>
        <p:spPr>
          <a:xfrm>
            <a:off x="991255" y="712866"/>
            <a:ext cx="6773262" cy="954107"/>
          </a:xfrm>
          <a:prstGeom prst="rect">
            <a:avLst/>
          </a:prstGeom>
          <a:noFill/>
        </p:spPr>
        <p:txBody>
          <a:bodyPr wrap="square">
            <a:spAutoFit/>
          </a:bodyPr>
          <a:lstStyle/>
          <a:p>
            <a:r>
              <a:rPr lang="en-US" dirty="0">
                <a:solidFill>
                  <a:schemeClr val="accent1">
                    <a:lumMod val="10000"/>
                  </a:schemeClr>
                </a:solidFill>
              </a:rPr>
              <a:t>Certainly, let's define the objectives for the project, including </a:t>
            </a:r>
            <a:r>
              <a:rPr lang="en-US" dirty="0" err="1">
                <a:solidFill>
                  <a:schemeClr val="accent1">
                    <a:lumMod val="10000"/>
                  </a:schemeClr>
                </a:solidFill>
              </a:rPr>
              <a:t>realtime</a:t>
            </a:r>
            <a:r>
              <a:rPr lang="en-US" dirty="0">
                <a:solidFill>
                  <a:schemeClr val="accent1">
                    <a:lumMod val="10000"/>
                  </a:schemeClr>
                </a:solidFill>
              </a:rPr>
              <a:t> transit information, arrival time prediction, ridership monitoring, and enhanced public transportation services:</a:t>
            </a:r>
          </a:p>
          <a:p>
            <a:endParaRPr lang="en-IN" dirty="0">
              <a:solidFill>
                <a:schemeClr val="accent1">
                  <a:lumMod val="10000"/>
                </a:schemeClr>
              </a:solidFill>
            </a:endParaRPr>
          </a:p>
        </p:txBody>
      </p:sp>
      <p:sp>
        <p:nvSpPr>
          <p:cNvPr id="9" name="TextBox 8">
            <a:extLst>
              <a:ext uri="{FF2B5EF4-FFF2-40B4-BE49-F238E27FC236}">
                <a16:creationId xmlns:a16="http://schemas.microsoft.com/office/drawing/2014/main" id="{97A52C43-3D5A-B309-B15F-79350DBEAA12}"/>
              </a:ext>
            </a:extLst>
          </p:cNvPr>
          <p:cNvSpPr txBox="1"/>
          <p:nvPr/>
        </p:nvSpPr>
        <p:spPr>
          <a:xfrm>
            <a:off x="1464221" y="1513084"/>
            <a:ext cx="5182914"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1. Real-Time Transit Information:</a:t>
            </a:r>
          </a:p>
        </p:txBody>
      </p:sp>
      <p:sp>
        <p:nvSpPr>
          <p:cNvPr id="11" name="TextBox 10">
            <a:extLst>
              <a:ext uri="{FF2B5EF4-FFF2-40B4-BE49-F238E27FC236}">
                <a16:creationId xmlns:a16="http://schemas.microsoft.com/office/drawing/2014/main" id="{80DC1880-C2E6-175A-4F03-7C1E0B0B3173}"/>
              </a:ext>
            </a:extLst>
          </p:cNvPr>
          <p:cNvSpPr txBox="1"/>
          <p:nvPr/>
        </p:nvSpPr>
        <p:spPr>
          <a:xfrm>
            <a:off x="2049518" y="1882415"/>
            <a:ext cx="6629400"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solidFill>
                  <a:schemeClr val="tx2"/>
                </a:solidFill>
                <a:effectLst>
                  <a:outerShdw blurRad="38100" dist="38100" dir="2700000" algn="tl">
                    <a:srgbClr val="000000">
                      <a:alpha val="43137"/>
                    </a:srgbClr>
                  </a:outerShdw>
                </a:effectLst>
              </a:rPr>
              <a:t>Objective: </a:t>
            </a:r>
          </a:p>
          <a:p>
            <a:r>
              <a:rPr lang="en-US" dirty="0"/>
              <a:t>               </a:t>
            </a:r>
            <a:r>
              <a:rPr lang="en-US" dirty="0">
                <a:solidFill>
                  <a:schemeClr val="accent3"/>
                </a:solidFill>
              </a:rPr>
              <a:t>To provide passengers with accurate and up-to-date information about the status and location of public transportation vehicles in real-time.</a:t>
            </a:r>
            <a:endParaRPr lang="en-IN" dirty="0">
              <a:solidFill>
                <a:schemeClr val="accent3"/>
              </a:solidFill>
            </a:endParaRPr>
          </a:p>
        </p:txBody>
      </p:sp>
      <p:sp>
        <p:nvSpPr>
          <p:cNvPr id="14" name="TextBox 13">
            <a:extLst>
              <a:ext uri="{FF2B5EF4-FFF2-40B4-BE49-F238E27FC236}">
                <a16:creationId xmlns:a16="http://schemas.microsoft.com/office/drawing/2014/main" id="{D89007BF-1E0B-B5A9-503C-69F944CDAD4E}"/>
              </a:ext>
            </a:extLst>
          </p:cNvPr>
          <p:cNvSpPr txBox="1"/>
          <p:nvPr/>
        </p:nvSpPr>
        <p:spPr>
          <a:xfrm>
            <a:off x="2049518" y="2836521"/>
            <a:ext cx="6432331" cy="954107"/>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solidFill>
                  <a:schemeClr val="tx2"/>
                </a:solidFill>
                <a:effectLst>
                  <a:outerShdw blurRad="38100" dist="38100" dir="2700000" algn="tl">
                    <a:srgbClr val="000000">
                      <a:alpha val="43137"/>
                    </a:srgbClr>
                  </a:outerShdw>
                </a:effectLst>
              </a:rPr>
              <a:t>Rationale: </a:t>
            </a:r>
          </a:p>
          <a:p>
            <a:r>
              <a:rPr lang="en-US" dirty="0">
                <a:solidFill>
                  <a:schemeClr val="accent3"/>
                </a:solidFill>
              </a:rPr>
              <a:t>              Real-time transit information ensures that passengers can make informed decisions about when and where to catch a vehicle, reducing wait times and increasing overall satisfaction.</a:t>
            </a:r>
            <a:endParaRPr lang="en-IN" dirty="0">
              <a:solidFill>
                <a:schemeClr val="accent3"/>
              </a:solidFill>
            </a:endParaRPr>
          </a:p>
        </p:txBody>
      </p:sp>
      <p:sp>
        <p:nvSpPr>
          <p:cNvPr id="15" name="TextBox 14">
            <a:extLst>
              <a:ext uri="{FF2B5EF4-FFF2-40B4-BE49-F238E27FC236}">
                <a16:creationId xmlns:a16="http://schemas.microsoft.com/office/drawing/2014/main" id="{DA575754-7FCE-3EAA-E6C5-C0E2A22AA888}"/>
              </a:ext>
            </a:extLst>
          </p:cNvPr>
          <p:cNvSpPr txBox="1"/>
          <p:nvPr/>
        </p:nvSpPr>
        <p:spPr>
          <a:xfrm>
            <a:off x="1464221" y="3790628"/>
            <a:ext cx="5836338" cy="523220"/>
          </a:xfrm>
          <a:prstGeom prst="rect">
            <a:avLst/>
          </a:prstGeom>
          <a:noFill/>
        </p:spPr>
        <p:txBody>
          <a:bodyPr wrap="square" rtlCol="0">
            <a:spAutoFit/>
          </a:bodyPr>
          <a:lstStyle/>
          <a:p>
            <a:r>
              <a:rPr lang="en-US" b="1" u="sng" dirty="0">
                <a:effectLst>
                  <a:outerShdw blurRad="38100" dist="38100" dir="2700000" algn="tl">
                    <a:srgbClr val="000000">
                      <a:alpha val="43137"/>
                    </a:srgbClr>
                  </a:outerShdw>
                </a:effectLst>
              </a:rPr>
              <a:t>2. Arrival Time Prediction: </a:t>
            </a:r>
          </a:p>
          <a:p>
            <a:r>
              <a:rPr lang="en-US" dirty="0"/>
              <a:t>                                 </a:t>
            </a:r>
          </a:p>
        </p:txBody>
      </p:sp>
      <p:sp>
        <p:nvSpPr>
          <p:cNvPr id="17" name="TextBox 16">
            <a:extLst>
              <a:ext uri="{FF2B5EF4-FFF2-40B4-BE49-F238E27FC236}">
                <a16:creationId xmlns:a16="http://schemas.microsoft.com/office/drawing/2014/main" id="{B3C06BD0-9684-8CC1-AA77-3CD63547093C}"/>
              </a:ext>
            </a:extLst>
          </p:cNvPr>
          <p:cNvSpPr txBox="1"/>
          <p:nvPr/>
        </p:nvSpPr>
        <p:spPr>
          <a:xfrm>
            <a:off x="2027840" y="4221514"/>
            <a:ext cx="6501306"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Objective: </a:t>
            </a:r>
          </a:p>
          <a:p>
            <a:r>
              <a:rPr lang="en-US" dirty="0"/>
              <a:t>              </a:t>
            </a:r>
            <a:r>
              <a:rPr lang="en-US" dirty="0">
                <a:solidFill>
                  <a:schemeClr val="accent3"/>
                </a:solidFill>
              </a:rPr>
              <a:t>To predict and display estimated arrival times of public transportation vehicles at different stops along their routes. </a:t>
            </a:r>
            <a:endParaRPr lang="en-IN" dirty="0">
              <a:solidFill>
                <a:schemeClr val="accent3"/>
              </a:solidFill>
            </a:endParaRPr>
          </a:p>
        </p:txBody>
      </p:sp>
    </p:spTree>
    <p:extLst>
      <p:ext uri="{BB962C8B-B14F-4D97-AF65-F5344CB8AC3E}">
        <p14:creationId xmlns:p14="http://schemas.microsoft.com/office/powerpoint/2010/main" val="73799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2" name="TextBox 1">
            <a:extLst>
              <a:ext uri="{FF2B5EF4-FFF2-40B4-BE49-F238E27FC236}">
                <a16:creationId xmlns:a16="http://schemas.microsoft.com/office/drawing/2014/main" id="{1B99B7BC-C2C7-46D8-7AFB-A88AAE5BDAFC}"/>
              </a:ext>
            </a:extLst>
          </p:cNvPr>
          <p:cNvSpPr txBox="1"/>
          <p:nvPr/>
        </p:nvSpPr>
        <p:spPr>
          <a:xfrm>
            <a:off x="2096813" y="890752"/>
            <a:ext cx="6220623" cy="954107"/>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Rationale: </a:t>
            </a:r>
          </a:p>
          <a:p>
            <a:r>
              <a:rPr lang="en-US" dirty="0">
                <a:solidFill>
                  <a:schemeClr val="accent3"/>
                </a:solidFill>
              </a:rPr>
              <a:t>            Arrival time prediction helps passengers plan their journeys more efficiently, reducing uncertainty and making public transportation a more attractive option.</a:t>
            </a:r>
            <a:endParaRPr lang="en-IN" dirty="0">
              <a:solidFill>
                <a:schemeClr val="accent3"/>
              </a:solidFill>
            </a:endParaRPr>
          </a:p>
        </p:txBody>
      </p:sp>
      <p:sp>
        <p:nvSpPr>
          <p:cNvPr id="4" name="TextBox 3">
            <a:extLst>
              <a:ext uri="{FF2B5EF4-FFF2-40B4-BE49-F238E27FC236}">
                <a16:creationId xmlns:a16="http://schemas.microsoft.com/office/drawing/2014/main" id="{13A9993B-353B-E5F8-1B5B-D5BB8E5DEE47}"/>
              </a:ext>
            </a:extLst>
          </p:cNvPr>
          <p:cNvSpPr txBox="1"/>
          <p:nvPr/>
        </p:nvSpPr>
        <p:spPr>
          <a:xfrm>
            <a:off x="1631731" y="2263973"/>
            <a:ext cx="5218386"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3. Ridership Monitoring:</a:t>
            </a:r>
          </a:p>
        </p:txBody>
      </p:sp>
      <p:sp>
        <p:nvSpPr>
          <p:cNvPr id="6" name="TextBox 5">
            <a:extLst>
              <a:ext uri="{FF2B5EF4-FFF2-40B4-BE49-F238E27FC236}">
                <a16:creationId xmlns:a16="http://schemas.microsoft.com/office/drawing/2014/main" id="{A51DCB9E-EF7A-EB22-12AF-CC3DE26C08BB}"/>
              </a:ext>
            </a:extLst>
          </p:cNvPr>
          <p:cNvSpPr txBox="1"/>
          <p:nvPr/>
        </p:nvSpPr>
        <p:spPr>
          <a:xfrm>
            <a:off x="2183524" y="2784433"/>
            <a:ext cx="6550572"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solidFill>
                  <a:schemeClr val="tx2"/>
                </a:solidFill>
                <a:effectLst>
                  <a:outerShdw blurRad="38100" dist="38100" dir="2700000" algn="tl">
                    <a:srgbClr val="000000">
                      <a:alpha val="43137"/>
                    </a:srgbClr>
                  </a:outerShdw>
                </a:effectLst>
              </a:rPr>
              <a:t>Objective:</a:t>
            </a:r>
          </a:p>
          <a:p>
            <a:r>
              <a:rPr lang="en-US" dirty="0">
                <a:solidFill>
                  <a:schemeClr val="accent3"/>
                </a:solidFill>
              </a:rPr>
              <a:t>                 To track the number of passengers on board each public transportation vehicle at any given time.</a:t>
            </a:r>
            <a:endParaRPr lang="en-IN" dirty="0">
              <a:solidFill>
                <a:schemeClr val="accent3"/>
              </a:solidFill>
            </a:endParaRPr>
          </a:p>
        </p:txBody>
      </p:sp>
      <p:sp>
        <p:nvSpPr>
          <p:cNvPr id="7" name="TextBox 6">
            <a:extLst>
              <a:ext uri="{FF2B5EF4-FFF2-40B4-BE49-F238E27FC236}">
                <a16:creationId xmlns:a16="http://schemas.microsoft.com/office/drawing/2014/main" id="{F2433541-C381-D892-E3A0-6A03366A7880}"/>
              </a:ext>
            </a:extLst>
          </p:cNvPr>
          <p:cNvSpPr txBox="1"/>
          <p:nvPr/>
        </p:nvSpPr>
        <p:spPr>
          <a:xfrm>
            <a:off x="2238705" y="3735780"/>
            <a:ext cx="5275536" cy="1169551"/>
          </a:xfrm>
          <a:prstGeom prst="rect">
            <a:avLst/>
          </a:prstGeom>
          <a:noFill/>
        </p:spPr>
        <p:txBody>
          <a:bodyPr wrap="square" rtlCol="0">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Rationale:</a:t>
            </a:r>
          </a:p>
          <a:p>
            <a:r>
              <a:rPr lang="en-US" dirty="0">
                <a:solidFill>
                  <a:schemeClr val="accent3"/>
                </a:solidFill>
              </a:rPr>
              <a:t>                    Ridership monitoring allows transportation authorities to optimize routes and schedules, ensuring that vehicles are appropriately sized to meet demand and improve service quality.</a:t>
            </a:r>
            <a:endParaRPr lang="en-IN" dirty="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B53B82-BB6F-CCB9-3B44-E27A6AB9A041}"/>
              </a:ext>
            </a:extLst>
          </p:cNvPr>
          <p:cNvSpPr txBox="1"/>
          <p:nvPr/>
        </p:nvSpPr>
        <p:spPr>
          <a:xfrm>
            <a:off x="2120462" y="740980"/>
            <a:ext cx="3982180" cy="307777"/>
          </a:xfrm>
          <a:prstGeom prst="rect">
            <a:avLst/>
          </a:prstGeom>
          <a:noFill/>
        </p:spPr>
        <p:txBody>
          <a:bodyPr wrap="none" rtlCol="0">
            <a:spAutoFit/>
          </a:bodyPr>
          <a:lstStyle/>
          <a:p>
            <a:r>
              <a:rPr lang="en-IN" b="1" u="sng" dirty="0">
                <a:effectLst>
                  <a:outerShdw blurRad="38100" dist="38100" dir="2700000" algn="tl">
                    <a:srgbClr val="000000">
                      <a:alpha val="43137"/>
                    </a:srgbClr>
                  </a:outerShdw>
                </a:effectLst>
              </a:rPr>
              <a:t>4. Enhanced Public Transportation Services:</a:t>
            </a:r>
          </a:p>
        </p:txBody>
      </p:sp>
      <p:sp>
        <p:nvSpPr>
          <p:cNvPr id="4" name="TextBox 3">
            <a:extLst>
              <a:ext uri="{FF2B5EF4-FFF2-40B4-BE49-F238E27FC236}">
                <a16:creationId xmlns:a16="http://schemas.microsoft.com/office/drawing/2014/main" id="{498B1340-ED6F-8ABD-00F9-6C47EFDD722F}"/>
              </a:ext>
            </a:extLst>
          </p:cNvPr>
          <p:cNvSpPr txBox="1"/>
          <p:nvPr/>
        </p:nvSpPr>
        <p:spPr>
          <a:xfrm>
            <a:off x="2554014" y="1224291"/>
            <a:ext cx="5218386" cy="738664"/>
          </a:xfrm>
          <a:prstGeom prst="rect">
            <a:avLst/>
          </a:prstGeom>
          <a:noFill/>
        </p:spPr>
        <p:txBody>
          <a:bodyPr wrap="square">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Objective: </a:t>
            </a:r>
          </a:p>
          <a:p>
            <a:r>
              <a:rPr lang="en-US" dirty="0"/>
              <a:t>             </a:t>
            </a:r>
            <a:r>
              <a:rPr lang="en-US" dirty="0">
                <a:solidFill>
                  <a:schemeClr val="accent3"/>
                </a:solidFill>
              </a:rPr>
              <a:t>To improve the overall quality and convenience of public transportation services for passengers.</a:t>
            </a:r>
            <a:endParaRPr lang="en-IN" dirty="0">
              <a:solidFill>
                <a:schemeClr val="accent3"/>
              </a:solidFill>
            </a:endParaRPr>
          </a:p>
        </p:txBody>
      </p:sp>
      <p:sp>
        <p:nvSpPr>
          <p:cNvPr id="6" name="TextBox 5">
            <a:extLst>
              <a:ext uri="{FF2B5EF4-FFF2-40B4-BE49-F238E27FC236}">
                <a16:creationId xmlns:a16="http://schemas.microsoft.com/office/drawing/2014/main" id="{D2F07EB9-4BCB-CA18-8108-7F0264AF7E7C}"/>
              </a:ext>
            </a:extLst>
          </p:cNvPr>
          <p:cNvSpPr txBox="1"/>
          <p:nvPr/>
        </p:nvSpPr>
        <p:spPr>
          <a:xfrm>
            <a:off x="2554014" y="2256960"/>
            <a:ext cx="5754414" cy="1169551"/>
          </a:xfrm>
          <a:prstGeom prst="rect">
            <a:avLst/>
          </a:prstGeom>
          <a:noFill/>
        </p:spPr>
        <p:txBody>
          <a:bodyPr wrap="square">
            <a:spAutoFit/>
          </a:bodyPr>
          <a:lstStyle/>
          <a:p>
            <a:pPr marL="285750" indent="-285750">
              <a:buFont typeface="Wingdings" panose="05000000000000000000" pitchFamily="2" charset="2"/>
              <a:buChar char="q"/>
            </a:pPr>
            <a:r>
              <a:rPr lang="en-US" b="1" u="sng" dirty="0">
                <a:effectLst>
                  <a:outerShdw blurRad="38100" dist="38100" dir="2700000" algn="tl">
                    <a:srgbClr val="000000">
                      <a:alpha val="43137"/>
                    </a:srgbClr>
                  </a:outerShdw>
                </a:effectLst>
              </a:rPr>
              <a:t>Rationale:</a:t>
            </a:r>
          </a:p>
          <a:p>
            <a:r>
              <a:rPr lang="en-US" dirty="0">
                <a:solidFill>
                  <a:schemeClr val="accent3"/>
                </a:solidFill>
              </a:rPr>
              <a:t>           By offering real-time information, optimizing routes, and enhancing the overall passenger experience, the project aims to make public transportation a more attractive and reliable option for the public, thereby increasing ridership and reducing traffic congestion</a:t>
            </a:r>
            <a:endParaRPr lang="en-IN" dirty="0">
              <a:solidFill>
                <a:schemeClr val="accent3"/>
              </a:solidFill>
            </a:endParaRPr>
          </a:p>
        </p:txBody>
      </p:sp>
      <p:sp>
        <p:nvSpPr>
          <p:cNvPr id="8" name="TextBox 7">
            <a:extLst>
              <a:ext uri="{FF2B5EF4-FFF2-40B4-BE49-F238E27FC236}">
                <a16:creationId xmlns:a16="http://schemas.microsoft.com/office/drawing/2014/main" id="{674005B9-66FD-4E6C-3F6A-DB8595A565F7}"/>
              </a:ext>
            </a:extLst>
          </p:cNvPr>
          <p:cNvSpPr txBox="1"/>
          <p:nvPr/>
        </p:nvSpPr>
        <p:spPr>
          <a:xfrm>
            <a:off x="1198180" y="3919209"/>
            <a:ext cx="7110248" cy="523220"/>
          </a:xfrm>
          <a:prstGeom prst="rect">
            <a:avLst/>
          </a:prstGeom>
          <a:noFill/>
        </p:spPr>
        <p:txBody>
          <a:bodyPr wrap="square">
            <a:spAutoFit/>
          </a:bodyPr>
          <a:lstStyle/>
          <a:p>
            <a:r>
              <a:rPr lang="en-US" dirty="0"/>
              <a:t>These objectives form the foundation of the project and serve as guiding principles to create a system that benefits both transportation authorities and passengers alike. </a:t>
            </a:r>
            <a:endParaRPr lang="en-IN" dirty="0"/>
          </a:p>
        </p:txBody>
      </p:sp>
    </p:spTree>
    <p:extLst>
      <p:ext uri="{BB962C8B-B14F-4D97-AF65-F5344CB8AC3E}">
        <p14:creationId xmlns:p14="http://schemas.microsoft.com/office/powerpoint/2010/main" val="329529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474366-7D26-E0DF-8DFB-D79D04BAD90D}"/>
              </a:ext>
            </a:extLst>
          </p:cNvPr>
          <p:cNvSpPr txBox="1"/>
          <p:nvPr/>
        </p:nvSpPr>
        <p:spPr>
          <a:xfrm>
            <a:off x="675946" y="215298"/>
            <a:ext cx="6063812" cy="584775"/>
          </a:xfrm>
          <a:prstGeom prst="rect">
            <a:avLst/>
          </a:prstGeom>
          <a:noFill/>
        </p:spPr>
        <p:txBody>
          <a:bodyPr wrap="square">
            <a:spAutoFit/>
          </a:bodyPr>
          <a:lstStyle/>
          <a:p>
            <a:r>
              <a:rPr lang="en-US" sz="1600" b="1" u="sng" dirty="0">
                <a:solidFill>
                  <a:schemeClr val="tx2"/>
                </a:solidFill>
                <a:effectLst>
                  <a:outerShdw blurRad="38100" dist="38100" dir="2700000" algn="tl">
                    <a:srgbClr val="000000">
                      <a:alpha val="43137"/>
                    </a:srgbClr>
                  </a:outerShdw>
                </a:effectLst>
              </a:rPr>
              <a:t>Deployment Plan for IoT Sensors in Public Transportation Vehicles :</a:t>
            </a:r>
            <a:endParaRPr lang="en-IN" sz="1600" b="1" u="sng" dirty="0">
              <a:solidFill>
                <a:schemeClr val="tx2"/>
              </a:solidFill>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AFFB278C-C7B7-7706-7A0E-3C3CDAB7C3C9}"/>
              </a:ext>
            </a:extLst>
          </p:cNvPr>
          <p:cNvPicPr>
            <a:picLocks noChangeAspect="1"/>
          </p:cNvPicPr>
          <p:nvPr/>
        </p:nvPicPr>
        <p:blipFill>
          <a:blip r:embed="rId2"/>
          <a:stretch>
            <a:fillRect/>
          </a:stretch>
        </p:blipFill>
        <p:spPr>
          <a:xfrm>
            <a:off x="5415454" y="1939415"/>
            <a:ext cx="3507827" cy="2183442"/>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9" name="TextBox 8">
            <a:extLst>
              <a:ext uri="{FF2B5EF4-FFF2-40B4-BE49-F238E27FC236}">
                <a16:creationId xmlns:a16="http://schemas.microsoft.com/office/drawing/2014/main" id="{481A63D0-FB24-12CB-E895-714AEF310079}"/>
              </a:ext>
            </a:extLst>
          </p:cNvPr>
          <p:cNvSpPr txBox="1"/>
          <p:nvPr/>
        </p:nvSpPr>
        <p:spPr>
          <a:xfrm>
            <a:off x="1172560" y="1020643"/>
            <a:ext cx="6970329" cy="738664"/>
          </a:xfrm>
          <a:prstGeom prst="rect">
            <a:avLst/>
          </a:prstGeom>
          <a:noFill/>
        </p:spPr>
        <p:txBody>
          <a:bodyPr wrap="square">
            <a:spAutoFit/>
          </a:bodyPr>
          <a:lstStyle/>
          <a:p>
            <a:r>
              <a:rPr lang="en-US" dirty="0"/>
              <a:t>To effectively monitor ridership, track vehicle locations, and predict arrival times, we need a well-planned deployment of IoT sensors in public transportation vehicles. Here's a step-by-step plan for deploying these sensors:</a:t>
            </a:r>
            <a:endParaRPr lang="en-IN" dirty="0"/>
          </a:p>
        </p:txBody>
      </p:sp>
      <p:sp>
        <p:nvSpPr>
          <p:cNvPr id="12" name="TextBox 11">
            <a:extLst>
              <a:ext uri="{FF2B5EF4-FFF2-40B4-BE49-F238E27FC236}">
                <a16:creationId xmlns:a16="http://schemas.microsoft.com/office/drawing/2014/main" id="{D7A147B4-E7C0-8D93-9F7C-C1B9EDA166DC}"/>
              </a:ext>
            </a:extLst>
          </p:cNvPr>
          <p:cNvSpPr txBox="1"/>
          <p:nvPr/>
        </p:nvSpPr>
        <p:spPr>
          <a:xfrm>
            <a:off x="1172560" y="1916042"/>
            <a:ext cx="5182914" cy="307777"/>
          </a:xfrm>
          <a:prstGeom prst="rect">
            <a:avLst/>
          </a:prstGeom>
          <a:noFill/>
        </p:spPr>
        <p:txBody>
          <a:bodyPr wrap="square">
            <a:spAutoFit/>
          </a:bodyPr>
          <a:lstStyle/>
          <a:p>
            <a:r>
              <a:rPr lang="en-IN" b="1" u="sng" dirty="0">
                <a:effectLst>
                  <a:outerShdw blurRad="38100" dist="38100" dir="2700000" algn="tl">
                    <a:srgbClr val="000000">
                      <a:alpha val="43137"/>
                    </a:srgbClr>
                  </a:outerShdw>
                </a:effectLst>
              </a:rPr>
              <a:t>1. Sensor Selection:</a:t>
            </a:r>
          </a:p>
        </p:txBody>
      </p:sp>
      <p:sp>
        <p:nvSpPr>
          <p:cNvPr id="16" name="TextBox 15">
            <a:extLst>
              <a:ext uri="{FF2B5EF4-FFF2-40B4-BE49-F238E27FC236}">
                <a16:creationId xmlns:a16="http://schemas.microsoft.com/office/drawing/2014/main" id="{B12A0AD0-956D-8DCF-611F-D138E5F28FF9}"/>
              </a:ext>
            </a:extLst>
          </p:cNvPr>
          <p:cNvSpPr txBox="1"/>
          <p:nvPr/>
        </p:nvSpPr>
        <p:spPr>
          <a:xfrm>
            <a:off x="1468162" y="2442628"/>
            <a:ext cx="3651690" cy="954107"/>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a. </a:t>
            </a:r>
            <a:r>
              <a:rPr lang="en-US" b="1" u="sng" dirty="0">
                <a:solidFill>
                  <a:schemeClr val="accent5"/>
                </a:solidFill>
                <a:effectLst>
                  <a:outerShdw blurRad="38100" dist="38100" dir="2700000" algn="tl">
                    <a:srgbClr val="000000">
                      <a:alpha val="43137"/>
                    </a:srgbClr>
                  </a:outerShdw>
                </a:effectLst>
              </a:rPr>
              <a:t>GPS Sensors:</a:t>
            </a:r>
          </a:p>
          <a:p>
            <a:r>
              <a:rPr lang="en-US" dirty="0">
                <a:solidFill>
                  <a:schemeClr val="accent3"/>
                </a:solidFill>
              </a:rPr>
              <a:t>                  Select high-accuracy GPS sensors capable of </a:t>
            </a:r>
            <a:r>
              <a:rPr lang="en-US" dirty="0" err="1">
                <a:solidFill>
                  <a:schemeClr val="accent3"/>
                </a:solidFill>
              </a:rPr>
              <a:t>realtime</a:t>
            </a:r>
            <a:r>
              <a:rPr lang="en-US" dirty="0">
                <a:solidFill>
                  <a:schemeClr val="accent3"/>
                </a:solidFill>
              </a:rPr>
              <a:t> tracking and location data transmission</a:t>
            </a:r>
            <a:r>
              <a:rPr lang="en-US" dirty="0"/>
              <a:t>.</a:t>
            </a:r>
            <a:endParaRPr lang="en-IN" dirty="0"/>
          </a:p>
        </p:txBody>
      </p:sp>
      <p:sp>
        <p:nvSpPr>
          <p:cNvPr id="18" name="TextBox 17">
            <a:extLst>
              <a:ext uri="{FF2B5EF4-FFF2-40B4-BE49-F238E27FC236}">
                <a16:creationId xmlns:a16="http://schemas.microsoft.com/office/drawing/2014/main" id="{8C6A527B-AC70-85A9-5ABD-504D7DFEED6F}"/>
              </a:ext>
            </a:extLst>
          </p:cNvPr>
          <p:cNvSpPr txBox="1"/>
          <p:nvPr/>
        </p:nvSpPr>
        <p:spPr>
          <a:xfrm>
            <a:off x="1468162" y="3615544"/>
            <a:ext cx="3651690" cy="1169551"/>
          </a:xfrm>
          <a:prstGeom prst="rect">
            <a:avLst/>
          </a:prstGeom>
          <a:noFill/>
        </p:spPr>
        <p:txBody>
          <a:bodyPr wrap="square">
            <a:spAutoFit/>
          </a:bodyPr>
          <a:lstStyle/>
          <a:p>
            <a:r>
              <a:rPr lang="en-US" b="1" dirty="0">
                <a:solidFill>
                  <a:schemeClr val="accent5"/>
                </a:solidFill>
                <a:effectLst>
                  <a:outerShdw blurRad="38100" dist="38100" dir="2700000" algn="tl">
                    <a:srgbClr val="000000">
                      <a:alpha val="43137"/>
                    </a:srgbClr>
                  </a:outerShdw>
                </a:effectLst>
              </a:rPr>
              <a:t>b. </a:t>
            </a:r>
            <a:r>
              <a:rPr lang="en-US" b="1" u="sng" dirty="0">
                <a:solidFill>
                  <a:schemeClr val="accent5"/>
                </a:solidFill>
                <a:effectLst>
                  <a:outerShdw blurRad="38100" dist="38100" dir="2700000" algn="tl">
                    <a:srgbClr val="000000">
                      <a:alpha val="43137"/>
                    </a:srgbClr>
                  </a:outerShdw>
                </a:effectLst>
              </a:rPr>
              <a:t>Passenger Counters: </a:t>
            </a:r>
          </a:p>
          <a:p>
            <a:r>
              <a:rPr lang="en-US" dirty="0">
                <a:solidFill>
                  <a:schemeClr val="accent3"/>
                </a:solidFill>
              </a:rPr>
              <a:t>             Choose reliable passenger counting      sensors that accurately record the number of passengers entering and exiting the vehicle</a:t>
            </a:r>
            <a:endParaRPr lang="en-IN" dirty="0">
              <a:solidFill>
                <a:schemeClr val="accent3"/>
              </a:solidFill>
            </a:endParaRPr>
          </a:p>
        </p:txBody>
      </p:sp>
    </p:spTree>
    <p:extLst>
      <p:ext uri="{BB962C8B-B14F-4D97-AF65-F5344CB8AC3E}">
        <p14:creationId xmlns:p14="http://schemas.microsoft.com/office/powerpoint/2010/main" val="296859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B5EA27-1B42-58F8-ACB4-097FCB242FCA}"/>
              </a:ext>
            </a:extLst>
          </p:cNvPr>
          <p:cNvSpPr txBox="1"/>
          <p:nvPr/>
        </p:nvSpPr>
        <p:spPr>
          <a:xfrm>
            <a:off x="1385395" y="299371"/>
            <a:ext cx="5182914" cy="307777"/>
          </a:xfrm>
          <a:prstGeom prst="rect">
            <a:avLst/>
          </a:prstGeom>
          <a:noFill/>
        </p:spPr>
        <p:txBody>
          <a:bodyPr wrap="square">
            <a:spAutoFit/>
          </a:bodyPr>
          <a:lstStyle/>
          <a:p>
            <a:r>
              <a:rPr lang="en-IN" b="1" u="sng" dirty="0">
                <a:solidFill>
                  <a:schemeClr val="accent5"/>
                </a:solidFill>
                <a:effectLst>
                  <a:outerShdw blurRad="38100" dist="38100" dir="2700000" algn="tl">
                    <a:srgbClr val="000000">
                      <a:alpha val="43137"/>
                    </a:srgbClr>
                  </a:outerShdw>
                </a:effectLst>
              </a:rPr>
              <a:t>2. Vehicle Assessment:</a:t>
            </a:r>
          </a:p>
        </p:txBody>
      </p:sp>
      <p:sp>
        <p:nvSpPr>
          <p:cNvPr id="7" name="TextBox 6">
            <a:extLst>
              <a:ext uri="{FF2B5EF4-FFF2-40B4-BE49-F238E27FC236}">
                <a16:creationId xmlns:a16="http://schemas.microsoft.com/office/drawing/2014/main" id="{5069BF90-BDBA-9003-2176-1698506A1070}"/>
              </a:ext>
            </a:extLst>
          </p:cNvPr>
          <p:cNvSpPr txBox="1"/>
          <p:nvPr/>
        </p:nvSpPr>
        <p:spPr>
          <a:xfrm>
            <a:off x="1771649" y="763169"/>
            <a:ext cx="2674227" cy="1384995"/>
          </a:xfrm>
          <a:prstGeom prst="rect">
            <a:avLst/>
          </a:prstGeom>
          <a:noFill/>
        </p:spPr>
        <p:txBody>
          <a:bodyPr wrap="square">
            <a:spAutoFit/>
          </a:bodyPr>
          <a:lstStyle/>
          <a:p>
            <a:r>
              <a:rPr lang="en-US" b="1" dirty="0">
                <a:effectLst>
                  <a:outerShdw blurRad="38100" dist="38100" dir="2700000" algn="tl">
                    <a:srgbClr val="000000">
                      <a:alpha val="43137"/>
                    </a:srgbClr>
                  </a:outerShdw>
                </a:effectLst>
              </a:rPr>
              <a:t> a. </a:t>
            </a:r>
            <a:r>
              <a:rPr lang="en-US" b="1" u="sng" dirty="0">
                <a:solidFill>
                  <a:schemeClr val="accent5"/>
                </a:solidFill>
                <a:effectLst>
                  <a:outerShdw blurRad="38100" dist="38100" dir="2700000" algn="tl">
                    <a:srgbClr val="000000">
                      <a:alpha val="43137"/>
                    </a:srgbClr>
                  </a:outerShdw>
                </a:effectLst>
              </a:rPr>
              <a:t>Identify Vehicle Types: </a:t>
            </a:r>
          </a:p>
          <a:p>
            <a:r>
              <a:rPr lang="en-US" dirty="0">
                <a:solidFill>
                  <a:schemeClr val="accent3"/>
                </a:solidFill>
              </a:rPr>
              <a:t>                            Determine the types of public transportation vehicles to be equipped with sensors (e.g., buses, trams, trains). b. Sensor Place</a:t>
            </a:r>
            <a:endParaRPr lang="en-IN" dirty="0">
              <a:solidFill>
                <a:schemeClr val="accent3"/>
              </a:solidFill>
            </a:endParaRPr>
          </a:p>
        </p:txBody>
      </p:sp>
      <p:sp>
        <p:nvSpPr>
          <p:cNvPr id="11" name="TextBox 10">
            <a:extLst>
              <a:ext uri="{FF2B5EF4-FFF2-40B4-BE49-F238E27FC236}">
                <a16:creationId xmlns:a16="http://schemas.microsoft.com/office/drawing/2014/main" id="{E8D2CADA-F9C9-30A3-4BB1-9B9230485A39}"/>
              </a:ext>
            </a:extLst>
          </p:cNvPr>
          <p:cNvSpPr txBox="1"/>
          <p:nvPr/>
        </p:nvSpPr>
        <p:spPr>
          <a:xfrm>
            <a:off x="1801209" y="2304185"/>
            <a:ext cx="3430972" cy="1815882"/>
          </a:xfrm>
          <a:prstGeom prst="rect">
            <a:avLst/>
          </a:prstGeom>
          <a:noFill/>
        </p:spPr>
        <p:txBody>
          <a:bodyPr wrap="square">
            <a:spAutoFit/>
          </a:bodyPr>
          <a:lstStyle/>
          <a:p>
            <a:r>
              <a:rPr lang="en-US" b="1" dirty="0">
                <a:effectLst>
                  <a:outerShdw blurRad="38100" dist="38100" dir="2700000" algn="tl">
                    <a:srgbClr val="000000">
                      <a:alpha val="43137"/>
                    </a:srgbClr>
                  </a:outerShdw>
                </a:effectLst>
              </a:rPr>
              <a:t>b. </a:t>
            </a:r>
            <a:r>
              <a:rPr lang="en-US" b="1" u="sng" dirty="0">
                <a:solidFill>
                  <a:schemeClr val="accent5"/>
                </a:solidFill>
                <a:effectLst>
                  <a:outerShdw blurRad="38100" dist="38100" dir="2700000" algn="tl">
                    <a:srgbClr val="000000">
                      <a:alpha val="43137"/>
                    </a:srgbClr>
                  </a:outerShdw>
                </a:effectLst>
              </a:rPr>
              <a:t>Sensor Placement:</a:t>
            </a:r>
          </a:p>
          <a:p>
            <a:r>
              <a:rPr lang="en-US" dirty="0">
                <a:solidFill>
                  <a:schemeClr val="accent3"/>
                </a:solidFill>
              </a:rPr>
              <a:t>                    For each vehicle type, identify optimal sensor placement locations. For GPS sensors, they should have a clear line of sight to the sky for accurate positioning. Passenger counters should be strategically placed near entry/exit points</a:t>
            </a:r>
            <a:endParaRPr lang="en-IN" dirty="0">
              <a:solidFill>
                <a:schemeClr val="accent3"/>
              </a:solidFill>
            </a:endParaRPr>
          </a:p>
        </p:txBody>
      </p:sp>
      <p:pic>
        <p:nvPicPr>
          <p:cNvPr id="15" name="Picture 14">
            <a:extLst>
              <a:ext uri="{FF2B5EF4-FFF2-40B4-BE49-F238E27FC236}">
                <a16:creationId xmlns:a16="http://schemas.microsoft.com/office/drawing/2014/main" id="{8C28A7FD-9421-0728-3E76-42FE27ABBA97}"/>
              </a:ext>
            </a:extLst>
          </p:cNvPr>
          <p:cNvPicPr>
            <a:picLocks noChangeAspect="1"/>
          </p:cNvPicPr>
          <p:nvPr/>
        </p:nvPicPr>
        <p:blipFill>
          <a:blip r:embed="rId2"/>
          <a:stretch>
            <a:fillRect/>
          </a:stretch>
        </p:blipFill>
        <p:spPr>
          <a:xfrm>
            <a:off x="5179956" y="2065226"/>
            <a:ext cx="3845887" cy="216266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9167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09E861-089A-B90D-45BF-C80373DEAF22}"/>
              </a:ext>
            </a:extLst>
          </p:cNvPr>
          <p:cNvSpPr txBox="1"/>
          <p:nvPr/>
        </p:nvSpPr>
        <p:spPr>
          <a:xfrm>
            <a:off x="1749973" y="496440"/>
            <a:ext cx="5218386" cy="523220"/>
          </a:xfrm>
          <a:prstGeom prst="rect">
            <a:avLst/>
          </a:prstGeom>
          <a:noFill/>
        </p:spPr>
        <p:txBody>
          <a:bodyPr wrap="square">
            <a:spAutoFit/>
          </a:bodyPr>
          <a:lstStyle/>
          <a:p>
            <a:r>
              <a:rPr lang="en-US" b="1" u="sng" dirty="0">
                <a:solidFill>
                  <a:schemeClr val="bg1"/>
                </a:solidFill>
                <a:effectLst>
                  <a:outerShdw blurRad="38100" dist="38100" dir="2700000" algn="tl">
                    <a:srgbClr val="000000">
                      <a:alpha val="43137"/>
                    </a:srgbClr>
                  </a:outerShdw>
                </a:effectLst>
              </a:rPr>
              <a:t>Design of a Web-Based Real-Time Transit Information Platform :</a:t>
            </a:r>
            <a:endParaRPr lang="en-IN" b="1" u="sng" dirty="0">
              <a:solidFill>
                <a:schemeClr val="bg1"/>
              </a:solidFill>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969C3C7A-3FE8-2317-7E8E-77D7BFB14C20}"/>
              </a:ext>
            </a:extLst>
          </p:cNvPr>
          <p:cNvSpPr txBox="1"/>
          <p:nvPr/>
        </p:nvSpPr>
        <p:spPr>
          <a:xfrm>
            <a:off x="2081048" y="1166502"/>
            <a:ext cx="5218386" cy="3323987"/>
          </a:xfrm>
          <a:prstGeom prst="rect">
            <a:avLst/>
          </a:prstGeom>
          <a:noFill/>
        </p:spPr>
        <p:txBody>
          <a:bodyPr wrap="square">
            <a:spAutoFit/>
          </a:bodyPr>
          <a:lstStyle/>
          <a:p>
            <a:r>
              <a:rPr lang="en-US" dirty="0">
                <a:solidFill>
                  <a:schemeClr val="accent1">
                    <a:lumMod val="10000"/>
                  </a:schemeClr>
                </a:solidFill>
              </a:rPr>
              <a:t>Creating an effective web-based platform to provide real-time transit information to passengers requires careful planning and consideration of user needs. Here's a design framework for such a platform :</a:t>
            </a:r>
          </a:p>
          <a:p>
            <a:r>
              <a:rPr lang="en-US" dirty="0">
                <a:solidFill>
                  <a:schemeClr val="accent1">
                    <a:lumMod val="10000"/>
                  </a:schemeClr>
                </a:solidFill>
              </a:rPr>
              <a:t>        </a:t>
            </a:r>
            <a:endParaRPr lang="en-US" dirty="0">
              <a:solidFill>
                <a:schemeClr val="tx2"/>
              </a:solidFill>
            </a:endParaRPr>
          </a:p>
          <a:p>
            <a:r>
              <a:rPr lang="en-US" b="1" dirty="0">
                <a:solidFill>
                  <a:schemeClr val="accent1">
                    <a:lumMod val="10000"/>
                  </a:schemeClr>
                </a:solidFill>
                <a:effectLst>
                  <a:outerShdw blurRad="38100" dist="38100" dir="2700000" algn="tl">
                    <a:srgbClr val="000000">
                      <a:alpha val="43137"/>
                    </a:srgbClr>
                  </a:outerShdw>
                </a:effectLst>
              </a:rPr>
              <a:t>     </a:t>
            </a:r>
            <a:r>
              <a:rPr lang="en-IN" b="1" dirty="0">
                <a:solidFill>
                  <a:schemeClr val="accent1">
                    <a:lumMod val="10000"/>
                  </a:schemeClr>
                </a:solidFill>
                <a:effectLst>
                  <a:outerShdw blurRad="38100" dist="38100" dir="2700000" algn="tl">
                    <a:srgbClr val="000000">
                      <a:alpha val="43137"/>
                    </a:srgbClr>
                  </a:outerShdw>
                </a:effectLst>
              </a:rPr>
              <a:t>1. </a:t>
            </a:r>
            <a:r>
              <a:rPr lang="en-IN" b="1" u="sng" dirty="0">
                <a:solidFill>
                  <a:schemeClr val="accent1">
                    <a:lumMod val="10000"/>
                  </a:schemeClr>
                </a:solidFill>
                <a:effectLst>
                  <a:outerShdw blurRad="38100" dist="38100" dir="2700000" algn="tl">
                    <a:srgbClr val="000000">
                      <a:alpha val="43137"/>
                    </a:srgbClr>
                  </a:outerShdw>
                </a:effectLst>
              </a:rPr>
              <a:t>User-Friendly Interface:</a:t>
            </a:r>
          </a:p>
          <a:p>
            <a:r>
              <a:rPr lang="en-IN" b="1" dirty="0">
                <a:solidFill>
                  <a:schemeClr val="tx2"/>
                </a:solidFill>
                <a:effectLst>
                  <a:outerShdw blurRad="38100" dist="38100" dir="2700000" algn="tl">
                    <a:srgbClr val="000000">
                      <a:alpha val="43137"/>
                    </a:srgbClr>
                  </a:outerShdw>
                </a:effectLst>
              </a:rPr>
              <a:t>                              </a:t>
            </a:r>
            <a:r>
              <a:rPr lang="en-US" dirty="0">
                <a:solidFill>
                  <a:schemeClr val="accent5"/>
                </a:solidFill>
              </a:rPr>
              <a:t>• </a:t>
            </a:r>
            <a:r>
              <a:rPr lang="en-US" b="1" u="sng" dirty="0">
                <a:solidFill>
                  <a:schemeClr val="accent5"/>
                </a:solidFill>
                <a:effectLst>
                  <a:outerShdw blurRad="38100" dist="38100" dir="2700000" algn="tl">
                    <a:srgbClr val="000000">
                      <a:alpha val="43137"/>
                    </a:srgbClr>
                  </a:outerShdw>
                </a:effectLst>
              </a:rPr>
              <a:t>Clean and Intuitive Design</a:t>
            </a:r>
            <a:r>
              <a:rPr lang="en-US" dirty="0">
                <a:solidFill>
                  <a:schemeClr val="accent5"/>
                </a:solidFill>
              </a:rPr>
              <a:t>: </a:t>
            </a:r>
          </a:p>
          <a:p>
            <a:r>
              <a:rPr lang="en-US" dirty="0"/>
              <a:t>                                                    </a:t>
            </a:r>
            <a:r>
              <a:rPr lang="en-US" dirty="0">
                <a:solidFill>
                  <a:schemeClr val="accent3"/>
                </a:solidFill>
              </a:rPr>
              <a:t>The platform should have a </a:t>
            </a:r>
            <a:r>
              <a:rPr lang="en-US" dirty="0" err="1">
                <a:solidFill>
                  <a:schemeClr val="accent3"/>
                </a:solidFill>
              </a:rPr>
              <a:t>userfriendly</a:t>
            </a:r>
            <a:r>
              <a:rPr lang="en-US" dirty="0">
                <a:solidFill>
                  <a:schemeClr val="accent3"/>
                </a:solidFill>
              </a:rPr>
              <a:t> and intuitive design with a clear layout, easy navigation, and well-organized </a:t>
            </a:r>
            <a:r>
              <a:rPr lang="en-US" dirty="0" err="1">
                <a:solidFill>
                  <a:schemeClr val="accent3"/>
                </a:solidFill>
              </a:rPr>
              <a:t>informat</a:t>
            </a:r>
            <a:endParaRPr lang="en-US" dirty="0">
              <a:solidFill>
                <a:schemeClr val="accent3"/>
              </a:solidFill>
            </a:endParaRPr>
          </a:p>
          <a:p>
            <a:r>
              <a:rPr lang="en-US" dirty="0">
                <a:solidFill>
                  <a:schemeClr val="accent3"/>
                </a:solidFill>
                <a:effectLst>
                  <a:outerShdw blurRad="38100" dist="38100" dir="2700000" algn="tl">
                    <a:srgbClr val="000000">
                      <a:alpha val="43137"/>
                    </a:srgbClr>
                  </a:outerShdw>
                </a:effectLst>
              </a:rPr>
              <a:t>                               </a:t>
            </a:r>
            <a:r>
              <a:rPr lang="en-US" dirty="0">
                <a:effectLst>
                  <a:outerShdw blurRad="38100" dist="38100" dir="2700000" algn="tl">
                    <a:srgbClr val="000000">
                      <a:alpha val="43137"/>
                    </a:srgbClr>
                  </a:outerShdw>
                </a:effectLst>
              </a:rPr>
              <a:t>• </a:t>
            </a:r>
            <a:r>
              <a:rPr lang="en-US" b="1" u="sng" dirty="0">
                <a:solidFill>
                  <a:schemeClr val="accent5"/>
                </a:solidFill>
                <a:effectLst>
                  <a:outerShdw blurRad="38100" dist="38100" dir="2700000" algn="tl">
                    <a:srgbClr val="000000">
                      <a:alpha val="43137"/>
                    </a:srgbClr>
                  </a:outerShdw>
                </a:effectLst>
              </a:rPr>
              <a:t>Responsive Design: </a:t>
            </a:r>
          </a:p>
          <a:p>
            <a:r>
              <a:rPr lang="en-US" dirty="0"/>
              <a:t>                                                      </a:t>
            </a:r>
            <a:r>
              <a:rPr lang="en-US" dirty="0">
                <a:solidFill>
                  <a:schemeClr val="accent3"/>
                </a:solidFill>
              </a:rPr>
              <a:t>Ensure that the platform is responsive, adapting seamlessly to various screen sizes and devices, including smartphones, tablets, and desktops. </a:t>
            </a:r>
            <a:endParaRPr lang="en-US" b="1" u="sng" dirty="0">
              <a:solidFill>
                <a:schemeClr val="accent3"/>
              </a:solidFill>
              <a:effectLst>
                <a:outerShdw blurRad="38100" dist="38100" dir="2700000" algn="tl">
                  <a:srgbClr val="000000">
                    <a:alpha val="43137"/>
                  </a:srgbClr>
                </a:outerShdw>
              </a:effectLst>
            </a:endParaRPr>
          </a:p>
          <a:p>
            <a:r>
              <a:rPr lang="en-US" dirty="0">
                <a:solidFill>
                  <a:schemeClr val="accent3"/>
                </a:solidFill>
              </a:rPr>
              <a:t>                      </a:t>
            </a:r>
            <a:endParaRPr lang="en-IN" dirty="0">
              <a:solidFill>
                <a:schemeClr val="accent3"/>
              </a:solidFill>
            </a:endParaRPr>
          </a:p>
        </p:txBody>
      </p:sp>
    </p:spTree>
    <p:extLst>
      <p:ext uri="{BB962C8B-B14F-4D97-AF65-F5344CB8AC3E}">
        <p14:creationId xmlns:p14="http://schemas.microsoft.com/office/powerpoint/2010/main" val="3690077954"/>
      </p:ext>
    </p:extLst>
  </p:cSld>
  <p:clrMapOvr>
    <a:masterClrMapping/>
  </p:clrMapOvr>
</p:sld>
</file>

<file path=ppt/theme/theme1.xml><?xml version="1.0" encoding="utf-8"?>
<a:theme xmlns:a="http://schemas.openxmlformats.org/drawingml/2006/main" name="Transport Consulting by Slidesgo">
  <a:themeElements>
    <a:clrScheme name="Simple Light">
      <a:dk1>
        <a:srgbClr val="FFFFFF"/>
      </a:dk1>
      <a:lt1>
        <a:srgbClr val="20124D"/>
      </a:lt1>
      <a:dk2>
        <a:srgbClr val="20124D"/>
      </a:dk2>
      <a:lt2>
        <a:srgbClr val="20124D"/>
      </a:lt2>
      <a:accent1>
        <a:srgbClr val="D9D2E9"/>
      </a:accent1>
      <a:accent2>
        <a:srgbClr val="B4A7D6"/>
      </a:accent2>
      <a:accent3>
        <a:srgbClr val="8C7CC3"/>
      </a:accent3>
      <a:accent4>
        <a:srgbClr val="F6B26B"/>
      </a:accent4>
      <a:accent5>
        <a:srgbClr val="20124D"/>
      </a:accent5>
      <a:accent6>
        <a:srgbClr val="351C75"/>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1414</Words>
  <Application>Microsoft Office PowerPoint</Application>
  <PresentationFormat>On-screen Show (16:9)</PresentationFormat>
  <Paragraphs>112</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Oswald SemiBold</vt:lpstr>
      <vt:lpstr>Wingdings</vt:lpstr>
      <vt:lpstr>Lato</vt:lpstr>
      <vt:lpstr>Oswald</vt:lpstr>
      <vt:lpstr>Arial</vt:lpstr>
      <vt:lpstr>Transport Consulting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ASHRAF ALI M</dc:creator>
  <cp:lastModifiedBy>MOHAMED ASHRAF ALI M</cp:lastModifiedBy>
  <cp:revision>2</cp:revision>
  <dcterms:modified xsi:type="dcterms:W3CDTF">2023-09-29T06:31:35Z</dcterms:modified>
</cp:coreProperties>
</file>