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259" r:id="rId3"/>
    <p:sldId id="260" r:id="rId4"/>
    <p:sldId id="261" r:id="rId5"/>
    <p:sldId id="262" r:id="rId6"/>
    <p:sldId id="295" r:id="rId7"/>
    <p:sldId id="296" r:id="rId8"/>
    <p:sldId id="297" r:id="rId9"/>
    <p:sldId id="263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278" r:id="rId4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Inter-Regular" panose="020B0604020202020204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651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020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00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6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789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830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89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980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722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54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116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12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728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950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155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071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583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890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655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87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124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890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248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3067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84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98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49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37850" y="130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EVALUCION PROCESUAL HITO 3</a:t>
            </a:r>
            <a:endParaRPr sz="6600" dirty="0"/>
          </a:p>
        </p:txBody>
      </p:sp>
      <p:sp>
        <p:nvSpPr>
          <p:cNvPr id="6" name="Google Shape;57;p12">
            <a:extLst>
              <a:ext uri="{FF2B5EF4-FFF2-40B4-BE49-F238E27FC236}">
                <a16:creationId xmlns:a16="http://schemas.microsoft.com/office/drawing/2014/main" id="{9CB73927-E9F0-725C-54A2-F76A850ED6B8}"/>
              </a:ext>
            </a:extLst>
          </p:cNvPr>
          <p:cNvSpPr txBox="1">
            <a:spLocks/>
          </p:cNvSpPr>
          <p:nvPr/>
        </p:nvSpPr>
        <p:spPr>
          <a:xfrm>
            <a:off x="1037850" y="3910050"/>
            <a:ext cx="2828550" cy="62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US" sz="2400" dirty="0"/>
              <a:t>BASE DE DATOS II</a:t>
            </a:r>
          </a:p>
        </p:txBody>
      </p:sp>
      <p:sp>
        <p:nvSpPr>
          <p:cNvPr id="7" name="Google Shape;57;p12">
            <a:extLst>
              <a:ext uri="{FF2B5EF4-FFF2-40B4-BE49-F238E27FC236}">
                <a16:creationId xmlns:a16="http://schemas.microsoft.com/office/drawing/2014/main" id="{63104FE6-A477-2F14-1B7C-168A592B03EE}"/>
              </a:ext>
            </a:extLst>
          </p:cNvPr>
          <p:cNvSpPr txBox="1">
            <a:spLocks/>
          </p:cNvSpPr>
          <p:nvPr/>
        </p:nvSpPr>
        <p:spPr>
          <a:xfrm>
            <a:off x="4826250" y="3910050"/>
            <a:ext cx="3452700" cy="62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US" sz="2400" dirty="0"/>
              <a:t>NILBER MAYTA CUNO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99;p18">
            <a:extLst>
              <a:ext uri="{FF2B5EF4-FFF2-40B4-BE49-F238E27FC236}">
                <a16:creationId xmlns:a16="http://schemas.microsoft.com/office/drawing/2014/main" id="{57E0776D-02D2-8D49-FA2C-2A5720D03ADE}"/>
              </a:ext>
            </a:extLst>
          </p:cNvPr>
          <p:cNvSpPr txBox="1">
            <a:spLocks/>
          </p:cNvSpPr>
          <p:nvPr/>
        </p:nvSpPr>
        <p:spPr>
          <a:xfrm>
            <a:off x="4678537" y="467598"/>
            <a:ext cx="4055063" cy="1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 modificar una función usamos la clausula “créate </a:t>
            </a:r>
            <a:r>
              <a:rPr lang="es-MX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replace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F556E6-3A2B-2E53-4BED-DB1339E8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3" y="575095"/>
            <a:ext cx="4201581" cy="1366200"/>
          </a:xfrm>
          <a:prstGeom prst="rect">
            <a:avLst/>
          </a:prstGeom>
        </p:spPr>
      </p:pic>
      <p:sp>
        <p:nvSpPr>
          <p:cNvPr id="7" name="Google Shape;99;p18">
            <a:extLst>
              <a:ext uri="{FF2B5EF4-FFF2-40B4-BE49-F238E27FC236}">
                <a16:creationId xmlns:a16="http://schemas.microsoft.com/office/drawing/2014/main" id="{B57D0451-9D80-8EFF-CFBB-410E33C67F54}"/>
              </a:ext>
            </a:extLst>
          </p:cNvPr>
          <p:cNvSpPr txBox="1">
            <a:spLocks/>
          </p:cNvSpPr>
          <p:nvPr/>
        </p:nvSpPr>
        <p:spPr>
          <a:xfrm>
            <a:off x="546976" y="3202205"/>
            <a:ext cx="4055063" cy="1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 para eliminar la función usamos el “</a:t>
            </a:r>
            <a:r>
              <a:rPr lang="es-MX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drop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funcion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9F37970-F422-429B-CC0D-EA25E3600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39" y="2160482"/>
            <a:ext cx="3902068" cy="3500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2B90D7E-C474-3EC7-B89D-C8B74ABA6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518" y="2099269"/>
            <a:ext cx="2568163" cy="47248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5BC8F4C-D2A4-0657-1497-E09E44EAB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815" y="3491705"/>
            <a:ext cx="3272504" cy="3936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8667247-351A-08B1-AE62-0E4489354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5695" y="4067932"/>
            <a:ext cx="3520745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8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621074" y="553200"/>
            <a:ext cx="6450126" cy="11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800" b="1" dirty="0"/>
              <a:t>5. Para qué sirve la función CONCAT y como funciona en MYSQL</a:t>
            </a:r>
            <a:endParaRPr sz="2800"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4019FEE5-0F86-E7A5-D9B4-30A34EB9455F}"/>
              </a:ext>
            </a:extLst>
          </p:cNvPr>
          <p:cNvSpPr txBox="1">
            <a:spLocks/>
          </p:cNvSpPr>
          <p:nvPr/>
        </p:nvSpPr>
        <p:spPr>
          <a:xfrm>
            <a:off x="1499274" y="2571750"/>
            <a:ext cx="6693725" cy="23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sz="24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La función CONCAT nos sierve para poder concatenar cadenas de texto, es decir que tiene la capacidad de unir varias cadenas de texto en una sola.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A2A136-840B-DD4C-5B0D-CF64D47ED2C3}"/>
              </a:ext>
            </a:extLst>
          </p:cNvPr>
          <p:cNvSpPr txBox="1"/>
          <p:nvPr/>
        </p:nvSpPr>
        <p:spPr>
          <a:xfrm>
            <a:off x="1621075" y="165846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○ ¿Crear una función que muestre el uso de las función CONCAT? </a:t>
            </a:r>
          </a:p>
          <a:p>
            <a:r>
              <a:rPr lang="es-MX" dirty="0">
                <a:solidFill>
                  <a:schemeClr val="bg1"/>
                </a:solidFill>
              </a:rPr>
              <a:t>○ La función debe concatenar 3 cadenas.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81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E71B8A-616A-DBE4-03DD-09FFF3B73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23" y="806296"/>
            <a:ext cx="5662151" cy="14707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2522E65-280E-7523-67FC-66B185E12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888" y="2725436"/>
            <a:ext cx="5098222" cy="28196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CA6F826-C99C-DD3B-7609-1DE593B83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612" y="3587047"/>
            <a:ext cx="505249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6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0250" y="1235678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6. Para qué sirve la función SUBSTRING y como funciona en MYSQL </a:t>
            </a:r>
            <a:endParaRPr b="1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7664F1-4C96-17B9-DA5F-AA6BC84AC142}"/>
              </a:ext>
            </a:extLst>
          </p:cNvPr>
          <p:cNvSpPr txBox="1"/>
          <p:nvPr/>
        </p:nvSpPr>
        <p:spPr>
          <a:xfrm>
            <a:off x="1344600" y="3027791"/>
            <a:ext cx="633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spcBef>
                <a:spcPts val="600"/>
              </a:spcBef>
              <a:buSzPts val="2400"/>
            </a:pPr>
            <a:r>
              <a:rPr lang="es-MX" sz="2400" dirty="0">
                <a:latin typeface="Inter-Regular" panose="020B0604020202020204" charset="0"/>
                <a:ea typeface="Inter-Regular" panose="020B0604020202020204" charset="0"/>
              </a:rPr>
              <a:t>La función SUBSTRING nos ayuda a extraer una parte de una cadena de texto o mejor dicho sacar un sub texto de una cadena de texto.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3123E0-0218-F09A-5481-693FB342A653}"/>
              </a:ext>
            </a:extLst>
          </p:cNvPr>
          <p:cNvSpPr txBox="1"/>
          <p:nvPr/>
        </p:nvSpPr>
        <p:spPr>
          <a:xfrm>
            <a:off x="1369800" y="1745109"/>
            <a:ext cx="6404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Inter-Regular" panose="020B0604020202020204" charset="0"/>
                <a:ea typeface="Inter-Regular" panose="020B0604020202020204" charset="0"/>
              </a:rPr>
              <a:t>○ Crear una función que muestre el uso de las función SUBSTRING</a:t>
            </a:r>
          </a:p>
          <a:p>
            <a:r>
              <a:rPr lang="es-MX" dirty="0">
                <a:latin typeface="Inter-Regular" panose="020B0604020202020204" charset="0"/>
                <a:ea typeface="Inter-Regular" panose="020B0604020202020204" charset="0"/>
              </a:rPr>
              <a:t>○ La función recibe un nombre completo. </a:t>
            </a:r>
          </a:p>
          <a:p>
            <a:r>
              <a:rPr lang="es-MX" dirty="0">
                <a:latin typeface="Inter-Regular" panose="020B0604020202020204" charset="0"/>
                <a:ea typeface="Inter-Regular" panose="020B0604020202020204" charset="0"/>
              </a:rPr>
              <a:t>	■ INPUT: Ximena Condori Mar </a:t>
            </a:r>
          </a:p>
          <a:p>
            <a:r>
              <a:rPr lang="es-MX" dirty="0">
                <a:latin typeface="Inter-Regular" panose="020B0604020202020204" charset="0"/>
                <a:ea typeface="Inter-Regular" panose="020B0604020202020204" charset="0"/>
              </a:rPr>
              <a:t>○ La función solo retorna el nombre. </a:t>
            </a:r>
          </a:p>
          <a:p>
            <a:r>
              <a:rPr lang="es-MX" dirty="0">
                <a:latin typeface="Inter-Regular" panose="020B0604020202020204" charset="0"/>
                <a:ea typeface="Inter-Regular" panose="020B0604020202020204" charset="0"/>
              </a:rPr>
              <a:t>	■ OUTPUT: Ximena </a:t>
            </a:r>
            <a:endParaRPr lang="es-BO" dirty="0">
              <a:latin typeface="Inter-Regular" panose="020B0604020202020204" charset="0"/>
              <a:ea typeface="Inter-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36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8077E4-0E3F-347B-DE20-81E50451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58" y="505642"/>
            <a:ext cx="4095271" cy="17119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EFB36AE-F3D1-4ECA-3D8E-9D488F160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520" y="2688467"/>
            <a:ext cx="4575014" cy="4140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06ED8AA-1F95-B618-942D-3E103F501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665" y="3573408"/>
            <a:ext cx="4570921" cy="6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9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722178" y="375090"/>
            <a:ext cx="7075421" cy="8741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bg1"/>
                </a:solidFill>
              </a:rPr>
              <a:t>7. Para qué sirve la función STRCMP y como funciona en MYSQL </a:t>
            </a:r>
            <a:endParaRPr lang="es-BO" sz="4400" dirty="0">
              <a:solidFill>
                <a:schemeClr val="bg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" name="Google Shape;99;p18">
            <a:extLst>
              <a:ext uri="{FF2B5EF4-FFF2-40B4-BE49-F238E27FC236}">
                <a16:creationId xmlns:a16="http://schemas.microsoft.com/office/drawing/2014/main" id="{31535449-F1B3-8313-788E-7901EBFD6580}"/>
              </a:ext>
            </a:extLst>
          </p:cNvPr>
          <p:cNvSpPr txBox="1">
            <a:spLocks/>
          </p:cNvSpPr>
          <p:nvPr/>
        </p:nvSpPr>
        <p:spPr>
          <a:xfrm>
            <a:off x="651619" y="1924952"/>
            <a:ext cx="4836701" cy="306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 función nos ayuda a comparar cadenas de texto devolviéndonos un valor de tipo  booleano que en este caso es representado con 0 como verdadero(true) y 1 o -1 como falso (false)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E28090-9C95-87ED-B376-1FDD19DC13B5}"/>
              </a:ext>
            </a:extLst>
          </p:cNvPr>
          <p:cNvSpPr txBox="1"/>
          <p:nvPr/>
        </p:nvSpPr>
        <p:spPr>
          <a:xfrm>
            <a:off x="590870" y="1271751"/>
            <a:ext cx="65803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2">
                    <a:lumMod val="75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○ ¿Crear una función que muestre el uso de las función STRCMP? </a:t>
            </a:r>
          </a:p>
          <a:p>
            <a:r>
              <a:rPr lang="es-MX" dirty="0">
                <a:solidFill>
                  <a:schemeClr val="tx2">
                    <a:lumMod val="75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○ La función debe comparar 3 cadenas. Y deberá determinar si dos de ellas son iguales.</a:t>
            </a:r>
            <a:endParaRPr lang="es-BO" dirty="0">
              <a:solidFill>
                <a:schemeClr val="tx2">
                  <a:lumMod val="75000"/>
                </a:schemeClr>
              </a:solidFill>
              <a:latin typeface="Inter-Regular" panose="020B0604020202020204" charset="0"/>
              <a:ea typeface="Inter-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46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8BF82B-95B8-2C87-9150-B14F3BE3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73" y="284830"/>
            <a:ext cx="7270110" cy="2370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8DC32-C55C-2CC2-A34D-0B68B9063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24" y="2780644"/>
            <a:ext cx="4686706" cy="2514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BC7EEC-E3FF-C7A6-2D20-615AFAEAB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371" y="3157241"/>
            <a:ext cx="4663844" cy="5639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DCB9C0A-46A2-313B-441C-95319A214E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293" y="3872128"/>
            <a:ext cx="4770533" cy="27434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EEC961C-3D6E-97AE-EA7F-D568139E4D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499" y="4294977"/>
            <a:ext cx="4694327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0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0250" y="1235678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8. Para qué sirve la función CHAR_LENGTH y LOCATE y como funciona en MYSQL</a:t>
            </a:r>
            <a:endParaRPr b="1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7664F1-4C96-17B9-DA5F-AA6BC84AC142}"/>
              </a:ext>
            </a:extLst>
          </p:cNvPr>
          <p:cNvSpPr txBox="1"/>
          <p:nvPr/>
        </p:nvSpPr>
        <p:spPr>
          <a:xfrm>
            <a:off x="1150200" y="2408591"/>
            <a:ext cx="633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spcBef>
                <a:spcPts val="600"/>
              </a:spcBef>
              <a:buSzPts val="2400"/>
            </a:pPr>
            <a:r>
              <a:rPr lang="es-MX" sz="2400" dirty="0">
                <a:latin typeface="Inter-Regular" panose="020B0604020202020204" charset="0"/>
                <a:ea typeface="Inter-Regular" panose="020B0604020202020204" charset="0"/>
              </a:rPr>
              <a:t>La función CHAR_LENGTH nos sirve para obtener la longitud de una cadena de texto mientras que el locate nos proporciona la posición donde se encuentra una sub cadena.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3123E0-0218-F09A-5481-693FB342A653}"/>
              </a:ext>
            </a:extLst>
          </p:cNvPr>
          <p:cNvSpPr txBox="1"/>
          <p:nvPr/>
        </p:nvSpPr>
        <p:spPr>
          <a:xfrm>
            <a:off x="1085400" y="1781109"/>
            <a:ext cx="640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/>
                </a:solidFill>
                <a:latin typeface="Inter-Regular" panose="020B0604020202020204" charset="0"/>
                <a:ea typeface="Inter-Regular" panose="020B0604020202020204" charset="0"/>
              </a:rPr>
              <a:t>○ ¿Crear una función que muestre el uso de ambas funciones?</a:t>
            </a:r>
            <a:endParaRPr lang="es-BO" dirty="0">
              <a:solidFill>
                <a:schemeClr val="tx1"/>
              </a:solidFill>
              <a:latin typeface="Inter-Regular" panose="020B0604020202020204" charset="0"/>
              <a:ea typeface="Inter-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9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0F91B8-24FF-59BE-1FCE-5FABF6C36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1" y="625007"/>
            <a:ext cx="4923893" cy="36661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07DC61-A902-F467-42BE-62CF4DC95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345" y="1810028"/>
            <a:ext cx="2903344" cy="2506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42CE1BC-D414-1D55-D004-B311B051B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832" y="2846701"/>
            <a:ext cx="3021968" cy="4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546858" y="238950"/>
            <a:ext cx="6781326" cy="11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800" b="1" dirty="0"/>
              <a:t>9. ¿Cual es la diferencia entre las funciones de agregación y funciones creados por el DBA? Es decir funciones creadas por el usuario.</a:t>
            </a:r>
            <a:endParaRPr sz="4400"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4019FEE5-0F86-E7A5-D9B4-30A34EB9455F}"/>
              </a:ext>
            </a:extLst>
          </p:cNvPr>
          <p:cNvSpPr txBox="1">
            <a:spLocks/>
          </p:cNvSpPr>
          <p:nvPr/>
        </p:nvSpPr>
        <p:spPr>
          <a:xfrm>
            <a:off x="1441674" y="2398001"/>
            <a:ext cx="6828910" cy="23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sz="24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Las funciones de agregación son funciones que ya están dentro de SQL como ser el </a:t>
            </a:r>
            <a:r>
              <a:rPr lang="es-MX" sz="2400" b="1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cont</a:t>
            </a:r>
            <a:r>
              <a:rPr lang="es-MX" sz="24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, </a:t>
            </a:r>
            <a:r>
              <a:rPr lang="es-MX" sz="2400" b="1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concat</a:t>
            </a:r>
            <a:r>
              <a:rPr lang="es-MX" sz="24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, etc. Mientras que las funciones creados por el DBA son funciones que uno mismo crea para el manejo de datos.</a:t>
            </a:r>
          </a:p>
        </p:txBody>
      </p:sp>
    </p:spTree>
    <p:extLst>
      <p:ext uri="{BB962C8B-B14F-4D97-AF65-F5344CB8AC3E}">
        <p14:creationId xmlns:p14="http://schemas.microsoft.com/office/powerpoint/2010/main" val="14653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PARTE TEORICA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5A6DB-5F25-799F-A03E-FC25BA673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MANEJO DE CONCEPTOS</a:t>
            </a:r>
            <a:endParaRPr lang="es-BO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2650" y="1805489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10.¿Busque y defina a qué se referirá cuando se habla de parámetros de entrada y salida en MySQL? </a:t>
            </a:r>
            <a:endParaRPr b="1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56DB3C-7ADC-FE24-64B9-9BC2F06AC0D1}"/>
              </a:ext>
            </a:extLst>
          </p:cNvPr>
          <p:cNvSpPr txBox="1"/>
          <p:nvPr/>
        </p:nvSpPr>
        <p:spPr>
          <a:xfrm>
            <a:off x="838800" y="22639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/>
                </a:solidFill>
                <a:latin typeface="Inter-Regular" panose="020B0604020202020204" charset="0"/>
                <a:ea typeface="Inter-Regular" panose="020B0604020202020204" charset="0"/>
              </a:rPr>
              <a:t>○ Es decir IN INOUT, etc. </a:t>
            </a:r>
            <a:endParaRPr lang="es-BO" dirty="0">
              <a:solidFill>
                <a:schemeClr val="tx1"/>
              </a:solidFill>
              <a:latin typeface="Inter-Regular" panose="020B0604020202020204" charset="0"/>
              <a:ea typeface="Inter-Regular" panose="020B060402020202020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6D69F2-D731-69B6-B837-95D16EDE67F6}"/>
              </a:ext>
            </a:extLst>
          </p:cNvPr>
          <p:cNvSpPr txBox="1"/>
          <p:nvPr/>
        </p:nvSpPr>
        <p:spPr>
          <a:xfrm>
            <a:off x="1107000" y="2633934"/>
            <a:ext cx="633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spcBef>
                <a:spcPts val="600"/>
              </a:spcBef>
              <a:buSzPts val="2400"/>
            </a:pPr>
            <a:r>
              <a:rPr lang="es-MX" sz="2400" dirty="0">
                <a:latin typeface="Inter-Regular" panose="020B0604020202020204" charset="0"/>
                <a:ea typeface="Inter-Regular" panose="020B0604020202020204" charset="0"/>
              </a:rPr>
              <a:t>Los parámetros de entrada son aquellos que entran dentro de una función, mientras que los de salida son aquellos que nos retorna la función.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414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PARTE PRACTICA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54543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635475" y="711600"/>
            <a:ext cx="5654700" cy="11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11. Crear la siguiente Base de datos y sus registros.</a:t>
            </a:r>
            <a:endParaRPr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26A180-83B3-D6F7-29D4-46BCE053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33" y="1950521"/>
            <a:ext cx="3069267" cy="28437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16EF00-120B-3CEA-5F0C-9B23A19B3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901" y="1773481"/>
            <a:ext cx="2775699" cy="30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7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F53D5F4-FB1E-0D72-5787-8E7E6FAF62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23</a:t>
            </a:fld>
            <a:endParaRPr lang="es-B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EF1553-FB3F-8554-9AEC-765B275D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1" y="356668"/>
            <a:ext cx="4080309" cy="19902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86EDDC-228D-D466-965B-22C4AD37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7" y="3217438"/>
            <a:ext cx="4002916" cy="10702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F7BB6E-0A4A-1888-E36D-755ED1E2B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33" y="1881455"/>
            <a:ext cx="4002916" cy="17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63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228387F-DCEB-65CE-E672-57FF86D0C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24</a:t>
            </a:fld>
            <a:endParaRPr lang="es-B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A63CA3-6F35-2690-2793-388B82C3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78" y="733681"/>
            <a:ext cx="5733444" cy="13291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D921F6-4DE6-AFFF-09FD-51D44E12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653" y="2571749"/>
            <a:ext cx="3802347" cy="16925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7C77282-ECF9-7392-2A6F-E5C140F2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0" y="2571750"/>
            <a:ext cx="4265906" cy="16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16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D93C9E-0B3C-64CC-2B45-A3B42F5D3B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25</a:t>
            </a:fld>
            <a:endParaRPr lang="es-B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1D8D1D-22DB-A9EB-C63A-44FC85D9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63" y="928998"/>
            <a:ext cx="7552074" cy="13412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F0ADCF-CF5E-2C7B-32DB-608199702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63" y="2773350"/>
            <a:ext cx="3869637" cy="12371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DDE6BFE-D60C-83D8-0FCA-D967A0B01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1020"/>
            <a:ext cx="3756184" cy="17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2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3E56782-AF1D-A80F-55F6-A478ECC47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26</a:t>
            </a:fld>
            <a:endParaRPr lang="es-B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4CD2CD-6ABE-ACDE-01AA-B305D361B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08" y="403233"/>
            <a:ext cx="8248984" cy="11281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9E4AF3-F715-D50F-55D0-90BD72725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8" y="1906017"/>
            <a:ext cx="4909993" cy="12486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B19F90-2C5F-5BA1-54EB-8875CFCAC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405" y="3363719"/>
            <a:ext cx="4674129" cy="15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9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50" y="957648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12.Crear una función que genere la serie Fibonacci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C502AF-9041-6217-B1F8-165FC1F38096}"/>
              </a:ext>
            </a:extLst>
          </p:cNvPr>
          <p:cNvSpPr txBox="1"/>
          <p:nvPr/>
        </p:nvSpPr>
        <p:spPr>
          <a:xfrm>
            <a:off x="1037850" y="1771407"/>
            <a:ext cx="6735600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2400" dirty="0">
                <a:latin typeface="Inter-Regular" panose="020B0604020202020204" charset="0"/>
                <a:ea typeface="Inter-Regular" panose="020B0604020202020204" charset="0"/>
              </a:rPr>
              <a:t>○ La función recibe un límite(</a:t>
            </a:r>
            <a:r>
              <a:rPr lang="es-MX" sz="2400" dirty="0" err="1">
                <a:latin typeface="Inter-Regular" panose="020B0604020202020204" charset="0"/>
                <a:ea typeface="Inter-Regular" panose="020B0604020202020204" charset="0"/>
              </a:rPr>
              <a:t>number</a:t>
            </a:r>
            <a:r>
              <a:rPr lang="es-MX" sz="2400" dirty="0">
                <a:latin typeface="Inter-Regular" panose="020B0604020202020204" charset="0"/>
                <a:ea typeface="Inter-Regular" panose="020B0604020202020204" charset="0"/>
              </a:rPr>
              <a:t>)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2400" dirty="0">
                <a:latin typeface="Inter-Regular" panose="020B0604020202020204" charset="0"/>
                <a:ea typeface="Inter-Regular" panose="020B0604020202020204" charset="0"/>
              </a:rPr>
              <a:t>○ La función debe de retornar una cadena.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2400" dirty="0">
                <a:latin typeface="Inter-Regular" panose="020B0604020202020204" charset="0"/>
                <a:ea typeface="Inter-Regular" panose="020B0604020202020204" charset="0"/>
              </a:rPr>
              <a:t>○ Ejemplo para n=7. OUTPUT: 0, 1, 1, 2, 3, 5, 8,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2400" dirty="0">
                <a:latin typeface="Inter-Regular" panose="020B0604020202020204" charset="0"/>
                <a:ea typeface="Inter-Regular" panose="020B0604020202020204" charset="0"/>
              </a:rPr>
              <a:t>○ Adjuntar el código SQL generado y una imagen de su correcto funcionamiento.</a:t>
            </a:r>
          </a:p>
        </p:txBody>
      </p:sp>
    </p:spTree>
    <p:extLst>
      <p:ext uri="{BB962C8B-B14F-4D97-AF65-F5344CB8AC3E}">
        <p14:creationId xmlns:p14="http://schemas.microsoft.com/office/powerpoint/2010/main" val="476986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5B9E18-399C-26A3-4E83-85E43117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313" y="438142"/>
            <a:ext cx="3604572" cy="29568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A5430A-C99E-0A08-94BD-67445A765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85" y="3757250"/>
            <a:ext cx="3353257" cy="3683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A11A4A9-D6CA-B57A-712C-4A63F658D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982" y="3581184"/>
            <a:ext cx="3042333" cy="63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85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722178" y="375090"/>
            <a:ext cx="7075421" cy="8741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bg1"/>
                </a:solidFill>
              </a:rPr>
              <a:t>13.Crear una variable global a nivel BASE DE DATOS.</a:t>
            </a:r>
            <a:endParaRPr lang="es-BO" sz="4400" dirty="0">
              <a:solidFill>
                <a:schemeClr val="bg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" name="Google Shape;99;p18">
            <a:extLst>
              <a:ext uri="{FF2B5EF4-FFF2-40B4-BE49-F238E27FC236}">
                <a16:creationId xmlns:a16="http://schemas.microsoft.com/office/drawing/2014/main" id="{31535449-F1B3-8313-788E-7901EBFD6580}"/>
              </a:ext>
            </a:extLst>
          </p:cNvPr>
          <p:cNvSpPr txBox="1">
            <a:spLocks/>
          </p:cNvSpPr>
          <p:nvPr/>
        </p:nvSpPr>
        <p:spPr>
          <a:xfrm>
            <a:off x="1116670" y="2339874"/>
            <a:ext cx="6280585" cy="306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● Crear una variable global de nombre LIMIT. </a:t>
            </a:r>
          </a:p>
          <a:p>
            <a:pPr marL="0" indent="0">
              <a:buFont typeface="Inter-Regular"/>
              <a:buNone/>
            </a:pPr>
            <a:r>
              <a:rPr lang="es-MX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● Este valor debe almacenar un valor entero. </a:t>
            </a:r>
          </a:p>
          <a:p>
            <a:pPr marL="0" indent="0">
              <a:buFont typeface="Inter-Regular"/>
              <a:buNone/>
            </a:pPr>
            <a:r>
              <a:rPr lang="es-MX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	○ Ejemplo, LIMIT = 7 </a:t>
            </a:r>
          </a:p>
          <a:p>
            <a:pPr marL="0" indent="0">
              <a:buFont typeface="Inter-Regular"/>
              <a:buNone/>
            </a:pPr>
            <a:r>
              <a:rPr lang="es-MX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	○ OUTPUT: 0,1,1,2,3,5,8 </a:t>
            </a:r>
          </a:p>
          <a:p>
            <a:pPr marL="0" indent="0">
              <a:buFont typeface="Inter-Regular"/>
              <a:buNone/>
            </a:pPr>
            <a:r>
              <a:rPr lang="es-MX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● Crear una función que genere la serie Fibonacci hasta ese valor LIMIT. </a:t>
            </a:r>
          </a:p>
          <a:p>
            <a:pPr marL="0" indent="0">
              <a:buFont typeface="Inter-Regular"/>
              <a:buNone/>
            </a:pPr>
            <a:r>
              <a:rPr lang="es-MX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	○ Note que el valor LIMIT debe ser usado en la función </a:t>
            </a:r>
          </a:p>
          <a:p>
            <a:pPr marL="0" indent="0">
              <a:buFont typeface="Inter-Regular"/>
              <a:buNone/>
            </a:pPr>
            <a:r>
              <a:rPr lang="es-MX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	○ La función no recibe ningún parámetro.</a:t>
            </a:r>
            <a:endParaRPr lang="es-MX" sz="1800" dirty="0">
              <a:solidFill>
                <a:schemeClr val="tx1">
                  <a:lumMod val="25000"/>
                  <a:lumOff val="75000"/>
                </a:schemeClr>
              </a:solidFill>
              <a:latin typeface="Inter-Regular" panose="020B0604020202020204" charset="0"/>
              <a:ea typeface="Inter-Regular" panose="020B060402020202020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E28090-9C95-87ED-B376-1FDD19DC13B5}"/>
              </a:ext>
            </a:extLst>
          </p:cNvPr>
          <p:cNvSpPr txBox="1"/>
          <p:nvPr/>
        </p:nvSpPr>
        <p:spPr>
          <a:xfrm>
            <a:off x="590870" y="1271751"/>
            <a:ext cx="65803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lumMod val="25000"/>
                    <a:lumOff val="75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○ Crear una función cualquiera. </a:t>
            </a:r>
          </a:p>
          <a:p>
            <a:r>
              <a:rPr lang="es-MX" dirty="0">
                <a:solidFill>
                  <a:schemeClr val="tx1">
                    <a:lumMod val="25000"/>
                    <a:lumOff val="75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○ La función debe retornar la variable global. </a:t>
            </a:r>
          </a:p>
          <a:p>
            <a:r>
              <a:rPr lang="es-MX" dirty="0">
                <a:solidFill>
                  <a:schemeClr val="tx1">
                    <a:lumMod val="25000"/>
                    <a:lumOff val="75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○ Adjuntar el código SQL generado y una imagen de su correcto funcionamiento. </a:t>
            </a:r>
            <a:endParaRPr lang="es-BO" dirty="0">
              <a:solidFill>
                <a:schemeClr val="tx1">
                  <a:lumMod val="25000"/>
                  <a:lumOff val="75000"/>
                </a:schemeClr>
              </a:solidFill>
              <a:latin typeface="Inter-Regular" panose="020B0604020202020204" charset="0"/>
              <a:ea typeface="Inter-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5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635475" y="711600"/>
            <a:ext cx="5654700" cy="11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1. Defina que es lenguaje procedural en MySQL.</a:t>
            </a:r>
            <a:endParaRPr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4019FEE5-0F86-E7A5-D9B4-30A34EB9455F}"/>
              </a:ext>
            </a:extLst>
          </p:cNvPr>
          <p:cNvSpPr txBox="1">
            <a:spLocks/>
          </p:cNvSpPr>
          <p:nvPr/>
        </p:nvSpPr>
        <p:spPr>
          <a:xfrm>
            <a:off x="1305474" y="2188800"/>
            <a:ext cx="669372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sz="2400" b="1" dirty="0"/>
              <a:t>Es una extensión de MySQL que permite que el propio usuario pueda desarrollar sus propias funciones, procedimientos almacenados y desencadenadores que nos permite un mejor control sobre los datos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BD7B4E4-1D6B-FCD5-C0B7-87FF5BBAF2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30</a:t>
            </a:fld>
            <a:endParaRPr lang="es-B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99D6DF-AD61-2679-7E03-49D14DA2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20" y="479568"/>
            <a:ext cx="1386960" cy="2819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D3AFCF5-A93B-B1DF-A096-6CFB1C09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51" y="1030982"/>
            <a:ext cx="3429297" cy="35664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1D49AF-0D5D-24C6-BA32-D743AEFD0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359" y="1637506"/>
            <a:ext cx="3313394" cy="5791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44003F4-0B2C-D52F-44B9-5AF08C4F4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223" y="2845287"/>
            <a:ext cx="293395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1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50" y="1226263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14.Crear una función no recibe parámetros (Utilizar WHILE, REPEAT o LOOP).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C502AF-9041-6217-B1F8-165FC1F38096}"/>
              </a:ext>
            </a:extLst>
          </p:cNvPr>
          <p:cNvSpPr txBox="1"/>
          <p:nvPr/>
        </p:nvSpPr>
        <p:spPr>
          <a:xfrm>
            <a:off x="1037850" y="1771407"/>
            <a:ext cx="6735600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Previamente deberá de crear una función que obtenga la edad mínima de los estudiantes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	■ La función no recibe ningún parámetro.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	■ La función debe de retornar un número.(LA EDAD 		MÍNIMA).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Si la edad mínima es PAR mostrar todos los pares empezando desde 0 a este ese valor de la edad mínima.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1315D0-A91D-FE7F-177D-8F75CE087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296" y="3966965"/>
            <a:ext cx="424470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47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C502AF-9041-6217-B1F8-165FC1F38096}"/>
              </a:ext>
            </a:extLst>
          </p:cNvPr>
          <p:cNvSpPr txBox="1"/>
          <p:nvPr/>
        </p:nvSpPr>
        <p:spPr>
          <a:xfrm>
            <a:off x="1290900" y="665377"/>
            <a:ext cx="6056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Si la edad mínima es IMPAR mostrar descendentemente todos       los impares hasta el valor 0.</a:t>
            </a:r>
            <a:endParaRPr lang="es-MX" sz="1200" dirty="0">
              <a:latin typeface="Inter-Regular" panose="020B0604020202020204" charset="0"/>
              <a:ea typeface="Inter-Regular" panose="020B060402020202020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2B6CC0-F37F-B163-2CFB-C40A96F62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206" y="1701513"/>
            <a:ext cx="4016088" cy="61727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D009DBE-61A3-14B2-630A-1AC18F8F0673}"/>
              </a:ext>
            </a:extLst>
          </p:cNvPr>
          <p:cNvSpPr txBox="1"/>
          <p:nvPr/>
        </p:nvSpPr>
        <p:spPr>
          <a:xfrm>
            <a:off x="1354650" y="2770147"/>
            <a:ext cx="5583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Retornar la nueva cadena concatenada. </a:t>
            </a:r>
          </a:p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Adjuntar el código SQL generado y una imagen de su correcto funcionamiento. </a:t>
            </a:r>
          </a:p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Nota: Esta función está llamando a otra función, considere eso.</a:t>
            </a:r>
            <a:endParaRPr lang="es-BO" sz="1600" dirty="0">
              <a:latin typeface="Inter-Regular" panose="020B0604020202020204" charset="0"/>
              <a:ea typeface="Inter-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81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C9F1D6-9C06-9F15-DE3E-9CAFD2FD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0" y="1155491"/>
            <a:ext cx="2042337" cy="5410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D3AD8C-89FE-714C-B630-1C02D4787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40" y="2266923"/>
            <a:ext cx="3215919" cy="17222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A69661A-5876-63C4-DB5F-FC4292FDF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599" y="1371397"/>
            <a:ext cx="1623201" cy="28958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393441A-EE58-250D-C1AE-2120D7C72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962" y="2679750"/>
            <a:ext cx="2240474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54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FB4C4B-27EE-E3F2-D5BF-65DCAB60F8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34</a:t>
            </a:fld>
            <a:endParaRPr lang="es-B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B129F7-5372-7231-A569-BC52A4E5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59" y="398467"/>
            <a:ext cx="4160881" cy="41989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863348-E124-B619-48AF-B7BB27EFB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990" y="1673926"/>
            <a:ext cx="1828958" cy="3124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839CBF8-28BD-413F-2ED4-66806D6DB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055" y="2658453"/>
            <a:ext cx="3678829" cy="4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74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657074" y="423600"/>
            <a:ext cx="6723726" cy="11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15.Crear una función que determina cuantas veces se repite las vocales.</a:t>
            </a:r>
            <a:endParaRPr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3CD188-D038-B103-A280-2A1E1EA00AB8}"/>
              </a:ext>
            </a:extLst>
          </p:cNvPr>
          <p:cNvSpPr txBox="1"/>
          <p:nvPr/>
        </p:nvSpPr>
        <p:spPr>
          <a:xfrm>
            <a:off x="1774800" y="1605600"/>
            <a:ext cx="5864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tx1">
                    <a:lumMod val="10000"/>
                    <a:lumOff val="90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○ La función recibe una cadena y retorna un TEXT. </a:t>
            </a:r>
          </a:p>
          <a:p>
            <a:r>
              <a:rPr lang="es-MX" sz="1600" dirty="0">
                <a:solidFill>
                  <a:schemeClr val="tx1">
                    <a:lumMod val="10000"/>
                    <a:lumOff val="90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○ Retornar todas las vocales ordenadas e indicando la cantidad de veces que se repite en la cadena. </a:t>
            </a:r>
          </a:p>
          <a:p>
            <a:r>
              <a:rPr lang="es-MX" sz="1600" dirty="0">
                <a:solidFill>
                  <a:schemeClr val="tx1">
                    <a:lumMod val="10000"/>
                    <a:lumOff val="90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○ Resultado esperado. </a:t>
            </a:r>
            <a:endParaRPr lang="es-BO" sz="1600" dirty="0">
              <a:solidFill>
                <a:schemeClr val="tx1">
                  <a:lumMod val="10000"/>
                  <a:lumOff val="90000"/>
                </a:schemeClr>
              </a:solidFill>
              <a:latin typeface="Inter-Regular" panose="020B0604020202020204" charset="0"/>
              <a:ea typeface="Inter-Regular" panose="020B060402020202020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FE6EBE-0E17-25EE-D509-F4EFAF685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47" y="2876178"/>
            <a:ext cx="4714653" cy="19180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A479B36-4BCF-55D9-339A-FDC399DAC5EC}"/>
              </a:ext>
            </a:extLst>
          </p:cNvPr>
          <p:cNvSpPr txBox="1"/>
          <p:nvPr/>
        </p:nvSpPr>
        <p:spPr>
          <a:xfrm>
            <a:off x="5823334" y="3495486"/>
            <a:ext cx="2779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tx1">
                    <a:lumMod val="10000"/>
                    <a:lumOff val="90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○ Adjuntar el código SQL generado y una imagen de su correcto funcionamiento.</a:t>
            </a:r>
            <a:endParaRPr lang="es-BO" sz="1600" dirty="0">
              <a:solidFill>
                <a:schemeClr val="tx1">
                  <a:lumMod val="10000"/>
                  <a:lumOff val="90000"/>
                </a:schemeClr>
              </a:solidFill>
              <a:latin typeface="Inter-Regular" panose="020B0604020202020204" charset="0"/>
              <a:ea typeface="Inter-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38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3F559E9-50D7-AB46-64DB-787336128A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36</a:t>
            </a:fld>
            <a:endParaRPr lang="es-B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122242-97BC-11EF-9DF1-C8C98DFE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54" y="520639"/>
            <a:ext cx="8116492" cy="41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94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91CFFB2-7961-7DB1-2AA2-80486D8D3E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37</a:t>
            </a:fld>
            <a:endParaRPr lang="es-B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FEA92E-C9B0-5E19-376A-C49FD183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70" y="433161"/>
            <a:ext cx="8283658" cy="27281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626983-FE5E-813F-02D7-0C904B6F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890" y="3355199"/>
            <a:ext cx="4359018" cy="2895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CBF770-43D2-6DDA-B114-29475CC91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994" y="3910627"/>
            <a:ext cx="4724809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18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73050" y="1017463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16.Crear una función que recibe un parámetro INTEGER.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C6EF5B-9977-8A89-B354-0DB552C5DC1B}"/>
              </a:ext>
            </a:extLst>
          </p:cNvPr>
          <p:cNvSpPr txBox="1"/>
          <p:nvPr/>
        </p:nvSpPr>
        <p:spPr>
          <a:xfrm>
            <a:off x="1486108" y="1640859"/>
            <a:ext cx="604218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La función debe de retornar un texto(TEXT) como respuesta. </a:t>
            </a:r>
          </a:p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El parámetro es un valor numérico </a:t>
            </a:r>
            <a:r>
              <a:rPr lang="es-MX" sz="1600" dirty="0" err="1">
                <a:latin typeface="Inter-Regular" panose="020B0604020202020204" charset="0"/>
                <a:ea typeface="Inter-Regular" panose="020B0604020202020204" charset="0"/>
              </a:rPr>
              <a:t>credit_number</a:t>
            </a:r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. </a:t>
            </a:r>
          </a:p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Si es mayor a 50000 es PLATINIUM. 8 </a:t>
            </a:r>
          </a:p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Si es mayor igual a 10000 y menor igual a 50000 es GOLD. </a:t>
            </a:r>
          </a:p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Si es menor a 10000 es SILVER </a:t>
            </a:r>
          </a:p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La función debe retornar indicando si ese cliente es PLATINUM, GOLD o SILVER en base al valor del </a:t>
            </a:r>
            <a:r>
              <a:rPr lang="es-MX" sz="1600" dirty="0" err="1">
                <a:latin typeface="Inter-Regular" panose="020B0604020202020204" charset="0"/>
                <a:ea typeface="Inter-Regular" panose="020B0604020202020204" charset="0"/>
              </a:rPr>
              <a:t>credit_number</a:t>
            </a:r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. </a:t>
            </a:r>
          </a:p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Considere la imagen siguiente: </a:t>
            </a:r>
            <a:endParaRPr lang="es-BO" sz="1600" dirty="0">
              <a:latin typeface="Inter-Regular" panose="020B0604020202020204" charset="0"/>
              <a:ea typeface="Inter-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54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3114DB-C877-FE34-DBDB-5840228F58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39</a:t>
            </a:fld>
            <a:endParaRPr lang="es-B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0BB861A-0DF5-C313-7B6A-7E6E61DA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72" y="791587"/>
            <a:ext cx="5714005" cy="356032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D6380C-1B90-AF01-25FE-C873DD6128F7}"/>
              </a:ext>
            </a:extLst>
          </p:cNvPr>
          <p:cNvSpPr txBox="1"/>
          <p:nvPr/>
        </p:nvSpPr>
        <p:spPr>
          <a:xfrm>
            <a:off x="6476192" y="1286666"/>
            <a:ext cx="22646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Para resolver debe de utilizar la instrucción CASE - WHEN. </a:t>
            </a:r>
          </a:p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Adjuntar el código SQL generado y una imagen de su correcto funcionamiento</a:t>
            </a:r>
            <a:endParaRPr lang="es-BO" sz="1600" dirty="0">
              <a:latin typeface="Inter-Regular" panose="020B0604020202020204" charset="0"/>
              <a:ea typeface="Inter-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7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50" y="957648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 Defina que es una función en MySQL.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C502AF-9041-6217-B1F8-165FC1F38096}"/>
              </a:ext>
            </a:extLst>
          </p:cNvPr>
          <p:cNvSpPr txBox="1"/>
          <p:nvPr/>
        </p:nvSpPr>
        <p:spPr>
          <a:xfrm>
            <a:off x="1465200" y="1627407"/>
            <a:ext cx="565560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spcBef>
                <a:spcPts val="600"/>
              </a:spcBef>
              <a:buSzPts val="2400"/>
            </a:pPr>
            <a:r>
              <a:rPr lang="es-MX" sz="2400" dirty="0">
                <a:latin typeface="Inter-Regular" panose="020B0604020202020204" charset="0"/>
                <a:ea typeface="Inter-Regular" panose="020B0604020202020204" charset="0"/>
              </a:rPr>
              <a:t>Una función dentro de MySQL es una simplificación de un proceso al cual podemos llamar en cualquier momento, estos pueden estar ya integrados en MySQL o podemos agregar mas según nuestras necesidades.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1E35D9-62A3-E81A-3B32-5625A5CD1D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40</a:t>
            </a:fld>
            <a:endParaRPr lang="es-B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CF8AF6-5C5C-16A2-587F-99123843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13" y="623805"/>
            <a:ext cx="5006774" cy="3795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EA46D97-39EF-D6BB-590B-E74C3BD3A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793" y="623805"/>
            <a:ext cx="3132091" cy="7087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8CE51EB-A1EB-3DED-1068-C753C77AB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809" y="1647303"/>
            <a:ext cx="2972058" cy="62489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935F867-8C91-1DEF-0BD9-B2D41B9DE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342" y="2581124"/>
            <a:ext cx="2430991" cy="5715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897C18D-BC99-7403-F91F-67BC06506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2441" y="3461601"/>
            <a:ext cx="2690093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79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722178" y="305371"/>
            <a:ext cx="7640393" cy="8741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bg1"/>
                </a:solidFill>
              </a:rPr>
              <a:t>17. Crear una función que recibe 2 parámetros VARCHAR(20), VARCHAR(20).</a:t>
            </a:r>
            <a:endParaRPr lang="es-BO" sz="4400" dirty="0">
              <a:solidFill>
                <a:schemeClr val="bg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206500" y="1341374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E28090-9C95-87ED-B376-1FDD19DC13B5}"/>
              </a:ext>
            </a:extLst>
          </p:cNvPr>
          <p:cNvSpPr txBox="1"/>
          <p:nvPr/>
        </p:nvSpPr>
        <p:spPr>
          <a:xfrm>
            <a:off x="602330" y="1540898"/>
            <a:ext cx="46430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tx1">
                    <a:lumMod val="10000"/>
                    <a:lumOff val="90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● La función debe de retornar un texto TEXT como respuesta. </a:t>
            </a:r>
          </a:p>
          <a:p>
            <a:r>
              <a:rPr lang="es-MX" sz="1600" dirty="0">
                <a:solidFill>
                  <a:schemeClr val="tx1">
                    <a:lumMod val="10000"/>
                    <a:lumOff val="90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● Si las cadenas fueran “TALLER DBA II” y la segunda cadena fuese “GESTION 2023”. </a:t>
            </a:r>
          </a:p>
          <a:p>
            <a:r>
              <a:rPr lang="es-MX" sz="1600" dirty="0">
                <a:solidFill>
                  <a:schemeClr val="tx1">
                    <a:lumMod val="10000"/>
                    <a:lumOff val="90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● La nueva cadena debería ser “TLLR DB -GSTN 2023”. </a:t>
            </a:r>
          </a:p>
          <a:p>
            <a:r>
              <a:rPr lang="es-MX" sz="1600" dirty="0">
                <a:solidFill>
                  <a:schemeClr val="tx1">
                    <a:lumMod val="10000"/>
                    <a:lumOff val="90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● La nueva cadena es resultado de la concatenación de todos los valores distintos a las vocales. </a:t>
            </a:r>
          </a:p>
          <a:p>
            <a:r>
              <a:rPr lang="es-MX" sz="1600" dirty="0">
                <a:solidFill>
                  <a:schemeClr val="tx1">
                    <a:lumMod val="10000"/>
                    <a:lumOff val="90000"/>
                  </a:schemeClr>
                </a:solidFill>
                <a:latin typeface="Inter-Regular" panose="020B0604020202020204" charset="0"/>
                <a:ea typeface="Inter-Regular" panose="020B0604020202020204" charset="0"/>
              </a:rPr>
              <a:t>● Retornar la nueva cadena concatenada. </a:t>
            </a:r>
            <a:endParaRPr lang="es-BO" sz="1600" dirty="0">
              <a:solidFill>
                <a:schemeClr val="tx1">
                  <a:lumMod val="10000"/>
                  <a:lumOff val="90000"/>
                </a:schemeClr>
              </a:solidFill>
              <a:latin typeface="Inter-Regular" panose="020B0604020202020204" charset="0"/>
              <a:ea typeface="Inter-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86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206500" y="1341374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3B6D18-1D1C-4F0D-A27A-445C90BF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3" y="433326"/>
            <a:ext cx="5707875" cy="40999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63099FF-96C6-6F82-7F9A-48EC9C50C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438" y="1077345"/>
            <a:ext cx="3514446" cy="1936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723388-9A31-B95C-B27C-932EE1CE5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775" y="3026995"/>
            <a:ext cx="3947502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37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73050" y="1017463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18.Crear una función que reciba un parámetro TEXT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C6EF5B-9977-8A89-B354-0DB552C5DC1B}"/>
              </a:ext>
            </a:extLst>
          </p:cNvPr>
          <p:cNvSpPr txBox="1"/>
          <p:nvPr/>
        </p:nvSpPr>
        <p:spPr>
          <a:xfrm>
            <a:off x="973050" y="1547259"/>
            <a:ext cx="72248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En donde este parámetro deberá de recibir una cadena cualquiera y retorna un TEXT de respuesta. </a:t>
            </a:r>
          </a:p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Concatenar N veces la misma cadena reduciendo en uno en cada iteración hasta llegar a una sola letra. </a:t>
            </a:r>
          </a:p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Utilizar REPEAT y retornar la nueva cadena concatenada. ○ Considerar la siguiente imagen:</a:t>
            </a:r>
            <a:endParaRPr lang="es-BO" sz="1200" dirty="0">
              <a:latin typeface="Inter-Regular" panose="020B0604020202020204" charset="0"/>
              <a:ea typeface="Inter-Regular" panose="020B060402020202020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9618DC-DA9D-3947-CE29-926448F2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86" y="3282833"/>
            <a:ext cx="2591025" cy="5639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825FE6-77EF-A5D3-E6A9-84BAB235AC1A}"/>
              </a:ext>
            </a:extLst>
          </p:cNvPr>
          <p:cNvSpPr txBox="1"/>
          <p:nvPr/>
        </p:nvSpPr>
        <p:spPr>
          <a:xfrm>
            <a:off x="1069199" y="4012676"/>
            <a:ext cx="662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latin typeface="Inter-Regular" panose="020B0604020202020204" charset="0"/>
                <a:ea typeface="Inter-Regular" panose="020B0604020202020204" charset="0"/>
              </a:rPr>
              <a:t>○ Adjuntar el código SQL generado y una imagen de su correcto funcionamiento.</a:t>
            </a:r>
            <a:endParaRPr lang="es-BO" sz="1600" dirty="0">
              <a:latin typeface="Inter-Regular" panose="020B0604020202020204" charset="0"/>
              <a:ea typeface="Inter-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93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29FFE6-C05A-0DC7-C9F1-3F22C43BFB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BO" smtClean="0"/>
              <a:t>44</a:t>
            </a:fld>
            <a:endParaRPr lang="es-B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948B81-8D1A-C375-FC1F-B7E41024D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4" y="860863"/>
            <a:ext cx="4290432" cy="31625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87C68F4-A5BE-BA80-112F-2CF9DE9F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134" y="1548557"/>
            <a:ext cx="2408129" cy="2895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1127CAD-55C4-1683-0A10-B74539C55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515" y="2664185"/>
            <a:ext cx="2865368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64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4"/>
          <p:cNvPicPr preferRelativeResize="0"/>
          <p:nvPr/>
        </p:nvPicPr>
        <p:blipFill rotWithShape="1">
          <a:blip r:embed="rId3">
            <a:alphaModFix/>
          </a:blip>
          <a:srcRect l="13033" t="15318" r="12788"/>
          <a:stretch/>
        </p:blipFill>
        <p:spPr>
          <a:xfrm>
            <a:off x="6146325" y="0"/>
            <a:ext cx="299767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4"/>
          <p:cNvSpPr txBox="1">
            <a:spLocks noGrp="1"/>
          </p:cNvSpPr>
          <p:nvPr>
            <p:ph type="ctrTitle" idx="4294967295"/>
          </p:nvPr>
        </p:nvSpPr>
        <p:spPr>
          <a:xfrm>
            <a:off x="1009075" y="2176963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Gracias!</a:t>
            </a:r>
            <a:endParaRPr sz="8800" dirty="0"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ctrTitle" idx="4294967295"/>
          </p:nvPr>
        </p:nvSpPr>
        <p:spPr>
          <a:xfrm>
            <a:off x="729378" y="367787"/>
            <a:ext cx="7075421" cy="1150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bg1"/>
                </a:solidFill>
              </a:rPr>
              <a:t>3. ¿Qué cosas características debe de tener una función? Explique sobre el nombre, el </a:t>
            </a:r>
            <a:r>
              <a:rPr lang="es-MX" sz="2400" dirty="0" err="1">
                <a:solidFill>
                  <a:schemeClr val="bg1"/>
                </a:solidFill>
              </a:rPr>
              <a:t>return</a:t>
            </a:r>
            <a:r>
              <a:rPr lang="es-MX" sz="2400" dirty="0">
                <a:solidFill>
                  <a:schemeClr val="bg1"/>
                </a:solidFill>
              </a:rPr>
              <a:t>, </a:t>
            </a:r>
            <a:r>
              <a:rPr lang="es-MX" sz="2400" dirty="0" err="1">
                <a:solidFill>
                  <a:schemeClr val="bg1"/>
                </a:solidFill>
              </a:rPr>
              <a:t>parametros</a:t>
            </a:r>
            <a:r>
              <a:rPr lang="es-MX" sz="2400" dirty="0">
                <a:solidFill>
                  <a:schemeClr val="bg1"/>
                </a:solidFill>
              </a:rPr>
              <a:t>, etc.</a:t>
            </a:r>
            <a:endParaRPr lang="es-BO" sz="4000" dirty="0">
              <a:solidFill>
                <a:schemeClr val="bg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DC0811-C36B-8345-84BB-0943AD251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37" y="2567839"/>
            <a:ext cx="3384471" cy="500663"/>
          </a:xfrm>
          <a:prstGeom prst="rect">
            <a:avLst/>
          </a:prstGeom>
        </p:spPr>
      </p:pic>
      <p:sp>
        <p:nvSpPr>
          <p:cNvPr id="4" name="Google Shape;99;p18">
            <a:extLst>
              <a:ext uri="{FF2B5EF4-FFF2-40B4-BE49-F238E27FC236}">
                <a16:creationId xmlns:a16="http://schemas.microsoft.com/office/drawing/2014/main" id="{31535449-F1B3-8313-788E-7901EBFD6580}"/>
              </a:ext>
            </a:extLst>
          </p:cNvPr>
          <p:cNvSpPr txBox="1">
            <a:spLocks/>
          </p:cNvSpPr>
          <p:nvPr/>
        </p:nvSpPr>
        <p:spPr>
          <a:xfrm>
            <a:off x="650112" y="3132850"/>
            <a:ext cx="6668064" cy="1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Después se le asigna un nombre mas los parámetros si es necesario</a:t>
            </a:r>
          </a:p>
        </p:txBody>
      </p:sp>
      <p:sp>
        <p:nvSpPr>
          <p:cNvPr id="5" name="Google Shape;99;p18">
            <a:extLst>
              <a:ext uri="{FF2B5EF4-FFF2-40B4-BE49-F238E27FC236}">
                <a16:creationId xmlns:a16="http://schemas.microsoft.com/office/drawing/2014/main" id="{8FC689E8-8D2B-2E2D-9733-106C7DA74CE6}"/>
              </a:ext>
            </a:extLst>
          </p:cNvPr>
          <p:cNvSpPr txBox="1">
            <a:spLocks/>
          </p:cNvSpPr>
          <p:nvPr/>
        </p:nvSpPr>
        <p:spPr>
          <a:xfrm>
            <a:off x="650113" y="1518612"/>
            <a:ext cx="4671600" cy="1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Primero tenemos la creación de la función: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854215-F5DF-42AE-9669-F1C1279C7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36" y="4095271"/>
            <a:ext cx="4559268" cy="502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" name="Google Shape;99;p18">
            <a:extLst>
              <a:ext uri="{FF2B5EF4-FFF2-40B4-BE49-F238E27FC236}">
                <a16:creationId xmlns:a16="http://schemas.microsoft.com/office/drawing/2014/main" id="{31535449-F1B3-8313-788E-7901EBFD6580}"/>
              </a:ext>
            </a:extLst>
          </p:cNvPr>
          <p:cNvSpPr txBox="1">
            <a:spLocks/>
          </p:cNvSpPr>
          <p:nvPr/>
        </p:nvSpPr>
        <p:spPr>
          <a:xfrm>
            <a:off x="637208" y="2536411"/>
            <a:ext cx="6668064" cy="1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 “</a:t>
            </a:r>
            <a:r>
              <a:rPr lang="es-MX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begin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 nos indica el inicio de la función y el “</a:t>
            </a:r>
            <a:r>
              <a:rPr lang="es-MX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 el final </a:t>
            </a:r>
          </a:p>
        </p:txBody>
      </p:sp>
      <p:sp>
        <p:nvSpPr>
          <p:cNvPr id="5" name="Google Shape;99;p18">
            <a:extLst>
              <a:ext uri="{FF2B5EF4-FFF2-40B4-BE49-F238E27FC236}">
                <a16:creationId xmlns:a16="http://schemas.microsoft.com/office/drawing/2014/main" id="{8FC689E8-8D2B-2E2D-9733-106C7DA74CE6}"/>
              </a:ext>
            </a:extLst>
          </p:cNvPr>
          <p:cNvSpPr txBox="1">
            <a:spLocks/>
          </p:cNvSpPr>
          <p:nvPr/>
        </p:nvSpPr>
        <p:spPr>
          <a:xfrm>
            <a:off x="650112" y="408647"/>
            <a:ext cx="4671600" cy="1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Después esta el “</a:t>
            </a:r>
            <a:r>
              <a:rPr lang="es-MX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 mas el tipo de variable que retornara la función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88A8B4-99F6-DC1E-E44D-4DEA8C98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87" y="1834507"/>
            <a:ext cx="2585752" cy="6193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AA56725-6C70-8140-D6E5-3F2E09AC7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41" y="3727526"/>
            <a:ext cx="1891197" cy="6644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7AA3321-9089-00E0-DC00-5D1471A58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739" y="3777608"/>
            <a:ext cx="1227250" cy="6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" name="Google Shape;99;p18">
            <a:extLst>
              <a:ext uri="{FF2B5EF4-FFF2-40B4-BE49-F238E27FC236}">
                <a16:creationId xmlns:a16="http://schemas.microsoft.com/office/drawing/2014/main" id="{31535449-F1B3-8313-788E-7901EBFD6580}"/>
              </a:ext>
            </a:extLst>
          </p:cNvPr>
          <p:cNvSpPr txBox="1">
            <a:spLocks/>
          </p:cNvSpPr>
          <p:nvPr/>
        </p:nvSpPr>
        <p:spPr>
          <a:xfrm>
            <a:off x="637208" y="2536411"/>
            <a:ext cx="6668064" cy="1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 la clausula “set” asignamos valores en procesos</a:t>
            </a:r>
          </a:p>
        </p:txBody>
      </p:sp>
      <p:sp>
        <p:nvSpPr>
          <p:cNvPr id="5" name="Google Shape;99;p18">
            <a:extLst>
              <a:ext uri="{FF2B5EF4-FFF2-40B4-BE49-F238E27FC236}">
                <a16:creationId xmlns:a16="http://schemas.microsoft.com/office/drawing/2014/main" id="{8FC689E8-8D2B-2E2D-9733-106C7DA74CE6}"/>
              </a:ext>
            </a:extLst>
          </p:cNvPr>
          <p:cNvSpPr txBox="1">
            <a:spLocks/>
          </p:cNvSpPr>
          <p:nvPr/>
        </p:nvSpPr>
        <p:spPr>
          <a:xfrm>
            <a:off x="650112" y="408647"/>
            <a:ext cx="7219488" cy="1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 “declare” nos ayuda a declarar variables que podremos usar dentro la función y el “</a:t>
            </a:r>
            <a:r>
              <a:rPr lang="es-MX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defaul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 asigna un valor inicial.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C36BA0-337F-4684-9048-C6A867B7D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664" y="1952238"/>
            <a:ext cx="4182606" cy="5047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125929-BE78-28AC-77E3-4BAB999AE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841" y="3638500"/>
            <a:ext cx="4250994" cy="5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0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" name="Google Shape;99;p18">
            <a:extLst>
              <a:ext uri="{FF2B5EF4-FFF2-40B4-BE49-F238E27FC236}">
                <a16:creationId xmlns:a16="http://schemas.microsoft.com/office/drawing/2014/main" id="{31535449-F1B3-8313-788E-7901EBFD6580}"/>
              </a:ext>
            </a:extLst>
          </p:cNvPr>
          <p:cNvSpPr txBox="1">
            <a:spLocks/>
          </p:cNvSpPr>
          <p:nvPr/>
        </p:nvSpPr>
        <p:spPr>
          <a:xfrm>
            <a:off x="583953" y="1842923"/>
            <a:ext cx="6668064" cy="1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 junto nos quedaría así:</a:t>
            </a:r>
          </a:p>
        </p:txBody>
      </p:sp>
      <p:sp>
        <p:nvSpPr>
          <p:cNvPr id="5" name="Google Shape;99;p18">
            <a:extLst>
              <a:ext uri="{FF2B5EF4-FFF2-40B4-BE49-F238E27FC236}">
                <a16:creationId xmlns:a16="http://schemas.microsoft.com/office/drawing/2014/main" id="{8FC689E8-8D2B-2E2D-9733-106C7DA74CE6}"/>
              </a:ext>
            </a:extLst>
          </p:cNvPr>
          <p:cNvSpPr txBox="1">
            <a:spLocks/>
          </p:cNvSpPr>
          <p:nvPr/>
        </p:nvSpPr>
        <p:spPr>
          <a:xfrm>
            <a:off x="650112" y="408647"/>
            <a:ext cx="7219488" cy="1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Finalmente tenemos el “</a:t>
            </a:r>
            <a:r>
              <a:rPr lang="es-MX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 que será el valor que nos retorna la función.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986F6D-6F02-7455-E55F-C5EEC05F9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26" y="1373629"/>
            <a:ext cx="1721354" cy="4012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6CA23B-12A3-B01C-6ED3-FAA7E4281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983" y="2444580"/>
            <a:ext cx="3802710" cy="15088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1A7B5D-D85D-5C62-EA0F-A9B09902B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618" y="4309538"/>
            <a:ext cx="2949196" cy="342930"/>
          </a:xfrm>
          <a:prstGeom prst="rect">
            <a:avLst/>
          </a:prstGeom>
        </p:spPr>
      </p:pic>
      <p:sp>
        <p:nvSpPr>
          <p:cNvPr id="12" name="Google Shape;99;p18">
            <a:extLst>
              <a:ext uri="{FF2B5EF4-FFF2-40B4-BE49-F238E27FC236}">
                <a16:creationId xmlns:a16="http://schemas.microsoft.com/office/drawing/2014/main" id="{9D12A559-6AD5-5066-C979-6D105AA0C0CA}"/>
              </a:ext>
            </a:extLst>
          </p:cNvPr>
          <p:cNvSpPr txBox="1">
            <a:spLocks/>
          </p:cNvSpPr>
          <p:nvPr/>
        </p:nvSpPr>
        <p:spPr>
          <a:xfrm>
            <a:off x="972256" y="3982942"/>
            <a:ext cx="3723540" cy="1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 para llamar a la función usamos el “</a:t>
            </a:r>
            <a:r>
              <a:rPr lang="es-MX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70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879474" y="1353950"/>
            <a:ext cx="7551725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4. ¿Cómo crear, modificar y cómo eliminar una función? Adjunte un ejemplo de su uso.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99;p18">
            <a:extLst>
              <a:ext uri="{FF2B5EF4-FFF2-40B4-BE49-F238E27FC236}">
                <a16:creationId xmlns:a16="http://schemas.microsoft.com/office/drawing/2014/main" id="{57E0776D-02D2-8D49-FA2C-2A5720D03ADE}"/>
              </a:ext>
            </a:extLst>
          </p:cNvPr>
          <p:cNvSpPr txBox="1">
            <a:spLocks/>
          </p:cNvSpPr>
          <p:nvPr/>
        </p:nvSpPr>
        <p:spPr>
          <a:xfrm>
            <a:off x="1008753" y="2027051"/>
            <a:ext cx="3786447" cy="1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 crear una función usamos la clausula “créate”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CE6566-2B15-66BF-5DB1-CF12BB309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27051"/>
            <a:ext cx="4294241" cy="17282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82FDC98-6BAE-150E-DD0F-078E7F0AF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74" y="4159974"/>
            <a:ext cx="3786447" cy="32054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DDFF062-1D26-2C46-9166-8E2D97BD8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964" y="4064005"/>
            <a:ext cx="2682472" cy="5334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Microsoft Office PowerPoint</Application>
  <PresentationFormat>Presentación en pantalla (16:9)</PresentationFormat>
  <Paragraphs>142</Paragraphs>
  <Slides>45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9" baseType="lpstr">
      <vt:lpstr>Arial</vt:lpstr>
      <vt:lpstr>Calibri</vt:lpstr>
      <vt:lpstr>Inter-Regular</vt:lpstr>
      <vt:lpstr>Joan template</vt:lpstr>
      <vt:lpstr>EVALUCION PROCESUAL HITO 3</vt:lpstr>
      <vt:lpstr>PARTE TEORICA</vt:lpstr>
      <vt:lpstr>Presentación de PowerPoint</vt:lpstr>
      <vt:lpstr>2. Defina que es una función en MySQL.</vt:lpstr>
      <vt:lpstr>3. ¿Qué cosas características debe de tener una función? Explique sobre el nombre, el return, parametros, etc.</vt:lpstr>
      <vt:lpstr>Presentación de PowerPoint</vt:lpstr>
      <vt:lpstr>Presentación de PowerPoint</vt:lpstr>
      <vt:lpstr>Presentación de PowerPoint</vt:lpstr>
      <vt:lpstr>4. ¿Cómo crear, modificar y cómo eliminar una función? Adjunte un ejemplo de su uso.</vt:lpstr>
      <vt:lpstr>Presentación de PowerPoint</vt:lpstr>
      <vt:lpstr>Presentación de PowerPoint</vt:lpstr>
      <vt:lpstr>Presentación de PowerPoint</vt:lpstr>
      <vt:lpstr>6. Para qué sirve la función SUBSTRING y como funciona en MYSQL </vt:lpstr>
      <vt:lpstr>Presentación de PowerPoint</vt:lpstr>
      <vt:lpstr>7. Para qué sirve la función STRCMP y como funciona en MYSQL </vt:lpstr>
      <vt:lpstr>Presentación de PowerPoint</vt:lpstr>
      <vt:lpstr>8. Para qué sirve la función CHAR_LENGTH y LOCATE y como funciona en MYSQL</vt:lpstr>
      <vt:lpstr>Presentación de PowerPoint</vt:lpstr>
      <vt:lpstr>Presentación de PowerPoint</vt:lpstr>
      <vt:lpstr>10.¿Busque y defina a qué se referirá cuando se habla de parámetros de entrada y salida en MySQL? </vt:lpstr>
      <vt:lpstr>PARTE PRACTICA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12.Crear una función que genere la serie Fibonacci</vt:lpstr>
      <vt:lpstr>Presentación de PowerPoint</vt:lpstr>
      <vt:lpstr>13.Crear una variable global a nivel BASE DE DATOS.</vt:lpstr>
      <vt:lpstr>Presentación de PowerPoint</vt:lpstr>
      <vt:lpstr>14.Crear una función no recibe parámetros (Utilizar WHILE, REPEAT o LOOP).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16.Crear una función que recibe un parámetro INTEGER.</vt:lpstr>
      <vt:lpstr>Presentación de PowerPoint</vt:lpstr>
      <vt:lpstr>Presentación de PowerPoint</vt:lpstr>
      <vt:lpstr>17. Crear una función que recibe 2 parámetros VARCHAR(20), VARCHAR(20).</vt:lpstr>
      <vt:lpstr>Presentación de PowerPoint</vt:lpstr>
      <vt:lpstr>18.Crear una función que reciba un parámetro TEXT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EVALUCION PROCESUAL HITO 3</dc:title>
  <dc:creator>Nilber Mayta Cuno</dc:creator>
  <cp:lastModifiedBy>Nilber Mayta Cuno</cp:lastModifiedBy>
  <cp:revision>1</cp:revision>
  <dcterms:modified xsi:type="dcterms:W3CDTF">2023-05-10T06:51:13Z</dcterms:modified>
</cp:coreProperties>
</file>