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8" r:id="rId3"/>
    <p:sldId id="259" r:id="rId4"/>
    <p:sldId id="295" r:id="rId5"/>
    <p:sldId id="296" r:id="rId6"/>
    <p:sldId id="261" r:id="rId7"/>
    <p:sldId id="297" r:id="rId8"/>
    <p:sldId id="298" r:id="rId9"/>
    <p:sldId id="299" r:id="rId10"/>
    <p:sldId id="300" r:id="rId11"/>
    <p:sldId id="262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ind" panose="020B0502040204020203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93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2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2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7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2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96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72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96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94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85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79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973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744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350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44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14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9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4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3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EVALUACION PROCESUAL HITO4</a:t>
            </a:r>
            <a:endParaRPr dirty="0"/>
          </a:p>
        </p:txBody>
      </p:sp>
      <p:sp>
        <p:nvSpPr>
          <p:cNvPr id="2" name="Google Shape;196;p15">
            <a:extLst>
              <a:ext uri="{FF2B5EF4-FFF2-40B4-BE49-F238E27FC236}">
                <a16:creationId xmlns:a16="http://schemas.microsoft.com/office/drawing/2014/main" id="{D04E26E0-773A-E334-B66C-43ED0796FF74}"/>
              </a:ext>
            </a:extLst>
          </p:cNvPr>
          <p:cNvSpPr txBox="1">
            <a:spLocks/>
          </p:cNvSpPr>
          <p:nvPr/>
        </p:nvSpPr>
        <p:spPr>
          <a:xfrm>
            <a:off x="997350" y="4196225"/>
            <a:ext cx="50434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BO" sz="2800" dirty="0"/>
              <a:t>BASE DE DATOS II</a:t>
            </a:r>
          </a:p>
        </p:txBody>
      </p:sp>
      <p:sp>
        <p:nvSpPr>
          <p:cNvPr id="3" name="Google Shape;196;p15">
            <a:extLst>
              <a:ext uri="{FF2B5EF4-FFF2-40B4-BE49-F238E27FC236}">
                <a16:creationId xmlns:a16="http://schemas.microsoft.com/office/drawing/2014/main" id="{ADC245ED-95A0-6D3C-4649-9DC08183F387}"/>
              </a:ext>
            </a:extLst>
          </p:cNvPr>
          <p:cNvSpPr txBox="1">
            <a:spLocks/>
          </p:cNvSpPr>
          <p:nvPr/>
        </p:nvSpPr>
        <p:spPr>
          <a:xfrm>
            <a:off x="4792950" y="4196225"/>
            <a:ext cx="50434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BO" sz="2800" dirty="0"/>
              <a:t>NILBER MAYTA CUNO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55887" y="475200"/>
            <a:ext cx="6563424" cy="128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8. A que se refiere cuando se habla de eventos en TRIGGERS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355088" y="2048125"/>
            <a:ext cx="5513712" cy="249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Un evento es lo que ocasiona que se dispare el </a:t>
            </a:r>
            <a:r>
              <a:rPr lang="es-BO" sz="2000" dirty="0" err="1"/>
              <a:t>trigger</a:t>
            </a:r>
            <a:r>
              <a:rPr lang="es-BO" sz="2000" dirty="0"/>
              <a:t>, estos pueden ser, </a:t>
            </a:r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INSERT – UPDATE - DELETE </a:t>
            </a:r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Cuando alguno de estos suceda se realizara el </a:t>
            </a:r>
            <a:r>
              <a:rPr lang="es-BO" sz="2000" dirty="0" err="1"/>
              <a:t>trigger</a:t>
            </a:r>
            <a:endParaRPr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16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64875" y="245602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7200" dirty="0"/>
              <a:t>Parte practica</a:t>
            </a:r>
            <a:endParaRPr sz="7200" dirty="0"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22900" y="731025"/>
            <a:ext cx="555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9. Crear la siguiente Base de datos y sus registros.</a:t>
            </a:r>
            <a:br>
              <a:rPr lang="es-MX" dirty="0"/>
            </a:b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063290-EA72-ACA4-7AC3-C3AFF64A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9" y="1450075"/>
            <a:ext cx="4043933" cy="352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551201-2F4B-94DE-FF46-47B6F230A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88" y="1450075"/>
            <a:ext cx="3610987" cy="34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A17873-4EA4-9509-9EB0-10A6A2EE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0" y="601980"/>
            <a:ext cx="367200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table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departamento(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auto_increment primary key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 null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table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provincia(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id_prov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auto_increment primary key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 null,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foreign key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table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persona(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auto_increment primary key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date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not null 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foreign key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foreign key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provincia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id_prov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char not null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A8E854-F2D6-38AE-F521-21AF381D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200" y="1525309"/>
            <a:ext cx="3348000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table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primary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table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detalle_proyecto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primary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foreign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foreign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key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9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0A44DC-6423-D9C4-2B21-C63DC619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00" y="1226095"/>
            <a:ext cx="6501600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'La Paz'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'Cochabamba'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provincia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'Yungas'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'Quillacollo'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'Juan'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'García'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'1990-05-10'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'juan.garcia@example.com'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'María'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'López'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'1985-12-15'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38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'maria.lopez@example.com'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nombreProy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'Proyecto de Marketing'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'Publicidad'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'Proyecto de Desarrollo'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'Tecnología'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detalle_proyecto 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8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469487" y="338400"/>
            <a:ext cx="6563424" cy="128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10.Crear una función que sume los valores de la serie Fibonacci.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00688" y="1562398"/>
            <a:ext cx="6881712" cy="2923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El objetivo es sumar todos los números de la serie </a:t>
            </a:r>
            <a:r>
              <a:rPr lang="es-MX" sz="1400" dirty="0" err="1"/>
              <a:t>fibonacci</a:t>
            </a:r>
            <a:r>
              <a:rPr lang="es-MX" sz="1400" dirty="0"/>
              <a:t> desde una cadena.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Es decir usted tendrá solo la cadena generada con los primeros N números de la serie </a:t>
            </a:r>
            <a:r>
              <a:rPr lang="es-MX" sz="1400" dirty="0" err="1"/>
              <a:t>fibonacci</a:t>
            </a:r>
            <a:r>
              <a:rPr lang="es-MX" sz="1400" dirty="0"/>
              <a:t> y a partir de ellos deberá sumar los números de esa serie.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Ejemplo: </a:t>
            </a:r>
            <a:r>
              <a:rPr lang="es-MX" sz="1400" dirty="0" err="1"/>
              <a:t>suma_serie_fibonacci</a:t>
            </a:r>
            <a:r>
              <a:rPr lang="es-MX" sz="1400" dirty="0"/>
              <a:t>(</a:t>
            </a:r>
            <a:r>
              <a:rPr lang="es-MX" sz="1400" dirty="0" err="1"/>
              <a:t>mi_metodo_que_retorna_la_serie</a:t>
            </a:r>
            <a:r>
              <a:rPr lang="es-MX" sz="1400" dirty="0"/>
              <a:t>(10))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■ Note que previamente deberá crear una función que retorne una cadena 	con la serie </a:t>
            </a:r>
            <a:r>
              <a:rPr lang="es-MX" sz="1400" dirty="0" err="1"/>
              <a:t>fibonacci</a:t>
            </a:r>
            <a:r>
              <a:rPr lang="es-MX" sz="1400" dirty="0"/>
              <a:t> hasta un cierto valor.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1. Ejemplo: 0,1,1,2,3,5,8,.......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■ Luego esta función se deberá pasar como parámetro a la función que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suma todos los valores de esa serie generada.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Adjuntar el código SQL generado y una imagen de su correcto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funcionamiento.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s-MX" sz="1200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8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DCF7D2-5E2B-F976-950C-8D336698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00" y="453872"/>
            <a:ext cx="329040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serie_fibonacci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 = a + b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 = b - 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BFB8F0-321A-776D-1BA7-D4F2F73C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0" y="3266289"/>
            <a:ext cx="205200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serie_fibonacci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23F69C-9C11-DA13-ADBD-D1353B1C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400" y="381502"/>
            <a:ext cx="369360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suma_serie_fibonacci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(Limite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int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char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fibonacci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fibonacci 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serie_fibinacci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(Limite)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(cont &lt;=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length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(fibonacci))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 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(fibonacci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 in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cast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unsigned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resp + num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end if;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 = cont +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end while;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F9630CD-03A1-B828-3331-124D8D0B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200" y="3878289"/>
            <a:ext cx="208800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suma_serie_fibonacci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461A8D-ADF2-1D3A-53E1-C841FDBD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60" y="3878289"/>
            <a:ext cx="2758679" cy="5563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190951-2987-F9D2-A293-CA8B61A70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43" y="4260707"/>
            <a:ext cx="3193057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3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12687" y="403200"/>
            <a:ext cx="6563424" cy="79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11.Manejo de vistas.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72688" y="1341898"/>
            <a:ext cx="6881712" cy="339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○ Crear una consulta SQL para lo siguiente.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■ La consulta de la vista debe reflejar como campos: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	1. nombres y apellidos concatenados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	2. la edad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	3. fecha de nacimiento.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	4. Nombre del proyecto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○ Obtener todas las personas del sexo femenino que hayan nacido en el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departamento de El Alto en donde la fecha de nacimiento sea: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	1. </a:t>
            </a:r>
            <a:r>
              <a:rPr lang="es-MX" sz="1600" dirty="0" err="1"/>
              <a:t>fecha_nac</a:t>
            </a:r>
            <a:r>
              <a:rPr lang="es-MX" sz="1600" dirty="0"/>
              <a:t> = '2000-10-10'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26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DD554B-989E-D18D-395B-8A9B2EF4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475" y="2301518"/>
            <a:ext cx="5544125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view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DatosPersonales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fullname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nombreProy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detalle_proyecto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pro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where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'F'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'El Alto'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'2000-10-10'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2872EE-3424-4DD1-4FF0-532ECFF8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1" y="784323"/>
            <a:ext cx="56016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fullname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nombreProy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detalle_proyecto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pro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where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'F'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'El Alto'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'2000-10-10'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B79A62D-C995-4CD8-F6B3-F9B36DDA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77" y="3851345"/>
            <a:ext cx="193679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*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datospersonales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date;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8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12687" y="403200"/>
            <a:ext cx="6563424" cy="79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12.Manejo de TRIGGERS I.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944688" y="1259999"/>
            <a:ext cx="6881712" cy="339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Crear TRIGGERS </a:t>
            </a:r>
            <a:r>
              <a:rPr lang="es-MX" sz="1400" dirty="0" err="1"/>
              <a:t>Before</a:t>
            </a:r>
            <a:r>
              <a:rPr lang="es-MX" sz="1400" dirty="0"/>
              <a:t> </a:t>
            </a:r>
            <a:r>
              <a:rPr lang="es-MX" sz="1400" dirty="0" err="1"/>
              <a:t>or</a:t>
            </a:r>
            <a:r>
              <a:rPr lang="es-MX" sz="1400" dirty="0"/>
              <a:t> After para INSERT y UPDATE aplicado a la tabla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PROYECTO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■ </a:t>
            </a:r>
            <a:r>
              <a:rPr lang="es-MX" sz="1400" dirty="0" err="1"/>
              <a:t>Debera</a:t>
            </a:r>
            <a:r>
              <a:rPr lang="es-MX" sz="1400" dirty="0"/>
              <a:t> de crear 2 </a:t>
            </a:r>
            <a:r>
              <a:rPr lang="es-MX" sz="1400" dirty="0" err="1"/>
              <a:t>triggers</a:t>
            </a:r>
            <a:r>
              <a:rPr lang="es-MX" sz="1400" dirty="0"/>
              <a:t> </a:t>
            </a:r>
            <a:r>
              <a:rPr lang="es-MX" sz="1400" dirty="0" err="1"/>
              <a:t>minimamente</a:t>
            </a:r>
            <a:r>
              <a:rPr lang="es-MX" sz="1400" dirty="0"/>
              <a:t>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Agregar un nuevo campo a la tabla PROYECTO.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■ El campo debe llamarse ESTADO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Actualmente solo se tiene habilitados ciertos tipos de proyectos.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	■ EDUCACION, FORESTACION y CULTURA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Si al hacer </a:t>
            </a:r>
            <a:r>
              <a:rPr lang="es-MX" sz="1400" dirty="0" err="1"/>
              <a:t>insert</a:t>
            </a:r>
            <a:r>
              <a:rPr lang="es-MX" sz="1400" dirty="0"/>
              <a:t> o </a:t>
            </a:r>
            <a:r>
              <a:rPr lang="es-MX" sz="1400" dirty="0" err="1"/>
              <a:t>update</a:t>
            </a:r>
            <a:r>
              <a:rPr lang="es-MX" sz="1400" dirty="0"/>
              <a:t> en el campo </a:t>
            </a:r>
            <a:r>
              <a:rPr lang="es-MX" sz="1400" dirty="0" err="1"/>
              <a:t>tipoProy</a:t>
            </a:r>
            <a:r>
              <a:rPr lang="es-MX" sz="1400" dirty="0"/>
              <a:t> llega los valores EDUCACION, FORESTACIÓN o CULTURA, en el campo ESTADO colocar el valor ACTIVO. Sin embargo, si llega un tipo de proyecto distinto colocar INACTIVO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○ Adjuntar el código SQL generado y una imagen de su correcto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funcionamiento.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2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62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201;p16">
            <a:extLst>
              <a:ext uri="{FF2B5EF4-FFF2-40B4-BE49-F238E27FC236}">
                <a16:creationId xmlns:a16="http://schemas.microsoft.com/office/drawing/2014/main" id="{9A7F7D4A-1003-89D4-2768-68B06E764403}"/>
              </a:ext>
            </a:extLst>
          </p:cNvPr>
          <p:cNvSpPr txBox="1">
            <a:spLocks/>
          </p:cNvSpPr>
          <p:nvPr/>
        </p:nvSpPr>
        <p:spPr>
          <a:xfrm>
            <a:off x="1585950" y="3060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BO" sz="4800" b="1" dirty="0">
                <a:solidFill>
                  <a:schemeClr val="tx1"/>
                </a:solidFill>
              </a:rPr>
              <a:t>PARTE TEORICA</a:t>
            </a:r>
            <a:br>
              <a:rPr lang="es-BO" sz="4800" b="1" dirty="0"/>
            </a:br>
            <a:br>
              <a:rPr lang="es-BO" sz="4800" b="1" dirty="0"/>
            </a:br>
            <a:r>
              <a:rPr lang="es-BO" sz="4800" b="1" dirty="0">
                <a:solidFill>
                  <a:schemeClr val="tx1">
                    <a:lumMod val="50000"/>
                  </a:schemeClr>
                </a:solidFill>
              </a:rPr>
              <a:t>MANEJO DE CONCEPTOS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958572-82EE-825A-CE59-8A9484BD6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75" y="591090"/>
            <a:ext cx="153892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alter table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add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column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estado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8FD31B-028D-B6A0-AC9C-064187D9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00" y="1355225"/>
            <a:ext cx="430572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trigger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tr_insert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each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row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'EDUCACION'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'FORESTACION'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'CULTURA'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estado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'ACTIVO'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estado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'INACTIVO'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641C4C-6E1B-80B3-9A57-B4ADA5A9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2616"/>
            <a:ext cx="430572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trigger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tr_update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update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each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row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'EDUCACION'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'FORESTACION'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'CULTURA'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estado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'ACTIVO'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estado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'INACTIVO'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ECAB0ED-F461-7BAE-0012-343A73AB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30" y="3367332"/>
            <a:ext cx="304566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Talacion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arboles'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'FORESTACION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1107D2-82DB-2EFE-7370-626DFEE4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337" y="2625726"/>
            <a:ext cx="33355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Construccion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puentes'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'CNSTRUCCION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B04C81-AE2C-3ECB-1A9A-3A200377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400" y="3333842"/>
            <a:ext cx="408621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*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update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'FORESTACION'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where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*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4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12687" y="403200"/>
            <a:ext cx="6563424" cy="79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13.Manejo de Triggers II.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764688" y="1341898"/>
            <a:ext cx="6881712" cy="339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○ El </a:t>
            </a:r>
            <a:r>
              <a:rPr lang="es-MX" sz="2000" dirty="0" err="1"/>
              <a:t>trigger</a:t>
            </a:r>
            <a:r>
              <a:rPr lang="es-MX" sz="2000" dirty="0"/>
              <a:t> debe de llamarse </a:t>
            </a:r>
            <a:r>
              <a:rPr lang="es-MX" sz="2000" dirty="0" err="1"/>
              <a:t>calculaEdad</a:t>
            </a:r>
            <a:r>
              <a:rPr lang="es-MX" sz="2000" dirty="0"/>
              <a:t>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○ El evento debe de ejecutarse en un BEFORE INSERT.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○ Cada vez que se inserta un registro en la tabla PERSONA, el </a:t>
            </a:r>
            <a:r>
              <a:rPr lang="es-MX" sz="2000" dirty="0" err="1"/>
              <a:t>trigger</a:t>
            </a:r>
            <a:r>
              <a:rPr lang="es-MX" sz="2000" dirty="0"/>
              <a:t> debe de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calcular la edad en función a la fecha de nacimiento.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○ Adjuntar el código SQL generado y una imagen de su correcto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funcionamiento.</a:t>
            </a:r>
            <a:endParaRPr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84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091FB-BC85-CAE5-E282-5A0D7F5D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00" y="1294477"/>
            <a:ext cx="551520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trigger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tr_calculaEdad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each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row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timestampdiff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YEAR,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curdate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'Nilber'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'Mayta'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'2003-08-18'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'nilber@gmail.com'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*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12687" y="403200"/>
            <a:ext cx="6563424" cy="79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14.Manejo de TRIGGERS III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764688" y="1414223"/>
            <a:ext cx="6881712" cy="339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○ Crear otra tabla con los mismos campos de la tabla persona(Excepto el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 err="1"/>
              <a:t>primary</a:t>
            </a:r>
            <a:r>
              <a:rPr lang="es-MX" sz="1600" dirty="0"/>
              <a:t> </a:t>
            </a:r>
            <a:r>
              <a:rPr lang="es-MX" sz="1600" dirty="0" err="1"/>
              <a:t>key</a:t>
            </a:r>
            <a:r>
              <a:rPr lang="es-MX" sz="1600" dirty="0"/>
              <a:t> </a:t>
            </a:r>
            <a:r>
              <a:rPr lang="es-MX" sz="1600" dirty="0" err="1"/>
              <a:t>id_per</a:t>
            </a:r>
            <a:r>
              <a:rPr lang="es-MX" sz="1600" dirty="0"/>
              <a:t>).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	■ No es necesario que tenga PRIMARY KEY.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○ Cada vez que se haga un INSERT a la tabla persona estos mismos valores deben insertarse a la tabla copia.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○ Para resolver esto deberá de crear un </a:t>
            </a:r>
            <a:r>
              <a:rPr lang="es-MX" sz="1600" dirty="0" err="1"/>
              <a:t>trigger</a:t>
            </a:r>
            <a:r>
              <a:rPr lang="es-MX" sz="1600" dirty="0"/>
              <a:t> </a:t>
            </a:r>
            <a:r>
              <a:rPr lang="es-MX" sz="1600" dirty="0" err="1"/>
              <a:t>before</a:t>
            </a:r>
            <a:r>
              <a:rPr lang="es-MX" sz="1600" dirty="0"/>
              <a:t> </a:t>
            </a:r>
            <a:r>
              <a:rPr lang="es-MX" sz="1600" dirty="0" err="1"/>
              <a:t>insert</a:t>
            </a:r>
            <a:r>
              <a:rPr lang="es-MX" sz="1600" dirty="0"/>
              <a:t> para la tabla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PERSONA.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○ Adjuntar el código SQL generado y una imagen de su correcto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funcionamiento.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29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EC6BBC-B69A-6C94-BF80-8A7AC924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800" y="373292"/>
            <a:ext cx="22608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table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copia_persona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date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23DD5D-DCFC-4568-9FAD-0C8C0801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00" y="2209268"/>
            <a:ext cx="68832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trigger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tr_CopiaPersona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each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row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copia_persona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D1DF54-C1C0-A2D1-81A6-A069342E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00" y="3737467"/>
            <a:ext cx="49032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id_pov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'Gabriel'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'Quispe'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'2004-05-12'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18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'juan@gmail.com'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75C1C6-ADDD-5192-8A28-8CDD4100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800" y="4342337"/>
            <a:ext cx="16848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*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copia_persona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8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84687" y="615024"/>
            <a:ext cx="6563424" cy="79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15.Crear una consulta SQL que haga uso de todas las tablas.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519888" y="1183097"/>
            <a:ext cx="6881712" cy="79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○ La consulta generada convertirlo a VISTA</a:t>
            </a:r>
            <a:endParaRPr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48A25-10FA-7533-DFA4-0D3E3424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0" y="1782339"/>
            <a:ext cx="5342400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(pe.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fullname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 join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detalle_proyecto det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det.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 join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pro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pro.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 join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 dep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dep.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 join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provincia prov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prov.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37190-C36C-48A6-CC29-4F82CADA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962" y="3225474"/>
            <a:ext cx="745051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view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ConsultaGeneral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fullname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provincia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persona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detalle_proyecto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id_per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proyecto pro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det.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id_proy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departamento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pe.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inner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join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provincia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dep.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prov.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id_dep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83AFF-9123-7C84-CC80-9F603B2F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400" y="4566404"/>
            <a:ext cx="190800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*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ConsultaGeneral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4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161675" y="310402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7200" dirty="0"/>
              <a:t>GRACIAS POR SU ATENCION</a:t>
            </a:r>
            <a:endParaRPr sz="720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408700" y="379150"/>
            <a:ext cx="483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 Defina que es lenguaje procedural en MySQL.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437500" y="1912950"/>
            <a:ext cx="4049700" cy="188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dirty="0">
                <a:solidFill>
                  <a:srgbClr val="D1D5DB"/>
                </a:solidFill>
                <a:effectLst/>
                <a:latin typeface="Söhne"/>
              </a:rPr>
              <a:t>En MySQL, el lenguaje procedural se refiere a la capacidad de MySQL para admitir la creación de procedimientos almacenados y funciones, lo que permite escribir código procedural dentro de la base de datos.</a:t>
            </a:r>
            <a:endParaRPr sz="2000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408700" y="379150"/>
            <a:ext cx="483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 Defina que es una FUCNTION en MySQL.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912700" y="2080800"/>
            <a:ext cx="4049700" cy="1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>
                <a:solidFill>
                  <a:schemeClr val="tx1"/>
                </a:solidFill>
              </a:rPr>
              <a:t>Una función nos ayuda a realizar cálculos mediante los datos que le proporcionemos y que nos retorne un valor resultado de todo el cálculo.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88DBF7-B02A-8144-141A-C05D27805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600" y="1323654"/>
            <a:ext cx="30600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function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N_NATURALESv2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(limite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TEXT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&lt;= limite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,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43900" y="695950"/>
            <a:ext cx="555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 Cuál es la diferencia entre funciones y procedimientos almacenados.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857900" y="1977225"/>
            <a:ext cx="4049700" cy="24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>
                <a:solidFill>
                  <a:schemeClr val="tx1"/>
                </a:solidFill>
              </a:rPr>
              <a:t>Aunque las dos estructuras son muy similares se puede decir que las funciones están más enfocadas en el manejo y cálculo de datos y los procedimientos almacenados en reservar lógica para llamarla de una manera más sencilla.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7E18B-2A9B-A3B6-45BB-49B2C8FD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200" y="1182250"/>
            <a:ext cx="306110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procedure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insertar_datos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fecha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usuario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host_name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antes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despues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audit_usuarios_rrhh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fecha_mod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usuario_log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hostname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acccion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antes_del_cambio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dspues_del_cambio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fecha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usuario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host_name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accion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antes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despues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2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35778" y="1293590"/>
            <a:ext cx="6563424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4. Cómo se ejecuta una función y un procedimiento almacenado.</a:t>
            </a:r>
            <a:br>
              <a:rPr lang="es-MX" dirty="0"/>
            </a:b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29488" y="1468450"/>
            <a:ext cx="3152112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Para usar una función se usa la palabra reservada </a:t>
            </a:r>
            <a:r>
              <a:rPr lang="es-BO" sz="2000" dirty="0" err="1"/>
              <a:t>selec</a:t>
            </a:r>
            <a:r>
              <a:rPr lang="es-BO" sz="2000" dirty="0"/>
              <a:t> y el nombre de la función: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s-BO" sz="2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Para llamar una función se usa la palabra reservada </a:t>
            </a:r>
            <a:r>
              <a:rPr lang="es-BO" sz="2000" dirty="0" err="1"/>
              <a:t>call</a:t>
            </a:r>
            <a:r>
              <a:rPr lang="es-BO" sz="2000" dirty="0"/>
              <a:t> y la lógica que usa: </a:t>
            </a:r>
            <a:endParaRPr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084F0-4592-5A84-5AED-CC000513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2" y="1965580"/>
            <a:ext cx="193680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N_NATURALESv2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4BB52-8564-8C82-B8A3-C1208DBE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525" y="3730741"/>
            <a:ext cx="4176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call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insertar_datos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now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user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@@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hostname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'UPDATE'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'antes'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despues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423700" y="400750"/>
            <a:ext cx="555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5. Defina que es una TRIGGER en MySQL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312300" y="1790025"/>
            <a:ext cx="4049700" cy="155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1"/>
                </a:solidFill>
              </a:rPr>
              <a:t>Un </a:t>
            </a:r>
            <a:r>
              <a:rPr lang="es-MX" sz="2000" dirty="0" err="1">
                <a:solidFill>
                  <a:schemeClr val="tx1"/>
                </a:solidFill>
              </a:rPr>
              <a:t>trigger</a:t>
            </a:r>
            <a:r>
              <a:rPr lang="es-MX" sz="2000" dirty="0">
                <a:solidFill>
                  <a:schemeClr val="tx1"/>
                </a:solidFill>
              </a:rPr>
              <a:t> es una estructura que nos permite realizar lógica al momento de que se realice algún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1"/>
                </a:solidFill>
              </a:rPr>
              <a:t>evento</a:t>
            </a: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01A4DD-67E5-966A-35F0-6D555F66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150" y="3340800"/>
            <a:ext cx="60840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trigger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GenerarContrasena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before insert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on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Usuarios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each row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password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lower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(NEW.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(NEW.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1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22900" y="731025"/>
            <a:ext cx="555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6. En un </a:t>
            </a:r>
            <a:r>
              <a:rPr lang="es-MX" dirty="0" err="1"/>
              <a:t>trigger</a:t>
            </a:r>
            <a:r>
              <a:rPr lang="es-MX" dirty="0"/>
              <a:t> que papel juega las variables OLD y NEW</a:t>
            </a:r>
            <a:br>
              <a:rPr lang="es-MX" dirty="0"/>
            </a:b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1754738" y="1322858"/>
            <a:ext cx="4935993" cy="155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1"/>
                </a:solidFill>
              </a:rPr>
              <a:t>Estos son para identificar cuando registro que está saliendo (OLD) o cunado está entrando (NEW).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0B61FE-FA5A-3D7F-CF39-D1991F11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4" y="2572914"/>
            <a:ext cx="8393151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replace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trigger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tr_audit_update_usuarios_rrhh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update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usuarios_rrhh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each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row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audit_usuarios_rrhh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fecha_mod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usuario_log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hostname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acccion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id_usr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nombre_completo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password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antes_del_cambio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dspues_del_cambio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now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user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@@hostname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'INSERT'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id_usr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nombre_completo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pasword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old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id_usr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,old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nombre_completo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,old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BO" altLang="es-BO" sz="1000" dirty="0">
                <a:solidFill>
                  <a:srgbClr val="CC7832"/>
                </a:solidFill>
                <a:latin typeface="Arial Unicode MS"/>
              </a:rPr>
              <a:t>``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id_usr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nombre_completo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fecha_nac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1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426287" y="438854"/>
            <a:ext cx="6563424" cy="1613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7. En un </a:t>
            </a:r>
            <a:r>
              <a:rPr lang="es-MX" dirty="0" err="1"/>
              <a:t>trigger</a:t>
            </a:r>
            <a:r>
              <a:rPr lang="es-MX" dirty="0"/>
              <a:t> que papel juega los conceptos(cláusulas) BEFORE o AFTER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355088" y="2048125"/>
            <a:ext cx="5513712" cy="249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Se usa </a:t>
            </a:r>
            <a:r>
              <a:rPr lang="es-BO" sz="2000" dirty="0" err="1"/>
              <a:t>Before</a:t>
            </a:r>
            <a:r>
              <a:rPr lang="es-BO" sz="2000" dirty="0"/>
              <a:t> para especificar que el </a:t>
            </a:r>
            <a:r>
              <a:rPr lang="es-BO" sz="2000" dirty="0" err="1"/>
              <a:t>trigger</a:t>
            </a:r>
            <a:r>
              <a:rPr lang="es-BO" sz="2000" dirty="0"/>
              <a:t> se ejecutara antes de que suceda el evento.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s-BO" sz="20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BO" sz="2000" dirty="0"/>
              <a:t>En cambio, cuando se una After especificamos que se ejecutara después de que suceda el evento.</a:t>
            </a:r>
            <a:endParaRPr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86352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3119</Words>
  <Application>Microsoft Office PowerPoint</Application>
  <PresentationFormat>Presentación en pantalla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Hind</vt:lpstr>
      <vt:lpstr>Arial</vt:lpstr>
      <vt:lpstr>Calibri</vt:lpstr>
      <vt:lpstr>Söhne</vt:lpstr>
      <vt:lpstr>Arial Unicode MS</vt:lpstr>
      <vt:lpstr>Dumaine</vt:lpstr>
      <vt:lpstr>EVALUACION PROCESUAL HITO4</vt:lpstr>
      <vt:lpstr>Presentación de PowerPoint</vt:lpstr>
      <vt:lpstr>1. Defina que es lenguaje procedural en MySQL.</vt:lpstr>
      <vt:lpstr>2. Defina que es una FUCNTION en MySQL.</vt:lpstr>
      <vt:lpstr>3. Cuál es la diferencia entre funciones y procedimientos almacenados.</vt:lpstr>
      <vt:lpstr>4. Cómo se ejecuta una función y un procedimiento almacenado. </vt:lpstr>
      <vt:lpstr>5. Defina que es una TRIGGER en MySQL</vt:lpstr>
      <vt:lpstr>6. En un trigger que papel juega las variables OLD y NEW </vt:lpstr>
      <vt:lpstr>7. En un trigger que papel juega los conceptos(cláusulas) BEFORE o AFTER</vt:lpstr>
      <vt:lpstr>8. A que se refiere cuando se habla de eventos en TRIGGERS</vt:lpstr>
      <vt:lpstr>Parte practica</vt:lpstr>
      <vt:lpstr>9. Crear la siguiente Base de datos y sus registros. </vt:lpstr>
      <vt:lpstr>Presentación de PowerPoint</vt:lpstr>
      <vt:lpstr>Presentación de PowerPoint</vt:lpstr>
      <vt:lpstr>10.Crear una función que sume los valores de la serie Fibonacci.</vt:lpstr>
      <vt:lpstr>Presentación de PowerPoint</vt:lpstr>
      <vt:lpstr>11.Manejo de vistas.</vt:lpstr>
      <vt:lpstr>Presentación de PowerPoint</vt:lpstr>
      <vt:lpstr>12.Manejo de TRIGGERS I.</vt:lpstr>
      <vt:lpstr>Presentación de PowerPoint</vt:lpstr>
      <vt:lpstr>13.Manejo de Triggers II.</vt:lpstr>
      <vt:lpstr>Presentación de PowerPoint</vt:lpstr>
      <vt:lpstr>14.Manejo de TRIGGERS III</vt:lpstr>
      <vt:lpstr>Presentación de PowerPoint</vt:lpstr>
      <vt:lpstr>15.Crear una consulta SQL que haga uso de todas las tablas.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HITO4</dc:title>
  <dc:creator>Nilber Mayta Cuno</dc:creator>
  <cp:lastModifiedBy>Nilber Mayta Cuno</cp:lastModifiedBy>
  <cp:revision>1</cp:revision>
  <dcterms:modified xsi:type="dcterms:W3CDTF">2023-06-08T02:58:44Z</dcterms:modified>
</cp:coreProperties>
</file>