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9" r:id="rId3"/>
    <p:sldId id="257" r:id="rId4"/>
    <p:sldId id="258" r:id="rId5"/>
    <p:sldId id="260" r:id="rId6"/>
    <p:sldId id="263" r:id="rId7"/>
    <p:sldId id="296" r:id="rId8"/>
    <p:sldId id="297" r:id="rId9"/>
    <p:sldId id="298" r:id="rId10"/>
    <p:sldId id="299" r:id="rId11"/>
    <p:sldId id="300" r:id="rId12"/>
    <p:sldId id="311" r:id="rId13"/>
    <p:sldId id="312" r:id="rId14"/>
    <p:sldId id="313" r:id="rId15"/>
    <p:sldId id="310" r:id="rId16"/>
    <p:sldId id="261" r:id="rId17"/>
    <p:sldId id="264" r:id="rId18"/>
    <p:sldId id="314" r:id="rId19"/>
    <p:sldId id="301" r:id="rId20"/>
    <p:sldId id="302" r:id="rId21"/>
    <p:sldId id="303" r:id="rId22"/>
    <p:sldId id="315" r:id="rId23"/>
    <p:sldId id="265" r:id="rId24"/>
    <p:sldId id="316" r:id="rId25"/>
    <p:sldId id="304" r:id="rId26"/>
    <p:sldId id="305" r:id="rId27"/>
    <p:sldId id="306" r:id="rId28"/>
    <p:sldId id="317" r:id="rId29"/>
    <p:sldId id="307" r:id="rId30"/>
    <p:sldId id="308" r:id="rId31"/>
    <p:sldId id="309" r:id="rId32"/>
    <p:sldId id="318" r:id="rId33"/>
    <p:sldId id="279" r:id="rId3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6"/>
      <p:bold r:id="rId37"/>
    </p:embeddedFont>
    <p:embeddedFont>
      <p:font typeface="Merriweather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507B917-5CBB-46E4-9104-418F7725C6E9}">
          <p14:sldIdLst>
            <p14:sldId id="256"/>
            <p14:sldId id="259"/>
            <p14:sldId id="257"/>
            <p14:sldId id="258"/>
            <p14:sldId id="260"/>
            <p14:sldId id="263"/>
            <p14:sldId id="296"/>
            <p14:sldId id="297"/>
            <p14:sldId id="298"/>
            <p14:sldId id="299"/>
            <p14:sldId id="300"/>
            <p14:sldId id="311"/>
            <p14:sldId id="312"/>
            <p14:sldId id="313"/>
            <p14:sldId id="310"/>
            <p14:sldId id="261"/>
            <p14:sldId id="264"/>
            <p14:sldId id="314"/>
            <p14:sldId id="301"/>
            <p14:sldId id="302"/>
            <p14:sldId id="303"/>
            <p14:sldId id="315"/>
            <p14:sldId id="265"/>
            <p14:sldId id="316"/>
            <p14:sldId id="304"/>
            <p14:sldId id="305"/>
            <p14:sldId id="306"/>
            <p14:sldId id="317"/>
            <p14:sldId id="307"/>
            <p14:sldId id="308"/>
            <p14:sldId id="309"/>
            <p14:sldId id="31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0:46:05.8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24575,'0'2'0,"0"1"0,0-1 0,0 0 0,1 0 0,-1 0 0,1 0 0,-1 0 0,1 1 0,0-1 0,-1 0 0,1 0 0,0-1 0,1 1 0,-1 0 0,0 0 0,0 0 0,1-1 0,-1 1 0,1-1 0,-1 1 0,1-1 0,0 1 0,-1-1 0,1 0 0,3 2 0,3 0 0,1 0 0,-1-1 0,1 0 0,-1 0 0,11 0 0,5 2 0,28 3 0,-1-2 0,1-3 0,54-4 0,-11 0 0,270-5 0,-223 1 0,288 6 0,-309 6 0,2 7 0,79-7 0,-107-18 0,-70 11-99,-14 1-82,-1 0 0,0 0 1,1 1-1,-1 0 0,0 1 0,15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74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06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6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54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8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146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17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3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048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534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27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52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16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42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312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500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68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50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388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711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4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4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customXml" Target="../ink/ink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838694" y="1991850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Evaluacion</a:t>
            </a:r>
            <a:r>
              <a:rPr lang="en-US" dirty="0"/>
              <a:t> </a:t>
            </a:r>
            <a:r>
              <a:rPr lang="en-US" dirty="0" err="1"/>
              <a:t>procesual</a:t>
            </a:r>
            <a:r>
              <a:rPr lang="en-US" dirty="0"/>
              <a:t> </a:t>
            </a:r>
            <a:r>
              <a:rPr lang="en-US" dirty="0" err="1"/>
              <a:t>hito</a:t>
            </a:r>
            <a:r>
              <a:rPr lang="en-US" dirty="0"/>
              <a:t> 2</a:t>
            </a:r>
            <a:br>
              <a:rPr lang="en-US" dirty="0"/>
            </a:br>
            <a:r>
              <a:rPr lang="en-US" sz="2000" dirty="0"/>
              <a:t>base de </a:t>
            </a:r>
            <a:r>
              <a:rPr lang="en-US" sz="2000" dirty="0" err="1"/>
              <a:t>datos</a:t>
            </a:r>
            <a:r>
              <a:rPr lang="en-US" sz="2000" dirty="0"/>
              <a:t> II                                    </a:t>
            </a:r>
            <a:r>
              <a:rPr lang="en-US" sz="2000" dirty="0" err="1"/>
              <a:t>Estudiante</a:t>
            </a:r>
            <a:r>
              <a:rPr lang="en-US" sz="2000" dirty="0"/>
              <a:t>: Nilber Mayta Cuno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439412" y="736168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8</a:t>
            </a:r>
            <a:r>
              <a:rPr lang="es-MX" b="1" dirty="0">
                <a:solidFill>
                  <a:srgbClr val="FF0000"/>
                </a:solidFill>
              </a:rPr>
              <a:t>. Que es DML y DDL?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1943;p20">
            <a:extLst>
              <a:ext uri="{FF2B5EF4-FFF2-40B4-BE49-F238E27FC236}">
                <a16:creationId xmlns:a16="http://schemas.microsoft.com/office/drawing/2014/main" id="{A1B51C7A-8F6F-B7B8-7F91-B526C48CA191}"/>
              </a:ext>
            </a:extLst>
          </p:cNvPr>
          <p:cNvSpPr txBox="1">
            <a:spLocks/>
          </p:cNvSpPr>
          <p:nvPr/>
        </p:nvSpPr>
        <p:spPr>
          <a:xfrm>
            <a:off x="1578675" y="1556068"/>
            <a:ext cx="2604525" cy="231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None/>
            </a:pPr>
            <a:r>
              <a:rPr lang="es-MX" sz="1800" i="0" dirty="0">
                <a:solidFill>
                  <a:schemeClr val="tx1"/>
                </a:solidFill>
              </a:rPr>
              <a:t>El DDL se refiere al lenguaje a Data </a:t>
            </a:r>
            <a:r>
              <a:rPr lang="es-MX" sz="1800" i="0" dirty="0" err="1">
                <a:solidFill>
                  <a:schemeClr val="tx1"/>
                </a:solidFill>
              </a:rPr>
              <a:t>Definition</a:t>
            </a:r>
            <a:r>
              <a:rPr lang="es-MX" sz="1800" i="0" dirty="0">
                <a:solidFill>
                  <a:schemeClr val="tx1"/>
                </a:solidFill>
              </a:rPr>
              <a:t> </a:t>
            </a:r>
            <a:r>
              <a:rPr lang="es-MX" sz="1800" i="0" dirty="0" err="1">
                <a:solidFill>
                  <a:schemeClr val="tx1"/>
                </a:solidFill>
              </a:rPr>
              <a:t>Language</a:t>
            </a:r>
            <a:r>
              <a:rPr lang="es-MX" sz="1800" i="0" dirty="0">
                <a:solidFill>
                  <a:schemeClr val="tx1"/>
                </a:solidFill>
              </a:rPr>
              <a:t> (Lenguaje de </a:t>
            </a:r>
            <a:r>
              <a:rPr lang="es-MX" sz="1800" i="0" dirty="0" err="1">
                <a:solidFill>
                  <a:schemeClr val="tx1"/>
                </a:solidFill>
              </a:rPr>
              <a:t>definicion</a:t>
            </a:r>
            <a:r>
              <a:rPr lang="es-MX" sz="1800" i="0" dirty="0">
                <a:solidFill>
                  <a:schemeClr val="tx1"/>
                </a:solidFill>
              </a:rPr>
              <a:t> de datos) es decir aspectos como crear, alterar o eliminar  datos.</a:t>
            </a:r>
          </a:p>
          <a:p>
            <a:pPr marL="0" indent="0">
              <a:buFont typeface="Merriweather"/>
              <a:buNone/>
            </a:pPr>
            <a:endParaRPr lang="es-BO" sz="1600" i="0" dirty="0">
              <a:solidFill>
                <a:schemeClr val="tx1"/>
              </a:solidFill>
            </a:endParaRPr>
          </a:p>
        </p:txBody>
      </p:sp>
      <p:sp>
        <p:nvSpPr>
          <p:cNvPr id="5" name="Google Shape;1943;p20">
            <a:extLst>
              <a:ext uri="{FF2B5EF4-FFF2-40B4-BE49-F238E27FC236}">
                <a16:creationId xmlns:a16="http://schemas.microsoft.com/office/drawing/2014/main" id="{A0C12EDC-E196-CD6A-3CEA-F343429A58D3}"/>
              </a:ext>
            </a:extLst>
          </p:cNvPr>
          <p:cNvSpPr txBox="1">
            <a:spLocks/>
          </p:cNvSpPr>
          <p:nvPr/>
        </p:nvSpPr>
        <p:spPr>
          <a:xfrm>
            <a:off x="4572000" y="1414679"/>
            <a:ext cx="2783388" cy="231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None/>
            </a:pPr>
            <a:r>
              <a:rPr lang="es-MX" sz="1800" i="0" dirty="0">
                <a:solidFill>
                  <a:schemeClr val="tx1"/>
                </a:solidFill>
              </a:rPr>
              <a:t>El DML se refiere al lenguaje a Data </a:t>
            </a:r>
            <a:r>
              <a:rPr lang="es-MX" sz="1800" i="0" dirty="0" err="1">
                <a:solidFill>
                  <a:schemeClr val="tx1"/>
                </a:solidFill>
              </a:rPr>
              <a:t>Manipulation</a:t>
            </a:r>
            <a:r>
              <a:rPr lang="es-MX" sz="1800" i="0" dirty="0">
                <a:solidFill>
                  <a:schemeClr val="tx1"/>
                </a:solidFill>
              </a:rPr>
              <a:t> </a:t>
            </a:r>
            <a:r>
              <a:rPr lang="es-MX" sz="1800" i="0" dirty="0" err="1">
                <a:solidFill>
                  <a:schemeClr val="tx1"/>
                </a:solidFill>
              </a:rPr>
              <a:t>Language</a:t>
            </a:r>
            <a:r>
              <a:rPr lang="es-MX" sz="1800" i="0" dirty="0">
                <a:solidFill>
                  <a:schemeClr val="tx1"/>
                </a:solidFill>
              </a:rPr>
              <a:t> (Lenguaje de manipulación de datos) es decir aspectos como mostrar, insertar o actualizar datos.</a:t>
            </a:r>
          </a:p>
          <a:p>
            <a:pPr marL="0" indent="0">
              <a:buFont typeface="Merriweather"/>
              <a:buNone/>
            </a:pPr>
            <a:endParaRPr lang="es-BO" sz="16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9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/>
        </p:nvSpPr>
        <p:spPr>
          <a:xfrm>
            <a:off x="1067790" y="808711"/>
            <a:ext cx="1524210" cy="60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Ejemplo</a:t>
            </a:r>
            <a:endParaRPr lang="es-BO" sz="240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1943;p20">
            <a:extLst>
              <a:ext uri="{FF2B5EF4-FFF2-40B4-BE49-F238E27FC236}">
                <a16:creationId xmlns:a16="http://schemas.microsoft.com/office/drawing/2014/main" id="{5509ABC8-6316-F867-7A13-876885B5CDB9}"/>
              </a:ext>
            </a:extLst>
          </p:cNvPr>
          <p:cNvSpPr txBox="1">
            <a:spLocks/>
          </p:cNvSpPr>
          <p:nvPr/>
        </p:nvSpPr>
        <p:spPr>
          <a:xfrm>
            <a:off x="1606537" y="1628936"/>
            <a:ext cx="2604525" cy="60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None/>
            </a:pPr>
            <a:r>
              <a:rPr lang="es-MX" b="1" i="0" dirty="0">
                <a:solidFill>
                  <a:schemeClr val="tx1"/>
                </a:solidFill>
              </a:rPr>
              <a:t> DDL</a:t>
            </a:r>
            <a:endParaRPr lang="es-BO" sz="1800" b="1" i="0" dirty="0">
              <a:solidFill>
                <a:schemeClr val="tx1"/>
              </a:solidFill>
            </a:endParaRPr>
          </a:p>
        </p:txBody>
      </p:sp>
      <p:sp>
        <p:nvSpPr>
          <p:cNvPr id="4" name="Google Shape;1943;p20">
            <a:extLst>
              <a:ext uri="{FF2B5EF4-FFF2-40B4-BE49-F238E27FC236}">
                <a16:creationId xmlns:a16="http://schemas.microsoft.com/office/drawing/2014/main" id="{E08C5181-F8A9-C406-8A39-6070B026DFEE}"/>
              </a:ext>
            </a:extLst>
          </p:cNvPr>
          <p:cNvSpPr txBox="1">
            <a:spLocks/>
          </p:cNvSpPr>
          <p:nvPr/>
        </p:nvSpPr>
        <p:spPr>
          <a:xfrm>
            <a:off x="4788000" y="1637872"/>
            <a:ext cx="2604525" cy="5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b="1" i="0" dirty="0">
                <a:solidFill>
                  <a:schemeClr val="tx1"/>
                </a:solidFill>
              </a:rPr>
              <a:t>DML</a:t>
            </a:r>
            <a:endParaRPr lang="es-BO" b="1" i="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463654-1163-91BD-125A-A2F01A9C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7" y="2571750"/>
            <a:ext cx="3620763" cy="999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036086-6962-E352-6D0A-77D4438C5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003" y="2565900"/>
            <a:ext cx="3801328" cy="9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691412" y="1953434"/>
            <a:ext cx="5479200" cy="1236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FF0000"/>
                </a:solidFill>
              </a:rPr>
              <a:t>9. ¿Qué cosas características debe de tener una función? Explique sobre el nombre, el </a:t>
            </a:r>
            <a:r>
              <a:rPr lang="es-MX" b="1" dirty="0" err="1">
                <a:solidFill>
                  <a:srgbClr val="FF0000"/>
                </a:solidFill>
              </a:rPr>
              <a:t>return</a:t>
            </a:r>
            <a:r>
              <a:rPr lang="es-MX" b="1" dirty="0">
                <a:solidFill>
                  <a:srgbClr val="FF0000"/>
                </a:solidFill>
              </a:rPr>
              <a:t>, </a:t>
            </a:r>
            <a:r>
              <a:rPr lang="es-MX" b="1" dirty="0" err="1">
                <a:solidFill>
                  <a:srgbClr val="FF0000"/>
                </a:solidFill>
              </a:rPr>
              <a:t>parametros</a:t>
            </a:r>
            <a:r>
              <a:rPr lang="es-MX" b="1" dirty="0">
                <a:solidFill>
                  <a:srgbClr val="FF0000"/>
                </a:solidFill>
              </a:rPr>
              <a:t>, etc.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MX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i="0" dirty="0">
                <a:solidFill>
                  <a:schemeClr val="tx1"/>
                </a:solidFill>
              </a:rPr>
              <a:t>Primero tenemos como modelos de función el siguiente modelo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MX" i="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MX" i="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MX" i="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A8C542-D86A-B49E-77A7-74C62296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88" y="3054768"/>
            <a:ext cx="4217591" cy="14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1943;p20">
            <a:extLst>
              <a:ext uri="{FF2B5EF4-FFF2-40B4-BE49-F238E27FC236}">
                <a16:creationId xmlns:a16="http://schemas.microsoft.com/office/drawing/2014/main" id="{A1B51C7A-8F6F-B7B8-7F91-B526C48CA191}"/>
              </a:ext>
            </a:extLst>
          </p:cNvPr>
          <p:cNvSpPr txBox="1">
            <a:spLocks/>
          </p:cNvSpPr>
          <p:nvPr/>
        </p:nvSpPr>
        <p:spPr>
          <a:xfrm>
            <a:off x="839382" y="814003"/>
            <a:ext cx="2604525" cy="101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400" i="0" dirty="0" err="1">
                <a:solidFill>
                  <a:schemeClr val="tx1"/>
                </a:solidFill>
              </a:rPr>
              <a:t>Tenemos</a:t>
            </a:r>
            <a:r>
              <a:rPr lang="en-US" sz="1400" i="0" dirty="0">
                <a:solidFill>
                  <a:schemeClr val="tx1"/>
                </a:solidFill>
              </a:rPr>
              <a:t> </a:t>
            </a:r>
            <a:r>
              <a:rPr lang="en-US" sz="1400" i="0" dirty="0" err="1">
                <a:solidFill>
                  <a:schemeClr val="tx1"/>
                </a:solidFill>
              </a:rPr>
              <a:t>el</a:t>
            </a:r>
            <a:r>
              <a:rPr lang="en-US" sz="1400" i="0" dirty="0">
                <a:solidFill>
                  <a:schemeClr val="tx1"/>
                </a:solidFill>
              </a:rPr>
              <a:t> </a:t>
            </a:r>
            <a:r>
              <a:rPr lang="en-US" sz="1400" i="0" dirty="0" err="1">
                <a:solidFill>
                  <a:schemeClr val="tx1"/>
                </a:solidFill>
              </a:rPr>
              <a:t>nombre</a:t>
            </a:r>
            <a:r>
              <a:rPr lang="en-US" sz="1400" i="0" dirty="0">
                <a:solidFill>
                  <a:schemeClr val="tx1"/>
                </a:solidFill>
              </a:rPr>
              <a:t> con </a:t>
            </a:r>
            <a:r>
              <a:rPr lang="en-US" sz="1400" i="0" dirty="0" err="1">
                <a:solidFill>
                  <a:schemeClr val="tx1"/>
                </a:solidFill>
              </a:rPr>
              <a:t>el</a:t>
            </a:r>
            <a:r>
              <a:rPr lang="en-US" sz="1400" i="0" dirty="0">
                <a:solidFill>
                  <a:schemeClr val="tx1"/>
                </a:solidFill>
              </a:rPr>
              <a:t> </a:t>
            </a:r>
            <a:r>
              <a:rPr lang="en-US" sz="1400" i="0" dirty="0" err="1">
                <a:solidFill>
                  <a:schemeClr val="tx1"/>
                </a:solidFill>
              </a:rPr>
              <a:t>cual</a:t>
            </a:r>
            <a:r>
              <a:rPr lang="en-US" sz="1400" i="0" dirty="0">
                <a:solidFill>
                  <a:schemeClr val="tx1"/>
                </a:solidFill>
              </a:rPr>
              <a:t> </a:t>
            </a:r>
            <a:r>
              <a:rPr lang="en-US" sz="1400" i="0" dirty="0" err="1">
                <a:solidFill>
                  <a:schemeClr val="tx1"/>
                </a:solidFill>
              </a:rPr>
              <a:t>llamaremos</a:t>
            </a:r>
            <a:r>
              <a:rPr lang="en-US" sz="1400" i="0" dirty="0">
                <a:solidFill>
                  <a:schemeClr val="tx1"/>
                </a:solidFill>
              </a:rPr>
              <a:t> a la </a:t>
            </a:r>
            <a:r>
              <a:rPr lang="en-US" sz="1400" i="0" dirty="0" err="1">
                <a:solidFill>
                  <a:schemeClr val="tx1"/>
                </a:solidFill>
              </a:rPr>
              <a:t>funcion</a:t>
            </a:r>
            <a:endParaRPr lang="es-BO" sz="1400" i="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78299A-31A8-CE24-41E0-5C3F240B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71" y="1633935"/>
            <a:ext cx="2402906" cy="85264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F2C5A76D-2AA5-56D8-C427-DEBAC06E1086}"/>
              </a:ext>
            </a:extLst>
          </p:cNvPr>
          <p:cNvSpPr/>
          <p:nvPr/>
        </p:nvSpPr>
        <p:spPr>
          <a:xfrm>
            <a:off x="2659875" y="1633935"/>
            <a:ext cx="712800" cy="19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9" name="Google Shape;1943;p20">
            <a:extLst>
              <a:ext uri="{FF2B5EF4-FFF2-40B4-BE49-F238E27FC236}">
                <a16:creationId xmlns:a16="http://schemas.microsoft.com/office/drawing/2014/main" id="{5C3C908C-B7FA-3081-C087-950E454458F2}"/>
              </a:ext>
            </a:extLst>
          </p:cNvPr>
          <p:cNvSpPr txBox="1">
            <a:spLocks/>
          </p:cNvSpPr>
          <p:nvPr/>
        </p:nvSpPr>
        <p:spPr>
          <a:xfrm>
            <a:off x="3269737" y="814003"/>
            <a:ext cx="2604525" cy="101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400" i="0" dirty="0" err="1">
                <a:solidFill>
                  <a:schemeClr val="tx1"/>
                </a:solidFill>
              </a:rPr>
              <a:t>Tenemos</a:t>
            </a:r>
            <a:r>
              <a:rPr lang="en-US" sz="1400" i="0" dirty="0">
                <a:solidFill>
                  <a:schemeClr val="tx1"/>
                </a:solidFill>
              </a:rPr>
              <a:t> un </a:t>
            </a:r>
            <a:r>
              <a:rPr lang="en-US" sz="1400" i="0" dirty="0" err="1">
                <a:solidFill>
                  <a:schemeClr val="tx1"/>
                </a:solidFill>
              </a:rPr>
              <a:t>inicio</a:t>
            </a:r>
            <a:r>
              <a:rPr lang="en-US" sz="1400" i="0" dirty="0">
                <a:solidFill>
                  <a:schemeClr val="tx1"/>
                </a:solidFill>
              </a:rPr>
              <a:t> y un final</a:t>
            </a:r>
            <a:endParaRPr lang="es-BO" sz="1400" i="0" dirty="0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832D0B-1D99-2CC6-5B38-2A299462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11" y="1633935"/>
            <a:ext cx="2382260" cy="845318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95F3F3F-2D60-2092-D678-9B693BF01034}"/>
              </a:ext>
            </a:extLst>
          </p:cNvPr>
          <p:cNvSpPr/>
          <p:nvPr/>
        </p:nvSpPr>
        <p:spPr>
          <a:xfrm>
            <a:off x="3372675" y="1965600"/>
            <a:ext cx="558525" cy="192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83A1B5A-0670-8095-8A7E-F4DFE56A06FE}"/>
              </a:ext>
            </a:extLst>
          </p:cNvPr>
          <p:cNvSpPr/>
          <p:nvPr/>
        </p:nvSpPr>
        <p:spPr>
          <a:xfrm>
            <a:off x="3372675" y="2357177"/>
            <a:ext cx="472125" cy="129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6" name="Google Shape;1943;p20">
            <a:extLst>
              <a:ext uri="{FF2B5EF4-FFF2-40B4-BE49-F238E27FC236}">
                <a16:creationId xmlns:a16="http://schemas.microsoft.com/office/drawing/2014/main" id="{A81876B7-98FD-6F74-779D-6067D7FD07DC}"/>
              </a:ext>
            </a:extLst>
          </p:cNvPr>
          <p:cNvSpPr txBox="1">
            <a:spLocks/>
          </p:cNvSpPr>
          <p:nvPr/>
        </p:nvSpPr>
        <p:spPr>
          <a:xfrm>
            <a:off x="5855830" y="881961"/>
            <a:ext cx="2604525" cy="101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400" i="0" dirty="0">
                <a:solidFill>
                  <a:schemeClr val="tx1"/>
                </a:solidFill>
              </a:rPr>
              <a:t>El parametron y </a:t>
            </a:r>
            <a:r>
              <a:rPr lang="en-US" sz="1400" i="0" dirty="0" err="1">
                <a:solidFill>
                  <a:schemeClr val="tx1"/>
                </a:solidFill>
              </a:rPr>
              <a:t>tipo</a:t>
            </a:r>
            <a:r>
              <a:rPr lang="en-US" sz="1400" i="0" dirty="0">
                <a:solidFill>
                  <a:schemeClr val="tx1"/>
                </a:solidFill>
              </a:rPr>
              <a:t> de variable que </a:t>
            </a:r>
            <a:r>
              <a:rPr lang="en-US" sz="1400" i="0" dirty="0" err="1">
                <a:solidFill>
                  <a:schemeClr val="tx1"/>
                </a:solidFill>
              </a:rPr>
              <a:t>nos</a:t>
            </a:r>
            <a:r>
              <a:rPr lang="en-US" sz="1400" i="0" dirty="0">
                <a:solidFill>
                  <a:schemeClr val="tx1"/>
                </a:solidFill>
              </a:rPr>
              <a:t> </a:t>
            </a:r>
            <a:r>
              <a:rPr lang="en-US" sz="1400" i="0" dirty="0" err="1">
                <a:solidFill>
                  <a:schemeClr val="tx1"/>
                </a:solidFill>
              </a:rPr>
              <a:t>retornara</a:t>
            </a:r>
            <a:endParaRPr lang="es-BO" sz="1400" i="0" dirty="0">
              <a:solidFill>
                <a:schemeClr val="tx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883B68E-4C91-C544-4797-E5D9086B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033" y="1641261"/>
            <a:ext cx="2382260" cy="845318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D987A8B7-DC78-7E5A-8EB3-88CEF2A669D5}"/>
              </a:ext>
            </a:extLst>
          </p:cNvPr>
          <p:cNvSpPr/>
          <p:nvPr/>
        </p:nvSpPr>
        <p:spPr>
          <a:xfrm>
            <a:off x="6112405" y="1801377"/>
            <a:ext cx="1411595" cy="164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9" name="Google Shape;1943;p20">
            <a:extLst>
              <a:ext uri="{FF2B5EF4-FFF2-40B4-BE49-F238E27FC236}">
                <a16:creationId xmlns:a16="http://schemas.microsoft.com/office/drawing/2014/main" id="{CC6BF2F1-C1BD-C916-00A1-C9C8E07E8073}"/>
              </a:ext>
            </a:extLst>
          </p:cNvPr>
          <p:cNvSpPr txBox="1">
            <a:spLocks/>
          </p:cNvSpPr>
          <p:nvPr/>
        </p:nvSpPr>
        <p:spPr>
          <a:xfrm>
            <a:off x="1663183" y="2470922"/>
            <a:ext cx="2604525" cy="101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400" i="0" dirty="0">
                <a:solidFill>
                  <a:schemeClr val="tx1"/>
                </a:solidFill>
              </a:rPr>
              <a:t>El </a:t>
            </a:r>
            <a:r>
              <a:rPr lang="en-US" sz="1400" i="0" dirty="0" err="1">
                <a:solidFill>
                  <a:schemeClr val="tx1"/>
                </a:solidFill>
              </a:rPr>
              <a:t>proceso</a:t>
            </a:r>
            <a:r>
              <a:rPr lang="en-US" sz="1400" i="0" dirty="0">
                <a:solidFill>
                  <a:schemeClr val="tx1"/>
                </a:solidFill>
              </a:rPr>
              <a:t> que </a:t>
            </a:r>
            <a:r>
              <a:rPr lang="en-US" sz="1400" i="0" dirty="0" err="1">
                <a:solidFill>
                  <a:schemeClr val="tx1"/>
                </a:solidFill>
              </a:rPr>
              <a:t>realizara</a:t>
            </a:r>
            <a:r>
              <a:rPr lang="en-US" sz="1400" i="0" dirty="0">
                <a:solidFill>
                  <a:schemeClr val="tx1"/>
                </a:solidFill>
              </a:rPr>
              <a:t> y lo que </a:t>
            </a:r>
            <a:r>
              <a:rPr lang="en-US" sz="1400" i="0" dirty="0" err="1">
                <a:solidFill>
                  <a:schemeClr val="tx1"/>
                </a:solidFill>
              </a:rPr>
              <a:t>nos</a:t>
            </a:r>
            <a:r>
              <a:rPr lang="en-US" sz="1400" i="0" dirty="0">
                <a:solidFill>
                  <a:schemeClr val="tx1"/>
                </a:solidFill>
              </a:rPr>
              <a:t> </a:t>
            </a:r>
            <a:r>
              <a:rPr lang="en-US" sz="1400" i="0" dirty="0" err="1">
                <a:solidFill>
                  <a:schemeClr val="tx1"/>
                </a:solidFill>
              </a:rPr>
              <a:t>retornara</a:t>
            </a:r>
            <a:endParaRPr lang="es-BO" sz="1400" i="0" dirty="0">
              <a:solidFill>
                <a:schemeClr val="tx1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1356699-6F1D-2902-8A6A-13FABDB0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45" y="3110732"/>
            <a:ext cx="2382260" cy="845318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0B4D9C3C-BA31-4EAE-FC69-6C1A681DCEAA}"/>
              </a:ext>
            </a:extLst>
          </p:cNvPr>
          <p:cNvSpPr/>
          <p:nvPr/>
        </p:nvSpPr>
        <p:spPr>
          <a:xfrm>
            <a:off x="1975874" y="3610242"/>
            <a:ext cx="1632863" cy="18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Google Shape;1943;p20">
            <a:extLst>
              <a:ext uri="{FF2B5EF4-FFF2-40B4-BE49-F238E27FC236}">
                <a16:creationId xmlns:a16="http://schemas.microsoft.com/office/drawing/2014/main" id="{0151A101-062A-9747-B6AB-E7040C48A6ED}"/>
              </a:ext>
            </a:extLst>
          </p:cNvPr>
          <p:cNvSpPr txBox="1">
            <a:spLocks/>
          </p:cNvSpPr>
          <p:nvPr/>
        </p:nvSpPr>
        <p:spPr>
          <a:xfrm>
            <a:off x="4369367" y="2517709"/>
            <a:ext cx="2604525" cy="101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400" i="0" dirty="0">
                <a:solidFill>
                  <a:schemeClr val="tx1"/>
                </a:solidFill>
              </a:rPr>
              <a:t>Y para </a:t>
            </a:r>
            <a:r>
              <a:rPr lang="en-US" sz="1400" i="0" dirty="0" err="1">
                <a:solidFill>
                  <a:schemeClr val="tx1"/>
                </a:solidFill>
              </a:rPr>
              <a:t>llamarla</a:t>
            </a:r>
            <a:r>
              <a:rPr lang="en-US" sz="1400" i="0" dirty="0">
                <a:solidFill>
                  <a:schemeClr val="tx1"/>
                </a:solidFill>
              </a:rPr>
              <a:t> </a:t>
            </a:r>
            <a:r>
              <a:rPr lang="en-US" sz="1400" i="0" dirty="0" err="1">
                <a:solidFill>
                  <a:schemeClr val="tx1"/>
                </a:solidFill>
              </a:rPr>
              <a:t>usaremos</a:t>
            </a:r>
            <a:r>
              <a:rPr lang="en-US" sz="1400" i="0" dirty="0">
                <a:solidFill>
                  <a:schemeClr val="tx1"/>
                </a:solidFill>
              </a:rPr>
              <a:t> </a:t>
            </a:r>
            <a:r>
              <a:rPr lang="en-US" sz="1400" i="0" dirty="0" err="1">
                <a:solidFill>
                  <a:schemeClr val="tx1"/>
                </a:solidFill>
              </a:rPr>
              <a:t>el</a:t>
            </a:r>
            <a:r>
              <a:rPr lang="en-US" sz="1400" i="0" dirty="0">
                <a:solidFill>
                  <a:schemeClr val="tx1"/>
                </a:solidFill>
              </a:rPr>
              <a:t> commando select</a:t>
            </a:r>
            <a:endParaRPr lang="es-BO" sz="1400" i="0" dirty="0">
              <a:solidFill>
                <a:schemeClr val="tx1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194C8BD-F651-35E6-B934-118E13513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604" y="3165956"/>
            <a:ext cx="2358222" cy="3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0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439412" y="736168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FF0000"/>
                </a:solidFill>
              </a:rPr>
              <a:t>10.¿Cómo crear, modificar y cómo eliminar una función?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1943;p20">
            <a:extLst>
              <a:ext uri="{FF2B5EF4-FFF2-40B4-BE49-F238E27FC236}">
                <a16:creationId xmlns:a16="http://schemas.microsoft.com/office/drawing/2014/main" id="{A1B51C7A-8F6F-B7B8-7F91-B526C48CA191}"/>
              </a:ext>
            </a:extLst>
          </p:cNvPr>
          <p:cNvSpPr txBox="1">
            <a:spLocks/>
          </p:cNvSpPr>
          <p:nvPr/>
        </p:nvSpPr>
        <p:spPr>
          <a:xfrm>
            <a:off x="1578675" y="1556068"/>
            <a:ext cx="2604525" cy="231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600" i="0" dirty="0">
                <a:solidFill>
                  <a:schemeClr val="tx1"/>
                </a:solidFill>
              </a:rPr>
              <a:t>Para la </a:t>
            </a:r>
            <a:r>
              <a:rPr lang="en-US" sz="1600" i="0" dirty="0" err="1">
                <a:solidFill>
                  <a:schemeClr val="tx1"/>
                </a:solidFill>
              </a:rPr>
              <a:t>creacion</a:t>
            </a:r>
            <a:r>
              <a:rPr lang="en-US" sz="1600" i="0" dirty="0">
                <a:solidFill>
                  <a:schemeClr val="tx1"/>
                </a:solidFill>
              </a:rPr>
              <a:t> o </a:t>
            </a:r>
            <a:r>
              <a:rPr lang="en-US" sz="1600" i="0" dirty="0" err="1">
                <a:solidFill>
                  <a:schemeClr val="tx1"/>
                </a:solidFill>
              </a:rPr>
              <a:t>modificacion</a:t>
            </a:r>
            <a:r>
              <a:rPr lang="en-US" sz="1600" i="0" dirty="0">
                <a:solidFill>
                  <a:schemeClr val="tx1"/>
                </a:solidFill>
              </a:rPr>
              <a:t> es recommendable usar </a:t>
            </a:r>
            <a:r>
              <a:rPr lang="en-US" sz="1600" i="0" dirty="0" err="1">
                <a:solidFill>
                  <a:schemeClr val="tx1"/>
                </a:solidFill>
              </a:rPr>
              <a:t>el</a:t>
            </a:r>
            <a:r>
              <a:rPr lang="en-US" sz="1600" i="0" dirty="0">
                <a:solidFill>
                  <a:schemeClr val="tx1"/>
                </a:solidFill>
              </a:rPr>
              <a:t> </a:t>
            </a:r>
            <a:r>
              <a:rPr lang="en-US" sz="1600" i="0" dirty="0" err="1">
                <a:solidFill>
                  <a:schemeClr val="tx1"/>
                </a:solidFill>
              </a:rPr>
              <a:t>comando</a:t>
            </a: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r>
              <a:rPr lang="en-US" sz="1600" i="0" dirty="0">
                <a:solidFill>
                  <a:schemeClr val="tx1"/>
                </a:solidFill>
              </a:rPr>
              <a:t>Este </a:t>
            </a:r>
            <a:r>
              <a:rPr lang="en-US" sz="1600" i="0" dirty="0" err="1">
                <a:solidFill>
                  <a:schemeClr val="tx1"/>
                </a:solidFill>
              </a:rPr>
              <a:t>nos</a:t>
            </a:r>
            <a:r>
              <a:rPr lang="en-US" sz="1600" i="0" dirty="0">
                <a:solidFill>
                  <a:schemeClr val="tx1"/>
                </a:solidFill>
              </a:rPr>
              <a:t> </a:t>
            </a:r>
            <a:r>
              <a:rPr lang="en-US" sz="1600" i="0" dirty="0" err="1">
                <a:solidFill>
                  <a:schemeClr val="tx1"/>
                </a:solidFill>
              </a:rPr>
              <a:t>crea</a:t>
            </a:r>
            <a:r>
              <a:rPr lang="en-US" sz="1600" i="0" dirty="0">
                <a:solidFill>
                  <a:schemeClr val="tx1"/>
                </a:solidFill>
              </a:rPr>
              <a:t> la </a:t>
            </a:r>
            <a:r>
              <a:rPr lang="en-US" sz="1600" i="0" dirty="0" err="1">
                <a:solidFill>
                  <a:schemeClr val="tx1"/>
                </a:solidFill>
              </a:rPr>
              <a:t>funcion</a:t>
            </a:r>
            <a:r>
              <a:rPr lang="en-US" sz="1600" i="0" dirty="0">
                <a:solidFill>
                  <a:schemeClr val="tx1"/>
                </a:solidFill>
              </a:rPr>
              <a:t> y </a:t>
            </a:r>
            <a:r>
              <a:rPr lang="en-US" sz="1600" i="0" dirty="0" err="1">
                <a:solidFill>
                  <a:schemeClr val="tx1"/>
                </a:solidFill>
              </a:rPr>
              <a:t>si</a:t>
            </a:r>
            <a:r>
              <a:rPr lang="en-US" sz="1600" i="0" dirty="0">
                <a:solidFill>
                  <a:schemeClr val="tx1"/>
                </a:solidFill>
              </a:rPr>
              <a:t> es que </a:t>
            </a:r>
            <a:r>
              <a:rPr lang="en-US" sz="1600" i="0" dirty="0" err="1">
                <a:solidFill>
                  <a:schemeClr val="tx1"/>
                </a:solidFill>
              </a:rPr>
              <a:t>existiera</a:t>
            </a:r>
            <a:r>
              <a:rPr lang="en-US" sz="1600" i="0" dirty="0">
                <a:solidFill>
                  <a:schemeClr val="tx1"/>
                </a:solidFill>
              </a:rPr>
              <a:t> la </a:t>
            </a:r>
            <a:r>
              <a:rPr lang="en-US" sz="1600" i="0" dirty="0" err="1">
                <a:solidFill>
                  <a:schemeClr val="tx1"/>
                </a:solidFill>
              </a:rPr>
              <a:t>modifica</a:t>
            </a: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endParaRPr lang="es-BO" sz="1600" i="0" dirty="0">
              <a:solidFill>
                <a:schemeClr val="tx1"/>
              </a:solidFill>
            </a:endParaRPr>
          </a:p>
        </p:txBody>
      </p:sp>
      <p:sp>
        <p:nvSpPr>
          <p:cNvPr id="5" name="Google Shape;1943;p20">
            <a:extLst>
              <a:ext uri="{FF2B5EF4-FFF2-40B4-BE49-F238E27FC236}">
                <a16:creationId xmlns:a16="http://schemas.microsoft.com/office/drawing/2014/main" id="{A0C12EDC-E196-CD6A-3CEA-F343429A58D3}"/>
              </a:ext>
            </a:extLst>
          </p:cNvPr>
          <p:cNvSpPr txBox="1">
            <a:spLocks/>
          </p:cNvSpPr>
          <p:nvPr/>
        </p:nvSpPr>
        <p:spPr>
          <a:xfrm>
            <a:off x="4666233" y="1681079"/>
            <a:ext cx="2783388" cy="231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600" i="0" dirty="0">
                <a:solidFill>
                  <a:schemeClr val="tx1"/>
                </a:solidFill>
              </a:rPr>
              <a:t>Y para </a:t>
            </a:r>
            <a:r>
              <a:rPr lang="en-US" sz="1600" i="0" dirty="0" err="1">
                <a:solidFill>
                  <a:schemeClr val="tx1"/>
                </a:solidFill>
              </a:rPr>
              <a:t>poder</a:t>
            </a:r>
            <a:r>
              <a:rPr lang="en-US" sz="1600" i="0" dirty="0">
                <a:solidFill>
                  <a:schemeClr val="tx1"/>
                </a:solidFill>
              </a:rPr>
              <a:t> </a:t>
            </a:r>
            <a:r>
              <a:rPr lang="en-US" sz="1600" i="0" dirty="0" err="1">
                <a:solidFill>
                  <a:schemeClr val="tx1"/>
                </a:solidFill>
              </a:rPr>
              <a:t>eliminarla</a:t>
            </a:r>
            <a:r>
              <a:rPr lang="en-US" sz="1600" i="0" dirty="0">
                <a:solidFill>
                  <a:schemeClr val="tx1"/>
                </a:solidFill>
              </a:rPr>
              <a:t> solo </a:t>
            </a:r>
            <a:r>
              <a:rPr lang="en-US" sz="1600" i="0" dirty="0" err="1">
                <a:solidFill>
                  <a:schemeClr val="tx1"/>
                </a:solidFill>
              </a:rPr>
              <a:t>usamos</a:t>
            </a:r>
            <a:r>
              <a:rPr lang="en-US" sz="1600" i="0" dirty="0">
                <a:solidFill>
                  <a:schemeClr val="tx1"/>
                </a:solidFill>
              </a:rPr>
              <a:t> </a:t>
            </a:r>
            <a:r>
              <a:rPr lang="en-US" sz="1600" i="0" dirty="0" err="1">
                <a:solidFill>
                  <a:schemeClr val="tx1"/>
                </a:solidFill>
              </a:rPr>
              <a:t>el</a:t>
            </a:r>
            <a:r>
              <a:rPr lang="en-US" sz="1600" i="0" dirty="0">
                <a:solidFill>
                  <a:schemeClr val="tx1"/>
                </a:solidFill>
              </a:rPr>
              <a:t> </a:t>
            </a:r>
            <a:r>
              <a:rPr lang="en-US" sz="1600" i="0" dirty="0" err="1">
                <a:solidFill>
                  <a:schemeClr val="tx1"/>
                </a:solidFill>
              </a:rPr>
              <a:t>comando</a:t>
            </a: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r>
              <a:rPr lang="en-US" sz="1600" i="0" dirty="0" err="1">
                <a:solidFill>
                  <a:schemeClr val="tx1"/>
                </a:solidFill>
              </a:rPr>
              <a:t>Seguido</a:t>
            </a:r>
            <a:r>
              <a:rPr lang="en-US" sz="1600" i="0" dirty="0">
                <a:solidFill>
                  <a:schemeClr val="tx1"/>
                </a:solidFill>
              </a:rPr>
              <a:t> del </a:t>
            </a:r>
            <a:r>
              <a:rPr lang="en-US" sz="1600" i="0" dirty="0" err="1">
                <a:solidFill>
                  <a:schemeClr val="tx1"/>
                </a:solidFill>
              </a:rPr>
              <a:t>nombre</a:t>
            </a:r>
            <a:r>
              <a:rPr lang="en-US" sz="1600" i="0" dirty="0">
                <a:solidFill>
                  <a:schemeClr val="tx1"/>
                </a:solidFill>
              </a:rPr>
              <a:t> de la </a:t>
            </a:r>
            <a:r>
              <a:rPr lang="en-US" sz="1600" i="0" dirty="0" err="1">
                <a:solidFill>
                  <a:schemeClr val="tx1"/>
                </a:solidFill>
              </a:rPr>
              <a:t>funcion</a:t>
            </a: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endParaRPr lang="en-US" sz="1600" i="0" dirty="0">
              <a:solidFill>
                <a:schemeClr val="tx1"/>
              </a:solidFill>
            </a:endParaRPr>
          </a:p>
          <a:p>
            <a:pPr marL="0" indent="0">
              <a:buFont typeface="Merriweather"/>
              <a:buNone/>
            </a:pPr>
            <a:endParaRPr lang="es-BO" sz="1600" i="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942CB-5E34-E0D8-1AFD-48C1A118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36" y="2731963"/>
            <a:ext cx="3193664" cy="3171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C30B26-B45D-E5F5-D5C6-719B4CDA5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833" y="2462652"/>
            <a:ext cx="2107036" cy="5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4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1554769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Practica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672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i="1" dirty="0">
                <a:solidFill>
                  <a:srgbClr val="FF0000"/>
                </a:solidFill>
                <a:latin typeface="Merriweather" panose="00000500000000000000" pitchFamily="2" charset="0"/>
              </a:rPr>
              <a:t>11. Crear las tablas y 2 registros para cada tabla para el siguiente modelo ER</a:t>
            </a:r>
            <a:endParaRPr i="1" dirty="0">
              <a:solidFill>
                <a:srgbClr val="FF0000"/>
              </a:solidFill>
              <a:latin typeface="Merriweather" panose="00000500000000000000" pitchFamily="2" charset="0"/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CD8073-72FA-838B-3E55-7F1071A92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4" y="1357125"/>
            <a:ext cx="7674971" cy="2761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852D82-506A-5AD7-526B-0434EFD1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50" y="583200"/>
            <a:ext cx="6880500" cy="1022399"/>
          </a:xfrm>
        </p:spPr>
        <p:txBody>
          <a:bodyPr/>
          <a:lstStyle/>
          <a:p>
            <a:r>
              <a:rPr lang="es-MX" sz="1800" b="0" dirty="0">
                <a:solidFill>
                  <a:schemeClr val="tx1"/>
                </a:solidFill>
                <a:latin typeface="Merriweather" panose="00000500000000000000" pitchFamily="2" charset="0"/>
              </a:rPr>
              <a:t>Se sugiere crear una base de datos de nombre POLLOS_COPA y en ella crear las tablas: ■ cliente ■ </a:t>
            </a:r>
            <a:r>
              <a:rPr lang="es-MX" sz="1800" b="0" dirty="0" err="1">
                <a:solidFill>
                  <a:schemeClr val="tx1"/>
                </a:solidFill>
                <a:latin typeface="Merriweather" panose="00000500000000000000" pitchFamily="2" charset="0"/>
              </a:rPr>
              <a:t>detalle_pedido</a:t>
            </a:r>
            <a:r>
              <a:rPr lang="es-MX" sz="1800" b="0" dirty="0">
                <a:solidFill>
                  <a:schemeClr val="tx1"/>
                </a:solidFill>
                <a:latin typeface="Merriweather" panose="00000500000000000000" pitchFamily="2" charset="0"/>
              </a:rPr>
              <a:t> ■ pedido</a:t>
            </a:r>
            <a:endParaRPr lang="es-BO" sz="1800" b="0" dirty="0">
              <a:solidFill>
                <a:schemeClr val="tx1"/>
              </a:solidFill>
              <a:latin typeface="Merriweather" panose="000005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0FE41D-2209-DE31-72E5-409437F7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01" y="1815601"/>
            <a:ext cx="2240474" cy="2133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4CCD163-0ADB-7225-1CF9-317339238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002" y="2238981"/>
            <a:ext cx="1325995" cy="2362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DE4522A-9732-772F-0212-42B2B9767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75" y="2955217"/>
            <a:ext cx="3682326" cy="11653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35A6492-B1C6-88CC-8E54-7D45D164B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200" y="1737888"/>
            <a:ext cx="3967586" cy="108504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D36F3AE-9758-D58F-7B53-83AF9E3BB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530" y="3077480"/>
            <a:ext cx="4104925" cy="11651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852D82-506A-5AD7-526B-0434EFD1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50" y="583200"/>
            <a:ext cx="6880500" cy="1022399"/>
          </a:xfrm>
        </p:spPr>
        <p:txBody>
          <a:bodyPr/>
          <a:lstStyle/>
          <a:p>
            <a:r>
              <a:rPr lang="en-US" sz="1800" b="0" dirty="0" err="1">
                <a:solidFill>
                  <a:schemeClr val="tx1"/>
                </a:solidFill>
                <a:latin typeface="Merriweather" panose="00000500000000000000" pitchFamily="2" charset="0"/>
              </a:rPr>
              <a:t>Agregamos</a:t>
            </a:r>
            <a:r>
              <a:rPr lang="en-US" sz="1800" b="0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Merriweather" panose="00000500000000000000" pitchFamily="2" charset="0"/>
              </a:rPr>
              <a:t>registros</a:t>
            </a:r>
            <a:r>
              <a:rPr lang="en-US" sz="1800" b="0" dirty="0">
                <a:solidFill>
                  <a:schemeClr val="tx1"/>
                </a:solidFill>
                <a:latin typeface="Merriweather" panose="00000500000000000000" pitchFamily="2" charset="0"/>
              </a:rPr>
              <a:t> a las </a:t>
            </a:r>
            <a:r>
              <a:rPr lang="en-US" sz="1800" b="0" dirty="0" err="1">
                <a:solidFill>
                  <a:schemeClr val="tx1"/>
                </a:solidFill>
                <a:latin typeface="Merriweather" panose="00000500000000000000" pitchFamily="2" charset="0"/>
              </a:rPr>
              <a:t>tablas</a:t>
            </a:r>
            <a:br>
              <a:rPr lang="en-US" sz="1800" b="0" dirty="0">
                <a:solidFill>
                  <a:schemeClr val="tx1"/>
                </a:solidFill>
                <a:latin typeface="Merriweather" panose="00000500000000000000" pitchFamily="2" charset="0"/>
              </a:rPr>
            </a:br>
            <a:endParaRPr lang="es-BO" sz="1800" b="0" dirty="0">
              <a:solidFill>
                <a:schemeClr val="tx1"/>
              </a:solidFill>
              <a:latin typeface="Merriweather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AE739F-2420-B9D7-0A51-433D6C3D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88" y="1356382"/>
            <a:ext cx="4435224" cy="8611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765087-F72D-4305-1251-08EF56DD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412" y="2378781"/>
            <a:ext cx="3383573" cy="8839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417153-FCA4-9A47-026F-632713E4E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17" y="3441834"/>
            <a:ext cx="3970364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6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89225CA8-0626-EA7E-3361-814AFBE66A20}"/>
              </a:ext>
            </a:extLst>
          </p:cNvPr>
          <p:cNvSpPr txBox="1">
            <a:spLocks/>
          </p:cNvSpPr>
          <p:nvPr/>
        </p:nvSpPr>
        <p:spPr>
          <a:xfrm>
            <a:off x="10741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</a:rPr>
              <a:t>12.Crear una consulta SQL en base al ejercicio anterior</a:t>
            </a:r>
            <a:endParaRPr lang="es-MX" sz="1600" b="1" i="1" dirty="0">
              <a:solidFill>
                <a:srgbClr val="FF0000"/>
              </a:solidFill>
              <a:latin typeface="Merriweather" panose="00000500000000000000" pitchFamily="2" charset="0"/>
              <a:cs typeface="Amatic SC" panose="00000500000000000000" pitchFamily="2" charset="-79"/>
            </a:endParaRPr>
          </a:p>
        </p:txBody>
      </p:sp>
      <p:sp>
        <p:nvSpPr>
          <p:cNvPr id="2" name="Google Shape;1927;p18">
            <a:extLst>
              <a:ext uri="{FF2B5EF4-FFF2-40B4-BE49-F238E27FC236}">
                <a16:creationId xmlns:a16="http://schemas.microsoft.com/office/drawing/2014/main" id="{FAFED4A9-CE29-5DDB-C6B5-63CE6F11043B}"/>
              </a:ext>
            </a:extLst>
          </p:cNvPr>
          <p:cNvSpPr txBox="1">
            <a:spLocks/>
          </p:cNvSpPr>
          <p:nvPr/>
        </p:nvSpPr>
        <p:spPr>
          <a:xfrm>
            <a:off x="1074150" y="1287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dirty="0">
                <a:latin typeface="Merriweather" panose="00000500000000000000" pitchFamily="2" charset="0"/>
              </a:rPr>
              <a:t>○ Debe de utilizar las 3 tablas creadas anteriormente. </a:t>
            </a:r>
          </a:p>
          <a:p>
            <a:r>
              <a:rPr lang="es-MX" sz="1800" dirty="0">
                <a:latin typeface="Merriweather" panose="00000500000000000000" pitchFamily="2" charset="0"/>
              </a:rPr>
              <a:t>○ Para relacionar las tablas utilizar JOINS. </a:t>
            </a:r>
          </a:p>
          <a:p>
            <a:r>
              <a:rPr lang="es-MX" sz="1800" dirty="0">
                <a:latin typeface="Merriweather" panose="00000500000000000000" pitchFamily="2" charset="0"/>
              </a:rPr>
              <a:t>○ Adjuntar el código SQL generado.</a:t>
            </a:r>
            <a:endParaRPr lang="es-MX" b="1" i="1" dirty="0">
              <a:solidFill>
                <a:srgbClr val="FF0000"/>
              </a:solidFill>
              <a:latin typeface="Merriweather" panose="00000500000000000000" pitchFamily="2" charset="0"/>
              <a:cs typeface="Amatic SC" panose="00000500000000000000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BED908-2216-4A1C-CB5A-A4356767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00" y="1992075"/>
            <a:ext cx="5396398" cy="1159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E9375F-18F2-B5C4-2377-D4FA0573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357" y="3411434"/>
            <a:ext cx="5597285" cy="6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1554769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teorica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791F4-647F-B266-2FAE-E08D028A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2575" y="302400"/>
            <a:ext cx="5479200" cy="819900"/>
          </a:xfrm>
        </p:spPr>
        <p:txBody>
          <a:bodyPr/>
          <a:lstStyle/>
          <a:p>
            <a:pPr marL="101600" indent="0">
              <a:buNone/>
            </a:pPr>
            <a:r>
              <a:rPr lang="es-MX" b="1" dirty="0">
                <a:solidFill>
                  <a:srgbClr val="FF0000"/>
                </a:solidFill>
              </a:rPr>
              <a:t>13.Crear un función que compare dos códigos de materia</a:t>
            </a:r>
            <a:endParaRPr lang="es-BO" b="1"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7E8B77-ABE3-CFD4-9749-01113133EF71}"/>
              </a:ext>
            </a:extLst>
          </p:cNvPr>
          <p:cNvSpPr txBox="1"/>
          <p:nvPr/>
        </p:nvSpPr>
        <p:spPr>
          <a:xfrm>
            <a:off x="1344600" y="1122300"/>
            <a:ext cx="457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○ </a:t>
            </a:r>
            <a:r>
              <a:rPr lang="es-MX" sz="1800" b="1" i="1" dirty="0">
                <a:latin typeface="Merriweather" panose="00000500000000000000" pitchFamily="2" charset="0"/>
              </a:rPr>
              <a:t>Recrear la siguiente base de datos</a:t>
            </a:r>
            <a:r>
              <a:rPr lang="es-MX" dirty="0"/>
              <a:t>:</a:t>
            </a:r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B0336F-44EA-32E6-1B1D-F0100049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8" y="1564061"/>
            <a:ext cx="2545573" cy="30310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0EEF2B-20C3-D0EA-1B3D-A792779A5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687" y="1491632"/>
            <a:ext cx="3201025" cy="31218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584CD5B0-5EDD-2478-AFC5-7EA842A61128}"/>
                  </a:ext>
                </a:extLst>
              </p14:cNvPr>
              <p14:cNvContentPartPr/>
              <p14:nvPr/>
            </p14:nvContentPartPr>
            <p14:xfrm>
              <a:off x="6765127" y="3141868"/>
              <a:ext cx="741960" cy="3240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584CD5B0-5EDD-2478-AFC5-7EA842A611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6127" y="3132868"/>
                <a:ext cx="75960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83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89225CA8-0626-EA7E-3361-814AFBE66A20}"/>
              </a:ext>
            </a:extLst>
          </p:cNvPr>
          <p:cNvSpPr txBox="1">
            <a:spLocks/>
          </p:cNvSpPr>
          <p:nvPr/>
        </p:nvSpPr>
        <p:spPr>
          <a:xfrm>
            <a:off x="988875" y="5002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tx1"/>
                </a:solidFill>
                <a:latin typeface="Merriweather" panose="00000500000000000000" pitchFamily="2" charset="0"/>
                <a:cs typeface="Amatic SC" panose="00000500000000000000" pitchFamily="2" charset="-79"/>
              </a:rPr>
              <a:t>Creamos tablas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1D9A6B-698E-55E3-8BED-A973C2F7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75" y="1083126"/>
            <a:ext cx="3301759" cy="15886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F4DC8C-CC03-9692-657E-17725F24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5" y="1297438"/>
            <a:ext cx="4147339" cy="10314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0ED2C8-6C5B-4C3D-1A25-D8FAA9561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510" y="2814638"/>
            <a:ext cx="4096896" cy="17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89225CA8-0626-EA7E-3361-814AFBE66A20}"/>
              </a:ext>
            </a:extLst>
          </p:cNvPr>
          <p:cNvSpPr txBox="1">
            <a:spLocks/>
          </p:cNvSpPr>
          <p:nvPr/>
        </p:nvSpPr>
        <p:spPr>
          <a:xfrm>
            <a:off x="988875" y="5002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tx1"/>
                </a:solidFill>
                <a:latin typeface="Merriweather" panose="00000500000000000000" pitchFamily="2" charset="0"/>
                <a:cs typeface="Amatic SC" panose="00000500000000000000" pitchFamily="2" charset="-79"/>
              </a:rPr>
              <a:t>Insertamos los registros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5476C-6204-DE1F-9275-A2C8BA6F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7" y="1083125"/>
            <a:ext cx="7917866" cy="15927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8B7A60-D87B-7A18-9CE2-344A89F2E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67" y="3124986"/>
            <a:ext cx="3867701" cy="1216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F240B4-A1FF-C81A-24C7-8E2A089A4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579" y="2907844"/>
            <a:ext cx="3831654" cy="16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853144" y="1481578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600" dirty="0"/>
              <a:t>○ </a:t>
            </a:r>
            <a:r>
              <a:rPr lang="es-MX" sz="1600" dirty="0">
                <a:latin typeface="Merriweather" panose="00000500000000000000" pitchFamily="2" charset="0"/>
              </a:rPr>
              <a:t>Resolver lo siguiente: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■ Mostrar los nombres y apellidos de los estudiantes inscritos en la materia ARQ-105, adicionalmente mostrar el nombre de la materia.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■ Deberá de crear una función que reciba dos parámetros y esta función deberá ser utilizada en la cláusula WHERE. </a:t>
            </a:r>
            <a:endParaRPr lang="es-MX" sz="1600" b="1" dirty="0">
              <a:solidFill>
                <a:schemeClr val="accent1"/>
              </a:solidFill>
              <a:latin typeface="Merriweather" panose="00000500000000000000" pitchFamily="2" charset="0"/>
              <a:cs typeface="Amatic SC" panose="00000500000000000000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AACD51-B027-0ECA-EFD3-9CF7FA7F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48" y="2519535"/>
            <a:ext cx="7056753" cy="1331463"/>
          </a:xfrm>
          <a:prstGeom prst="rect">
            <a:avLst/>
          </a:prstGeom>
        </p:spPr>
      </p:pic>
      <p:sp>
        <p:nvSpPr>
          <p:cNvPr id="4" name="Google Shape;1927;p18">
            <a:extLst>
              <a:ext uri="{FF2B5EF4-FFF2-40B4-BE49-F238E27FC236}">
                <a16:creationId xmlns:a16="http://schemas.microsoft.com/office/drawing/2014/main" id="{A2491C9D-F5E7-0D08-A476-BCC728C3D266}"/>
              </a:ext>
            </a:extLst>
          </p:cNvPr>
          <p:cNvSpPr txBox="1">
            <a:spLocks/>
          </p:cNvSpPr>
          <p:nvPr/>
        </p:nvSpPr>
        <p:spPr>
          <a:xfrm>
            <a:off x="853144" y="1878772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600" dirty="0">
                <a:solidFill>
                  <a:schemeClr val="tx1"/>
                </a:solidFill>
                <a:latin typeface="Merriweather" panose="00000500000000000000" pitchFamily="2" charset="0"/>
                <a:cs typeface="Amatic SC" panose="00000500000000000000" pitchFamily="2" charset="-79"/>
              </a:rPr>
              <a:t>Primero hacemos una consulta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F1A5FE-726F-19CD-8510-6EA276039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53" y="4056754"/>
            <a:ext cx="7209145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827401" y="277091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600" dirty="0">
                <a:solidFill>
                  <a:schemeClr val="tx1"/>
                </a:solidFill>
                <a:latin typeface="Merriweather" panose="00000500000000000000" pitchFamily="2" charset="0"/>
                <a:cs typeface="Amatic SC" panose="00000500000000000000" pitchFamily="2" charset="-79"/>
              </a:rPr>
              <a:t>Creamos la función que recibe dos parámetros y compara dos materias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0DFAF0-CD32-A647-75ED-E7A00F8E3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56" y="859991"/>
            <a:ext cx="6271803" cy="18899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EEC3D4-FEEF-6FCF-AA5B-92E3283F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98" y="3154650"/>
            <a:ext cx="5281118" cy="1082134"/>
          </a:xfrm>
          <a:prstGeom prst="rect">
            <a:avLst/>
          </a:prstGeom>
        </p:spPr>
      </p:pic>
      <p:sp>
        <p:nvSpPr>
          <p:cNvPr id="11" name="Google Shape;1927;p18">
            <a:extLst>
              <a:ext uri="{FF2B5EF4-FFF2-40B4-BE49-F238E27FC236}">
                <a16:creationId xmlns:a16="http://schemas.microsoft.com/office/drawing/2014/main" id="{6EE73ABA-BB78-0906-5F39-61BFE069E334}"/>
              </a:ext>
            </a:extLst>
          </p:cNvPr>
          <p:cNvSpPr txBox="1">
            <a:spLocks/>
          </p:cNvSpPr>
          <p:nvPr/>
        </p:nvSpPr>
        <p:spPr>
          <a:xfrm>
            <a:off x="960300" y="2571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600" dirty="0">
                <a:solidFill>
                  <a:schemeClr val="tx1"/>
                </a:solidFill>
                <a:latin typeface="Merriweather" panose="00000500000000000000" pitchFamily="2" charset="0"/>
                <a:cs typeface="Amatic SC" panose="00000500000000000000" pitchFamily="2" charset="-79"/>
              </a:rPr>
              <a:t>Aplicamos la función a nuestra consulta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52BB68-F760-7B0D-B91C-EDC59908D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57" y="4378687"/>
            <a:ext cx="722438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924581" y="900276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</a:rPr>
              <a:t>14.Crear una función que permita obtener el promedio de las edades del género masculino o femenino de los estudiantes inscritos en la asignatura ARQ-104.</a:t>
            </a:r>
            <a:endParaRPr lang="es-MX" sz="1600" b="1" i="1" dirty="0">
              <a:solidFill>
                <a:srgbClr val="FF0000"/>
              </a:solidFill>
              <a:latin typeface="Merriweather" panose="00000500000000000000" pitchFamily="2" charset="0"/>
              <a:cs typeface="Amatic SC" panose="00000500000000000000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69A485-0A1A-A77A-7D7E-210F46C96709}"/>
              </a:ext>
            </a:extLst>
          </p:cNvPr>
          <p:cNvSpPr txBox="1"/>
          <p:nvPr/>
        </p:nvSpPr>
        <p:spPr>
          <a:xfrm>
            <a:off x="1026021" y="1483176"/>
            <a:ext cx="66776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Merriweather" panose="00000500000000000000" pitchFamily="2" charset="0"/>
              </a:rPr>
              <a:t>La función recibe como parámetro el género y el código de materia.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Realizamos una consulta para poder darnos una idea de la función.</a:t>
            </a:r>
            <a:endParaRPr lang="es-BO" sz="1600" dirty="0">
              <a:latin typeface="Merriweather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07BEBF-41D9-F69D-32E7-C32BDE37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23" y="2283071"/>
            <a:ext cx="4240878" cy="211409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11CF4B0-42B8-3F9C-AE16-E0FA094D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729" y="4461455"/>
            <a:ext cx="2301439" cy="5867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2976D0D-3BCB-FA27-4DED-FF129C7E5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355" y="4461455"/>
            <a:ext cx="2270957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3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1053169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  <a:cs typeface="Amatic SC" panose="00000500000000000000" pitchFamily="2" charset="-79"/>
              </a:rPr>
              <a:t>Realizamos la función</a:t>
            </a:r>
          </a:p>
        </p:txBody>
      </p:sp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0B97642B-F81E-878C-8913-4085A14BCFDE}"/>
              </a:ext>
            </a:extLst>
          </p:cNvPr>
          <p:cNvSpPr txBox="1">
            <a:spLocks/>
          </p:cNvSpPr>
          <p:nvPr/>
        </p:nvSpPr>
        <p:spPr>
          <a:xfrm>
            <a:off x="622174" y="23713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MX" sz="1600" b="1" dirty="0">
              <a:solidFill>
                <a:schemeClr val="accent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A7ECC-21EC-1919-5506-B0377EECD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68" y="1025680"/>
            <a:ext cx="5879856" cy="21181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B47C78-1959-C465-DC16-F58D17EF4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43" y="3234049"/>
            <a:ext cx="5662151" cy="4343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8D75427-A4CE-765E-84F1-3F0E8F2C9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508" y="3869386"/>
            <a:ext cx="1630821" cy="4724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8AD61F7-5351-09C0-F1EB-CC4774F2C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630" y="3848834"/>
            <a:ext cx="170702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89225CA8-0626-EA7E-3361-814AFBE66A20}"/>
              </a:ext>
            </a:extLst>
          </p:cNvPr>
          <p:cNvSpPr txBox="1">
            <a:spLocks/>
          </p:cNvSpPr>
          <p:nvPr/>
        </p:nvSpPr>
        <p:spPr>
          <a:xfrm>
            <a:off x="924582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</a:rPr>
              <a:t>15.Crear una función que permita concatenar 3 cadenas.</a:t>
            </a:r>
            <a:endParaRPr lang="es-MX" sz="1600" b="1" i="1" dirty="0">
              <a:solidFill>
                <a:srgbClr val="FF0000"/>
              </a:solidFill>
              <a:latin typeface="Merriweather" panose="00000500000000000000" pitchFamily="2" charset="0"/>
              <a:cs typeface="Amatic SC" panose="00000500000000000000" pitchFamily="2" charset="-79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24F40D-BCBE-ECCE-C511-6997C0719D47}"/>
              </a:ext>
            </a:extLst>
          </p:cNvPr>
          <p:cNvSpPr txBox="1"/>
          <p:nvPr/>
        </p:nvSpPr>
        <p:spPr>
          <a:xfrm>
            <a:off x="924582" y="904500"/>
            <a:ext cx="667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Merriweather" panose="00000500000000000000" pitchFamily="2" charset="0"/>
              </a:rPr>
              <a:t>○ La función recibe 3 parámetros.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○ Si las cadenas fuesen: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■ Pepito	 	■ Pep 		■ 50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○ La salida debería ser: (Pepito), (Pep), (50)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○ La función creada utilizarlo en una consulta SQL. ■ Es decir podría mostrar el nombre, apellidos y la edad de los estudiantes. </a:t>
            </a:r>
            <a:endParaRPr lang="es-BO" sz="1600" dirty="0">
              <a:latin typeface="Merriweather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6DAEEF-3E41-5E0A-F764-D1D3832D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9" y="2571750"/>
            <a:ext cx="7674005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1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24F40D-BCBE-ECCE-C511-6997C0719D47}"/>
              </a:ext>
            </a:extLst>
          </p:cNvPr>
          <p:cNvSpPr txBox="1"/>
          <p:nvPr/>
        </p:nvSpPr>
        <p:spPr>
          <a:xfrm>
            <a:off x="968867" y="2099267"/>
            <a:ext cx="6677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erriweather" panose="00000500000000000000" pitchFamily="2" charset="0"/>
              </a:rPr>
              <a:t>Ya </a:t>
            </a:r>
            <a:r>
              <a:rPr lang="en-US" sz="1600" dirty="0" err="1">
                <a:latin typeface="Merriweather" panose="00000500000000000000" pitchFamily="2" charset="0"/>
              </a:rPr>
              <a:t>creada</a:t>
            </a:r>
            <a:r>
              <a:rPr lang="en-US" sz="1600" dirty="0">
                <a:latin typeface="Merriweather" panose="00000500000000000000" pitchFamily="2" charset="0"/>
              </a:rPr>
              <a:t> la </a:t>
            </a:r>
            <a:r>
              <a:rPr lang="en-US" sz="1600" dirty="0" err="1">
                <a:latin typeface="Merriweather" panose="00000500000000000000" pitchFamily="2" charset="0"/>
              </a:rPr>
              <a:t>funcion</a:t>
            </a:r>
            <a:r>
              <a:rPr lang="en-US" sz="1600" dirty="0">
                <a:latin typeface="Merriweather" panose="00000500000000000000" pitchFamily="2" charset="0"/>
              </a:rPr>
              <a:t> </a:t>
            </a:r>
            <a:r>
              <a:rPr lang="en-US" sz="1600" dirty="0" err="1">
                <a:latin typeface="Merriweather" panose="00000500000000000000" pitchFamily="2" charset="0"/>
              </a:rPr>
              <a:t>podemos</a:t>
            </a:r>
            <a:r>
              <a:rPr lang="en-US" sz="1600" dirty="0">
                <a:latin typeface="Merriweather" panose="00000500000000000000" pitchFamily="2" charset="0"/>
              </a:rPr>
              <a:t> </a:t>
            </a:r>
            <a:r>
              <a:rPr lang="en-US" sz="1600" dirty="0" err="1">
                <a:latin typeface="Merriweather" panose="00000500000000000000" pitchFamily="2" charset="0"/>
              </a:rPr>
              <a:t>implementar</a:t>
            </a:r>
            <a:r>
              <a:rPr lang="en-US" sz="1600" dirty="0">
                <a:latin typeface="Merriweather" panose="00000500000000000000" pitchFamily="2" charset="0"/>
              </a:rPr>
              <a:t> a </a:t>
            </a:r>
            <a:r>
              <a:rPr lang="en-US" sz="1600" dirty="0" err="1">
                <a:latin typeface="Merriweather" panose="00000500000000000000" pitchFamily="2" charset="0"/>
              </a:rPr>
              <a:t>nuestra</a:t>
            </a:r>
            <a:r>
              <a:rPr lang="en-US" sz="1600" dirty="0">
                <a:latin typeface="Merriweather" panose="00000500000000000000" pitchFamily="2" charset="0"/>
              </a:rPr>
              <a:t> consulta </a:t>
            </a:r>
            <a:endParaRPr lang="es-BO" sz="1600" dirty="0">
              <a:latin typeface="Merriweather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4CCBD7-CBA3-14FD-6194-A6199FA11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91" y="919104"/>
            <a:ext cx="4785775" cy="2591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BD5D9D-13AF-6119-11F8-F5081586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945" y="1402496"/>
            <a:ext cx="4671465" cy="4724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133453-EC3A-7AF8-EFA0-7079B2AD2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442" y="2633323"/>
            <a:ext cx="6165114" cy="4572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F87771-5CB7-2E01-9F7B-144705B3C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649" y="3236059"/>
            <a:ext cx="645469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6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1053169" y="471651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</a:rPr>
              <a:t>16.Crear la siguiente VISTA:</a:t>
            </a:r>
            <a:endParaRPr lang="es-MX" sz="1600" b="1" i="1" dirty="0">
              <a:solidFill>
                <a:srgbClr val="FF0000"/>
              </a:solidFill>
              <a:latin typeface="Merriweather" panose="00000500000000000000" pitchFamily="2" charset="0"/>
              <a:cs typeface="Amatic SC" panose="00000500000000000000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AFF7D9-B059-865C-5D48-392C3B1F67B4}"/>
              </a:ext>
            </a:extLst>
          </p:cNvPr>
          <p:cNvSpPr txBox="1"/>
          <p:nvPr/>
        </p:nvSpPr>
        <p:spPr>
          <a:xfrm>
            <a:off x="1130497" y="1167645"/>
            <a:ext cx="70705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latin typeface="Merriweather" panose="00000500000000000000" pitchFamily="2" charset="0"/>
              </a:rPr>
              <a:t>○ La vista deberá llamarse ARQUITECTURA_DIA_LIBRE </a:t>
            </a:r>
          </a:p>
          <a:p>
            <a:r>
              <a:rPr lang="es-MX" sz="1800" dirty="0">
                <a:latin typeface="Merriweather" panose="00000500000000000000" pitchFamily="2" charset="0"/>
              </a:rPr>
              <a:t>○ El día viernes tendrán libre los estudiantes de la carrera de ARQUITECTURA debido a su aniversario </a:t>
            </a:r>
          </a:p>
          <a:p>
            <a:r>
              <a:rPr lang="es-MX" sz="1800" dirty="0">
                <a:latin typeface="Merriweather" panose="00000500000000000000" pitchFamily="2" charset="0"/>
              </a:rPr>
              <a:t>■ Este permiso es solo para aquellos estudiantes inscritos en el año 2021. </a:t>
            </a:r>
          </a:p>
          <a:p>
            <a:r>
              <a:rPr lang="es-MX" sz="1800" dirty="0">
                <a:latin typeface="Merriweather" panose="00000500000000000000" pitchFamily="2" charset="0"/>
              </a:rPr>
              <a:t>■ La vista deberá tener los siguientes campos. </a:t>
            </a:r>
          </a:p>
          <a:p>
            <a:r>
              <a:rPr lang="es-MX" sz="1800" dirty="0">
                <a:latin typeface="Merriweather" panose="00000500000000000000" pitchFamily="2" charset="0"/>
              </a:rPr>
              <a:t>1. Nombres y apellidos concatenados = FULLNAME 2. La edad del estudiante = EDAD </a:t>
            </a:r>
          </a:p>
          <a:p>
            <a:r>
              <a:rPr lang="es-MX" sz="1800" dirty="0">
                <a:latin typeface="Merriweather" panose="00000500000000000000" pitchFamily="2" charset="0"/>
              </a:rPr>
              <a:t>3. El año de inscripción = GESTION </a:t>
            </a:r>
          </a:p>
          <a:p>
            <a:r>
              <a:rPr lang="es-MX" sz="1800" dirty="0">
                <a:latin typeface="Merriweather" panose="00000500000000000000" pitchFamily="2" charset="0"/>
              </a:rPr>
              <a:t>4. Generar una columna de nombre DIA_LIBRE </a:t>
            </a:r>
          </a:p>
          <a:p>
            <a:pPr marL="342900" indent="-342900">
              <a:buAutoNum type="alphaLcPeriod"/>
            </a:pPr>
            <a:r>
              <a:rPr lang="es-MX" sz="1800" dirty="0">
                <a:latin typeface="Merriweather" panose="00000500000000000000" pitchFamily="2" charset="0"/>
              </a:rPr>
              <a:t>Si tiene libre mostrar LIBRE </a:t>
            </a:r>
          </a:p>
          <a:p>
            <a:pPr marL="342900" indent="-342900">
              <a:buAutoNum type="alphaLcPeriod"/>
            </a:pPr>
            <a:r>
              <a:rPr lang="es-MX" sz="1800" dirty="0">
                <a:latin typeface="Merriweather" panose="00000500000000000000" pitchFamily="2" charset="0"/>
              </a:rPr>
              <a:t>b. Caso contrario mostrar NO LIBRE</a:t>
            </a:r>
            <a:endParaRPr lang="es-BO" sz="1800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6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1081743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/>
              <a:t>Manejo</a:t>
            </a:r>
            <a:r>
              <a:rPr lang="en-US" sz="6000" dirty="0"/>
              <a:t> de </a:t>
            </a:r>
            <a:r>
              <a:rPr lang="en-US" sz="6000" dirty="0" err="1"/>
              <a:t>conceptos</a:t>
            </a:r>
            <a:endParaRPr sz="6000"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1907;p15">
            <a:extLst>
              <a:ext uri="{FF2B5EF4-FFF2-40B4-BE49-F238E27FC236}">
                <a16:creationId xmlns:a16="http://schemas.microsoft.com/office/drawing/2014/main" id="{9A304A3A-EA6F-203B-76FD-13D7137E227F}"/>
              </a:ext>
            </a:extLst>
          </p:cNvPr>
          <p:cNvSpPr txBox="1">
            <a:spLocks/>
          </p:cNvSpPr>
          <p:nvPr/>
        </p:nvSpPr>
        <p:spPr>
          <a:xfrm>
            <a:off x="1593356" y="1734582"/>
            <a:ext cx="5713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s-MX" sz="2000" b="1" i="1" dirty="0">
                <a:solidFill>
                  <a:srgbClr val="FF0000"/>
                </a:solidFill>
              </a:rPr>
              <a:t>1. ¿A que se refiere cuando se habla de bases de datos relacionales? </a:t>
            </a:r>
          </a:p>
          <a:p>
            <a:pPr marL="0" indent="0" algn="ctr">
              <a:buFont typeface="Merriweather"/>
              <a:buNone/>
            </a:pPr>
            <a:endParaRPr lang="es-MX" sz="2000" dirty="0"/>
          </a:p>
          <a:p>
            <a:pPr marL="0" indent="0" algn="ctr">
              <a:buFont typeface="Merriweather"/>
              <a:buNone/>
            </a:pPr>
            <a:r>
              <a:rPr lang="es-MX" sz="2000" dirty="0"/>
              <a:t>Se refiere al tipo de base de datos la cual almacena datos mediante el uso de tablas con el uso de filas y columnas. Se usa la relación de estas para el manejo de datos.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95EA0A-1189-624C-AC13-EE3F7B10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04" y="262690"/>
            <a:ext cx="6340389" cy="23090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77BC6F-AEA4-A6AB-C01D-7D673E218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330" y="2679437"/>
            <a:ext cx="2263336" cy="4115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4899C0-21E9-94FE-E87E-A4029F7AC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348" y="3198640"/>
            <a:ext cx="5223299" cy="17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5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731700" y="457363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</a:rPr>
              <a:t>17. Crear la siguiente VISTA:</a:t>
            </a:r>
            <a:endParaRPr lang="es-MX" sz="1600" b="1" i="1" dirty="0">
              <a:solidFill>
                <a:srgbClr val="FF0000"/>
              </a:solidFill>
              <a:latin typeface="Merriweather" panose="00000500000000000000" pitchFamily="2" charset="0"/>
              <a:cs typeface="Amatic SC" panose="00000500000000000000" pitchFamily="2" charset="-79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31B3B8-FB4B-1EA1-14B2-43A1D2C03865}"/>
              </a:ext>
            </a:extLst>
          </p:cNvPr>
          <p:cNvSpPr txBox="1"/>
          <p:nvPr/>
        </p:nvSpPr>
        <p:spPr>
          <a:xfrm>
            <a:off x="731700" y="981908"/>
            <a:ext cx="7070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Merriweather" panose="00000500000000000000" pitchFamily="2" charset="0"/>
              </a:rPr>
              <a:t>○ Agregar una tabla cualquiera al modelo de base de datos.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○ Después generar una vista que maneje las 4 tablas </a:t>
            </a:r>
          </a:p>
          <a:p>
            <a:r>
              <a:rPr lang="es-MX" sz="1600" dirty="0">
                <a:latin typeface="Merriweather" panose="00000500000000000000" pitchFamily="2" charset="0"/>
              </a:rPr>
              <a:t>■ La vista deberá llamarse PARALELO_DBA_I</a:t>
            </a:r>
            <a:endParaRPr lang="es-BO" sz="1200" dirty="0">
              <a:latin typeface="Merriweather" panose="000005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602637-C0BC-64C3-4237-FA072983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986" y="1812905"/>
            <a:ext cx="3926025" cy="17304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4A0B982-52D5-FFBD-A4A2-2B43CB59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57" y="3643146"/>
            <a:ext cx="4898485" cy="11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79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F08FB3-73A9-6A93-C82E-BC60E445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025" y="455083"/>
            <a:ext cx="5143946" cy="19737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D1696A-A301-10F6-87EB-E96D90E06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28" y="2508909"/>
            <a:ext cx="1600339" cy="4115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377D3B-0739-84B9-2ED7-76D8A045B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26" y="3062463"/>
            <a:ext cx="8240946" cy="16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2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Gracias por su atencion!!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44" name="Google Shape;2144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9"/>
            <a:ext cx="57135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SIS9210838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nilberrmayta@gmail.com</a:t>
            </a:r>
            <a:endParaRPr sz="1800" dirty="0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650956" y="1482582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b="1" i="1" dirty="0">
                <a:solidFill>
                  <a:srgbClr val="FF0000"/>
                </a:solidFill>
              </a:rPr>
              <a:t>2. ¿A que se refiere cuando se habla de bases de datos no relacionales? </a:t>
            </a:r>
            <a:endParaRPr lang="es-BO" sz="2000" b="1" i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2000" dirty="0"/>
              <a:t>Son aquellas que almacenan datos pero no mediante tablas sino con una conexión directa.</a:t>
            </a:r>
            <a:endParaRPr sz="20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AE1AA2-DB8A-A24D-B79A-966C7774DEE7}"/>
              </a:ext>
            </a:extLst>
          </p:cNvPr>
          <p:cNvSpPr txBox="1"/>
          <p:nvPr/>
        </p:nvSpPr>
        <p:spPr>
          <a:xfrm>
            <a:off x="1742400" y="641392"/>
            <a:ext cx="5128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</a:rPr>
              <a:t>3. ¿Qué es MySQL y </a:t>
            </a:r>
            <a:r>
              <a:rPr lang="es-MX" sz="2000" b="1" i="1" dirty="0" err="1">
                <a:solidFill>
                  <a:srgbClr val="FF0000"/>
                </a:solidFill>
                <a:latin typeface="Merriweather" panose="00000500000000000000" pitchFamily="2" charset="0"/>
              </a:rPr>
              <a:t>MariaDB</a:t>
            </a:r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</a:rPr>
              <a:t>?. Explique si existen diferencias o son iguales, etc.</a:t>
            </a:r>
          </a:p>
        </p:txBody>
      </p:sp>
      <p:sp>
        <p:nvSpPr>
          <p:cNvPr id="15" name="Google Shape;1943;p20">
            <a:extLst>
              <a:ext uri="{FF2B5EF4-FFF2-40B4-BE49-F238E27FC236}">
                <a16:creationId xmlns:a16="http://schemas.microsoft.com/office/drawing/2014/main" id="{5B41B4D5-5E65-32DE-1E68-1664ECD3F5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5325" y="1287723"/>
            <a:ext cx="2461075" cy="2314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600" b="1" i="0" dirty="0">
                <a:solidFill>
                  <a:schemeClr val="tx1"/>
                </a:solidFill>
              </a:rPr>
              <a:t>MySQL</a:t>
            </a:r>
          </a:p>
          <a:p>
            <a:pPr marL="0" indent="0">
              <a:buNone/>
            </a:pPr>
            <a:r>
              <a:rPr lang="es-BO" sz="1600" i="0" dirty="0">
                <a:solidFill>
                  <a:schemeClr val="tx1"/>
                </a:solidFill>
                <a:latin typeface="Merriweather" panose="00000500000000000000" pitchFamily="2" charset="0"/>
              </a:rPr>
              <a:t>Es el programa mediante el cual podemos crear las bases de datos y añadirle registros.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BO" sz="1600" i="0" dirty="0">
              <a:solidFill>
                <a:schemeClr val="tx1"/>
              </a:solidFill>
            </a:endParaRPr>
          </a:p>
        </p:txBody>
      </p:sp>
      <p:sp>
        <p:nvSpPr>
          <p:cNvPr id="16" name="Google Shape;1945;p20">
            <a:extLst>
              <a:ext uri="{FF2B5EF4-FFF2-40B4-BE49-F238E27FC236}">
                <a16:creationId xmlns:a16="http://schemas.microsoft.com/office/drawing/2014/main" id="{AF7F9CC3-B9A8-9A6C-B453-86B4381DAB9D}"/>
              </a:ext>
            </a:extLst>
          </p:cNvPr>
          <p:cNvSpPr txBox="1">
            <a:spLocks/>
          </p:cNvSpPr>
          <p:nvPr/>
        </p:nvSpPr>
        <p:spPr>
          <a:xfrm>
            <a:off x="4133700" y="13874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s-BO" sz="1600" b="1" dirty="0" err="1">
                <a:latin typeface="Merriweather" panose="00000500000000000000" pitchFamily="2" charset="0"/>
              </a:rPr>
              <a:t>MariaDB</a:t>
            </a:r>
            <a:endParaRPr lang="es-BO" sz="1600" b="1" dirty="0">
              <a:latin typeface="Merriweather" panose="00000500000000000000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s-BO" sz="1600" i="0" dirty="0">
                <a:solidFill>
                  <a:schemeClr val="tx1"/>
                </a:solidFill>
                <a:latin typeface="Merriweather" panose="00000500000000000000" pitchFamily="2" charset="0"/>
              </a:rPr>
              <a:t>Es donde se almacena todas las bases de datos que creamos, así también los archivos que contengan.</a:t>
            </a:r>
          </a:p>
          <a:p>
            <a:pPr algn="ctr">
              <a:spcBef>
                <a:spcPts val="600"/>
              </a:spcBef>
            </a:pPr>
            <a:endParaRPr lang="es-BO" sz="1600" dirty="0">
              <a:latin typeface="Merriweather" panose="00000500000000000000" pitchFamily="2" charset="0"/>
            </a:endParaRPr>
          </a:p>
        </p:txBody>
      </p:sp>
      <p:pic>
        <p:nvPicPr>
          <p:cNvPr id="1028" name="Picture 4" descr="MariaDB">
            <a:extLst>
              <a:ext uri="{FF2B5EF4-FFF2-40B4-BE49-F238E27FC236}">
                <a16:creationId xmlns:a16="http://schemas.microsoft.com/office/drawing/2014/main" id="{C3C50814-2788-9161-5879-4C672104E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5" y="2888841"/>
            <a:ext cx="2850575" cy="17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| Sistema de gestión de bases de datos relacionales">
            <a:extLst>
              <a:ext uri="{FF2B5EF4-FFF2-40B4-BE49-F238E27FC236}">
                <a16:creationId xmlns:a16="http://schemas.microsoft.com/office/drawing/2014/main" id="{AE44590F-F623-80DE-5558-CA0717B17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62" y="3220221"/>
            <a:ext cx="2570400" cy="13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907;p15">
            <a:extLst>
              <a:ext uri="{FF2B5EF4-FFF2-40B4-BE49-F238E27FC236}">
                <a16:creationId xmlns:a16="http://schemas.microsoft.com/office/drawing/2014/main" id="{A2FE2D58-D173-D5DC-068A-DA8BF7A0E94D}"/>
              </a:ext>
            </a:extLst>
          </p:cNvPr>
          <p:cNvSpPr txBox="1">
            <a:spLocks/>
          </p:cNvSpPr>
          <p:nvPr/>
        </p:nvSpPr>
        <p:spPr>
          <a:xfrm>
            <a:off x="1514156" y="1000182"/>
            <a:ext cx="5713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s-MX" sz="2000" b="1" i="1" dirty="0">
                <a:solidFill>
                  <a:srgbClr val="FF0000"/>
                </a:solidFill>
              </a:rPr>
              <a:t>4. ¿Qué son las funciones de agregación?</a:t>
            </a:r>
          </a:p>
          <a:p>
            <a:pPr marL="0" indent="0" algn="ctr">
              <a:buFont typeface="Merriweather"/>
              <a:buNone/>
            </a:pPr>
            <a:r>
              <a:rPr lang="es-MX" sz="2000" b="1" i="1" dirty="0">
                <a:solidFill>
                  <a:srgbClr val="FF0000"/>
                </a:solidFill>
              </a:rPr>
              <a:t> </a:t>
            </a:r>
            <a:r>
              <a:rPr lang="es-MX" sz="2000" dirty="0">
                <a:solidFill>
                  <a:schemeClr val="tx1"/>
                </a:solidFill>
              </a:rPr>
              <a:t>Es el uso de comandos que nos permiten computar un valor mediante un conjunto de entrada como ser el </a:t>
            </a:r>
            <a:r>
              <a:rPr lang="es-MX" sz="2000" dirty="0" err="1">
                <a:solidFill>
                  <a:schemeClr val="tx1"/>
                </a:solidFill>
              </a:rPr>
              <a:t>count</a:t>
            </a:r>
            <a:r>
              <a:rPr lang="es-MX" sz="2000" dirty="0">
                <a:solidFill>
                  <a:schemeClr val="tx1"/>
                </a:solidFill>
              </a:rPr>
              <a:t>, </a:t>
            </a:r>
            <a:r>
              <a:rPr lang="es-MX" sz="2000" dirty="0" err="1">
                <a:solidFill>
                  <a:schemeClr val="tx1"/>
                </a:solidFill>
              </a:rPr>
              <a:t>max</a:t>
            </a:r>
            <a:r>
              <a:rPr lang="es-MX" sz="2000" dirty="0">
                <a:solidFill>
                  <a:schemeClr val="tx1"/>
                </a:solidFill>
              </a:rPr>
              <a:t>, sum, etc.</a:t>
            </a:r>
            <a:endParaRPr lang="es-MX" sz="2000" b="1" i="1" dirty="0">
              <a:solidFill>
                <a:schemeClr val="tx1"/>
              </a:solidFill>
            </a:endParaRPr>
          </a:p>
          <a:p>
            <a:pPr marL="0" indent="0" algn="ctr">
              <a:buFont typeface="Merriweather"/>
              <a:buNone/>
            </a:pPr>
            <a:endParaRPr lang="es-MX" sz="1800" b="1" i="1" dirty="0">
              <a:solidFill>
                <a:srgbClr val="FF0000"/>
              </a:solidFill>
            </a:endParaRPr>
          </a:p>
          <a:p>
            <a:pPr marL="0" indent="0" algn="ctr">
              <a:buFont typeface="Merriweather"/>
              <a:buNone/>
            </a:pPr>
            <a:endParaRPr lang="es-MX" sz="1800" b="1" i="1" dirty="0">
              <a:solidFill>
                <a:srgbClr val="FF0000"/>
              </a:solidFill>
            </a:endParaRPr>
          </a:p>
          <a:p>
            <a:pPr marL="0" indent="0" algn="ctr">
              <a:buFont typeface="Merriweather"/>
              <a:buNone/>
            </a:pPr>
            <a:r>
              <a:rPr lang="es-MX" sz="1800" b="1" i="1" dirty="0">
                <a:solidFill>
                  <a:srgbClr val="FF0000"/>
                </a:solidFill>
              </a:rPr>
              <a:t> </a:t>
            </a:r>
            <a:endParaRPr lang="es-MX" b="1" i="1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63CE061-8B10-8248-9BB2-394C5901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51" y="2571750"/>
            <a:ext cx="6589698" cy="13558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431367" y="1089226"/>
            <a:ext cx="5693983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FF0000"/>
                </a:solidFill>
              </a:rPr>
              <a:t>5. ¿Qué llegaría a ser XAMPP, WAMP SERVER o LAMP?</a:t>
            </a: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1921;p17">
            <a:extLst>
              <a:ext uri="{FF2B5EF4-FFF2-40B4-BE49-F238E27FC236}">
                <a16:creationId xmlns:a16="http://schemas.microsoft.com/office/drawing/2014/main" id="{18C711C3-4165-1474-747A-A759DCB6E234}"/>
              </a:ext>
            </a:extLst>
          </p:cNvPr>
          <p:cNvSpPr txBox="1">
            <a:spLocks/>
          </p:cNvSpPr>
          <p:nvPr/>
        </p:nvSpPr>
        <p:spPr>
          <a:xfrm>
            <a:off x="1291448" y="2168326"/>
            <a:ext cx="6189351" cy="14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s-MX" i="0" dirty="0">
                <a:solidFill>
                  <a:schemeClr val="tx1"/>
                </a:solidFill>
              </a:rPr>
              <a:t>Los servidores XAMPP, WAMP SERVER son servidores en la nube o servidores web mientras que LAMP es un servidor físico que tenemos a mano como </a:t>
            </a:r>
            <a:r>
              <a:rPr lang="es-MX" i="0" dirty="0" err="1">
                <a:solidFill>
                  <a:schemeClr val="tx1"/>
                </a:solidFill>
              </a:rPr>
              <a:t>MariaDB</a:t>
            </a:r>
            <a:r>
              <a:rPr lang="es-MX" i="0" dirty="0">
                <a:solidFill>
                  <a:schemeClr val="tx1"/>
                </a:solidFill>
              </a:rPr>
              <a:t> o </a:t>
            </a:r>
            <a:r>
              <a:rPr lang="es-MX" i="0" dirty="0" err="1">
                <a:solidFill>
                  <a:schemeClr val="tx1"/>
                </a:solidFill>
              </a:rPr>
              <a:t>SQLServer</a:t>
            </a:r>
            <a:endParaRPr lang="es-MX" sz="2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7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/>
        </p:nvSpPr>
        <p:spPr>
          <a:xfrm>
            <a:off x="1089390" y="808710"/>
            <a:ext cx="6420210" cy="255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b="1" i="1" dirty="0">
                <a:solidFill>
                  <a:srgbClr val="FF0000"/>
                </a:solidFill>
                <a:latin typeface="Merriweather" panose="00000500000000000000" pitchFamily="2" charset="0"/>
              </a:rPr>
              <a:t>6. ¿Cual es la diferencia entre las funciones de agresión y funciones creados por el DBA? Es decir funciones creadas por el usuario</a:t>
            </a:r>
            <a:endParaRPr lang="es-MX" sz="2000" b="1" i="1" dirty="0">
              <a:solidFill>
                <a:srgbClr val="FF0000"/>
              </a:solidFill>
              <a:latin typeface="Merriweather" panose="00000500000000000000" pitchFamily="2" charset="0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2000" dirty="0">
                <a:solidFill>
                  <a:schemeClr val="tx1"/>
                </a:solidFill>
                <a:latin typeface="Merriweather" panose="00000500000000000000" pitchFamily="2" charset="0"/>
                <a:ea typeface="Merriweather"/>
                <a:cs typeface="Merriweather"/>
                <a:sym typeface="Merriweather"/>
              </a:rPr>
              <a:t>Las funciones de ,agregación son funciones que ya están implementadas en el mismo editor como ser el </a:t>
            </a:r>
            <a:r>
              <a:rPr lang="es-BO" sz="2000" dirty="0" err="1">
                <a:solidFill>
                  <a:schemeClr val="tx1"/>
                </a:solidFill>
                <a:latin typeface="Merriweather" panose="00000500000000000000" pitchFamily="2" charset="0"/>
                <a:ea typeface="Merriweather"/>
                <a:cs typeface="Merriweather"/>
                <a:sym typeface="Merriweather"/>
              </a:rPr>
              <a:t>count</a:t>
            </a:r>
            <a:r>
              <a:rPr lang="es-BO" sz="2000" dirty="0">
                <a:solidFill>
                  <a:schemeClr val="tx1"/>
                </a:solidFill>
                <a:latin typeface="Merriweather" panose="00000500000000000000" pitchFamily="2" charset="0"/>
                <a:ea typeface="Merriweather"/>
                <a:cs typeface="Merriweather"/>
                <a:sym typeface="Merriweather"/>
              </a:rPr>
              <a:t>, </a:t>
            </a:r>
            <a:r>
              <a:rPr lang="es-BO" sz="2000" dirty="0" err="1">
                <a:solidFill>
                  <a:schemeClr val="tx1"/>
                </a:solidFill>
                <a:latin typeface="Merriweather" panose="00000500000000000000" pitchFamily="2" charset="0"/>
                <a:ea typeface="Merriweather"/>
                <a:cs typeface="Merriweather"/>
                <a:sym typeface="Merriweather"/>
              </a:rPr>
              <a:t>max</a:t>
            </a:r>
            <a:r>
              <a:rPr lang="es-BO" sz="2000" dirty="0">
                <a:solidFill>
                  <a:schemeClr val="tx1"/>
                </a:solidFill>
                <a:latin typeface="Merriweather" panose="00000500000000000000" pitchFamily="2" charset="0"/>
                <a:ea typeface="Merriweather"/>
                <a:cs typeface="Merriweather"/>
                <a:sym typeface="Merriweather"/>
              </a:rPr>
              <a:t>, min, </a:t>
            </a:r>
            <a:r>
              <a:rPr lang="es-BO" sz="2000" dirty="0" err="1">
                <a:solidFill>
                  <a:schemeClr val="tx1"/>
                </a:solidFill>
                <a:latin typeface="Merriweather" panose="00000500000000000000" pitchFamily="2" charset="0"/>
                <a:ea typeface="Merriweather"/>
                <a:cs typeface="Merriweather"/>
                <a:sym typeface="Merriweather"/>
              </a:rPr>
              <a:t>etc</a:t>
            </a:r>
            <a:r>
              <a:rPr lang="es-BO" sz="2000" dirty="0">
                <a:solidFill>
                  <a:schemeClr val="tx1"/>
                </a:solidFill>
                <a:latin typeface="Merriweather" panose="00000500000000000000" pitchFamily="2" charset="0"/>
                <a:ea typeface="Merriweather"/>
                <a:cs typeface="Merriweather"/>
                <a:sym typeface="Merriweather"/>
              </a:rPr>
              <a:t> mientras que las DBA son aquellas que podemos crear nosotros mismos.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58F2637-7D2C-1934-A227-8F3D08953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695" b="77668"/>
          <a:stretch/>
        </p:blipFill>
        <p:spPr>
          <a:xfrm>
            <a:off x="701152" y="3617744"/>
            <a:ext cx="2301248" cy="3273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2E31E42-338D-AD48-C41F-B4A110F9C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889" y="3471145"/>
            <a:ext cx="5082333" cy="9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693817" y="868220"/>
            <a:ext cx="5864269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b="1" i="1" dirty="0">
                <a:solidFill>
                  <a:srgbClr val="FF0000"/>
                </a:solidFill>
              </a:rPr>
              <a:t>7. ¿Para qué sirve el comando USE?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MX" sz="20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MX" sz="20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Este comando lo utilizamos para seleccionar la base de datos con la cual queremos trabajar ya que en un servidor pueden haber muchas bases de datos.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i="1" dirty="0">
              <a:solidFill>
                <a:srgbClr val="FF0000"/>
              </a:solidFill>
            </a:endParaRPr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3E69C9-DBB3-C823-733F-2DA54B00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20" y="3035988"/>
            <a:ext cx="3915560" cy="7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4806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1038</Words>
  <Application>Microsoft Office PowerPoint</Application>
  <PresentationFormat>Presentación en pantalla (16:9)</PresentationFormat>
  <Paragraphs>129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Amatic SC</vt:lpstr>
      <vt:lpstr>Merriweather</vt:lpstr>
      <vt:lpstr>Arial</vt:lpstr>
      <vt:lpstr>Nathaniel template</vt:lpstr>
      <vt:lpstr>Evaluacion procesual hito 2 base de datos II                                    Estudiante: Nilber Mayta Cuno </vt:lpstr>
      <vt:lpstr>Parte teorica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Practica</vt:lpstr>
      <vt:lpstr>11. Crear las tablas y 2 registros para cada tabla para el siguiente modelo ER</vt:lpstr>
      <vt:lpstr>Se sugiere crear una base de datos de nombre POLLOS_COPA y en ella crear las tablas: ■ cliente ■ detalle_pedido ■ pedido</vt:lpstr>
      <vt:lpstr>Agregamos registros a las tablas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hito 2 base de datos I                                    Estudiante: Nilber Mayta Cuno</dc:title>
  <dc:creator>Nilber Mayta Cuno</dc:creator>
  <cp:lastModifiedBy>Nilber Mayta Cuno</cp:lastModifiedBy>
  <cp:revision>2</cp:revision>
  <dcterms:modified xsi:type="dcterms:W3CDTF">2023-03-29T03:05:50Z</dcterms:modified>
</cp:coreProperties>
</file>