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65" r:id="rId12"/>
    <p:sldId id="268" r:id="rId13"/>
    <p:sldId id="266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7"/>
      <p:bold r:id="rId28"/>
    </p:embeddedFont>
    <p:embeddedFont>
      <p:font typeface="Bahnschrift Light Condensed" panose="020B0502040204020203" pitchFamily="34" charset="0"/>
      <p:regular r:id="rId29"/>
    </p:embeddedFont>
    <p:embeddedFont>
      <p:font typeface="Goudy Stout" panose="0202090407030B020401" pitchFamily="18" charset="0"/>
      <p:regular r:id="rId30"/>
    </p:embeddedFont>
    <p:embeddedFont>
      <p:font typeface="High Tower Text" panose="02040502050506030303" pitchFamily="18" charset="0"/>
      <p:regular r:id="rId31"/>
      <p:italic r:id="rId32"/>
    </p:embeddedFont>
    <p:embeddedFont>
      <p:font typeface="Homemade Apple" panose="020B0604020202020204" charset="0"/>
      <p:regular r:id="rId33"/>
    </p:embeddedFont>
    <p:embeddedFont>
      <p:font typeface="Raleway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D68332-B8C8-4738-A8F1-A666DB10163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95"/>
            <p14:sldId id="265"/>
            <p14:sldId id="268"/>
            <p14:sldId id="266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3B9FCE-7F85-4297-8281-8F72B2253A7B}">
  <a:tblStyle styleId="{9D3B9FCE-7F85-4297-8281-8F72B2253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04C3F6-58B7-4571-BD90-5B7CA7C1DF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7551936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7551936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2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755193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755193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e7551936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e7551936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755193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755193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16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46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853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3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592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77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55193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755193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659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401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314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625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9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7551936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7551936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7551936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7551936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7551936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7551936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_AND_BODY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_AND_BOD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_AND_TWO_COLUMNS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_AND_TWO_COLUMNS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_AND_TWO_COLUMN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hot">
  <p:cSld name="TITLE_AND_TWO_COLUMNS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hot">
  <p:cSld name="TITLE_ONLY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_ONL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_ONL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TITLE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TITLE_1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cold">
  <p:cSld name="TITLE_1_1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purple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7" r:id="rId17"/>
    <p:sldLayoutId id="2147483669" r:id="rId18"/>
    <p:sldLayoutId id="2147483671" r:id="rId19"/>
    <p:sldLayoutId id="2147483672" r:id="rId20"/>
    <p:sldLayoutId id="2147483673" r:id="rId2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621506" y="1921499"/>
            <a:ext cx="637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EVALUACION PROSESUAL HITO 3 </a:t>
            </a:r>
            <a:endParaRPr dirty="0"/>
          </a:p>
        </p:txBody>
      </p:sp>
      <p:sp>
        <p:nvSpPr>
          <p:cNvPr id="3" name="Google Shape;149;p29">
            <a:extLst>
              <a:ext uri="{FF2B5EF4-FFF2-40B4-BE49-F238E27FC236}">
                <a16:creationId xmlns:a16="http://schemas.microsoft.com/office/drawing/2014/main" id="{3D73EBDD-8F6C-4F2A-5514-FB81454F6968}"/>
              </a:ext>
            </a:extLst>
          </p:cNvPr>
          <p:cNvSpPr txBox="1">
            <a:spLocks/>
          </p:cNvSpPr>
          <p:nvPr/>
        </p:nvSpPr>
        <p:spPr>
          <a:xfrm>
            <a:off x="621506" y="3959849"/>
            <a:ext cx="2047876" cy="41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BASE DE DATOS I</a:t>
            </a:r>
            <a:endParaRPr lang="es-BO" sz="1600" dirty="0"/>
          </a:p>
        </p:txBody>
      </p:sp>
      <p:sp>
        <p:nvSpPr>
          <p:cNvPr id="4" name="Google Shape;149;p29">
            <a:extLst>
              <a:ext uri="{FF2B5EF4-FFF2-40B4-BE49-F238E27FC236}">
                <a16:creationId xmlns:a16="http://schemas.microsoft.com/office/drawing/2014/main" id="{6AE26E96-5150-11DA-1709-06B69A673AED}"/>
              </a:ext>
            </a:extLst>
          </p:cNvPr>
          <p:cNvSpPr txBox="1">
            <a:spLocks/>
          </p:cNvSpPr>
          <p:nvPr/>
        </p:nvSpPr>
        <p:spPr>
          <a:xfrm>
            <a:off x="4571999" y="3959849"/>
            <a:ext cx="3950495" cy="41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ESTUDIANTE NILBER MAYTA CUNO</a:t>
            </a:r>
            <a:endParaRPr lang="es-BO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RIGHT JOIN</a:t>
            </a:r>
            <a:endParaRPr sz="1800" b="1"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043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Ej. </a:t>
            </a:r>
            <a:r>
              <a:rPr lang="es-MX" b="1" dirty="0"/>
              <a:t>RIGHT JOIN</a:t>
            </a:r>
          </a:p>
          <a:p>
            <a:pPr marL="0" indent="0">
              <a:buNone/>
            </a:pPr>
            <a:r>
              <a:rPr lang="es-MX" dirty="0"/>
              <a:t>Nombres y apellidos de los jugadores con una edad igual o mayor a 21 y que pertenezcan a la categoría de los VARONES.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BO" dirty="0"/>
          </a:p>
        </p:txBody>
      </p:sp>
      <p:sp>
        <p:nvSpPr>
          <p:cNvPr id="214" name="Google Shape;214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342AD1-6135-C5CB-5D3F-69A59949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71" y="1685926"/>
            <a:ext cx="4607263" cy="4877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B1D0D9-F4F0-B0BA-BC32-D877DB527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57" y="2628561"/>
            <a:ext cx="2676796" cy="7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7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1005713" y="428450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Crear 3 tablas y crear una consulta SQL que muestra el uso de INNER JOIN.</a:t>
            </a:r>
            <a:endParaRPr sz="1800" b="1" dirty="0"/>
          </a:p>
        </p:txBody>
      </p:sp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BC3FC8-EBE2-6C91-123C-95AF9659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9" y="1218212"/>
            <a:ext cx="3147333" cy="7925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C515FA-EC9A-69E4-6B4D-570F81A6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4" y="2330828"/>
            <a:ext cx="3508242" cy="6629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9A7A5F-A7AC-141C-E4DF-E38E8F151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861" y="1013081"/>
            <a:ext cx="4400134" cy="11126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4813CF-C5D8-5BA0-D377-5232380A7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884" y="2326826"/>
            <a:ext cx="4640088" cy="9602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F0BB82-11AF-42CC-8836-7B7396FE5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49" y="3569165"/>
            <a:ext cx="3763012" cy="14174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4D221D7-21BC-89DC-C0CF-37C5A258A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9179" y="3512319"/>
            <a:ext cx="4154816" cy="14742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Uso de </a:t>
            </a:r>
            <a:r>
              <a:rPr lang="en" sz="1800" b="1" dirty="0"/>
              <a:t>INNER JOIN</a:t>
            </a:r>
            <a:endParaRPr sz="1800" b="1" dirty="0"/>
          </a:p>
        </p:txBody>
      </p:sp>
      <p:sp>
        <p:nvSpPr>
          <p:cNvPr id="245" name="Google Shape;245;p4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211;p37">
            <a:extLst>
              <a:ext uri="{FF2B5EF4-FFF2-40B4-BE49-F238E27FC236}">
                <a16:creationId xmlns:a16="http://schemas.microsoft.com/office/drawing/2014/main" id="{5D61ED5F-F838-2393-F9B8-6CFAB4DC3DBA}"/>
              </a:ext>
            </a:extLst>
          </p:cNvPr>
          <p:cNvSpPr txBox="1">
            <a:spLocks/>
          </p:cNvSpPr>
          <p:nvPr/>
        </p:nvSpPr>
        <p:spPr>
          <a:xfrm>
            <a:off x="962701" y="1257300"/>
            <a:ext cx="2419800" cy="3043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s-MX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Ej. </a:t>
            </a:r>
            <a:r>
              <a:rPr lang="es-MX" sz="2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INNER JOIN</a:t>
            </a:r>
          </a:p>
          <a:p>
            <a:pPr>
              <a:spcBef>
                <a:spcPts val="600"/>
              </a:spcBef>
            </a:pPr>
            <a:r>
              <a:rPr lang="es-BO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Mostrar los nombres de los jugadores que pertenecen a la sede de el Alto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2C4112-BBCB-4C0D-CF5B-0B603DC4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89" y="1676245"/>
            <a:ext cx="5044877" cy="6248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B1E08A-F6C6-9FEE-0E33-87A8D9785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508" y="2609901"/>
            <a:ext cx="1938441" cy="991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 amt="86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>
            <a:spLocks noGrp="1"/>
          </p:cNvSpPr>
          <p:nvPr>
            <p:ph type="body" idx="4294967295"/>
          </p:nvPr>
        </p:nvSpPr>
        <p:spPr>
          <a:xfrm>
            <a:off x="2653650" y="1226700"/>
            <a:ext cx="3836700" cy="2690100"/>
          </a:xfrm>
          <a:prstGeom prst="rect">
            <a:avLst/>
          </a:prstGeom>
          <a:solidFill>
            <a:srgbClr val="20124D">
              <a:alpha val="2154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>
                <a:latin typeface="Homemade Apple"/>
                <a:ea typeface="Homemade Apple"/>
                <a:cs typeface="Homemade Apple"/>
                <a:sym typeface="Homemade Apple"/>
              </a:rPr>
              <a:t>MANEJO DE CONSDULTAS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29" name="Google Shape;229;p3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71600" y="537029"/>
            <a:ext cx="58788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Mostrar que jugadores que son del equipo equ-222</a:t>
            </a:r>
            <a:endParaRPr sz="2400" b="1" dirty="0"/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D5309C-5ABC-F31C-C49B-C0985FB6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24" y="1639709"/>
            <a:ext cx="5042151" cy="10662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1CBC64-9CDB-6429-A91F-94CDBC5A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841" y="3011299"/>
            <a:ext cx="2842318" cy="14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7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62850" y="321093"/>
            <a:ext cx="7571700" cy="564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Mostrar que jugadores(nombres, apellidos) que juegan en la sede de El Alto.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471F7F-103B-656F-44C5-9E06EA21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35" y="1401576"/>
            <a:ext cx="7018130" cy="8811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9C24C4-2818-9DED-ADEB-C13BB60F0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10" y="2722732"/>
            <a:ext cx="2788980" cy="103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3"/>
            <a:ext cx="7571700" cy="579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Mostrar aquellos jugadores mayores o igual a 21 años que sean de la categoría VARONES. 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728082-6E02-C9C8-B309-3E5E0D0E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97" y="1535409"/>
            <a:ext cx="7195406" cy="6698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354A18-31E7-142C-1CBF-6F17F61E6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025" y="2840548"/>
            <a:ext cx="2503949" cy="11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71599" y="537029"/>
            <a:ext cx="7572375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Mostrar a todos los estudiantes en donde su apellido empiece con la letra S.</a:t>
            </a:r>
            <a:br>
              <a:rPr lang="es-MX" sz="2400" b="1" dirty="0"/>
            </a:br>
            <a:r>
              <a:rPr lang="es-MX" sz="2400" b="1" dirty="0"/>
              <a:t>Podría utilizar la instrucción LIKE</a:t>
            </a:r>
            <a:endParaRPr sz="4400" b="1" dirty="0"/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0E1C55-4BD2-0756-ADCA-0B4F2477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360" y="1542076"/>
            <a:ext cx="3861279" cy="10296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F3CE6D-9B33-6CF3-21B6-84A365340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432" y="3000124"/>
            <a:ext cx="1933135" cy="12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1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91425" y="76249"/>
            <a:ext cx="8531194" cy="793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Mostrar que equipos forman parte del campeonato camp-111 y además sean de la categoría MUJERES.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1857B4-0F3D-7B22-D6E2-DA3083FF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1" y="1581605"/>
            <a:ext cx="7804217" cy="611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9A14D-C141-9EB1-C6C1-A5DD40973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67" y="2950375"/>
            <a:ext cx="3360466" cy="10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3"/>
            <a:ext cx="7571700" cy="579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Mostrar el nombre del equipo del jugador con </a:t>
            </a:r>
            <a:r>
              <a:rPr lang="es-MX" sz="2400" b="1" dirty="0" err="1"/>
              <a:t>id_jugador</a:t>
            </a:r>
            <a:r>
              <a:rPr lang="es-MX" sz="2400" b="1" dirty="0"/>
              <a:t> igual a jug-333 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59D472-A35C-3103-07B8-5FDEF1B5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5" y="1682427"/>
            <a:ext cx="7944946" cy="7363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7F7E50-18E5-EFB9-BF4A-A511035F3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076" y="3018094"/>
            <a:ext cx="2865845" cy="8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Goudy Stout" panose="0202090407030B020401" pitchFamily="18" charset="0"/>
                <a:ea typeface="Homemade Apple"/>
                <a:cs typeface="Homemade Apple"/>
                <a:sym typeface="Homemade Apple"/>
              </a:rPr>
              <a:t>MANEJO DE CONCEPTOS</a:t>
            </a:r>
            <a:endParaRPr sz="2400" dirty="0">
              <a:latin typeface="Goudy Stout" panose="0202090407030B020401" pitchFamily="18" charset="0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07269" y="916350"/>
            <a:ext cx="8129462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Adjuntar el diagrama E-R GENERADO por su editor (DATAGRIP o SQL SERVER MANAGEMENTS STUDIO)</a:t>
            </a:r>
            <a:endParaRPr sz="1800" b="1" dirty="0">
              <a:solidFill>
                <a:schemeClr val="bg1"/>
              </a:solidFill>
              <a:latin typeface="Agency FB" panose="020B0503020202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898F5C-1C11-A933-2B2D-2A8C2425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0" y="1845864"/>
            <a:ext cx="8763759" cy="24475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21593" y="406002"/>
            <a:ext cx="7572375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Mostrar el nombre del campeonato del jugador con </a:t>
            </a:r>
            <a:r>
              <a:rPr lang="es-MX" sz="2400" b="1" dirty="0" err="1"/>
              <a:t>id_jugador</a:t>
            </a:r>
            <a:r>
              <a:rPr lang="es-MX" sz="2400" b="1" dirty="0"/>
              <a:t> igual a jug-333</a:t>
            </a:r>
            <a:endParaRPr sz="4400" b="1" dirty="0"/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063AFE-10BC-3730-1C70-6BF4A3E8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7" y="1919952"/>
            <a:ext cx="7995785" cy="8015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4E8E23-1D87-CB6C-03C9-F9CBD48DD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45" y="3266053"/>
            <a:ext cx="3946909" cy="9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91425" y="76249"/>
            <a:ext cx="8531194" cy="793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Crear una consulta SQL que maneje las 3 tablas de la base de datos.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8546B7-D7D2-2DA8-127E-18394300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9" y="1420537"/>
            <a:ext cx="8278942" cy="8958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627A75-907C-EED1-86A5-CF5D73EBF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094" y="2827109"/>
            <a:ext cx="4603811" cy="15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4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3"/>
            <a:ext cx="7571700" cy="579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¿Qué estrategia utilizaría para determinar cuántos equipos inscritos hay?</a:t>
            </a:r>
            <a:endParaRPr lang="es-MX"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3E057A-DDA6-3EFC-FE2C-DAEFE93A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52" y="1318985"/>
            <a:ext cx="4254464" cy="11030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6DF25E-44CE-31EA-6FF4-261A0C577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023" y="2660556"/>
            <a:ext cx="4787922" cy="13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8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21593" y="406001"/>
            <a:ext cx="7572375" cy="872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¿Qué estrategia utilizaría para determinar cuántos jugadores pertenecen a la categoría VARONES o Categoría MUJERES. </a:t>
            </a:r>
            <a:endParaRPr sz="4400" b="1" dirty="0"/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83EADC-F6F9-12A1-565C-F0318777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1" y="1582083"/>
            <a:ext cx="5075360" cy="4648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775FCF-D30E-4008-BB51-162474497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79" y="2274107"/>
            <a:ext cx="2589903" cy="7020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7AA8BB-81D0-EBF6-889B-30FF18CFE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742" y="3460529"/>
            <a:ext cx="5105842" cy="4648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527BA9C-CE27-3E63-CAF7-70814D04D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073" y="4049656"/>
            <a:ext cx="2177344" cy="6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1443038" y="826162"/>
            <a:ext cx="637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!!</a:t>
            </a:r>
            <a:r>
              <a:rPr lang="es-MX" dirty="0"/>
              <a:t>GRACIAS POR SU ATENCI</a:t>
            </a:r>
            <a:r>
              <a:rPr lang="es-BO" dirty="0" err="1"/>
              <a:t>Ó</a:t>
            </a:r>
            <a:r>
              <a:rPr lang="es-MX" dirty="0"/>
              <a:t>N!!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6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>
            <a:spLocks noGrp="1"/>
          </p:cNvSpPr>
          <p:nvPr>
            <p:ph type="ctrTitle" idx="4294967295"/>
          </p:nvPr>
        </p:nvSpPr>
        <p:spPr>
          <a:xfrm>
            <a:off x="685800" y="440344"/>
            <a:ext cx="658653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Que es DDL y DML, adicionalmente muestra un ejemplo en la base de datos UNIFRANZITOS.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685800" y="1600144"/>
            <a:ext cx="3736181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El DDL se </a:t>
            </a:r>
            <a:r>
              <a:rPr lang="en-US" dirty="0" err="1"/>
              <a:t>refiere</a:t>
            </a:r>
            <a:r>
              <a:rPr lang="en-US" dirty="0"/>
              <a:t> al </a:t>
            </a:r>
            <a:r>
              <a:rPr lang="en-US" dirty="0" err="1"/>
              <a:t>lenguaje</a:t>
            </a:r>
            <a:r>
              <a:rPr lang="en-US" dirty="0"/>
              <a:t> a Data Definition Language (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definicion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) es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,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eliminar</a:t>
            </a:r>
            <a:r>
              <a:rPr lang="en-US" dirty="0"/>
              <a:t> 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66;p31">
            <a:extLst>
              <a:ext uri="{FF2B5EF4-FFF2-40B4-BE49-F238E27FC236}">
                <a16:creationId xmlns:a16="http://schemas.microsoft.com/office/drawing/2014/main" id="{7921EDC3-DE50-3D51-03A2-780732EB560F}"/>
              </a:ext>
            </a:extLst>
          </p:cNvPr>
          <p:cNvSpPr txBox="1">
            <a:spLocks/>
          </p:cNvSpPr>
          <p:nvPr/>
        </p:nvSpPr>
        <p:spPr>
          <a:xfrm>
            <a:off x="4572000" y="1600144"/>
            <a:ext cx="3736181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s-MX" dirty="0"/>
              <a:t>El DML se refiere al lenguaje a Data </a:t>
            </a:r>
            <a:r>
              <a:rPr lang="es-MX" dirty="0" err="1"/>
              <a:t>Manipulation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(Lenguaje de manipulación de datos) es decir aspectos como mostrar, insertar o actualizar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371600" y="537029"/>
            <a:ext cx="58788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E8AFB6-E314-2A79-81E2-949F963E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7" y="2737925"/>
            <a:ext cx="3086367" cy="8535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423306-4281-4D01-AD9F-FBDC829B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556" y="2783649"/>
            <a:ext cx="4359018" cy="762066"/>
          </a:xfrm>
          <a:prstGeom prst="rect">
            <a:avLst/>
          </a:prstGeom>
        </p:spPr>
      </p:pic>
      <p:sp>
        <p:nvSpPr>
          <p:cNvPr id="6" name="Google Shape;172;p32">
            <a:extLst>
              <a:ext uri="{FF2B5EF4-FFF2-40B4-BE49-F238E27FC236}">
                <a16:creationId xmlns:a16="http://schemas.microsoft.com/office/drawing/2014/main" id="{884FB923-D292-A5D5-205D-91E265A2F9B4}"/>
              </a:ext>
            </a:extLst>
          </p:cNvPr>
          <p:cNvSpPr txBox="1">
            <a:spLocks/>
          </p:cNvSpPr>
          <p:nvPr/>
        </p:nvSpPr>
        <p:spPr>
          <a:xfrm>
            <a:off x="5928375" y="1616620"/>
            <a:ext cx="2408382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</a:t>
            </a:r>
            <a:r>
              <a:rPr lang="es-BO" dirty="0"/>
              <a:t>ML</a:t>
            </a:r>
          </a:p>
        </p:txBody>
      </p:sp>
      <p:sp>
        <p:nvSpPr>
          <p:cNvPr id="7" name="Google Shape;172;p32">
            <a:extLst>
              <a:ext uri="{FF2B5EF4-FFF2-40B4-BE49-F238E27FC236}">
                <a16:creationId xmlns:a16="http://schemas.microsoft.com/office/drawing/2014/main" id="{A5EA8EB4-7E1F-9672-39AF-CB1E507CB785}"/>
              </a:ext>
            </a:extLst>
          </p:cNvPr>
          <p:cNvSpPr txBox="1">
            <a:spLocks/>
          </p:cNvSpPr>
          <p:nvPr/>
        </p:nvSpPr>
        <p:spPr>
          <a:xfrm>
            <a:off x="1650665" y="1616620"/>
            <a:ext cx="2408383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</a:t>
            </a:r>
            <a:r>
              <a:rPr lang="es-BO" dirty="0"/>
              <a:t>DL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567928" y="1826044"/>
            <a:ext cx="8008144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latin typeface="High Tower Text" panose="02040502050506030303" pitchFamily="18" charset="0"/>
              </a:rPr>
              <a:t>Que </a:t>
            </a:r>
            <a:r>
              <a:rPr lang="en-US" sz="2800" b="1" dirty="0" err="1">
                <a:latin typeface="High Tower Text" panose="02040502050506030303" pitchFamily="18" charset="0"/>
              </a:rPr>
              <a:t>significa</a:t>
            </a:r>
            <a:r>
              <a:rPr lang="en-US" sz="2800" b="1" dirty="0">
                <a:latin typeface="High Tower Text" panose="02040502050506030303" pitchFamily="18" charset="0"/>
              </a:rPr>
              <a:t> PRIMARY KEY y FOREIGN KEY.</a:t>
            </a:r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195;p35">
            <a:extLst>
              <a:ext uri="{FF2B5EF4-FFF2-40B4-BE49-F238E27FC236}">
                <a16:creationId xmlns:a16="http://schemas.microsoft.com/office/drawing/2014/main" id="{12373EE5-9942-9B90-48C5-22E82A214ACD}"/>
              </a:ext>
            </a:extLst>
          </p:cNvPr>
          <p:cNvSpPr txBox="1">
            <a:spLocks/>
          </p:cNvSpPr>
          <p:nvPr/>
        </p:nvSpPr>
        <p:spPr>
          <a:xfrm>
            <a:off x="517631" y="3017047"/>
            <a:ext cx="38079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1800" b="1" dirty="0"/>
              <a:t>PRIMARY KEY</a:t>
            </a:r>
          </a:p>
          <a:p>
            <a:pPr marL="0" indent="0">
              <a:buFont typeface="Raleway"/>
              <a:buNone/>
            </a:pPr>
            <a:r>
              <a:rPr lang="en-US" sz="1800" dirty="0"/>
              <a:t>El primary key es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elemento</a:t>
            </a:r>
            <a:r>
              <a:rPr lang="en-US" sz="1800" dirty="0"/>
              <a:t> que </a:t>
            </a:r>
            <a:r>
              <a:rPr lang="en-US" sz="1800" dirty="0" err="1"/>
              <a:t>identifica</a:t>
            </a:r>
            <a:r>
              <a:rPr lang="en-US" sz="1800" dirty="0"/>
              <a:t> a un </a:t>
            </a:r>
            <a:r>
              <a:rPr lang="en-US" sz="1800" dirty="0" err="1"/>
              <a:t>atributo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ser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caracteristica</a:t>
            </a:r>
            <a:r>
              <a:rPr lang="en-US" sz="1800" dirty="0"/>
              <a:t> unica que no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repetir</a:t>
            </a:r>
            <a:r>
              <a:rPr lang="en-US" sz="1800" dirty="0"/>
              <a:t>.</a:t>
            </a:r>
          </a:p>
        </p:txBody>
      </p:sp>
      <p:sp>
        <p:nvSpPr>
          <p:cNvPr id="3" name="Google Shape;195;p35">
            <a:extLst>
              <a:ext uri="{FF2B5EF4-FFF2-40B4-BE49-F238E27FC236}">
                <a16:creationId xmlns:a16="http://schemas.microsoft.com/office/drawing/2014/main" id="{9C4992CB-A1E5-8053-8395-887720D33565}"/>
              </a:ext>
            </a:extLst>
          </p:cNvPr>
          <p:cNvSpPr txBox="1">
            <a:spLocks/>
          </p:cNvSpPr>
          <p:nvPr/>
        </p:nvSpPr>
        <p:spPr>
          <a:xfrm>
            <a:off x="4325531" y="3017047"/>
            <a:ext cx="38079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1800" b="1" dirty="0"/>
              <a:t>FOREIGN KEY</a:t>
            </a:r>
          </a:p>
          <a:p>
            <a:pPr marL="0" indent="0">
              <a:buFont typeface="Raleway"/>
              <a:buNone/>
            </a:pPr>
            <a:r>
              <a:rPr lang="en-US" sz="1800" dirty="0"/>
              <a:t>Es un </a:t>
            </a:r>
            <a:r>
              <a:rPr lang="en-US" sz="1800" dirty="0" err="1"/>
              <a:t>comando</a:t>
            </a:r>
            <a:r>
              <a:rPr lang="en-US" sz="1800" dirty="0"/>
              <a:t> que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relacionar</a:t>
            </a:r>
            <a:r>
              <a:rPr lang="en-US" sz="1800" dirty="0"/>
              <a:t> dos primary key lo que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facilita</a:t>
            </a:r>
            <a:r>
              <a:rPr lang="en-US" sz="1800" dirty="0"/>
              <a:t> la consulta de </a:t>
            </a:r>
            <a:r>
              <a:rPr lang="en-US" sz="1800" dirty="0" err="1"/>
              <a:t>datos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/>
              <a:t>Defina que es una TABLA y el uso de IDENTITY.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891412" y="1494000"/>
            <a:ext cx="3030506" cy="276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TABLA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Una table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forma </a:t>
            </a:r>
            <a:r>
              <a:rPr lang="en-US" dirty="0" err="1"/>
              <a:t>organizada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87;p34">
            <a:extLst>
              <a:ext uri="{FF2B5EF4-FFF2-40B4-BE49-F238E27FC236}">
                <a16:creationId xmlns:a16="http://schemas.microsoft.com/office/drawing/2014/main" id="{4448121E-F5D5-32FF-A7D2-EAFFE22C18BD}"/>
              </a:ext>
            </a:extLst>
          </p:cNvPr>
          <p:cNvSpPr txBox="1">
            <a:spLocks/>
          </p:cNvSpPr>
          <p:nvPr/>
        </p:nvSpPr>
        <p:spPr>
          <a:xfrm>
            <a:off x="5222084" y="1494000"/>
            <a:ext cx="3030506" cy="276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6200" indent="0" algn="ctr">
              <a:buFont typeface="Raleway"/>
              <a:buNone/>
            </a:pPr>
            <a:r>
              <a:rPr lang="es-MX" b="1" dirty="0"/>
              <a:t>IDENTITY</a:t>
            </a:r>
          </a:p>
          <a:p>
            <a:pPr marL="76200" indent="0">
              <a:buFont typeface="Raleway"/>
              <a:buNone/>
            </a:pPr>
            <a:r>
              <a:rPr lang="es-MX" dirty="0"/>
              <a:t>El comando </a:t>
            </a:r>
            <a:r>
              <a:rPr lang="es-MX" dirty="0" err="1"/>
              <a:t>identity</a:t>
            </a:r>
            <a:r>
              <a:rPr lang="es-MX" dirty="0"/>
              <a:t> nos ayuda a asignar valores únicos para algún atributo.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/>
          <p:nvPr/>
        </p:nvSpPr>
        <p:spPr>
          <a:xfrm>
            <a:off x="2668050" y="12525"/>
            <a:ext cx="3807900" cy="28947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ctrTitle" idx="4294967295"/>
          </p:nvPr>
        </p:nvSpPr>
        <p:spPr>
          <a:xfrm>
            <a:off x="1628775" y="2032477"/>
            <a:ext cx="5679281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Para que se utiliza la cláusula WHERE.</a:t>
            </a:r>
            <a:endParaRPr sz="2400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4294967295"/>
          </p:nvPr>
        </p:nvSpPr>
        <p:spPr>
          <a:xfrm>
            <a:off x="2489306" y="3103763"/>
            <a:ext cx="3807900" cy="12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Esta</a:t>
            </a:r>
            <a:r>
              <a:rPr lang="en-US" sz="1800" dirty="0"/>
              <a:t> clausula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sirve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condicional</a:t>
            </a:r>
            <a:r>
              <a:rPr lang="en-US" sz="1800" dirty="0"/>
              <a:t> que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ayuda</a:t>
            </a:r>
            <a:r>
              <a:rPr lang="en-US" sz="1800" dirty="0"/>
              <a:t> a la </a:t>
            </a:r>
            <a:r>
              <a:rPr lang="en-US" sz="1800" dirty="0" err="1"/>
              <a:t>busqueda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96" name="Google Shape;196;p35"/>
          <p:cNvSpPr/>
          <p:nvPr/>
        </p:nvSpPr>
        <p:spPr>
          <a:xfrm>
            <a:off x="4090475" y="789525"/>
            <a:ext cx="1191907" cy="109600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963553" y="943856"/>
            <a:ext cx="7216894" cy="138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INNER JOIN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clausula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relacionar</a:t>
            </a:r>
            <a:r>
              <a:rPr lang="en-US" dirty="0"/>
              <a:t> dos o mas </a:t>
            </a:r>
            <a:r>
              <a:rPr lang="en-US" dirty="0" err="1"/>
              <a:t>tablas</a:t>
            </a:r>
            <a:r>
              <a:rPr lang="en-US" dirty="0"/>
              <a:t> y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relacionar</a:t>
            </a:r>
            <a:r>
              <a:rPr lang="en-US" dirty="0"/>
              <a:t> sus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/>
              <a:t>Para que se utiliza la instrucción INNER JOIN.</a:t>
            </a:r>
            <a:endParaRPr sz="2000" b="1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202;p36">
            <a:extLst>
              <a:ext uri="{FF2B5EF4-FFF2-40B4-BE49-F238E27FC236}">
                <a16:creationId xmlns:a16="http://schemas.microsoft.com/office/drawing/2014/main" id="{7BA8B170-361A-94BD-9E41-9A4C81101BCC}"/>
              </a:ext>
            </a:extLst>
          </p:cNvPr>
          <p:cNvSpPr txBox="1">
            <a:spLocks/>
          </p:cNvSpPr>
          <p:nvPr/>
        </p:nvSpPr>
        <p:spPr>
          <a:xfrm>
            <a:off x="630177" y="2329744"/>
            <a:ext cx="3470335" cy="212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▹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▸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s-MX" dirty="0"/>
              <a:t>Ej. </a:t>
            </a:r>
            <a:r>
              <a:rPr lang="es-MX" b="1" dirty="0"/>
              <a:t>INNER JOIN</a:t>
            </a:r>
          </a:p>
          <a:p>
            <a:pPr marL="0" indent="0">
              <a:buFont typeface="Raleway"/>
              <a:buNone/>
            </a:pPr>
            <a:r>
              <a:rPr lang="es-MX" dirty="0"/>
              <a:t>Mostrar los nombres de jugadores que tengan mas de 20 a</a:t>
            </a:r>
            <a:r>
              <a:rPr lang="es-BO" dirty="0"/>
              <a:t>ñ</a:t>
            </a:r>
            <a:r>
              <a:rPr lang="es-MX" dirty="0"/>
              <a:t>os y a que campeonato pertenecen.</a:t>
            </a:r>
          </a:p>
          <a:p>
            <a:pPr marL="0" indent="0" algn="ctr">
              <a:buFont typeface="Raleway"/>
              <a:buNone/>
            </a:pPr>
            <a:endParaRPr lang="es-MX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4BBE61-C22D-2613-4778-D12A76AE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4103160" cy="6782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F1EC7B-567E-4101-69CE-40D4AC507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90" y="3491995"/>
            <a:ext cx="2339543" cy="807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LEFT JOIN</a:t>
            </a:r>
            <a:endParaRPr sz="1800" b="1"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043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Ej. </a:t>
            </a:r>
            <a:r>
              <a:rPr lang="es-MX" b="1" dirty="0"/>
              <a:t>LEFT JOIN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Nombres y apellidos de los jugadores con una edad igual o mayor a 21 y que pertenezcan a la categoría de los VARONES.</a:t>
            </a:r>
            <a:endParaRPr dirty="0"/>
          </a:p>
        </p:txBody>
      </p:sp>
      <p:sp>
        <p:nvSpPr>
          <p:cNvPr id="214" name="Google Shape;214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9747A7-DA4D-42CF-7A5E-987AB334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08" y="1395390"/>
            <a:ext cx="4847492" cy="4953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949826-479C-1336-B973-7741127A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97" y="2375024"/>
            <a:ext cx="3424973" cy="11825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DDE1E9"/>
      </a:lt2>
      <a:accent1>
        <a:srgbClr val="AD249E"/>
      </a:accent1>
      <a:accent2>
        <a:srgbClr val="57029B"/>
      </a:accent2>
      <a:accent3>
        <a:srgbClr val="D3135E"/>
      </a:accent3>
      <a:accent4>
        <a:srgbClr val="0340A5"/>
      </a:accent4>
      <a:accent5>
        <a:srgbClr val="00CBD6"/>
      </a:accent5>
      <a:accent6>
        <a:srgbClr val="FF8A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Presentación en pantalla (16:9)</PresentationFormat>
  <Paragraphs>72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Goudy Stout</vt:lpstr>
      <vt:lpstr>Arial</vt:lpstr>
      <vt:lpstr>Homemade Apple</vt:lpstr>
      <vt:lpstr>High Tower Text</vt:lpstr>
      <vt:lpstr>Raleway</vt:lpstr>
      <vt:lpstr>Agency FB</vt:lpstr>
      <vt:lpstr>Bahnschrift Light Condensed</vt:lpstr>
      <vt:lpstr>Lear template</vt:lpstr>
      <vt:lpstr>EVALUACION PROSESUAL HITO 3 </vt:lpstr>
      <vt:lpstr>MANEJO DE CONCEPTOS</vt:lpstr>
      <vt:lpstr>Que es DDL y DML, adicionalmente muestra un ejemplo en la base de datos UNIFRANZITOS.</vt:lpstr>
      <vt:lpstr>Ejemplo</vt:lpstr>
      <vt:lpstr>Presentación de PowerPoint</vt:lpstr>
      <vt:lpstr>Defina que es una TABLA y el uso de IDENTITY.</vt:lpstr>
      <vt:lpstr>Para que se utiliza la cláusula WHERE.</vt:lpstr>
      <vt:lpstr>Para que se utiliza la instrucción INNER JOIN.</vt:lpstr>
      <vt:lpstr>LEFT JOIN</vt:lpstr>
      <vt:lpstr>RIGHT JOIN</vt:lpstr>
      <vt:lpstr>Crear 3 tablas y crear una consulta SQL que muestra el uso de INNER JOIN.</vt:lpstr>
      <vt:lpstr>Uso de INNER JOIN</vt:lpstr>
      <vt:lpstr>Presentación de PowerPoint</vt:lpstr>
      <vt:lpstr>Mostrar que jugadores que son del equipo equ-222</vt:lpstr>
      <vt:lpstr>Mostrar que jugadores(nombres, apellidos) que juegan en la sede de El Alto.</vt:lpstr>
      <vt:lpstr>Mostrar aquellos jugadores mayores o igual a 21 años que sean de la categoría VARONES. </vt:lpstr>
      <vt:lpstr>Mostrar a todos los estudiantes en donde su apellido empiece con la letra S. Podría utilizar la instrucción LIKE</vt:lpstr>
      <vt:lpstr>Mostrar que equipos forman parte del campeonato camp-111 y además sean de la categoría MUJERES.</vt:lpstr>
      <vt:lpstr>Mostrar el nombre del equipo del jugador con id_jugador igual a jug-333 </vt:lpstr>
      <vt:lpstr>Mostrar el nombre del campeonato del jugador con id_jugador igual a jug-333</vt:lpstr>
      <vt:lpstr>Crear una consulta SQL que maneje las 3 tablas de la base de datos.</vt:lpstr>
      <vt:lpstr>¿Qué estrategia utilizaría para determinar cuántos equipos inscritos hay?</vt:lpstr>
      <vt:lpstr>¿Qué estrategia utilizaría para determinar cuántos jugadores pertenecen a la categoría VARONES o Categoría MUJERES. </vt:lpstr>
      <vt:lpstr>!!GRACIAS POR SU ATENCIÓN!!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PROSESUAL HITO 3 </dc:title>
  <dc:creator>Nilber Mayta Cuno</dc:creator>
  <cp:lastModifiedBy>Nilber Mayta Cuno</cp:lastModifiedBy>
  <cp:revision>1</cp:revision>
  <dcterms:modified xsi:type="dcterms:W3CDTF">2022-10-25T00:13:23Z</dcterms:modified>
</cp:coreProperties>
</file>