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3" r:id="rId6"/>
    <p:sldId id="265" r:id="rId7"/>
    <p:sldId id="307" r:id="rId8"/>
    <p:sldId id="308" r:id="rId9"/>
    <p:sldId id="309" r:id="rId10"/>
    <p:sldId id="310" r:id="rId11"/>
    <p:sldId id="266" r:id="rId12"/>
    <p:sldId id="296" r:id="rId13"/>
    <p:sldId id="297" r:id="rId14"/>
    <p:sldId id="298" r:id="rId15"/>
    <p:sldId id="299" r:id="rId16"/>
    <p:sldId id="300" r:id="rId17"/>
    <p:sldId id="305" r:id="rId18"/>
    <p:sldId id="306" r:id="rId19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21"/>
      <p:bold r:id="rId22"/>
    </p:embeddedFont>
    <p:embeddedFont>
      <p:font typeface="Goudy Stout" panose="0202090407030B020401" pitchFamily="18" charset="0"/>
      <p:regular r:id="rId23"/>
    </p:embeddedFont>
    <p:embeddedFont>
      <p:font typeface="Homemade Apple" panose="020B0604020202020204" charset="0"/>
      <p:regular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DD68332-B8C8-4738-A8F1-A666DB101637}">
          <p14:sldIdLst>
            <p14:sldId id="256"/>
            <p14:sldId id="257"/>
            <p14:sldId id="258"/>
            <p14:sldId id="259"/>
            <p14:sldId id="263"/>
            <p14:sldId id="265"/>
            <p14:sldId id="307"/>
            <p14:sldId id="308"/>
            <p14:sldId id="309"/>
            <p14:sldId id="310"/>
            <p14:sldId id="266"/>
            <p14:sldId id="296"/>
            <p14:sldId id="297"/>
            <p14:sldId id="298"/>
            <p14:sldId id="299"/>
            <p14:sldId id="300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3B9FCE-7F85-4297-8281-8F72B2253A7B}">
  <a:tblStyle styleId="{9D3B9FCE-7F85-4297-8281-8F72B2253A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C04C3F6-58B7-4571-BD90-5B7CA7C1DF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75519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75519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e7551936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e7551936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63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e7551936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e7551936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7551936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7551936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16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7551936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7551936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946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7551936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7551936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853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7551936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7551936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538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7551936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7551936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592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7551936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7551936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625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75519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75519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09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e755193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e755193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7551936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7551936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7551936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7551936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7551936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7551936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e7551936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e7551936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7551936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7551936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1608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e7551936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e7551936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027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7551936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7551936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182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purp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cold">
  <p:cSld name="TITLE_AND_BODY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purple" type="twoColTx">
  <p:cSld name="TITLE_AND_TWO_COLUMN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hot">
  <p:cSld name="TITLE_AND_TWO_COLUMNS_2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cold">
  <p:cSld name="TITLE_AND_TWO_COLUMNS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purple">
  <p:cSld name="TITLE_AND_TWO_COLUMN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3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purple">
  <p:cSld name="CAPTION_ONL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cold">
  <p:cSld name="CAPTION_ONLY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purple" type="blank">
  <p:cSld name="BLANK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ot">
  <p:cSld name="BLANK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hot">
  <p:cSld name="TITLE_2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old">
  <p:cSld name="TITLE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purp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cold">
  <p:cSld name="TITLE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purpl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hot">
  <p:cSld name="TITLE_1_1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purple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3" name="Google Shape;53;p11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hot">
  <p:cSld name="TITLE_AND_BODY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2700" y="1200150"/>
            <a:ext cx="7571700" cy="3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▹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9" r:id="rId15"/>
    <p:sldLayoutId id="2147483671" r:id="rId16"/>
    <p:sldLayoutId id="2147483672" r:id="rId17"/>
    <p:sldLayoutId id="2147483673" r:id="rId1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9"/>
          <p:cNvPicPr preferRelativeResize="0"/>
          <p:nvPr/>
        </p:nvPicPr>
        <p:blipFill rotWithShape="1">
          <a:blip r:embed="rId3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>
            <a:spLocks noGrp="1"/>
          </p:cNvSpPr>
          <p:nvPr>
            <p:ph type="ctrTitle"/>
          </p:nvPr>
        </p:nvSpPr>
        <p:spPr>
          <a:xfrm>
            <a:off x="621506" y="1921499"/>
            <a:ext cx="637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EVALUACION PROSESUAL </a:t>
            </a:r>
            <a:r>
              <a:rPr lang="en"/>
              <a:t>HITO 4 </a:t>
            </a:r>
            <a:endParaRPr dirty="0"/>
          </a:p>
        </p:txBody>
      </p:sp>
      <p:sp>
        <p:nvSpPr>
          <p:cNvPr id="3" name="Google Shape;149;p29">
            <a:extLst>
              <a:ext uri="{FF2B5EF4-FFF2-40B4-BE49-F238E27FC236}">
                <a16:creationId xmlns:a16="http://schemas.microsoft.com/office/drawing/2014/main" id="{3D73EBDD-8F6C-4F2A-5514-FB81454F6968}"/>
              </a:ext>
            </a:extLst>
          </p:cNvPr>
          <p:cNvSpPr txBox="1">
            <a:spLocks/>
          </p:cNvSpPr>
          <p:nvPr/>
        </p:nvSpPr>
        <p:spPr>
          <a:xfrm>
            <a:off x="621506" y="3959849"/>
            <a:ext cx="2047876" cy="41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dirty="0"/>
              <a:t>BASE DE DATOS I</a:t>
            </a:r>
            <a:endParaRPr lang="es-BO" sz="1600" dirty="0"/>
          </a:p>
        </p:txBody>
      </p:sp>
      <p:sp>
        <p:nvSpPr>
          <p:cNvPr id="4" name="Google Shape;149;p29">
            <a:extLst>
              <a:ext uri="{FF2B5EF4-FFF2-40B4-BE49-F238E27FC236}">
                <a16:creationId xmlns:a16="http://schemas.microsoft.com/office/drawing/2014/main" id="{6AE26E96-5150-11DA-1709-06B69A673AED}"/>
              </a:ext>
            </a:extLst>
          </p:cNvPr>
          <p:cNvSpPr txBox="1">
            <a:spLocks/>
          </p:cNvSpPr>
          <p:nvPr/>
        </p:nvSpPr>
        <p:spPr>
          <a:xfrm>
            <a:off x="4571999" y="3959849"/>
            <a:ext cx="3950495" cy="41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dirty="0"/>
              <a:t>ESTUDIANTE NILBER MAYTA CUNO</a:t>
            </a:r>
            <a:endParaRPr lang="es-BO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1005713" y="428450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Muestra un ejemplo del usos de AVG</a:t>
            </a:r>
            <a:endParaRPr sz="1800" b="1" dirty="0"/>
          </a:p>
        </p:txBody>
      </p:sp>
      <p:sp>
        <p:nvSpPr>
          <p:cNvPr id="222" name="Google Shape;222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1146E7-D4A9-5970-1D4E-848575887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27" y="1396090"/>
            <a:ext cx="3016647" cy="10742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A38629-D280-7625-0AF8-8F3039D02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537" y="2865090"/>
            <a:ext cx="4312882" cy="129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9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9"/>
          <p:cNvPicPr preferRelativeResize="0"/>
          <p:nvPr/>
        </p:nvPicPr>
        <p:blipFill rotWithShape="1">
          <a:blip r:embed="rId3">
            <a:alphaModFix amt="86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9"/>
          <p:cNvSpPr txBox="1">
            <a:spLocks noGrp="1"/>
          </p:cNvSpPr>
          <p:nvPr>
            <p:ph type="body" idx="4294967295"/>
          </p:nvPr>
        </p:nvSpPr>
        <p:spPr>
          <a:xfrm>
            <a:off x="2653650" y="1226700"/>
            <a:ext cx="3836700" cy="2690100"/>
          </a:xfrm>
          <a:prstGeom prst="rect">
            <a:avLst/>
          </a:prstGeom>
          <a:solidFill>
            <a:srgbClr val="20124D">
              <a:alpha val="2154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>
                <a:latin typeface="Homemade Apple"/>
                <a:ea typeface="Homemade Apple"/>
                <a:cs typeface="Homemade Apple"/>
                <a:sym typeface="Homemade Apple"/>
              </a:rPr>
              <a:t>MANEJO DE CONSDULTAS</a:t>
            </a:r>
            <a:endParaRPr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229" name="Google Shape;229;p3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ctrTitle"/>
          </p:nvPr>
        </p:nvSpPr>
        <p:spPr>
          <a:xfrm>
            <a:off x="1371600" y="537029"/>
            <a:ext cx="5878800" cy="7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/>
              <a:t>Mostrar que jugadores que formen parte del equipo equ-333 </a:t>
            </a:r>
            <a:endParaRPr sz="4000" b="1" dirty="0"/>
          </a:p>
        </p:txBody>
      </p:sp>
      <p:sp>
        <p:nvSpPr>
          <p:cNvPr id="174" name="Google Shape;174;p32"/>
          <p:cNvSpPr/>
          <p:nvPr/>
        </p:nvSpPr>
        <p:spPr>
          <a:xfrm>
            <a:off x="761250" y="663650"/>
            <a:ext cx="499264" cy="454458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86D30E4-1D98-7BFA-6EDC-1EC9EDD6A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82" y="1817305"/>
            <a:ext cx="7430144" cy="75444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7F4A37-F3CF-CA37-3021-CF7F603DD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598" y="3144326"/>
            <a:ext cx="6050804" cy="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79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1020450" y="278466"/>
            <a:ext cx="7571700" cy="5647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Crear una función que permita saber cuántos jugadores están inscritos.</a:t>
            </a:r>
            <a:endParaRPr sz="2000" b="1"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F7971B-D0C5-8AB0-7C8F-3753DCA18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852" y="920048"/>
            <a:ext cx="4092295" cy="25834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5D8047-C91F-09DE-CF31-2B703E518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111" y="3595155"/>
            <a:ext cx="4785775" cy="27434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478E629-2F31-A1A4-08DF-7C71CF63B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775" y="3961202"/>
            <a:ext cx="754445" cy="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xfrm>
            <a:off x="974297" y="220293"/>
            <a:ext cx="7571700" cy="5790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Crear una función que permita saber cuántos jugadores están inscritos y que sean de la categoría varones o mujeres. </a:t>
            </a:r>
            <a:endParaRPr sz="1800" b="1"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205" name="Google Shape;205;p3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B0330A-BA4E-3603-8EA0-A6D9F6D1B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006" y="871924"/>
            <a:ext cx="6323994" cy="23302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0D6B3B5-E9B6-5251-C3A0-692CC1C0C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987" y="3353939"/>
            <a:ext cx="6462320" cy="47248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2028060-DC16-FFCC-A3E6-B380CFF54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244" y="3856154"/>
            <a:ext cx="863805" cy="106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ctrTitle"/>
          </p:nvPr>
        </p:nvSpPr>
        <p:spPr>
          <a:xfrm>
            <a:off x="1371599" y="537029"/>
            <a:ext cx="7572375" cy="7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Crear una función que obtenga el promedio de las edades mayores a una cierta edad. </a:t>
            </a:r>
            <a:endParaRPr sz="4400" b="1" dirty="0"/>
          </a:p>
        </p:txBody>
      </p:sp>
      <p:sp>
        <p:nvSpPr>
          <p:cNvPr id="174" name="Google Shape;174;p32"/>
          <p:cNvSpPr/>
          <p:nvPr/>
        </p:nvSpPr>
        <p:spPr>
          <a:xfrm>
            <a:off x="761250" y="663650"/>
            <a:ext cx="499264" cy="454458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AC2959-367F-15DE-2D1F-9FBCA8074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245" y="1305460"/>
            <a:ext cx="6213793" cy="23036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5D560DA-5FCE-ACE2-B31C-C121297E2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9" y="3669842"/>
            <a:ext cx="6033086" cy="46955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152BD47-9DF5-C341-8580-A5C16E5A4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3960" y="4249208"/>
            <a:ext cx="808362" cy="81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18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991425" y="76249"/>
            <a:ext cx="8531194" cy="7933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Crear una función que permita concatenar 3 parámetros</a:t>
            </a:r>
            <a:endParaRPr sz="2000" b="1"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2BD1C7-196B-C317-6E8B-B053955BB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2" y="1093564"/>
            <a:ext cx="8886542" cy="26072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C0F6FA1-0A3D-A3AF-E4AF-7E38F238C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42" y="4044086"/>
            <a:ext cx="7872142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5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/>
          <p:nvPr/>
        </p:nvSpPr>
        <p:spPr>
          <a:xfrm>
            <a:off x="761250" y="663650"/>
            <a:ext cx="499264" cy="454458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C5B056-B251-6C9D-8AD2-E489474D3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530" y="2122454"/>
            <a:ext cx="5418940" cy="123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94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9"/>
          <p:cNvPicPr preferRelativeResize="0"/>
          <p:nvPr/>
        </p:nvPicPr>
        <p:blipFill rotWithShape="1">
          <a:blip r:embed="rId3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>
            <a:spLocks noGrp="1"/>
          </p:cNvSpPr>
          <p:nvPr>
            <p:ph type="ctrTitle"/>
          </p:nvPr>
        </p:nvSpPr>
        <p:spPr>
          <a:xfrm>
            <a:off x="1443038" y="826162"/>
            <a:ext cx="637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!!</a:t>
            </a:r>
            <a:r>
              <a:rPr lang="es-MX" dirty="0"/>
              <a:t>GRACIAS POR SU ATENCI</a:t>
            </a:r>
            <a:r>
              <a:rPr lang="es-BO" dirty="0" err="1"/>
              <a:t>Ó</a:t>
            </a:r>
            <a:r>
              <a:rPr lang="es-MX" dirty="0"/>
              <a:t>N!!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961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Goudy Stout" panose="0202090407030B020401" pitchFamily="18" charset="0"/>
                <a:ea typeface="Homemade Apple"/>
                <a:cs typeface="Homemade Apple"/>
                <a:sym typeface="Homemade Apple"/>
              </a:rPr>
              <a:t>MANEJO DE CONCEPTOS</a:t>
            </a:r>
            <a:endParaRPr sz="2400" dirty="0">
              <a:latin typeface="Goudy Stout" panose="0202090407030B020401" pitchFamily="18" charset="0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507269" y="916350"/>
            <a:ext cx="8129462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1800" b="1" dirty="0">
                <a:solidFill>
                  <a:schemeClr val="bg1"/>
                </a:solidFill>
                <a:latin typeface="Agency FB" panose="020B0503020202020204" pitchFamily="34" charset="0"/>
              </a:rPr>
              <a:t>Adjuntar el diagrama E-R GENERADO por su editor (DATAGRIP o SQL SERVER MANAGEMENTS STUDIO)</a:t>
            </a:r>
            <a:endParaRPr sz="1800" b="1" dirty="0">
              <a:solidFill>
                <a:schemeClr val="bg1"/>
              </a:solidFill>
              <a:latin typeface="Agency FB" panose="020B0503020202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898F5C-1C11-A933-2B2D-2A8C2425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0" y="1845864"/>
            <a:ext cx="8763759" cy="24475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 amt="14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>
            <a:spLocks noGrp="1"/>
          </p:cNvSpPr>
          <p:nvPr>
            <p:ph type="ctrTitle" idx="4294967295"/>
          </p:nvPr>
        </p:nvSpPr>
        <p:spPr>
          <a:xfrm>
            <a:off x="685800" y="440344"/>
            <a:ext cx="658653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/>
              <a:t>Que es DDL y DML, adicionalmente muestra un ejemplo en la base de datos UNIFRANZITOS.</a:t>
            </a:r>
            <a:endParaRPr sz="2000" b="1"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4294967295"/>
          </p:nvPr>
        </p:nvSpPr>
        <p:spPr>
          <a:xfrm>
            <a:off x="685800" y="1600144"/>
            <a:ext cx="3736181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El DDL se </a:t>
            </a:r>
            <a:r>
              <a:rPr lang="en-US" dirty="0" err="1"/>
              <a:t>refiere</a:t>
            </a:r>
            <a:r>
              <a:rPr lang="en-US" dirty="0"/>
              <a:t> al </a:t>
            </a:r>
            <a:r>
              <a:rPr lang="en-US" dirty="0" err="1"/>
              <a:t>lenguaje</a:t>
            </a:r>
            <a:r>
              <a:rPr lang="en-US" dirty="0"/>
              <a:t> a Data Definition Language (</a:t>
            </a: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dirty="0" err="1"/>
              <a:t>definicion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) es </a:t>
            </a:r>
            <a:r>
              <a:rPr lang="en-US" dirty="0" err="1"/>
              <a:t>decir</a:t>
            </a:r>
            <a:r>
              <a:rPr lang="en-US" dirty="0"/>
              <a:t> </a:t>
            </a:r>
            <a:r>
              <a:rPr lang="en-US" dirty="0" err="1"/>
              <a:t>aspectos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, </a:t>
            </a:r>
            <a:r>
              <a:rPr lang="en-US" dirty="0" err="1"/>
              <a:t>alterar</a:t>
            </a:r>
            <a:r>
              <a:rPr lang="en-US" dirty="0"/>
              <a:t> o </a:t>
            </a:r>
            <a:r>
              <a:rPr lang="en-US" dirty="0" err="1"/>
              <a:t>eliminar</a:t>
            </a:r>
            <a:r>
              <a:rPr lang="en-US" dirty="0"/>
              <a:t>  </a:t>
            </a:r>
            <a:r>
              <a:rPr lang="en-US" dirty="0" err="1"/>
              <a:t>datos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67" name="Google Shape;167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166;p31">
            <a:extLst>
              <a:ext uri="{FF2B5EF4-FFF2-40B4-BE49-F238E27FC236}">
                <a16:creationId xmlns:a16="http://schemas.microsoft.com/office/drawing/2014/main" id="{7921EDC3-DE50-3D51-03A2-780732EB560F}"/>
              </a:ext>
            </a:extLst>
          </p:cNvPr>
          <p:cNvSpPr txBox="1">
            <a:spLocks/>
          </p:cNvSpPr>
          <p:nvPr/>
        </p:nvSpPr>
        <p:spPr>
          <a:xfrm>
            <a:off x="4572000" y="1600144"/>
            <a:ext cx="3736181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▹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▸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s-MX" dirty="0"/>
              <a:t>El DML se refiere al lenguaje a Data </a:t>
            </a:r>
            <a:r>
              <a:rPr lang="es-MX" dirty="0" err="1"/>
              <a:t>Manipulation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(Lenguaje de manipulación de datos) es decir aspectos como mostrar, insertar o actualizar datos.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ctrTitle"/>
          </p:nvPr>
        </p:nvSpPr>
        <p:spPr>
          <a:xfrm>
            <a:off x="1371600" y="537029"/>
            <a:ext cx="5878800" cy="7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</a:t>
            </a:r>
            <a:endParaRPr dirty="0"/>
          </a:p>
        </p:txBody>
      </p:sp>
      <p:sp>
        <p:nvSpPr>
          <p:cNvPr id="174" name="Google Shape;174;p32"/>
          <p:cNvSpPr/>
          <p:nvPr/>
        </p:nvSpPr>
        <p:spPr>
          <a:xfrm>
            <a:off x="761250" y="663650"/>
            <a:ext cx="499264" cy="454458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E8AFB6-E314-2A79-81E2-949F963EA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97" y="2737925"/>
            <a:ext cx="3086367" cy="8535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D423306-4281-4D01-AD9F-FBDC829BF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556" y="2783649"/>
            <a:ext cx="4359018" cy="762066"/>
          </a:xfrm>
          <a:prstGeom prst="rect">
            <a:avLst/>
          </a:prstGeom>
        </p:spPr>
      </p:pic>
      <p:sp>
        <p:nvSpPr>
          <p:cNvPr id="6" name="Google Shape;172;p32">
            <a:extLst>
              <a:ext uri="{FF2B5EF4-FFF2-40B4-BE49-F238E27FC236}">
                <a16:creationId xmlns:a16="http://schemas.microsoft.com/office/drawing/2014/main" id="{884FB923-D292-A5D5-205D-91E265A2F9B4}"/>
              </a:ext>
            </a:extLst>
          </p:cNvPr>
          <p:cNvSpPr txBox="1">
            <a:spLocks/>
          </p:cNvSpPr>
          <p:nvPr/>
        </p:nvSpPr>
        <p:spPr>
          <a:xfrm>
            <a:off x="5928375" y="1616620"/>
            <a:ext cx="2408382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</a:t>
            </a:r>
            <a:r>
              <a:rPr lang="es-BO" dirty="0"/>
              <a:t>ML</a:t>
            </a:r>
          </a:p>
        </p:txBody>
      </p:sp>
      <p:sp>
        <p:nvSpPr>
          <p:cNvPr id="7" name="Google Shape;172;p32">
            <a:extLst>
              <a:ext uri="{FF2B5EF4-FFF2-40B4-BE49-F238E27FC236}">
                <a16:creationId xmlns:a16="http://schemas.microsoft.com/office/drawing/2014/main" id="{A5EA8EB4-7E1F-9672-39AF-CB1E507CB785}"/>
              </a:ext>
            </a:extLst>
          </p:cNvPr>
          <p:cNvSpPr txBox="1">
            <a:spLocks/>
          </p:cNvSpPr>
          <p:nvPr/>
        </p:nvSpPr>
        <p:spPr>
          <a:xfrm>
            <a:off x="1650665" y="1616620"/>
            <a:ext cx="2408383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</a:t>
            </a:r>
            <a:r>
              <a:rPr lang="es-BO" dirty="0"/>
              <a:t>DL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body" idx="1"/>
          </p:nvPr>
        </p:nvSpPr>
        <p:spPr>
          <a:xfrm>
            <a:off x="963553" y="943856"/>
            <a:ext cx="7216894" cy="1385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INNER JOIN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Utilizamos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clausula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relacionar</a:t>
            </a:r>
            <a:r>
              <a:rPr lang="en-US" dirty="0"/>
              <a:t> dos o mas </a:t>
            </a:r>
            <a:r>
              <a:rPr lang="en-US" dirty="0" err="1"/>
              <a:t>tablas</a:t>
            </a:r>
            <a:r>
              <a:rPr lang="en-US" dirty="0"/>
              <a:t> y </a:t>
            </a:r>
            <a:r>
              <a:rPr lang="en-US" dirty="0" err="1"/>
              <a:t>asi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relacionar</a:t>
            </a:r>
            <a:r>
              <a:rPr lang="en-US" dirty="0"/>
              <a:t> sus </a:t>
            </a:r>
            <a:r>
              <a:rPr lang="en-US" dirty="0" err="1"/>
              <a:t>datos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/>
              <a:t>Para que se utiliza la instrucción INNER JOIN.</a:t>
            </a:r>
            <a:endParaRPr sz="2000" b="1"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205" name="Google Shape;205;p3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202;p36">
            <a:extLst>
              <a:ext uri="{FF2B5EF4-FFF2-40B4-BE49-F238E27FC236}">
                <a16:creationId xmlns:a16="http://schemas.microsoft.com/office/drawing/2014/main" id="{7BA8B170-361A-94BD-9E41-9A4C81101BCC}"/>
              </a:ext>
            </a:extLst>
          </p:cNvPr>
          <p:cNvSpPr txBox="1">
            <a:spLocks/>
          </p:cNvSpPr>
          <p:nvPr/>
        </p:nvSpPr>
        <p:spPr>
          <a:xfrm>
            <a:off x="630177" y="2329744"/>
            <a:ext cx="3470335" cy="212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▹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▸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■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○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■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○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■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buFont typeface="Raleway"/>
              <a:buNone/>
            </a:pPr>
            <a:r>
              <a:rPr lang="es-MX" dirty="0"/>
              <a:t>Ej. </a:t>
            </a:r>
            <a:r>
              <a:rPr lang="es-MX" b="1" dirty="0"/>
              <a:t>INNER JOIN</a:t>
            </a:r>
          </a:p>
          <a:p>
            <a:pPr marL="0" indent="0">
              <a:buFont typeface="Raleway"/>
              <a:buNone/>
            </a:pPr>
            <a:r>
              <a:rPr lang="es-MX" dirty="0"/>
              <a:t>Mostrar los nombres de jugadores que tengan mas de 20 a</a:t>
            </a:r>
            <a:r>
              <a:rPr lang="es-BO" dirty="0"/>
              <a:t>ñ</a:t>
            </a:r>
            <a:r>
              <a:rPr lang="es-MX" dirty="0"/>
              <a:t>os y a que campeonato pertenecen.</a:t>
            </a:r>
          </a:p>
          <a:p>
            <a:pPr marL="0" indent="0" algn="ctr">
              <a:buFont typeface="Raleway"/>
              <a:buNone/>
            </a:pPr>
            <a:endParaRPr lang="es-MX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4BBE61-C22D-2613-4778-D12A76AE2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71750"/>
            <a:ext cx="4103160" cy="67823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FF1EC7B-567E-4101-69CE-40D4AC507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490" y="3491995"/>
            <a:ext cx="2339543" cy="807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1005713" y="428450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/>
              <a:t>Crear 3 tablas y crear una consulta SQL que muestra el uso de INNER JOIN.</a:t>
            </a:r>
            <a:endParaRPr sz="1800" b="1" dirty="0"/>
          </a:p>
        </p:txBody>
      </p:sp>
      <p:sp>
        <p:nvSpPr>
          <p:cNvPr id="222" name="Google Shape;222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BC3FC8-EBE2-6C91-123C-95AF96590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59" y="1218212"/>
            <a:ext cx="3147333" cy="7925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AC515FA-EC9A-69E4-6B4D-570F81A67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04" y="2330828"/>
            <a:ext cx="3508242" cy="6629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F9A7A5F-A7AC-141C-E4DF-E38E8F151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861" y="1013081"/>
            <a:ext cx="4400134" cy="111261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84813CF-C5D8-5BA0-D377-5232380A7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3884" y="2326826"/>
            <a:ext cx="4640088" cy="96020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9F0BB82-11AF-42CC-8836-7B7396FE5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849" y="3569165"/>
            <a:ext cx="3763012" cy="141744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4D221D7-21BC-89DC-C0CF-37C5A258A8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9179" y="3512319"/>
            <a:ext cx="4154816" cy="14742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body" idx="1"/>
          </p:nvPr>
        </p:nvSpPr>
        <p:spPr>
          <a:xfrm>
            <a:off x="963553" y="943856"/>
            <a:ext cx="7216894" cy="1385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/>
              <a:t>INSERT INTO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/>
              <a:t>Una función de agregación nos sirve para insertar registros dentro de las tablas en nuestra base de datos</a:t>
            </a:r>
          </a:p>
        </p:txBody>
      </p:sp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Defina que es una función de agregación. </a:t>
            </a:r>
            <a:endParaRPr sz="2000" b="1"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205" name="Google Shape;205;p3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528E9D9-381A-E6EA-4563-5BBB05AC0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578" y="2329744"/>
            <a:ext cx="5548791" cy="19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8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1005713" y="428450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Para qué sirve la función CONCAT en SQL-Server</a:t>
            </a:r>
            <a:endParaRPr sz="1800" b="1" dirty="0"/>
          </a:p>
        </p:txBody>
      </p:sp>
      <p:sp>
        <p:nvSpPr>
          <p:cNvPr id="222" name="Google Shape;222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202;p36">
            <a:extLst>
              <a:ext uri="{FF2B5EF4-FFF2-40B4-BE49-F238E27FC236}">
                <a16:creationId xmlns:a16="http://schemas.microsoft.com/office/drawing/2014/main" id="{AE1048FD-F6CB-42AB-065D-B4CAD8F722B7}"/>
              </a:ext>
            </a:extLst>
          </p:cNvPr>
          <p:cNvSpPr txBox="1">
            <a:spLocks/>
          </p:cNvSpPr>
          <p:nvPr/>
        </p:nvSpPr>
        <p:spPr>
          <a:xfrm>
            <a:off x="2062977" y="1458544"/>
            <a:ext cx="4697823" cy="212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▹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▸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■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○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■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○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■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buFont typeface="Raleway"/>
              <a:buNone/>
            </a:pPr>
            <a:r>
              <a:rPr lang="es-MX" sz="2800" b="1" dirty="0"/>
              <a:t>CONCAT</a:t>
            </a:r>
          </a:p>
          <a:p>
            <a:pPr marL="0" indent="0" algn="ctr">
              <a:buFont typeface="Raleway"/>
              <a:buNone/>
            </a:pPr>
            <a:r>
              <a:rPr lang="es-MX" sz="2800" dirty="0"/>
              <a:t>Nos sirve para poder concatenar literalmente en una sola casilla de texto en nuestras consultas SQL</a:t>
            </a:r>
          </a:p>
        </p:txBody>
      </p:sp>
    </p:spTree>
    <p:extLst>
      <p:ext uri="{BB962C8B-B14F-4D97-AF65-F5344CB8AC3E}">
        <p14:creationId xmlns:p14="http://schemas.microsoft.com/office/powerpoint/2010/main" val="429121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Muestra un ejemplo del uso de COUNT</a:t>
            </a:r>
            <a:endParaRPr sz="2000" b="1"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205" name="Google Shape;205;p3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419E24-7629-C4A2-1586-2EE8FBDE5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00" y="1478337"/>
            <a:ext cx="7361558" cy="7468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2538DD2-9A06-752D-8324-D0DBDACF0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588" y="2781174"/>
            <a:ext cx="3500824" cy="96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46359"/>
      </p:ext>
    </p:extLst>
  </p:cSld>
  <p:clrMapOvr>
    <a:masterClrMapping/>
  </p:clrMapOvr>
</p:sld>
</file>

<file path=ppt/theme/theme1.xml><?xml version="1.0" encoding="utf-8"?>
<a:theme xmlns:a="http://schemas.openxmlformats.org/drawingml/2006/main" name="Lear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DDE1E9"/>
      </a:lt2>
      <a:accent1>
        <a:srgbClr val="AD249E"/>
      </a:accent1>
      <a:accent2>
        <a:srgbClr val="57029B"/>
      </a:accent2>
      <a:accent3>
        <a:srgbClr val="D3135E"/>
      </a:accent3>
      <a:accent4>
        <a:srgbClr val="0340A5"/>
      </a:accent4>
      <a:accent5>
        <a:srgbClr val="00CBD6"/>
      </a:accent5>
      <a:accent6>
        <a:srgbClr val="FF8A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334</Words>
  <Application>Microsoft Office PowerPoint</Application>
  <PresentationFormat>Presentación en pantalla (16:9)</PresentationFormat>
  <Paragraphs>48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Agency FB</vt:lpstr>
      <vt:lpstr>Arial</vt:lpstr>
      <vt:lpstr>Raleway</vt:lpstr>
      <vt:lpstr>Homemade Apple</vt:lpstr>
      <vt:lpstr>Goudy Stout</vt:lpstr>
      <vt:lpstr>Lear template</vt:lpstr>
      <vt:lpstr>EVALUACION PROSESUAL HITO 4 </vt:lpstr>
      <vt:lpstr>MANEJO DE CONCEPTOS</vt:lpstr>
      <vt:lpstr>Que es DDL y DML, adicionalmente muestra un ejemplo en la base de datos UNIFRANZITOS.</vt:lpstr>
      <vt:lpstr>Ejemplo</vt:lpstr>
      <vt:lpstr>Para que se utiliza la instrucción INNER JOIN.</vt:lpstr>
      <vt:lpstr>Crear 3 tablas y crear una consulta SQL que muestra el uso de INNER JOIN.</vt:lpstr>
      <vt:lpstr>Defina que es una función de agregación. </vt:lpstr>
      <vt:lpstr>Para qué sirve la función CONCAT en SQL-Server</vt:lpstr>
      <vt:lpstr>Muestra un ejemplo del uso de COUNT</vt:lpstr>
      <vt:lpstr>Muestra un ejemplo del usos de AVG</vt:lpstr>
      <vt:lpstr>Presentación de PowerPoint</vt:lpstr>
      <vt:lpstr>Mostrar que jugadores que formen parte del equipo equ-333 </vt:lpstr>
      <vt:lpstr>Crear una función que permita saber cuántos jugadores están inscritos.</vt:lpstr>
      <vt:lpstr>Crear una función que permita saber cuántos jugadores están inscritos y que sean de la categoría varones o mujeres. </vt:lpstr>
      <vt:lpstr>Crear una función que obtenga el promedio de las edades mayores a una cierta edad. </vt:lpstr>
      <vt:lpstr>Crear una función que permita concatenar 3 parámetros</vt:lpstr>
      <vt:lpstr>Presentación de PowerPoint</vt:lpstr>
      <vt:lpstr>!!GRACIAS POR SU ATENCIÓN!!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EVALUACION PROSESUAL HITO 3</dc:title>
  <dc:creator>Nilber Mayta Cuno</dc:creator>
  <cp:lastModifiedBy>Nilber Mayta Cuno</cp:lastModifiedBy>
  <cp:revision>2</cp:revision>
  <dcterms:modified xsi:type="dcterms:W3CDTF">2022-11-28T11:04:08Z</dcterms:modified>
</cp:coreProperties>
</file>