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2" r:id="rId3"/>
    <p:sldId id="259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95" r:id="rId13"/>
    <p:sldId id="304" r:id="rId14"/>
    <p:sldId id="307" r:id="rId15"/>
    <p:sldId id="305" r:id="rId16"/>
    <p:sldId id="308" r:id="rId17"/>
    <p:sldId id="306" r:id="rId18"/>
    <p:sldId id="309" r:id="rId19"/>
    <p:sldId id="310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</p:sldIdLst>
  <p:sldSz cx="9144000" cy="5143500" type="screen16x9"/>
  <p:notesSz cx="6858000" cy="9144000"/>
  <p:embeddedFontLst>
    <p:embeddedFont>
      <p:font typeface="Dosis ExtraLight" pitchFamily="2" charset="0"/>
      <p:regular r:id="rId33"/>
      <p:bold r:id="rId34"/>
    </p:embeddedFont>
    <p:embeddedFont>
      <p:font typeface="Titillium Web Light" panose="000004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33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32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EVALUACION PROCESUAL </a:t>
            </a:r>
            <a:br>
              <a:rPr lang="en" dirty="0"/>
            </a:br>
            <a:r>
              <a:rPr lang="en" dirty="0"/>
              <a:t>HITO 3</a:t>
            </a:r>
            <a:endParaRPr dirty="0"/>
          </a:p>
        </p:txBody>
      </p:sp>
      <p:sp>
        <p:nvSpPr>
          <p:cNvPr id="2" name="Google Shape;3836;p13">
            <a:extLst>
              <a:ext uri="{FF2B5EF4-FFF2-40B4-BE49-F238E27FC236}">
                <a16:creationId xmlns:a16="http://schemas.microsoft.com/office/drawing/2014/main" id="{57AD9A0F-39CA-3F30-0FB5-43C2564F8F8C}"/>
              </a:ext>
            </a:extLst>
          </p:cNvPr>
          <p:cNvSpPr txBox="1">
            <a:spLocks/>
          </p:cNvSpPr>
          <p:nvPr/>
        </p:nvSpPr>
        <p:spPr>
          <a:xfrm>
            <a:off x="762000" y="4014300"/>
            <a:ext cx="2217600" cy="43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600" dirty="0"/>
              <a:t>ESTRUCTURA DE DATOS</a:t>
            </a:r>
            <a:endParaRPr lang="es-BO" sz="1600" dirty="0"/>
          </a:p>
        </p:txBody>
      </p:sp>
      <p:sp>
        <p:nvSpPr>
          <p:cNvPr id="3" name="Google Shape;3836;p13">
            <a:extLst>
              <a:ext uri="{FF2B5EF4-FFF2-40B4-BE49-F238E27FC236}">
                <a16:creationId xmlns:a16="http://schemas.microsoft.com/office/drawing/2014/main" id="{8126F727-54D9-3AAB-B975-917E8633BD6D}"/>
              </a:ext>
            </a:extLst>
          </p:cNvPr>
          <p:cNvSpPr txBox="1">
            <a:spLocks/>
          </p:cNvSpPr>
          <p:nvPr/>
        </p:nvSpPr>
        <p:spPr>
          <a:xfrm>
            <a:off x="3372300" y="4014299"/>
            <a:ext cx="2942100" cy="43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600" dirty="0"/>
              <a:t>ESTUDIANTE: NILBER MAYTA CUNO</a:t>
            </a:r>
            <a:endParaRPr lang="es-BO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FD0-37F2-30E9-BD0A-E9A6784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55645"/>
            <a:ext cx="5268900" cy="1159800"/>
          </a:xfrm>
        </p:spPr>
        <p:txBody>
          <a:bodyPr/>
          <a:lstStyle/>
          <a:p>
            <a:r>
              <a:rPr lang="es-MX" sz="2800" b="1" dirty="0"/>
              <a:t>9. ¿Qué son los métodos estáticos en JAVA?</a:t>
            </a:r>
            <a:endParaRPr lang="es-BO" sz="6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DB602-AD31-0643-74F6-360CE149A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800" y="2082254"/>
            <a:ext cx="5268900" cy="2194546"/>
          </a:xfrm>
        </p:spPr>
        <p:txBody>
          <a:bodyPr/>
          <a:lstStyle/>
          <a:p>
            <a:r>
              <a:rPr lang="en-US" dirty="0"/>
              <a:t>	Los </a:t>
            </a:r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dirty="0" err="1"/>
              <a:t>estaticos</a:t>
            </a:r>
            <a:r>
              <a:rPr lang="en-US" dirty="0"/>
              <a:t> (static) son </a:t>
            </a:r>
            <a:r>
              <a:rPr lang="en-US" dirty="0" err="1"/>
              <a:t>aquellos</a:t>
            </a:r>
            <a:r>
              <a:rPr lang="en-US" dirty="0"/>
              <a:t> que </a:t>
            </a:r>
            <a:r>
              <a:rPr lang="en-US" dirty="0" err="1"/>
              <a:t>desarrollamos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b="1" dirty="0"/>
              <a:t>main </a:t>
            </a:r>
            <a:r>
              <a:rPr lang="en-US" dirty="0"/>
              <a:t>y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invocarla</a:t>
            </a:r>
            <a:r>
              <a:rPr lang="en-US" dirty="0"/>
              <a:t> sin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ningun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  <a:endParaRPr lang="es-B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D1F26E-D7FF-CC30-7EFE-1F10E7C6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00" y="2077349"/>
            <a:ext cx="2517877" cy="988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402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FD0-37F2-30E9-BD0A-E9A6784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400" y="1222800"/>
            <a:ext cx="5268900" cy="1159800"/>
          </a:xfrm>
        </p:spPr>
        <p:txBody>
          <a:bodyPr/>
          <a:lstStyle/>
          <a:p>
            <a:r>
              <a:rPr lang="es-MX" sz="2800" b="1" dirty="0"/>
              <a:t>10.¿A través de un gráfico, muestre los métodos mínimos que debería de tener una PILA?</a:t>
            </a:r>
            <a:endParaRPr lang="es-BO" sz="6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DB602-AD31-0643-74F6-360CE149A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00" y="2760900"/>
            <a:ext cx="5268900" cy="2194546"/>
          </a:xfrm>
        </p:spPr>
        <p:txBody>
          <a:bodyPr/>
          <a:lstStyle/>
          <a:p>
            <a:r>
              <a:rPr lang="en-US" b="1" dirty="0"/>
              <a:t>	</a:t>
            </a:r>
            <a:r>
              <a:rPr lang="en-US" sz="2000" b="1" dirty="0"/>
              <a:t>Los </a:t>
            </a:r>
            <a:r>
              <a:rPr lang="en-US" sz="2000" b="1" dirty="0" err="1"/>
              <a:t>metodos</a:t>
            </a:r>
            <a:r>
              <a:rPr lang="en-US" sz="2000" b="1" dirty="0"/>
              <a:t> </a:t>
            </a:r>
            <a:r>
              <a:rPr lang="en-US" sz="2000" b="1" dirty="0" err="1"/>
              <a:t>necesarios</a:t>
            </a:r>
            <a:r>
              <a:rPr lang="en-US" sz="2000" b="1" dirty="0"/>
              <a:t> para </a:t>
            </a:r>
            <a:r>
              <a:rPr lang="en-US" sz="2000" b="1" dirty="0" err="1"/>
              <a:t>crear</a:t>
            </a:r>
            <a:r>
              <a:rPr lang="en-US" sz="2000" b="1" dirty="0"/>
              <a:t> un pila son:</a:t>
            </a:r>
            <a:endParaRPr lang="es-B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0C9436-3D62-F858-7405-075307FB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11" y="415054"/>
            <a:ext cx="2499577" cy="4054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011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18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PARTE PRACTICA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976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FD0-37F2-30E9-BD0A-E9A6784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00" y="325245"/>
            <a:ext cx="5268900" cy="1159800"/>
          </a:xfrm>
        </p:spPr>
        <p:txBody>
          <a:bodyPr/>
          <a:lstStyle/>
          <a:p>
            <a:r>
              <a:rPr lang="es-MX" sz="2800" b="1" dirty="0"/>
              <a:t>11. Crear las clases necesarias para la PILA DE CLIENTES.</a:t>
            </a:r>
            <a:endParaRPr lang="es-BO" sz="6600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6D89E6D-CC93-14D6-C10F-70461FBC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11" y="1485045"/>
            <a:ext cx="5811778" cy="33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68DB602-AD31-0643-74F6-360CE149A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400" y="366352"/>
            <a:ext cx="5268900" cy="4093996"/>
          </a:xfrm>
        </p:spPr>
        <p:txBody>
          <a:bodyPr/>
          <a:lstStyle/>
          <a:p>
            <a:r>
              <a:rPr lang="es-MX" sz="2000" b="1" dirty="0"/>
              <a:t>○ Crear la clase Cliente .</a:t>
            </a:r>
          </a:p>
          <a:p>
            <a:r>
              <a:rPr lang="es-MX" sz="2000" b="1" dirty="0"/>
              <a:t>○ Crear la clase </a:t>
            </a:r>
            <a:r>
              <a:rPr lang="es-MX" sz="2000" b="1" dirty="0" err="1"/>
              <a:t>PilaCliente</a:t>
            </a:r>
            <a:r>
              <a:rPr lang="es-MX" sz="2000" b="1" dirty="0"/>
              <a:t> .</a:t>
            </a:r>
          </a:p>
          <a:p>
            <a:r>
              <a:rPr lang="es-MX" sz="2000" b="1" dirty="0"/>
              <a:t>○ Crear la clase </a:t>
            </a:r>
            <a:r>
              <a:rPr lang="es-MX" sz="2000" b="1" dirty="0" err="1"/>
              <a:t>Main</a:t>
            </a:r>
            <a:r>
              <a:rPr lang="es-MX" sz="2000" b="1" dirty="0"/>
              <a:t>. </a:t>
            </a:r>
          </a:p>
          <a:p>
            <a:r>
              <a:rPr lang="es-MX" sz="2000" b="1" dirty="0"/>
              <a:t>○ Crear un paquete de nombre </a:t>
            </a:r>
            <a:r>
              <a:rPr lang="es-MX" sz="2000" b="1" dirty="0" err="1"/>
              <a:t>PilaDeClientes</a:t>
            </a:r>
            <a:r>
              <a:rPr lang="es-MX" sz="2000" b="1" dirty="0"/>
              <a:t> (todas las clases deberán de estar dentro de este paquete) </a:t>
            </a:r>
          </a:p>
          <a:p>
            <a:endParaRPr lang="es-MX" sz="2000" b="1" dirty="0"/>
          </a:p>
          <a:p>
            <a:r>
              <a:rPr lang="es-MX" sz="2000" dirty="0"/>
              <a:t>○ Adjuntar los siguientes. </a:t>
            </a:r>
          </a:p>
          <a:p>
            <a:r>
              <a:rPr lang="es-MX" sz="2000" dirty="0"/>
              <a:t>	■ La clase MAIN con la creación de 5 clientes y agregados a la PILA. </a:t>
            </a:r>
          </a:p>
          <a:p>
            <a:r>
              <a:rPr lang="es-MX" sz="2000" dirty="0"/>
              <a:t>	■ Una imagen de la salida de la consola en donde se muestran todos los ítems de la pila.</a:t>
            </a:r>
            <a:endParaRPr lang="es-BO" sz="2000" b="1" dirty="0"/>
          </a:p>
        </p:txBody>
      </p:sp>
    </p:spTree>
    <p:extLst>
      <p:ext uri="{BB962C8B-B14F-4D97-AF65-F5344CB8AC3E}">
        <p14:creationId xmlns:p14="http://schemas.microsoft.com/office/powerpoint/2010/main" val="25875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3029905B-BC79-5286-D1C6-476FCC0F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0" y="863522"/>
            <a:ext cx="8200800" cy="34164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96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2A8998-575B-071E-C4F9-F8858541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42" y="285750"/>
            <a:ext cx="7400316" cy="26518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498640C-EC63-B289-91C3-32F1870C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2" y="2937599"/>
            <a:ext cx="7400316" cy="2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FD0-37F2-30E9-BD0A-E9A6784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00" y="355500"/>
            <a:ext cx="5268900" cy="1159800"/>
          </a:xfrm>
        </p:spPr>
        <p:txBody>
          <a:bodyPr/>
          <a:lstStyle/>
          <a:p>
            <a:r>
              <a:rPr lang="es-MX" sz="2800" b="1" dirty="0"/>
              <a:t>12.Determinar cuántos CLIENTES son mayores de 20 años.</a:t>
            </a:r>
            <a:endParaRPr lang="es-BO" sz="66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396FD53-01C0-8FF8-F359-9E755087C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400" y="1622804"/>
            <a:ext cx="5268900" cy="3165196"/>
          </a:xfrm>
        </p:spPr>
        <p:txBody>
          <a:bodyPr/>
          <a:lstStyle/>
          <a:p>
            <a:r>
              <a:rPr lang="es-MX" sz="1600" b="1" dirty="0"/>
              <a:t>○ El método deberá llamarse </a:t>
            </a:r>
            <a:r>
              <a:rPr lang="es-MX" sz="1600" b="1" dirty="0" err="1"/>
              <a:t>mayoresCiertaEdad</a:t>
            </a:r>
            <a:r>
              <a:rPr lang="es-MX" sz="1600" b="1" dirty="0"/>
              <a:t>(Pila, </a:t>
            </a:r>
            <a:r>
              <a:rPr lang="es-MX" sz="1600" b="1" dirty="0" err="1"/>
              <a:t>edadMayor</a:t>
            </a:r>
            <a:r>
              <a:rPr lang="es-MX" sz="1600" b="1" dirty="0"/>
              <a:t>) </a:t>
            </a:r>
          </a:p>
          <a:p>
            <a:r>
              <a:rPr lang="es-MX" sz="1600" b="1" dirty="0"/>
              <a:t>○ El método debe ser creado en la clase MAIN como un método estático. </a:t>
            </a:r>
          </a:p>
          <a:p>
            <a:r>
              <a:rPr lang="es-MX" sz="1600" b="1" dirty="0"/>
              <a:t>○ El método recibe 2 parámetros </a:t>
            </a:r>
          </a:p>
          <a:p>
            <a:r>
              <a:rPr lang="es-MX" sz="1600" b="1" dirty="0"/>
              <a:t>	■ La Pila de Clientes </a:t>
            </a:r>
          </a:p>
          <a:p>
            <a:r>
              <a:rPr lang="es-MX" sz="1600" b="1" dirty="0"/>
              <a:t>	■ El valor de la edad. </a:t>
            </a:r>
          </a:p>
          <a:p>
            <a:endParaRPr lang="es-MX" sz="1600" dirty="0"/>
          </a:p>
          <a:p>
            <a:r>
              <a:rPr lang="es-MX" sz="1600" dirty="0"/>
              <a:t>○ Adjuntar los siguientes </a:t>
            </a:r>
          </a:p>
          <a:p>
            <a:r>
              <a:rPr lang="es-MX" sz="1600" dirty="0"/>
              <a:t>	■ El código del método que resuelve el problema. </a:t>
            </a:r>
          </a:p>
          <a:p>
            <a:r>
              <a:rPr lang="es-MX" sz="1600" dirty="0"/>
              <a:t>	■ Una imagen de la salida de la consola. </a:t>
            </a:r>
            <a:endParaRPr lang="es-BO" sz="2000" b="1" dirty="0"/>
          </a:p>
        </p:txBody>
      </p:sp>
    </p:spTree>
    <p:extLst>
      <p:ext uri="{BB962C8B-B14F-4D97-AF65-F5344CB8AC3E}">
        <p14:creationId xmlns:p14="http://schemas.microsoft.com/office/powerpoint/2010/main" val="353801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5125F4-739C-9C20-2BC5-E36FFE42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01" y="584318"/>
            <a:ext cx="7300593" cy="3269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3760D67-3C7B-A61C-47F4-55CDC7B7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35" y="4055023"/>
            <a:ext cx="3071126" cy="388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902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758549-B3A1-18FD-CA12-267A0B4D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58" y="1390127"/>
            <a:ext cx="6669884" cy="2123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941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93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PARTE TEORICA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80BFB7"/>
                </a:solidFill>
              </a:rPr>
              <a:t>Manejo</a:t>
            </a:r>
            <a:r>
              <a:rPr lang="en-US" dirty="0">
                <a:solidFill>
                  <a:srgbClr val="80BFB7"/>
                </a:solidFill>
              </a:rPr>
              <a:t> de </a:t>
            </a:r>
            <a:r>
              <a:rPr lang="en-US" dirty="0" err="1">
                <a:solidFill>
                  <a:srgbClr val="80BFB7"/>
                </a:solidFill>
              </a:rPr>
              <a:t>conceptos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FD0-37F2-30E9-BD0A-E9A6784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00" y="355500"/>
            <a:ext cx="5268900" cy="1159800"/>
          </a:xfrm>
        </p:spPr>
        <p:txBody>
          <a:bodyPr/>
          <a:lstStyle/>
          <a:p>
            <a:r>
              <a:rPr lang="es-MX" sz="2800" b="1" dirty="0"/>
              <a:t>13.Mover el k-</a:t>
            </a:r>
            <a:r>
              <a:rPr lang="es-MX" sz="2800" b="1" dirty="0" err="1"/>
              <a:t>ésimo</a:t>
            </a:r>
            <a:r>
              <a:rPr lang="es-MX" sz="2800" b="1" dirty="0"/>
              <a:t> elemento al final de la pila</a:t>
            </a:r>
            <a:endParaRPr lang="es-BO" sz="66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FEBE03-2E22-B03A-30F0-B16CE75D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95" y="1515300"/>
            <a:ext cx="4105305" cy="31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0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9396FD53-01C0-8FF8-F359-9E755087C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000" y="989152"/>
            <a:ext cx="5268900" cy="3165196"/>
          </a:xfrm>
        </p:spPr>
        <p:txBody>
          <a:bodyPr/>
          <a:lstStyle/>
          <a:p>
            <a:r>
              <a:rPr lang="es-MX" sz="1600" b="1" dirty="0"/>
              <a:t>○ El método deberá llamarse </a:t>
            </a:r>
            <a:r>
              <a:rPr lang="es-MX" sz="1600" b="1" dirty="0" err="1"/>
              <a:t>kEsimoPosicion</a:t>
            </a:r>
            <a:r>
              <a:rPr lang="es-MX" sz="1600" b="1" dirty="0"/>
              <a:t>(Pila, </a:t>
            </a:r>
            <a:r>
              <a:rPr lang="es-MX" sz="1600" b="1" dirty="0" err="1"/>
              <a:t>valorTope</a:t>
            </a:r>
            <a:r>
              <a:rPr lang="es-MX" sz="1600" b="1" dirty="0"/>
              <a:t>) </a:t>
            </a:r>
          </a:p>
          <a:p>
            <a:r>
              <a:rPr lang="es-MX" sz="1600" b="1" dirty="0"/>
              <a:t>○ El método debe ser creado en la clase MAIN como un método estático. </a:t>
            </a:r>
          </a:p>
          <a:p>
            <a:r>
              <a:rPr lang="es-MX" sz="1600" b="1" dirty="0"/>
              <a:t>○ El método recibe 2 parámetros </a:t>
            </a:r>
          </a:p>
          <a:p>
            <a:r>
              <a:rPr lang="es-MX" sz="1600" b="1" dirty="0"/>
              <a:t>	■ La Pila de Clientes </a:t>
            </a:r>
          </a:p>
          <a:p>
            <a:r>
              <a:rPr lang="es-MX" sz="1600" b="1" dirty="0"/>
              <a:t>	■ El valor(</a:t>
            </a:r>
            <a:r>
              <a:rPr lang="es-MX" sz="1600" b="1" dirty="0" err="1"/>
              <a:t>int</a:t>
            </a:r>
            <a:r>
              <a:rPr lang="es-MX" sz="1600" b="1" dirty="0"/>
              <a:t>) de la posición que moverá al final de la pila. </a:t>
            </a:r>
          </a:p>
          <a:p>
            <a:endParaRPr lang="es-MX" sz="1600" dirty="0"/>
          </a:p>
          <a:p>
            <a:r>
              <a:rPr lang="es-MX" sz="1600" dirty="0"/>
              <a:t>○ Adjuntar los siguientes</a:t>
            </a:r>
          </a:p>
          <a:p>
            <a:r>
              <a:rPr lang="es-MX" sz="1600" dirty="0"/>
              <a:t> 	■ El código del método que resuelve el problema. </a:t>
            </a:r>
          </a:p>
          <a:p>
            <a:r>
              <a:rPr lang="es-MX" sz="1600" dirty="0"/>
              <a:t>	■ Una imagen de la salida de la consola.</a:t>
            </a:r>
            <a:endParaRPr lang="es-BO" sz="2000" b="1" dirty="0"/>
          </a:p>
        </p:txBody>
      </p:sp>
    </p:spTree>
    <p:extLst>
      <p:ext uri="{BB962C8B-B14F-4D97-AF65-F5344CB8AC3E}">
        <p14:creationId xmlns:p14="http://schemas.microsoft.com/office/powerpoint/2010/main" val="363771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A8BE58A-5052-2665-FEFB-318561DC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0" y="373610"/>
            <a:ext cx="5222390" cy="431447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AA37393-6212-4D43-681A-CB4BD534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98" y="2149814"/>
            <a:ext cx="2583404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4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B9FC54-400A-0433-64F9-0995E061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0" y="176792"/>
            <a:ext cx="7660800" cy="27341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6119610-0906-74D8-6BA5-2ECBCAF7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00" y="2910949"/>
            <a:ext cx="7660800" cy="20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0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FD0-37F2-30E9-BD0A-E9A6784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00" y="355500"/>
            <a:ext cx="5268900" cy="1159800"/>
          </a:xfrm>
        </p:spPr>
        <p:txBody>
          <a:bodyPr/>
          <a:lstStyle/>
          <a:p>
            <a:r>
              <a:rPr lang="es-MX" sz="2800" b="1" dirty="0"/>
              <a:t>14.Cambiar la dirección de algunos CLIENTES de la PILA.</a:t>
            </a:r>
            <a:endParaRPr lang="es-BO" sz="6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1256AC-4479-F617-3D11-72281D74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88" y="607500"/>
            <a:ext cx="2783711" cy="4112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5DC43354-7A3A-9F5E-E027-A6976A2C4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001" y="1414004"/>
            <a:ext cx="5268900" cy="3165196"/>
          </a:xfrm>
        </p:spPr>
        <p:txBody>
          <a:bodyPr/>
          <a:lstStyle/>
          <a:p>
            <a:r>
              <a:rPr lang="es-MX" sz="1600" b="1" dirty="0"/>
              <a:t>○ El método deberá llamarse </a:t>
            </a:r>
            <a:r>
              <a:rPr lang="es-MX" sz="1600" b="1" dirty="0" err="1"/>
              <a:t>asignaDireccion</a:t>
            </a:r>
            <a:r>
              <a:rPr lang="es-MX" sz="1600" b="1" dirty="0"/>
              <a:t>(Pila, </a:t>
            </a:r>
            <a:r>
              <a:rPr lang="es-MX" sz="1600" b="1" dirty="0" err="1"/>
              <a:t>nuevaDireccion</a:t>
            </a:r>
            <a:r>
              <a:rPr lang="es-MX" sz="1600" b="1" dirty="0"/>
              <a:t>) </a:t>
            </a:r>
          </a:p>
          <a:p>
            <a:r>
              <a:rPr lang="es-MX" sz="1600" b="1" dirty="0"/>
              <a:t>○ El método debe ser creado en la clase MAIN como un método estático. </a:t>
            </a:r>
          </a:p>
          <a:p>
            <a:r>
              <a:rPr lang="es-MX" sz="1600" b="1" dirty="0"/>
              <a:t>○ El método recibe 2 parámetros </a:t>
            </a:r>
          </a:p>
          <a:p>
            <a:r>
              <a:rPr lang="es-MX" sz="1600" b="1" dirty="0"/>
              <a:t>	■ La Pila de Clientes </a:t>
            </a:r>
          </a:p>
          <a:p>
            <a:r>
              <a:rPr lang="es-MX" sz="1600" b="1" dirty="0"/>
              <a:t>	■ El valor(</a:t>
            </a:r>
            <a:r>
              <a:rPr lang="es-MX" sz="1600" b="1" dirty="0" err="1"/>
              <a:t>String</a:t>
            </a:r>
            <a:r>
              <a:rPr lang="es-MX" sz="1600" b="1" dirty="0"/>
              <a:t>) de la nueva dirección. </a:t>
            </a:r>
          </a:p>
          <a:p>
            <a:r>
              <a:rPr lang="es-MX" sz="1600" b="1" dirty="0"/>
              <a:t>○ Cambiar la dirección del cliente siempre y cuando el género sea FEMENINO. </a:t>
            </a:r>
          </a:p>
          <a:p>
            <a:endParaRPr lang="es-MX" sz="1600" dirty="0"/>
          </a:p>
          <a:p>
            <a:r>
              <a:rPr lang="es-MX" sz="1600" dirty="0"/>
              <a:t>○ Adjuntar los siguientes </a:t>
            </a:r>
          </a:p>
          <a:p>
            <a:r>
              <a:rPr lang="es-MX" sz="1600" dirty="0"/>
              <a:t>	■ El código del método que resuelve el problema. </a:t>
            </a:r>
          </a:p>
          <a:p>
            <a:r>
              <a:rPr lang="es-MX" sz="1600" dirty="0"/>
              <a:t>	■ Una imagen de la salida de la consola.</a:t>
            </a:r>
            <a:endParaRPr lang="es-BO" sz="2000" b="1" dirty="0"/>
          </a:p>
        </p:txBody>
      </p:sp>
    </p:spTree>
    <p:extLst>
      <p:ext uri="{BB962C8B-B14F-4D97-AF65-F5344CB8AC3E}">
        <p14:creationId xmlns:p14="http://schemas.microsoft.com/office/powerpoint/2010/main" val="4032460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6A6835-9944-7A79-837F-E3F926FC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6" y="641376"/>
            <a:ext cx="6073666" cy="26367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B9FB86-862E-A76C-EF1C-57AF4C7DF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33" y="3532886"/>
            <a:ext cx="4770533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6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49B33F-AEA7-BD4F-95EC-C9E782348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00" y="199644"/>
            <a:ext cx="7092000" cy="26754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6C6DB3-7A89-E71A-0D01-4BEBFAE1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00" y="2871181"/>
            <a:ext cx="7092000" cy="20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4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FD0-37F2-30E9-BD0A-E9A6784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88" y="-15600"/>
            <a:ext cx="5268900" cy="1159800"/>
          </a:xfrm>
        </p:spPr>
        <p:txBody>
          <a:bodyPr/>
          <a:lstStyle/>
          <a:p>
            <a:r>
              <a:rPr lang="es-MX" sz="2800" b="1" dirty="0"/>
              <a:t>15.Mover ÍTEMS de la PILA. </a:t>
            </a:r>
            <a:endParaRPr lang="es-BO" sz="66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CEA609-FDCF-9C71-FFDE-9A3045FC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79" y="1266600"/>
            <a:ext cx="4662642" cy="325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24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1258BC07-50C6-84C2-9DD7-42295066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201" y="928522"/>
            <a:ext cx="4723199" cy="3165196"/>
          </a:xfrm>
        </p:spPr>
        <p:txBody>
          <a:bodyPr/>
          <a:lstStyle/>
          <a:p>
            <a:r>
              <a:rPr lang="es-MX" sz="1600" dirty="0"/>
              <a:t>○ El método deberá llamarse </a:t>
            </a:r>
            <a:r>
              <a:rPr lang="es-MX" sz="1600" dirty="0" err="1"/>
              <a:t>reordenaPila</a:t>
            </a:r>
            <a:r>
              <a:rPr lang="es-MX" sz="1600" dirty="0"/>
              <a:t>(Pila) </a:t>
            </a:r>
          </a:p>
          <a:p>
            <a:r>
              <a:rPr lang="es-MX" sz="1600" dirty="0"/>
              <a:t>○ El método debe ser creado en la clase MAIN como un método estático. </a:t>
            </a:r>
          </a:p>
          <a:p>
            <a:r>
              <a:rPr lang="es-MX" sz="1600" dirty="0"/>
              <a:t>○ El método recibe 1 parámetro </a:t>
            </a:r>
          </a:p>
          <a:p>
            <a:r>
              <a:rPr lang="es-MX" sz="1600" dirty="0"/>
              <a:t>	■ La Pila de Clientes </a:t>
            </a:r>
          </a:p>
          <a:p>
            <a:r>
              <a:rPr lang="es-MX" sz="1600" dirty="0"/>
              <a:t>○ Mover a la base todos los clientes del género masculino y los del género femenino moverlos al final. </a:t>
            </a:r>
          </a:p>
          <a:p>
            <a:r>
              <a:rPr lang="es-MX" sz="1600" dirty="0"/>
              <a:t>○ Adjuntar los siguientes </a:t>
            </a:r>
          </a:p>
          <a:p>
            <a:r>
              <a:rPr lang="es-MX" sz="1600" dirty="0"/>
              <a:t>	■ El código del método que resuelve el problema. </a:t>
            </a:r>
          </a:p>
          <a:p>
            <a:r>
              <a:rPr lang="es-MX" sz="1600" dirty="0"/>
              <a:t>	■ Una imagen de la salida de la consola.</a:t>
            </a:r>
            <a:endParaRPr lang="es-BO" sz="2000" b="1" dirty="0"/>
          </a:p>
        </p:txBody>
      </p:sp>
    </p:spTree>
    <p:extLst>
      <p:ext uri="{BB962C8B-B14F-4D97-AF65-F5344CB8AC3E}">
        <p14:creationId xmlns:p14="http://schemas.microsoft.com/office/powerpoint/2010/main" val="215388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A07BC6-16E4-5D97-027F-8B3D67B5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62" y="339591"/>
            <a:ext cx="5486875" cy="36579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3247F33-C954-47C9-91A2-9C1E47E5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277" y="4135162"/>
            <a:ext cx="2035924" cy="8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0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6179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/>
              <a:t>1. ¿A que se refiere cuando se habla de ESTRUCTURA DE DATOS? </a:t>
            </a:r>
            <a:endParaRPr sz="2800" b="1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21038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La </a:t>
            </a:r>
            <a:r>
              <a:rPr lang="en-US" sz="2000" dirty="0" err="1"/>
              <a:t>estructura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es un modo de </a:t>
            </a:r>
            <a:r>
              <a:rPr lang="en-US" sz="2000" dirty="0" err="1"/>
              <a:t>representar</a:t>
            </a:r>
            <a:r>
              <a:rPr lang="en-US" sz="2000" dirty="0"/>
              <a:t> </a:t>
            </a:r>
            <a:r>
              <a:rPr lang="en-US" sz="2000" dirty="0" err="1"/>
              <a:t>informacion</a:t>
            </a:r>
            <a:r>
              <a:rPr lang="en-US" sz="2000" dirty="0"/>
              <a:t>, que </a:t>
            </a:r>
            <a:r>
              <a:rPr lang="en-US" sz="2000" dirty="0" err="1"/>
              <a:t>cuenta</a:t>
            </a:r>
            <a:r>
              <a:rPr lang="en-US" sz="2000" dirty="0"/>
              <a:t> con un </a:t>
            </a:r>
            <a:r>
              <a:rPr lang="en-US" sz="2000" dirty="0" err="1"/>
              <a:t>comportamiento</a:t>
            </a:r>
            <a:r>
              <a:rPr lang="en-US" sz="2000" dirty="0"/>
              <a:t> </a:t>
            </a:r>
            <a:r>
              <a:rPr lang="en-US" sz="2000" dirty="0" err="1"/>
              <a:t>interno</a:t>
            </a:r>
            <a:r>
              <a:rPr lang="en-US" sz="2000" dirty="0"/>
              <a:t> que se </a:t>
            </a:r>
            <a:r>
              <a:rPr lang="en-US" sz="2000" dirty="0" err="1"/>
              <a:t>rigue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determinadas</a:t>
            </a:r>
            <a:r>
              <a:rPr lang="en-US" sz="2000" dirty="0"/>
              <a:t> </a:t>
            </a:r>
            <a:r>
              <a:rPr lang="en-US" sz="2000" dirty="0" err="1"/>
              <a:t>reglas</a:t>
            </a:r>
            <a:r>
              <a:rPr lang="en-US" sz="2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Estas</a:t>
            </a:r>
            <a:r>
              <a:rPr lang="en-US" sz="2000" dirty="0"/>
              <a:t> </a:t>
            </a:r>
            <a:r>
              <a:rPr lang="en-US" sz="2000" dirty="0" err="1"/>
              <a:t>permiten</a:t>
            </a:r>
            <a:r>
              <a:rPr lang="en-US" sz="2000" dirty="0"/>
              <a:t> </a:t>
            </a:r>
            <a:r>
              <a:rPr lang="en-US" sz="2000" dirty="0" err="1"/>
              <a:t>almacenra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de  </a:t>
            </a:r>
            <a:r>
              <a:rPr lang="en-US" sz="2000" dirty="0" err="1"/>
              <a:t>manera</a:t>
            </a:r>
            <a:r>
              <a:rPr lang="en-US" sz="2000" dirty="0"/>
              <a:t> que </a:t>
            </a:r>
            <a:r>
              <a:rPr lang="en-US" sz="2000" dirty="0" err="1"/>
              <a:t>puedadn</a:t>
            </a:r>
            <a:r>
              <a:rPr lang="en-US" sz="2000" dirty="0"/>
              <a:t> ser  </a:t>
            </a:r>
            <a:r>
              <a:rPr lang="en-US" sz="2000" dirty="0" err="1"/>
              <a:t>utilizados</a:t>
            </a:r>
            <a:r>
              <a:rPr lang="en-US" sz="2000" dirty="0"/>
              <a:t> de  </a:t>
            </a:r>
            <a:r>
              <a:rPr lang="en-US" sz="2000" dirty="0" err="1"/>
              <a:t>manera</a:t>
            </a:r>
            <a:r>
              <a:rPr lang="en-US" sz="2000" dirty="0"/>
              <a:t> </a:t>
            </a:r>
            <a:r>
              <a:rPr lang="en-US" sz="2000" dirty="0" err="1"/>
              <a:t>eficiente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91D486B-7599-AE8C-4598-6186BC4F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00" y="353153"/>
            <a:ext cx="7207200" cy="25937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DA529B-F5E3-695C-3286-348520E63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00" y="2946931"/>
            <a:ext cx="7207200" cy="19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9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6179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/>
              <a:t>2. ¿Cuáles son los TIPOS DE ESTRUCTURA QUE EXISTE?</a:t>
            </a:r>
            <a:endParaRPr sz="2800" b="1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21038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Existen</a:t>
            </a:r>
            <a:r>
              <a:rPr lang="en-US" sz="2000" dirty="0"/>
              <a:t> </a:t>
            </a:r>
            <a:r>
              <a:rPr lang="en-US" sz="2000" dirty="0" err="1"/>
              <a:t>diversas</a:t>
            </a:r>
            <a:r>
              <a:rPr lang="en-US" sz="2000" dirty="0"/>
              <a:t> </a:t>
            </a:r>
            <a:r>
              <a:rPr lang="en-US" sz="2000" dirty="0" err="1"/>
              <a:t>estructuras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ser </a:t>
            </a:r>
            <a:r>
              <a:rPr lang="en-US" sz="2000" dirty="0" err="1"/>
              <a:t>los</a:t>
            </a:r>
            <a:r>
              <a:rPr lang="en-US" sz="2000" dirty="0"/>
              <a:t> arrays, las </a:t>
            </a:r>
            <a:r>
              <a:rPr lang="en-US" sz="2000" dirty="0" err="1"/>
              <a:t>listas</a:t>
            </a:r>
            <a:r>
              <a:rPr lang="en-US" sz="2000" dirty="0"/>
              <a:t>, las </a:t>
            </a:r>
            <a:r>
              <a:rPr lang="en-US" sz="2000" dirty="0" err="1"/>
              <a:t>pilas</a:t>
            </a:r>
            <a:r>
              <a:rPr lang="en-US" sz="2000" dirty="0"/>
              <a:t>, </a:t>
            </a:r>
            <a:r>
              <a:rPr lang="en-US" sz="2000" dirty="0" err="1"/>
              <a:t>arboles</a:t>
            </a:r>
            <a:r>
              <a:rPr lang="en-US" sz="2000" dirty="0"/>
              <a:t>, </a:t>
            </a:r>
            <a:r>
              <a:rPr lang="en-US" sz="2000" dirty="0" err="1"/>
              <a:t>grafos</a:t>
            </a:r>
            <a:r>
              <a:rPr lang="en-US" sz="2000" dirty="0"/>
              <a:t> entre </a:t>
            </a:r>
            <a:r>
              <a:rPr lang="en-US" sz="2000" dirty="0" err="1"/>
              <a:t>otros</a:t>
            </a:r>
            <a:r>
              <a:rPr lang="en-US" sz="2000" dirty="0"/>
              <a:t>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0332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CE763-1B48-E01F-EAB2-8693BAE21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800" y="833950"/>
            <a:ext cx="5268900" cy="1159800"/>
          </a:xfrm>
        </p:spPr>
        <p:txBody>
          <a:bodyPr/>
          <a:lstStyle/>
          <a:p>
            <a:r>
              <a:rPr lang="es-MX" sz="2800" b="1" dirty="0"/>
              <a:t>3. ¿Apoyándose en el link adjunto, explique, por qué son útiles las estructuras de datos?. </a:t>
            </a:r>
            <a:endParaRPr lang="es-BO" sz="2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02937D-A35D-3FF3-E3B7-D33BB81A4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00" y="2364951"/>
            <a:ext cx="5268900" cy="784800"/>
          </a:xfrm>
        </p:spPr>
        <p:txBody>
          <a:bodyPr/>
          <a:lstStyle/>
          <a:p>
            <a:r>
              <a:rPr lang="en-US" sz="2000" dirty="0"/>
              <a:t>	Las </a:t>
            </a:r>
            <a:r>
              <a:rPr lang="en-US" sz="2000" dirty="0" err="1"/>
              <a:t>estructuras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son </a:t>
            </a:r>
            <a:r>
              <a:rPr lang="en-US" sz="2000" dirty="0" err="1"/>
              <a:t>buenas</a:t>
            </a:r>
            <a:r>
              <a:rPr lang="en-US" sz="2000" dirty="0"/>
              <a:t> para </a:t>
            </a:r>
            <a:r>
              <a:rPr lang="en-US" sz="2000" dirty="0" err="1"/>
              <a:t>procesos</a:t>
            </a:r>
            <a:r>
              <a:rPr lang="en-US" sz="2000" dirty="0"/>
              <a:t> de </a:t>
            </a:r>
            <a:r>
              <a:rPr lang="en-US" sz="2000" dirty="0" err="1"/>
              <a:t>optimizacion</a:t>
            </a:r>
            <a:r>
              <a:rPr lang="en-US" sz="2000" dirty="0"/>
              <a:t> hacienda que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se </a:t>
            </a:r>
            <a:r>
              <a:rPr lang="en-US" sz="2000" dirty="0" err="1"/>
              <a:t>procesen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manera</a:t>
            </a:r>
            <a:r>
              <a:rPr lang="en-US" sz="2000" dirty="0"/>
              <a:t> mas </a:t>
            </a:r>
            <a:r>
              <a:rPr lang="en-US" sz="2000" dirty="0" err="1"/>
              <a:t>eficiente</a:t>
            </a:r>
            <a:r>
              <a:rPr lang="en-US" sz="2000" dirty="0"/>
              <a:t>, </a:t>
            </a:r>
            <a:r>
              <a:rPr lang="en-US" sz="2000" dirty="0" err="1"/>
              <a:t>ademas</a:t>
            </a:r>
            <a:r>
              <a:rPr lang="en-US" sz="2000" dirty="0"/>
              <a:t> de </a:t>
            </a:r>
            <a:r>
              <a:rPr lang="en-US" sz="2000" dirty="0" err="1"/>
              <a:t>tener</a:t>
            </a:r>
            <a:r>
              <a:rPr lang="en-US" sz="2000" dirty="0"/>
              <a:t> un </a:t>
            </a:r>
            <a:r>
              <a:rPr lang="en-US" sz="2000" dirty="0" err="1"/>
              <a:t>respaldo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accion</a:t>
            </a:r>
            <a:r>
              <a:rPr lang="en-US" sz="2000" dirty="0"/>
              <a:t> anterior.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239152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CE763-1B48-E01F-EAB2-8693BAE21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200" y="481150"/>
            <a:ext cx="5268900" cy="1159800"/>
          </a:xfrm>
        </p:spPr>
        <p:txBody>
          <a:bodyPr/>
          <a:lstStyle/>
          <a:p>
            <a:r>
              <a:rPr lang="es-MX" sz="2800" b="1" dirty="0"/>
              <a:t>4. ¿Qué es una PILA?</a:t>
            </a:r>
            <a:endParaRPr lang="es-BO" sz="6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02937D-A35D-3FF3-E3B7-D33BB81A4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00" y="2300151"/>
            <a:ext cx="5268900" cy="784800"/>
          </a:xfrm>
        </p:spPr>
        <p:txBody>
          <a:bodyPr/>
          <a:lstStyle/>
          <a:p>
            <a:r>
              <a:rPr lang="en-US" sz="2000" dirty="0"/>
              <a:t>	Una pila es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lineal, que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acceso</a:t>
            </a:r>
            <a:r>
              <a:rPr lang="en-US" sz="2000" dirty="0"/>
              <a:t> solo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recien</a:t>
            </a:r>
            <a:r>
              <a:rPr lang="en-US" sz="2000" dirty="0"/>
              <a:t> </a:t>
            </a:r>
            <a:r>
              <a:rPr lang="en-US" sz="2000" dirty="0" err="1"/>
              <a:t>agregados</a:t>
            </a:r>
            <a:r>
              <a:rPr lang="en-US" sz="2000" dirty="0"/>
              <a:t>, es </a:t>
            </a:r>
            <a:r>
              <a:rPr lang="en-US" sz="2000" dirty="0" err="1"/>
              <a:t>decir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ultimo item que </a:t>
            </a:r>
            <a:r>
              <a:rPr lang="en-US" sz="2000" dirty="0" err="1"/>
              <a:t>agregamos</a:t>
            </a:r>
            <a:r>
              <a:rPr lang="en-US" sz="2000" dirty="0"/>
              <a:t> es </a:t>
            </a:r>
            <a:r>
              <a:rPr lang="en-US" sz="2000" dirty="0" err="1"/>
              <a:t>el</a:t>
            </a:r>
            <a:r>
              <a:rPr lang="en-US" sz="2000" dirty="0"/>
              <a:t> primero que </a:t>
            </a:r>
            <a:r>
              <a:rPr lang="en-US" sz="2000" dirty="0" err="1"/>
              <a:t>eliminamos</a:t>
            </a:r>
            <a:r>
              <a:rPr lang="en-US" sz="2000" dirty="0"/>
              <a:t>.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211918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FD0-37F2-30E9-BD0A-E9A6784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55645"/>
            <a:ext cx="5268900" cy="1159800"/>
          </a:xfrm>
        </p:spPr>
        <p:txBody>
          <a:bodyPr/>
          <a:lstStyle/>
          <a:p>
            <a:r>
              <a:rPr lang="es-MX" sz="2800" b="1" dirty="0"/>
              <a:t>5. ¿Qué es STACK en JAVA, una STACK será lo mismo que una PILA?</a:t>
            </a:r>
            <a:endParaRPr lang="es-BO" sz="2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DB602-AD31-0643-74F6-360CE149A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00" y="2312655"/>
            <a:ext cx="5268900" cy="784800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2000" dirty="0"/>
              <a:t>Un stack es </a:t>
            </a:r>
            <a:r>
              <a:rPr lang="en-US" sz="2000" dirty="0" err="1"/>
              <a:t>simplemente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pila, es </a:t>
            </a:r>
            <a:r>
              <a:rPr lang="en-US" sz="2000" dirty="0" err="1"/>
              <a:t>simplemente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se dice le dice a </a:t>
            </a:r>
            <a:r>
              <a:rPr lang="en-US" sz="2000" dirty="0" err="1"/>
              <a:t>una</a:t>
            </a:r>
            <a:r>
              <a:rPr lang="en-US" sz="2000" dirty="0"/>
              <a:t> pila </a:t>
            </a:r>
            <a:r>
              <a:rPr lang="en-US" sz="2000" dirty="0" err="1"/>
              <a:t>en</a:t>
            </a:r>
            <a:r>
              <a:rPr lang="en-US" sz="2000" dirty="0"/>
              <a:t> ingles,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almcenar</a:t>
            </a:r>
            <a:r>
              <a:rPr lang="en-US" sz="2000" dirty="0"/>
              <a:t> item y luego </a:t>
            </a:r>
            <a:r>
              <a:rPr lang="en-US" sz="2000" dirty="0" err="1"/>
              <a:t>recuperarlos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</a:t>
            </a:r>
            <a:r>
              <a:rPr lang="en-US" sz="2000" dirty="0" err="1"/>
              <a:t>orden</a:t>
            </a:r>
            <a:r>
              <a:rPr lang="en-US" sz="2000" dirty="0"/>
              <a:t> </a:t>
            </a:r>
            <a:r>
              <a:rPr lang="en-US" sz="2000" dirty="0" err="1"/>
              <a:t>inverso</a:t>
            </a:r>
            <a:r>
              <a:rPr lang="en-US" sz="2000" dirty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35915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ED285-92EB-D873-1F2D-57B01BD07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" y="116445"/>
            <a:ext cx="5268900" cy="1159800"/>
          </a:xfrm>
        </p:spPr>
        <p:txBody>
          <a:bodyPr/>
          <a:lstStyle/>
          <a:p>
            <a:r>
              <a:rPr lang="es-MX" sz="2800" b="1" dirty="0"/>
              <a:t>6. ¿Qué es TOPE en una PILA?</a:t>
            </a:r>
            <a:endParaRPr lang="es-BO" sz="2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752A07-9515-6540-66D6-DA08828F7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00" y="1276244"/>
            <a:ext cx="5268900" cy="1159799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2000" dirty="0"/>
              <a:t>El TOPE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pila es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represeta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de items que </a:t>
            </a:r>
            <a:r>
              <a:rPr lang="en-US" sz="2000" dirty="0" err="1"/>
              <a:t>tengamos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ese </a:t>
            </a:r>
            <a:r>
              <a:rPr lang="en-US" sz="2000" dirty="0" err="1"/>
              <a:t>momento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pila.</a:t>
            </a:r>
            <a:endParaRPr lang="es-B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D31E5E-A35E-FEB3-4CE7-416F6696095D}"/>
              </a:ext>
            </a:extLst>
          </p:cNvPr>
          <p:cNvSpPr txBox="1">
            <a:spLocks/>
          </p:cNvSpPr>
          <p:nvPr/>
        </p:nvSpPr>
        <p:spPr>
          <a:xfrm>
            <a:off x="613800" y="2617542"/>
            <a:ext cx="3958200" cy="54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s-MX" sz="2800" b="1" dirty="0"/>
              <a:t>7. ¿Qué es MAX en una PILA?</a:t>
            </a:r>
            <a:endParaRPr lang="es-BO" sz="28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DA02834-3C65-4CE7-8B19-346A72FBC8C6}"/>
              </a:ext>
            </a:extLst>
          </p:cNvPr>
          <p:cNvSpPr txBox="1">
            <a:spLocks/>
          </p:cNvSpPr>
          <p:nvPr/>
        </p:nvSpPr>
        <p:spPr>
          <a:xfrm>
            <a:off x="145800" y="3397800"/>
            <a:ext cx="5268900" cy="133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en-US" dirty="0"/>
              <a:t>	</a:t>
            </a:r>
            <a:r>
              <a:rPr lang="en-US" sz="2000" dirty="0" err="1"/>
              <a:t>Mientras</a:t>
            </a:r>
            <a:r>
              <a:rPr lang="en-US" sz="2000" dirty="0"/>
              <a:t> que </a:t>
            </a:r>
            <a:r>
              <a:rPr lang="en-US" sz="2000" dirty="0" err="1"/>
              <a:t>el</a:t>
            </a:r>
            <a:r>
              <a:rPr lang="en-US" sz="2000" dirty="0"/>
              <a:t> MAX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maximo</a:t>
            </a:r>
            <a:r>
              <a:rPr lang="en-US" sz="2000" dirty="0"/>
              <a:t> de items que </a:t>
            </a:r>
            <a:r>
              <a:rPr lang="en-US" sz="2000" dirty="0" err="1"/>
              <a:t>pude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pila. 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F87EEF-6ADD-E901-12FF-7B684126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95" y="1510458"/>
            <a:ext cx="3474370" cy="1553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92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FFD0-37F2-30E9-BD0A-E9A6784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55645"/>
            <a:ext cx="5268900" cy="1159800"/>
          </a:xfrm>
        </p:spPr>
        <p:txBody>
          <a:bodyPr/>
          <a:lstStyle/>
          <a:p>
            <a:r>
              <a:rPr lang="es-MX" sz="2800" b="1" dirty="0"/>
              <a:t>8. ¿A que se refiere los métodos </a:t>
            </a:r>
            <a:r>
              <a:rPr lang="es-MX" sz="2800" b="1" dirty="0" err="1"/>
              <a:t>esVacia</a:t>
            </a:r>
            <a:r>
              <a:rPr lang="es-MX" sz="2800" b="1" dirty="0"/>
              <a:t>() y </a:t>
            </a:r>
            <a:r>
              <a:rPr lang="es-MX" sz="2800" b="1" dirty="0" err="1"/>
              <a:t>esLLena</a:t>
            </a:r>
            <a:r>
              <a:rPr lang="es-MX" sz="2800" b="1" dirty="0"/>
              <a:t>() en una PILA?</a:t>
            </a:r>
            <a:endParaRPr lang="es-BO" sz="66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8DB602-AD31-0643-74F6-360CE149A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00" y="2312654"/>
            <a:ext cx="5268900" cy="2194546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2000" dirty="0"/>
              <a:t>El </a:t>
            </a:r>
            <a:r>
              <a:rPr lang="en-US" sz="2000" dirty="0" err="1"/>
              <a:t>metodo</a:t>
            </a:r>
            <a:r>
              <a:rPr lang="en-US" sz="2000" dirty="0"/>
              <a:t> </a:t>
            </a:r>
            <a:r>
              <a:rPr lang="en-US" sz="2000" dirty="0" err="1"/>
              <a:t>esVacia</a:t>
            </a:r>
            <a:r>
              <a:rPr lang="en-US" sz="2000" dirty="0"/>
              <a:t>()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manda</a:t>
            </a:r>
            <a:r>
              <a:rPr lang="en-US" sz="2000" dirty="0"/>
              <a:t> un valor de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dirty="0" err="1"/>
              <a:t>booleano</a:t>
            </a:r>
            <a:r>
              <a:rPr lang="en-US" sz="2000" dirty="0"/>
              <a:t> que </a:t>
            </a:r>
            <a:r>
              <a:rPr lang="en-US" sz="2000" dirty="0" err="1"/>
              <a:t>nos</a:t>
            </a:r>
            <a:r>
              <a:rPr lang="en-US" sz="2000" dirty="0"/>
              <a:t> indica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existe</a:t>
            </a:r>
            <a:r>
              <a:rPr lang="en-US" sz="2000" dirty="0"/>
              <a:t> </a:t>
            </a:r>
            <a:r>
              <a:rPr lang="en-US" sz="2000" dirty="0" err="1"/>
              <a:t>algun</a:t>
            </a:r>
            <a:r>
              <a:rPr lang="en-US" sz="2000" dirty="0"/>
              <a:t> item </a:t>
            </a:r>
            <a:r>
              <a:rPr lang="en-US" sz="2000" dirty="0" err="1"/>
              <a:t>almacenado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pila. </a:t>
            </a:r>
            <a:r>
              <a:rPr lang="en-US" sz="2000" dirty="0" err="1"/>
              <a:t>esLLena</a:t>
            </a:r>
            <a:r>
              <a:rPr lang="en-US" sz="2000" dirty="0"/>
              <a:t>()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otro</a:t>
            </a:r>
            <a:r>
              <a:rPr lang="en-US" sz="2000" dirty="0"/>
              <a:t> </a:t>
            </a:r>
            <a:r>
              <a:rPr lang="en-US" sz="2000" dirty="0" err="1"/>
              <a:t>lado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dice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</a:t>
            </a:r>
            <a:r>
              <a:rPr lang="en-US" sz="2000" dirty="0" err="1"/>
              <a:t>alcanzamos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limite</a:t>
            </a:r>
            <a:r>
              <a:rPr lang="en-US" sz="2000" dirty="0"/>
              <a:t> de </a:t>
            </a:r>
            <a:r>
              <a:rPr lang="en-US" sz="2000" dirty="0" err="1"/>
              <a:t>nuestra</a:t>
            </a:r>
            <a:r>
              <a:rPr lang="en-US" sz="2000" dirty="0"/>
              <a:t> pila.</a:t>
            </a: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4BBC0E-3128-63CB-AF6E-87B6379F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94" y="555645"/>
            <a:ext cx="2141406" cy="1798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8FDE1B-095C-F259-7F13-7DD286CB0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77" y="2796580"/>
            <a:ext cx="2110923" cy="1897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798371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899</Words>
  <Application>Microsoft Office PowerPoint</Application>
  <PresentationFormat>Presentación en pantalla (16:9)</PresentationFormat>
  <Paragraphs>78</Paragraphs>
  <Slides>30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Dosis ExtraLight</vt:lpstr>
      <vt:lpstr>Titillium Web Light</vt:lpstr>
      <vt:lpstr>Mowbray template</vt:lpstr>
      <vt:lpstr>EVALUACION PROCESUAL  HITO 3</vt:lpstr>
      <vt:lpstr>PARTE TEORICA</vt:lpstr>
      <vt:lpstr>1. ¿A que se refiere cuando se habla de ESTRUCTURA DE DATOS? </vt:lpstr>
      <vt:lpstr>2. ¿Cuáles son los TIPOS DE ESTRUCTURA QUE EXISTE?</vt:lpstr>
      <vt:lpstr>3. ¿Apoyándose en el link adjunto, explique, por qué son útiles las estructuras de datos?. </vt:lpstr>
      <vt:lpstr>4. ¿Qué es una PILA?</vt:lpstr>
      <vt:lpstr>5. ¿Qué es STACK en JAVA, una STACK será lo mismo que una PILA?</vt:lpstr>
      <vt:lpstr>6. ¿Qué es TOPE en una PILA?</vt:lpstr>
      <vt:lpstr>8. ¿A que se refiere los métodos esVacia() y esLLena() en una PILA?</vt:lpstr>
      <vt:lpstr>9. ¿Qué son los métodos estáticos en JAVA?</vt:lpstr>
      <vt:lpstr>10.¿A través de un gráfico, muestre los métodos mínimos que debería de tener una PILA?</vt:lpstr>
      <vt:lpstr>PARTE PRACTICA</vt:lpstr>
      <vt:lpstr>11. Crear las clases necesarias para la PILA DE CLIENTES.</vt:lpstr>
      <vt:lpstr>Presentación de PowerPoint</vt:lpstr>
      <vt:lpstr>Presentación de PowerPoint</vt:lpstr>
      <vt:lpstr>Presentación de PowerPoint</vt:lpstr>
      <vt:lpstr>12.Determinar cuántos CLIENTES son mayores de 20 años.</vt:lpstr>
      <vt:lpstr>Presentación de PowerPoint</vt:lpstr>
      <vt:lpstr>Presentación de PowerPoint</vt:lpstr>
      <vt:lpstr>13.Mover el k-ésimo elemento al final de la pila</vt:lpstr>
      <vt:lpstr>Presentación de PowerPoint</vt:lpstr>
      <vt:lpstr>Presentación de PowerPoint</vt:lpstr>
      <vt:lpstr>Presentación de PowerPoint</vt:lpstr>
      <vt:lpstr>14.Cambiar la dirección de algunos CLIENTES de la PILA.</vt:lpstr>
      <vt:lpstr>Presentación de PowerPoint</vt:lpstr>
      <vt:lpstr>Presentación de PowerPoint</vt:lpstr>
      <vt:lpstr>15.Mover ÍTEMS de la PILA.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EVALUACION PROCESUAL  HITO 3</dc:title>
  <dc:creator>Nilber Mayta Cuno</dc:creator>
  <cp:lastModifiedBy>Nilber Mayta Cuno</cp:lastModifiedBy>
  <cp:revision>1</cp:revision>
  <dcterms:modified xsi:type="dcterms:W3CDTF">2023-05-05T03:02:36Z</dcterms:modified>
</cp:coreProperties>
</file>